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Open Sans" panose="020B0606030504020204" pitchFamily="34" charset="0"/>
      <p:regular r:id="rId16"/>
    </p:embeddedFont>
    <p:embeddedFont>
      <p:font typeface="Open Sans Bold" panose="020B0806030504020204" charset="0"/>
      <p:regular r:id="rId17"/>
    </p:embeddedFont>
    <p:embeddedFont>
      <p:font typeface="Open Sans Extra Bold" panose="020B0604020202020204" charset="0"/>
      <p:regular r:id="rId18"/>
    </p:embeddedFont>
    <p:embeddedFont>
      <p:font typeface="Open Sans Light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1022"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775" b="2311"/>
          <a:stretch>
            <a:fillRect/>
          </a:stretch>
        </p:blipFill>
        <p:spPr>
          <a:xfrm rot="-5400000">
            <a:off x="9189608" y="1188608"/>
            <a:ext cx="10287000" cy="7909783"/>
          </a:xfrm>
          <a:prstGeom prst="rect">
            <a:avLst/>
          </a:prstGeom>
        </p:spPr>
      </p:pic>
      <p:grpSp>
        <p:nvGrpSpPr>
          <p:cNvPr id="3" name="Group 3"/>
          <p:cNvGrpSpPr/>
          <p:nvPr/>
        </p:nvGrpSpPr>
        <p:grpSpPr>
          <a:xfrm>
            <a:off x="11711094" y="6341332"/>
            <a:ext cx="999422" cy="99942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E3644">
                <a:alpha val="80000"/>
              </a:srgbClr>
            </a:solidFill>
            <a:ln>
              <a:noFill/>
            </a:ln>
          </p:spPr>
        </p:sp>
        <p:sp>
          <p:nvSpPr>
            <p:cNvPr id="5" name="TextBox 5"/>
            <p:cNvSpPr txBox="1"/>
            <p:nvPr/>
          </p:nvSpPr>
          <p:spPr>
            <a:xfrm>
              <a:off x="139700" y="101600"/>
              <a:ext cx="533400" cy="571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1614386" y="1865441"/>
            <a:ext cx="1551096" cy="155109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E3644">
                <a:alpha val="80000"/>
              </a:srgbClr>
            </a:solidFill>
          </p:spPr>
        </p:sp>
        <p:sp>
          <p:nvSpPr>
            <p:cNvPr id="8" name="TextBox 8"/>
            <p:cNvSpPr txBox="1"/>
            <p:nvPr/>
          </p:nvSpPr>
          <p:spPr>
            <a:xfrm>
              <a:off x="139700" y="101600"/>
              <a:ext cx="533400" cy="5715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2526621" y="2002128"/>
            <a:ext cx="1277723" cy="127772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2EB7DB">
                <a:alpha val="80000"/>
              </a:srgbClr>
            </a:solidFill>
          </p:spPr>
        </p:sp>
        <p:sp>
          <p:nvSpPr>
            <p:cNvPr id="11" name="TextBox 11"/>
            <p:cNvSpPr txBox="1"/>
            <p:nvPr/>
          </p:nvSpPr>
          <p:spPr>
            <a:xfrm>
              <a:off x="139700" y="101600"/>
              <a:ext cx="533400" cy="5715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12710516" y="4235195"/>
            <a:ext cx="909934" cy="90993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2EB7DB">
                <a:alpha val="80000"/>
              </a:srgbClr>
            </a:solidFill>
            <a:ln>
              <a:noFill/>
            </a:ln>
          </p:spPr>
        </p:sp>
        <p:sp>
          <p:nvSpPr>
            <p:cNvPr id="14" name="TextBox 14"/>
            <p:cNvSpPr txBox="1"/>
            <p:nvPr/>
          </p:nvSpPr>
          <p:spPr>
            <a:xfrm>
              <a:off x="139700" y="101600"/>
              <a:ext cx="533400" cy="571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13676170" y="698035"/>
            <a:ext cx="758278" cy="758278"/>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E3644">
                <a:alpha val="80000"/>
              </a:srgbClr>
            </a:solidFill>
            <a:ln>
              <a:noFill/>
            </a:ln>
          </p:spPr>
        </p:sp>
        <p:sp>
          <p:nvSpPr>
            <p:cNvPr id="17" name="TextBox 17"/>
            <p:cNvSpPr txBox="1"/>
            <p:nvPr/>
          </p:nvSpPr>
          <p:spPr>
            <a:xfrm>
              <a:off x="139700" y="101600"/>
              <a:ext cx="533400" cy="571500"/>
            </a:xfrm>
            <a:prstGeom prst="rect">
              <a:avLst/>
            </a:prstGeom>
          </p:spPr>
          <p:txBody>
            <a:bodyPr lIns="50800" tIns="50800" rIns="50800" bIns="50800" rtlCol="0" anchor="ctr"/>
            <a:lstStyle/>
            <a:p>
              <a:pPr marL="0" lvl="0" indent="0" algn="ctr">
                <a:lnSpc>
                  <a:spcPts val="2659"/>
                </a:lnSpc>
                <a:spcBef>
                  <a:spcPct val="0"/>
                </a:spcBef>
              </a:pPr>
              <a:endParaRPr/>
            </a:p>
          </p:txBody>
        </p:sp>
      </p:grpSp>
      <p:graphicFrame>
        <p:nvGraphicFramePr>
          <p:cNvPr id="18" name="Table 18"/>
          <p:cNvGraphicFramePr>
            <a:graphicFrameLocks noGrp="1"/>
          </p:cNvGraphicFramePr>
          <p:nvPr/>
        </p:nvGraphicFramePr>
        <p:xfrm>
          <a:off x="1028700" y="6841043"/>
          <a:ext cx="7315200" cy="3095625"/>
        </p:xfrm>
        <a:graphic>
          <a:graphicData uri="http://schemas.openxmlformats.org/drawingml/2006/table">
            <a:tbl>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1031875">
                <a:tc>
                  <a:txBody>
                    <a:bodyPr/>
                    <a:lstStyle/>
                    <a:p>
                      <a:pPr algn="ctr">
                        <a:lnSpc>
                          <a:spcPts val="3359"/>
                        </a:lnSpc>
                        <a:defRPr/>
                      </a:pPr>
                      <a:r>
                        <a:rPr lang="en-US" sz="2400">
                          <a:solidFill>
                            <a:srgbClr val="000000"/>
                          </a:solidFill>
                          <a:latin typeface="Open Sans Light Bold"/>
                        </a:rPr>
                        <a:t>Yesha Dhivar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400">
                          <a:solidFill>
                            <a:srgbClr val="000000"/>
                          </a:solidFill>
                          <a:latin typeface="Open Sans Light Bold"/>
                        </a:rPr>
                        <a:t>AU2040215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31875">
                <a:tc>
                  <a:txBody>
                    <a:bodyPr/>
                    <a:lstStyle/>
                    <a:p>
                      <a:pPr algn="ctr">
                        <a:lnSpc>
                          <a:spcPts val="3359"/>
                        </a:lnSpc>
                        <a:defRPr/>
                      </a:pPr>
                      <a:r>
                        <a:rPr lang="en-US" sz="2400">
                          <a:solidFill>
                            <a:srgbClr val="000000"/>
                          </a:solidFill>
                          <a:latin typeface="Open Sans Light Bold"/>
                        </a:rPr>
                        <a:t>Kenil Shah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400">
                          <a:solidFill>
                            <a:srgbClr val="000000"/>
                          </a:solidFill>
                          <a:latin typeface="Open Sans Light Bold"/>
                        </a:rPr>
                        <a:t>AU2040111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31875">
                <a:tc>
                  <a:txBody>
                    <a:bodyPr/>
                    <a:lstStyle/>
                    <a:p>
                      <a:pPr algn="ctr">
                        <a:lnSpc>
                          <a:spcPts val="3359"/>
                        </a:lnSpc>
                        <a:defRPr/>
                      </a:pPr>
                      <a:r>
                        <a:rPr lang="en-US" sz="2400">
                          <a:solidFill>
                            <a:srgbClr val="000000"/>
                          </a:solidFill>
                          <a:latin typeface="Open Sans Light Bold"/>
                        </a:rPr>
                        <a:t>Rajan Nandha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400">
                          <a:solidFill>
                            <a:srgbClr val="000000"/>
                          </a:solidFill>
                          <a:latin typeface="Open Sans Light Bold"/>
                        </a:rPr>
                        <a:t>AU2040101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9" name="TextBox 19"/>
          <p:cNvSpPr txBox="1"/>
          <p:nvPr/>
        </p:nvSpPr>
        <p:spPr>
          <a:xfrm>
            <a:off x="1028700" y="5313119"/>
            <a:ext cx="9164954" cy="400050"/>
          </a:xfrm>
          <a:prstGeom prst="rect">
            <a:avLst/>
          </a:prstGeom>
        </p:spPr>
        <p:txBody>
          <a:bodyPr lIns="0" tIns="0" rIns="0" bIns="0" rtlCol="0" anchor="t">
            <a:spAutoFit/>
          </a:bodyPr>
          <a:lstStyle/>
          <a:p>
            <a:pPr>
              <a:lnSpc>
                <a:spcPts val="3000"/>
              </a:lnSpc>
            </a:pPr>
            <a:r>
              <a:rPr lang="en-US" sz="3000">
                <a:solidFill>
                  <a:srgbClr val="2EB7DB"/>
                </a:solidFill>
                <a:latin typeface="Open Sans Bold"/>
              </a:rPr>
              <a:t>Mentor : Prof. Mehul Raval</a:t>
            </a:r>
          </a:p>
        </p:txBody>
      </p:sp>
      <p:sp>
        <p:nvSpPr>
          <p:cNvPr id="20" name="TextBox 20"/>
          <p:cNvSpPr txBox="1"/>
          <p:nvPr/>
        </p:nvSpPr>
        <p:spPr>
          <a:xfrm>
            <a:off x="1028700" y="2708962"/>
            <a:ext cx="9349517" cy="1981200"/>
          </a:xfrm>
          <a:prstGeom prst="rect">
            <a:avLst/>
          </a:prstGeom>
        </p:spPr>
        <p:txBody>
          <a:bodyPr lIns="0" tIns="0" rIns="0" bIns="0" rtlCol="0" anchor="t">
            <a:spAutoFit/>
          </a:bodyPr>
          <a:lstStyle/>
          <a:p>
            <a:pPr>
              <a:lnSpc>
                <a:spcPts val="7800"/>
              </a:lnSpc>
            </a:pPr>
            <a:r>
              <a:rPr lang="en-US" sz="6500">
                <a:solidFill>
                  <a:srgbClr val="000000"/>
                </a:solidFill>
                <a:latin typeface="Open Sans Extra Bold"/>
              </a:rPr>
              <a:t>DRIVER DROWZINESS DETECTION SYSTEM</a:t>
            </a:r>
          </a:p>
        </p:txBody>
      </p:sp>
      <p:sp>
        <p:nvSpPr>
          <p:cNvPr id="21" name="TextBox 21"/>
          <p:cNvSpPr txBox="1"/>
          <p:nvPr/>
        </p:nvSpPr>
        <p:spPr>
          <a:xfrm>
            <a:off x="1028700" y="1134325"/>
            <a:ext cx="5183504" cy="366395"/>
          </a:xfrm>
          <a:prstGeom prst="rect">
            <a:avLst/>
          </a:prstGeom>
        </p:spPr>
        <p:txBody>
          <a:bodyPr lIns="0" tIns="0" rIns="0" bIns="0" rtlCol="0" anchor="t">
            <a:spAutoFit/>
          </a:bodyPr>
          <a:lstStyle/>
          <a:p>
            <a:pPr>
              <a:lnSpc>
                <a:spcPts val="2799"/>
              </a:lnSpc>
            </a:pPr>
            <a:r>
              <a:rPr lang="en-US" sz="2799">
                <a:solidFill>
                  <a:srgbClr val="2EB7DB"/>
                </a:solidFill>
                <a:latin typeface="Open Sans Bold"/>
              </a:rPr>
              <a:t>CSE 541 : Computer Vision</a:t>
            </a:r>
          </a:p>
        </p:txBody>
      </p:sp>
      <p:sp>
        <p:nvSpPr>
          <p:cNvPr id="22" name="TextBox 22"/>
          <p:cNvSpPr txBox="1"/>
          <p:nvPr/>
        </p:nvSpPr>
        <p:spPr>
          <a:xfrm>
            <a:off x="1028700" y="6398482"/>
            <a:ext cx="5183504" cy="366395"/>
          </a:xfrm>
          <a:prstGeom prst="rect">
            <a:avLst/>
          </a:prstGeom>
        </p:spPr>
        <p:txBody>
          <a:bodyPr lIns="0" tIns="0" rIns="0" bIns="0" rtlCol="0" anchor="t">
            <a:spAutoFit/>
          </a:bodyPr>
          <a:lstStyle/>
          <a:p>
            <a:pPr>
              <a:lnSpc>
                <a:spcPts val="2799"/>
              </a:lnSpc>
            </a:pPr>
            <a:r>
              <a:rPr lang="en-US" sz="2799">
                <a:solidFill>
                  <a:srgbClr val="000000"/>
                </a:solidFill>
                <a:latin typeface="Open Sans Bold"/>
              </a:rPr>
              <a:t>Group 4 : Good Pointsss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E3644"/>
        </a:solidFill>
        <a:effectLst/>
      </p:bgPr>
    </p:bg>
    <p:spTree>
      <p:nvGrpSpPr>
        <p:cNvPr id="1" name=""/>
        <p:cNvGrpSpPr/>
        <p:nvPr/>
      </p:nvGrpSpPr>
      <p:grpSpPr>
        <a:xfrm>
          <a:off x="0" y="0"/>
          <a:ext cx="0" cy="0"/>
          <a:chOff x="0" y="0"/>
          <a:chExt cx="0" cy="0"/>
        </a:xfrm>
      </p:grpSpPr>
      <p:sp>
        <p:nvSpPr>
          <p:cNvPr id="2" name="TextBox 2"/>
          <p:cNvSpPr txBox="1"/>
          <p:nvPr/>
        </p:nvSpPr>
        <p:spPr>
          <a:xfrm>
            <a:off x="2889438" y="4773375"/>
            <a:ext cx="12509125" cy="1060451"/>
          </a:xfrm>
          <a:prstGeom prst="rect">
            <a:avLst/>
          </a:prstGeom>
        </p:spPr>
        <p:txBody>
          <a:bodyPr lIns="0" tIns="0" rIns="0" bIns="0" rtlCol="0" anchor="t">
            <a:spAutoFit/>
          </a:bodyPr>
          <a:lstStyle/>
          <a:p>
            <a:pPr algn="ctr">
              <a:lnSpc>
                <a:spcPts val="8000"/>
              </a:lnSpc>
            </a:pPr>
            <a:r>
              <a:rPr lang="en-US" sz="8000">
                <a:solidFill>
                  <a:srgbClr val="FFFFFF"/>
                </a:solidFill>
                <a:latin typeface="Open Sans Extra Bold"/>
              </a:rPr>
              <a:t>THANK YOU</a:t>
            </a:r>
          </a:p>
        </p:txBody>
      </p:sp>
      <p:sp>
        <p:nvSpPr>
          <p:cNvPr id="3" name="AutoShape 3"/>
          <p:cNvSpPr/>
          <p:nvPr/>
        </p:nvSpPr>
        <p:spPr>
          <a:xfrm>
            <a:off x="5897880" y="4197906"/>
            <a:ext cx="6492240" cy="0"/>
          </a:xfrm>
          <a:prstGeom prst="line">
            <a:avLst/>
          </a:prstGeom>
          <a:ln w="47625" cap="flat">
            <a:solidFill>
              <a:srgbClr val="FFFFFF"/>
            </a:solidFill>
            <a:prstDash val="solid"/>
            <a:headEnd type="none" w="sm" len="sm"/>
            <a:tailEnd type="none" w="sm" len="sm"/>
          </a:ln>
        </p:spPr>
      </p:sp>
      <p:sp>
        <p:nvSpPr>
          <p:cNvPr id="4" name="AutoShape 4"/>
          <p:cNvSpPr/>
          <p:nvPr/>
        </p:nvSpPr>
        <p:spPr>
          <a:xfrm>
            <a:off x="5897880" y="6209232"/>
            <a:ext cx="6492240" cy="0"/>
          </a:xfrm>
          <a:prstGeom prst="line">
            <a:avLst/>
          </a:prstGeom>
          <a:ln w="47625" cap="flat">
            <a:solidFill>
              <a:srgbClr val="FFFFFF"/>
            </a:solidFill>
            <a:prstDash val="solid"/>
            <a:headEnd type="none" w="sm" len="sm"/>
            <a:tailEnd type="none" w="sm" len="sm"/>
          </a:ln>
        </p:spPr>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a:off x="0" y="8751482"/>
            <a:ext cx="3331210" cy="1535518"/>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flipH="1">
            <a:off x="0" y="0"/>
            <a:ext cx="5200220" cy="2631563"/>
          </a:xfrm>
          <a:prstGeom prst="rect">
            <a:avLst/>
          </a:prstGeom>
        </p:spPr>
      </p:pic>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a:off x="13087780" y="0"/>
            <a:ext cx="5200220" cy="2631563"/>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flipH="1">
            <a:off x="14956790" y="8751482"/>
            <a:ext cx="3331210" cy="15355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1404052" y="1701215"/>
            <a:ext cx="6323016" cy="7080513"/>
            <a:chOff x="0" y="0"/>
            <a:chExt cx="6350000" cy="7110730"/>
          </a:xfrm>
        </p:grpSpPr>
        <p:sp>
          <p:nvSpPr>
            <p:cNvPr id="3" name="Freeform 3"/>
            <p:cNvSpPr/>
            <p:nvPr/>
          </p:nvSpPr>
          <p:spPr>
            <a:xfrm>
              <a:off x="0" y="0"/>
              <a:ext cx="6350000" cy="7110730"/>
            </a:xfrm>
            <a:custGeom>
              <a:avLst/>
              <a:gdLst/>
              <a:ahLst/>
              <a:cxnLst/>
              <a:rect l="l" t="t" r="r" b="b"/>
              <a:pathLst>
                <a:path w="6350000" h="7110730">
                  <a:moveTo>
                    <a:pt x="6350000" y="4700270"/>
                  </a:moveTo>
                  <a:lnTo>
                    <a:pt x="0" y="7110730"/>
                  </a:lnTo>
                  <a:lnTo>
                    <a:pt x="0" y="2410460"/>
                  </a:lnTo>
                  <a:lnTo>
                    <a:pt x="6350000" y="0"/>
                  </a:lnTo>
                  <a:close/>
                </a:path>
              </a:pathLst>
            </a:custGeom>
            <a:solidFill>
              <a:srgbClr val="2EB7DB">
                <a:alpha val="80000"/>
              </a:srgbClr>
            </a:solidFill>
            <a:ln w="12700">
              <a:solidFill>
                <a:srgbClr val="000000"/>
              </a:solidFill>
            </a:ln>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a:off x="11757255" y="0"/>
            <a:ext cx="7620060" cy="3856119"/>
          </a:xfrm>
          <a:prstGeom prst="rect">
            <a:avLst/>
          </a:prstGeom>
        </p:spPr>
      </p:pic>
      <p:grpSp>
        <p:nvGrpSpPr>
          <p:cNvPr id="5" name="Group 5"/>
          <p:cNvGrpSpPr>
            <a:grpSpLocks noChangeAspect="1"/>
          </p:cNvGrpSpPr>
          <p:nvPr/>
        </p:nvGrpSpPr>
        <p:grpSpPr>
          <a:xfrm>
            <a:off x="15567285" y="5241471"/>
            <a:ext cx="3508231" cy="3928517"/>
            <a:chOff x="0" y="0"/>
            <a:chExt cx="6350000" cy="7110730"/>
          </a:xfrm>
        </p:grpSpPr>
        <p:sp>
          <p:nvSpPr>
            <p:cNvPr id="6" name="Freeform 6"/>
            <p:cNvSpPr/>
            <p:nvPr/>
          </p:nvSpPr>
          <p:spPr>
            <a:xfrm>
              <a:off x="0" y="0"/>
              <a:ext cx="6350000" cy="7110730"/>
            </a:xfrm>
            <a:custGeom>
              <a:avLst/>
              <a:gdLst/>
              <a:ahLst/>
              <a:cxnLst/>
              <a:rect l="l" t="t" r="r" b="b"/>
              <a:pathLst>
                <a:path w="6350000" h="7110730">
                  <a:moveTo>
                    <a:pt x="6350000" y="4700270"/>
                  </a:moveTo>
                  <a:lnTo>
                    <a:pt x="0" y="7110730"/>
                  </a:lnTo>
                  <a:lnTo>
                    <a:pt x="0" y="2410460"/>
                  </a:lnTo>
                  <a:lnTo>
                    <a:pt x="6350000" y="0"/>
                  </a:lnTo>
                  <a:close/>
                </a:path>
              </a:pathLst>
            </a:custGeom>
            <a:solidFill>
              <a:srgbClr val="1E3644">
                <a:alpha val="80000"/>
              </a:srgbClr>
            </a:solidFill>
            <a:ln w="12700">
              <a:solidFill>
                <a:srgbClr val="000000"/>
              </a:solidFill>
            </a:ln>
          </p:spPr>
        </p:sp>
      </p:grpSp>
      <p:sp>
        <p:nvSpPr>
          <p:cNvPr id="7" name="TextBox 7"/>
          <p:cNvSpPr txBox="1"/>
          <p:nvPr/>
        </p:nvSpPr>
        <p:spPr>
          <a:xfrm>
            <a:off x="1028700" y="1031289"/>
            <a:ext cx="8115300" cy="669925"/>
          </a:xfrm>
          <a:prstGeom prst="rect">
            <a:avLst/>
          </a:prstGeom>
        </p:spPr>
        <p:txBody>
          <a:bodyPr lIns="0" tIns="0" rIns="0" bIns="0" rtlCol="0" anchor="t">
            <a:spAutoFit/>
          </a:bodyPr>
          <a:lstStyle/>
          <a:p>
            <a:pPr>
              <a:lnSpc>
                <a:spcPts val="5000"/>
              </a:lnSpc>
            </a:pPr>
            <a:r>
              <a:rPr lang="en-US" sz="5000">
                <a:solidFill>
                  <a:srgbClr val="1E3644"/>
                </a:solidFill>
                <a:latin typeface="Open Sans Extra Bold"/>
              </a:rPr>
              <a:t>INTRODUCTION</a:t>
            </a:r>
          </a:p>
        </p:txBody>
      </p:sp>
      <p:sp>
        <p:nvSpPr>
          <p:cNvPr id="8" name="TextBox 8"/>
          <p:cNvSpPr txBox="1"/>
          <p:nvPr/>
        </p:nvSpPr>
        <p:spPr>
          <a:xfrm>
            <a:off x="1028700" y="1935757"/>
            <a:ext cx="9616924" cy="3234690"/>
          </a:xfrm>
          <a:prstGeom prst="rect">
            <a:avLst/>
          </a:prstGeom>
        </p:spPr>
        <p:txBody>
          <a:bodyPr lIns="0" tIns="0" rIns="0" bIns="0" rtlCol="0" anchor="t">
            <a:spAutoFit/>
          </a:bodyPr>
          <a:lstStyle/>
          <a:p>
            <a:pPr algn="just">
              <a:lnSpc>
                <a:spcPts val="4320"/>
              </a:lnSpc>
            </a:pPr>
            <a:r>
              <a:rPr lang="en-US" sz="2700">
                <a:solidFill>
                  <a:srgbClr val="1E3644"/>
                </a:solidFill>
                <a:latin typeface="Open Sans"/>
              </a:rPr>
              <a:t>The project aims to develop a drowsiness detection system that uses a non-interfering method to continuously capture images of a driver's eyes and assess their condition in real-time. The system alerts the driver when their eye closure exceeds a predetermined threshold, helping prevent accidents caused by drowsy driving.</a:t>
            </a:r>
          </a:p>
        </p:txBody>
      </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a:off x="-142218" y="8941105"/>
            <a:ext cx="3331210" cy="1535518"/>
          </a:xfrm>
          <a:prstGeom prst="rect">
            <a:avLst/>
          </a:prstGeom>
        </p:spPr>
      </p:pic>
      <p:sp>
        <p:nvSpPr>
          <p:cNvPr id="10" name="TextBox 10"/>
          <p:cNvSpPr txBox="1"/>
          <p:nvPr/>
        </p:nvSpPr>
        <p:spPr>
          <a:xfrm>
            <a:off x="1028700" y="5605015"/>
            <a:ext cx="9039715" cy="669925"/>
          </a:xfrm>
          <a:prstGeom prst="rect">
            <a:avLst/>
          </a:prstGeom>
        </p:spPr>
        <p:txBody>
          <a:bodyPr lIns="0" tIns="0" rIns="0" bIns="0" rtlCol="0" anchor="t">
            <a:spAutoFit/>
          </a:bodyPr>
          <a:lstStyle/>
          <a:p>
            <a:pPr>
              <a:lnSpc>
                <a:spcPts val="5000"/>
              </a:lnSpc>
            </a:pPr>
            <a:r>
              <a:rPr lang="en-US" sz="5000">
                <a:solidFill>
                  <a:srgbClr val="1E3644"/>
                </a:solidFill>
                <a:latin typeface="Open Sans Extra Bold"/>
              </a:rPr>
              <a:t>PROBLEM STATEMENT</a:t>
            </a:r>
          </a:p>
        </p:txBody>
      </p:sp>
      <p:sp>
        <p:nvSpPr>
          <p:cNvPr id="11" name="TextBox 11"/>
          <p:cNvSpPr txBox="1"/>
          <p:nvPr/>
        </p:nvSpPr>
        <p:spPr>
          <a:xfrm>
            <a:off x="1028700" y="6388053"/>
            <a:ext cx="9616924" cy="2691765"/>
          </a:xfrm>
          <a:prstGeom prst="rect">
            <a:avLst/>
          </a:prstGeom>
        </p:spPr>
        <p:txBody>
          <a:bodyPr lIns="0" tIns="0" rIns="0" bIns="0" rtlCol="0" anchor="t">
            <a:spAutoFit/>
          </a:bodyPr>
          <a:lstStyle/>
          <a:p>
            <a:pPr algn="just">
              <a:lnSpc>
                <a:spcPts val="4320"/>
              </a:lnSpc>
            </a:pPr>
            <a:r>
              <a:rPr lang="en-US" sz="2700">
                <a:solidFill>
                  <a:srgbClr val="1E3644"/>
                </a:solidFill>
                <a:latin typeface="Open Sans"/>
              </a:rPr>
              <a:t>To develop a non-invasive and real-time drowsiness detection system that can continuously capture images and analyze eye closure values, and alert the driver when drowsiness is detected, aiming to prevent accidents caused by driver fatigue on the road.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a:off x="10666920" y="-30246"/>
            <a:ext cx="7620060" cy="3856119"/>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a:off x="0" y="8751482"/>
            <a:ext cx="3331210" cy="1535518"/>
          </a:xfrm>
          <a:prstGeom prst="rect">
            <a:avLst/>
          </a:prstGeom>
        </p:spPr>
      </p:pic>
      <p:sp>
        <p:nvSpPr>
          <p:cNvPr id="4" name="TextBox 4"/>
          <p:cNvSpPr txBox="1"/>
          <p:nvPr/>
        </p:nvSpPr>
        <p:spPr>
          <a:xfrm>
            <a:off x="1028700" y="1152525"/>
            <a:ext cx="8328626" cy="848360"/>
          </a:xfrm>
          <a:prstGeom prst="rect">
            <a:avLst/>
          </a:prstGeom>
        </p:spPr>
        <p:txBody>
          <a:bodyPr lIns="0" tIns="0" rIns="0" bIns="0" rtlCol="0" anchor="t">
            <a:spAutoFit/>
          </a:bodyPr>
          <a:lstStyle/>
          <a:p>
            <a:pPr>
              <a:lnSpc>
                <a:spcPts val="6399"/>
              </a:lnSpc>
            </a:pPr>
            <a:r>
              <a:rPr lang="en-US" sz="6399">
                <a:solidFill>
                  <a:srgbClr val="1E3644"/>
                </a:solidFill>
                <a:latin typeface="Open Sans Extra Bold"/>
              </a:rPr>
              <a:t>LITERATURE REVIEW</a:t>
            </a:r>
          </a:p>
        </p:txBody>
      </p:sp>
      <p:sp>
        <p:nvSpPr>
          <p:cNvPr id="5" name="TextBox 5"/>
          <p:cNvSpPr txBox="1"/>
          <p:nvPr/>
        </p:nvSpPr>
        <p:spPr>
          <a:xfrm>
            <a:off x="1028700" y="2569858"/>
            <a:ext cx="2884190" cy="366395"/>
          </a:xfrm>
          <a:prstGeom prst="rect">
            <a:avLst/>
          </a:prstGeom>
        </p:spPr>
        <p:txBody>
          <a:bodyPr lIns="0" tIns="0" rIns="0" bIns="0" rtlCol="0" anchor="t">
            <a:spAutoFit/>
          </a:bodyPr>
          <a:lstStyle/>
          <a:p>
            <a:pPr>
              <a:lnSpc>
                <a:spcPts val="2799"/>
              </a:lnSpc>
            </a:pPr>
            <a:r>
              <a:rPr lang="en-US" sz="2799">
                <a:solidFill>
                  <a:srgbClr val="000000"/>
                </a:solidFill>
                <a:latin typeface="Open Sans Extra Bold"/>
              </a:rPr>
              <a:t>REVIEW 1</a:t>
            </a:r>
          </a:p>
        </p:txBody>
      </p:sp>
      <p:sp>
        <p:nvSpPr>
          <p:cNvPr id="6" name="TextBox 6"/>
          <p:cNvSpPr txBox="1"/>
          <p:nvPr/>
        </p:nvSpPr>
        <p:spPr>
          <a:xfrm>
            <a:off x="1028700" y="3138961"/>
            <a:ext cx="7067550" cy="5133975"/>
          </a:xfrm>
          <a:prstGeom prst="rect">
            <a:avLst/>
          </a:prstGeom>
        </p:spPr>
        <p:txBody>
          <a:bodyPr lIns="0" tIns="0" rIns="0" bIns="0" rtlCol="0" anchor="t">
            <a:spAutoFit/>
          </a:bodyPr>
          <a:lstStyle/>
          <a:p>
            <a:pPr algn="just">
              <a:lnSpc>
                <a:spcPts val="5100"/>
              </a:lnSpc>
            </a:pPr>
            <a:r>
              <a:rPr lang="en-US" sz="3000">
                <a:solidFill>
                  <a:srgbClr val="000000"/>
                </a:solidFill>
                <a:latin typeface="Open Sans"/>
              </a:rPr>
              <a:t>This paper proposes a hybrid algorithm for facial expression recognition using Principal Component Analysis (PCA), K-Means Clustering, and Artificial Neural Networks (ANN). The proposed algorithm achieves an accuracy rate of 96.67% on the CK+ dataset, outperforming other existing methods.</a:t>
            </a:r>
          </a:p>
        </p:txBody>
      </p:sp>
      <p:sp>
        <p:nvSpPr>
          <p:cNvPr id="7" name="TextBox 7"/>
          <p:cNvSpPr txBox="1"/>
          <p:nvPr/>
        </p:nvSpPr>
        <p:spPr>
          <a:xfrm>
            <a:off x="10189072" y="2569858"/>
            <a:ext cx="2884190" cy="366395"/>
          </a:xfrm>
          <a:prstGeom prst="rect">
            <a:avLst/>
          </a:prstGeom>
        </p:spPr>
        <p:txBody>
          <a:bodyPr lIns="0" tIns="0" rIns="0" bIns="0" rtlCol="0" anchor="t">
            <a:spAutoFit/>
          </a:bodyPr>
          <a:lstStyle/>
          <a:p>
            <a:pPr>
              <a:lnSpc>
                <a:spcPts val="2799"/>
              </a:lnSpc>
            </a:pPr>
            <a:r>
              <a:rPr lang="en-US" sz="2799">
                <a:solidFill>
                  <a:srgbClr val="000000"/>
                </a:solidFill>
                <a:latin typeface="Open Sans Extra Bold"/>
              </a:rPr>
              <a:t>REVIEW 2</a:t>
            </a:r>
          </a:p>
        </p:txBody>
      </p:sp>
      <p:sp>
        <p:nvSpPr>
          <p:cNvPr id="8" name="TextBox 8"/>
          <p:cNvSpPr txBox="1"/>
          <p:nvPr/>
        </p:nvSpPr>
        <p:spPr>
          <a:xfrm>
            <a:off x="10189072" y="3167536"/>
            <a:ext cx="7070228" cy="5448300"/>
          </a:xfrm>
          <a:prstGeom prst="rect">
            <a:avLst/>
          </a:prstGeom>
        </p:spPr>
        <p:txBody>
          <a:bodyPr lIns="0" tIns="0" rIns="0" bIns="0" rtlCol="0" anchor="t">
            <a:spAutoFit/>
          </a:bodyPr>
          <a:lstStyle/>
          <a:p>
            <a:pPr algn="just">
              <a:lnSpc>
                <a:spcPts val="4800"/>
              </a:lnSpc>
            </a:pPr>
            <a:r>
              <a:rPr lang="en-US" sz="3000">
                <a:solidFill>
                  <a:srgbClr val="000000"/>
                </a:solidFill>
                <a:latin typeface="Open Sans"/>
              </a:rPr>
              <a:t>This paper proposes a driver drowsiness detection system using OpenCV and Support Vector Machine (SVM) classifier. The system achieves an accuracy rate of 95.2% in detecting drowsiness based on eye closure and head movement, providing a potential solution for preventing accidents caused by driver fatigue on the road.</a:t>
            </a:r>
          </a:p>
        </p:txBody>
      </p:sp>
      <p:sp>
        <p:nvSpPr>
          <p:cNvPr id="9" name="AutoShape 9"/>
          <p:cNvSpPr/>
          <p:nvPr/>
        </p:nvSpPr>
        <p:spPr>
          <a:xfrm rot="-5400000">
            <a:off x="5771204" y="5866454"/>
            <a:ext cx="6745592"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a:off x="10666920" y="-30246"/>
            <a:ext cx="7620060" cy="3856119"/>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a:off x="0" y="8751482"/>
            <a:ext cx="3331210" cy="1535518"/>
          </a:xfrm>
          <a:prstGeom prst="rect">
            <a:avLst/>
          </a:prstGeom>
        </p:spPr>
      </p:pic>
      <p:pic>
        <p:nvPicPr>
          <p:cNvPr id="4" name="Picture 4"/>
          <p:cNvPicPr>
            <a:picLocks noChangeAspect="1"/>
          </p:cNvPicPr>
          <p:nvPr/>
        </p:nvPicPr>
        <p:blipFill>
          <a:blip r:embed="rId4"/>
          <a:srcRect/>
          <a:stretch>
            <a:fillRect/>
          </a:stretch>
        </p:blipFill>
        <p:spPr>
          <a:xfrm>
            <a:off x="1028700" y="3194079"/>
            <a:ext cx="16230600" cy="5375312"/>
          </a:xfrm>
          <a:prstGeom prst="rect">
            <a:avLst/>
          </a:prstGeom>
        </p:spPr>
      </p:pic>
      <p:sp>
        <p:nvSpPr>
          <p:cNvPr id="5" name="TextBox 5"/>
          <p:cNvSpPr txBox="1"/>
          <p:nvPr/>
        </p:nvSpPr>
        <p:spPr>
          <a:xfrm>
            <a:off x="1028700" y="1049454"/>
            <a:ext cx="8115300" cy="848360"/>
          </a:xfrm>
          <a:prstGeom prst="rect">
            <a:avLst/>
          </a:prstGeom>
        </p:spPr>
        <p:txBody>
          <a:bodyPr lIns="0" tIns="0" rIns="0" bIns="0" rtlCol="0" anchor="t">
            <a:spAutoFit/>
          </a:bodyPr>
          <a:lstStyle/>
          <a:p>
            <a:pPr>
              <a:lnSpc>
                <a:spcPts val="6399"/>
              </a:lnSpc>
            </a:pPr>
            <a:r>
              <a:rPr lang="en-US" sz="6399">
                <a:solidFill>
                  <a:srgbClr val="1E3644"/>
                </a:solidFill>
                <a:latin typeface="Open Sans Extra Bold"/>
              </a:rPr>
              <a:t>APPROACH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flipH="1">
            <a:off x="-361950" y="-51508"/>
            <a:ext cx="7620060" cy="3856119"/>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flipH="1">
            <a:off x="14956790" y="8751482"/>
            <a:ext cx="3331210" cy="1535518"/>
          </a:xfrm>
          <a:prstGeom prst="rect">
            <a:avLst/>
          </a:prstGeom>
        </p:spPr>
      </p:pic>
      <p:sp>
        <p:nvSpPr>
          <p:cNvPr id="4" name="AutoShape 4"/>
          <p:cNvSpPr/>
          <p:nvPr/>
        </p:nvSpPr>
        <p:spPr>
          <a:xfrm rot="-5400000">
            <a:off x="3758584" y="5119688"/>
            <a:ext cx="8229600" cy="0"/>
          </a:xfrm>
          <a:prstGeom prst="line">
            <a:avLst/>
          </a:prstGeom>
          <a:ln w="47625" cap="flat">
            <a:solidFill>
              <a:srgbClr val="1E3644"/>
            </a:solidFill>
            <a:prstDash val="solid"/>
            <a:headEnd type="none" w="sm" len="sm"/>
            <a:tailEnd type="none" w="sm" len="sm"/>
          </a:ln>
        </p:spPr>
      </p:sp>
      <p:grpSp>
        <p:nvGrpSpPr>
          <p:cNvPr id="5" name="Group 5"/>
          <p:cNvGrpSpPr/>
          <p:nvPr/>
        </p:nvGrpSpPr>
        <p:grpSpPr>
          <a:xfrm>
            <a:off x="7667685" y="1398478"/>
            <a:ext cx="459023" cy="459023"/>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EB7DB"/>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r">
                <a:lnSpc>
                  <a:spcPts val="2659"/>
                </a:lnSpc>
              </a:pPr>
              <a:endParaRPr/>
            </a:p>
          </p:txBody>
        </p:sp>
      </p:grpSp>
      <p:grpSp>
        <p:nvGrpSpPr>
          <p:cNvPr id="8" name="Group 8"/>
          <p:cNvGrpSpPr/>
          <p:nvPr/>
        </p:nvGrpSpPr>
        <p:grpSpPr>
          <a:xfrm>
            <a:off x="7667685" y="6019673"/>
            <a:ext cx="459023" cy="459023"/>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EB7DB"/>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pic>
        <p:nvPicPr>
          <p:cNvPr id="11" name="Picture 11"/>
          <p:cNvPicPr>
            <a:picLocks noChangeAspect="1"/>
          </p:cNvPicPr>
          <p:nvPr/>
        </p:nvPicPr>
        <p:blipFill>
          <a:blip r:embed="rId4"/>
          <a:srcRect/>
          <a:stretch>
            <a:fillRect/>
          </a:stretch>
        </p:blipFill>
        <p:spPr>
          <a:xfrm>
            <a:off x="1520609" y="4362164"/>
            <a:ext cx="4194375" cy="4896136"/>
          </a:xfrm>
          <a:prstGeom prst="rect">
            <a:avLst/>
          </a:prstGeom>
        </p:spPr>
      </p:pic>
      <p:sp>
        <p:nvSpPr>
          <p:cNvPr id="12" name="TextBox 12"/>
          <p:cNvSpPr txBox="1"/>
          <p:nvPr/>
        </p:nvSpPr>
        <p:spPr>
          <a:xfrm>
            <a:off x="372663" y="3122503"/>
            <a:ext cx="6874734" cy="848360"/>
          </a:xfrm>
          <a:prstGeom prst="rect">
            <a:avLst/>
          </a:prstGeom>
        </p:spPr>
        <p:txBody>
          <a:bodyPr lIns="0" tIns="0" rIns="0" bIns="0" rtlCol="0" anchor="t">
            <a:spAutoFit/>
          </a:bodyPr>
          <a:lstStyle/>
          <a:p>
            <a:pPr>
              <a:lnSpc>
                <a:spcPts val="6399"/>
              </a:lnSpc>
            </a:pPr>
            <a:r>
              <a:rPr lang="en-US" sz="6399">
                <a:solidFill>
                  <a:srgbClr val="1E3644"/>
                </a:solidFill>
                <a:latin typeface="Open Sans Extra Bold"/>
              </a:rPr>
              <a:t>INITIAL RESULTS</a:t>
            </a:r>
          </a:p>
        </p:txBody>
      </p:sp>
      <p:sp>
        <p:nvSpPr>
          <p:cNvPr id="13" name="TextBox 13"/>
          <p:cNvSpPr txBox="1"/>
          <p:nvPr/>
        </p:nvSpPr>
        <p:spPr>
          <a:xfrm>
            <a:off x="8450558" y="1255603"/>
            <a:ext cx="9291795" cy="3838575"/>
          </a:xfrm>
          <a:prstGeom prst="rect">
            <a:avLst/>
          </a:prstGeom>
        </p:spPr>
        <p:txBody>
          <a:bodyPr lIns="0" tIns="0" rIns="0" bIns="0" rtlCol="0" anchor="t">
            <a:spAutoFit/>
          </a:bodyPr>
          <a:lstStyle/>
          <a:p>
            <a:pPr algn="just">
              <a:lnSpc>
                <a:spcPts val="5100"/>
              </a:lnSpc>
            </a:pPr>
            <a:r>
              <a:rPr lang="en-US" sz="3000">
                <a:solidFill>
                  <a:srgbClr val="000000"/>
                </a:solidFill>
                <a:latin typeface="Open Sans"/>
              </a:rPr>
              <a:t>The mrlEyes_2018_01 dataset has been divided into two categories based on the status of the eyes in each image: open eyes data and close eyes data. A binary indicator is included with each image to indicate whether it is an open eyes image or a close eyes image.</a:t>
            </a:r>
          </a:p>
        </p:txBody>
      </p:sp>
      <p:sp>
        <p:nvSpPr>
          <p:cNvPr id="14" name="TextBox 14"/>
          <p:cNvSpPr txBox="1"/>
          <p:nvPr/>
        </p:nvSpPr>
        <p:spPr>
          <a:xfrm>
            <a:off x="8450558" y="5876798"/>
            <a:ext cx="9291795" cy="3190875"/>
          </a:xfrm>
          <a:prstGeom prst="rect">
            <a:avLst/>
          </a:prstGeom>
        </p:spPr>
        <p:txBody>
          <a:bodyPr lIns="0" tIns="0" rIns="0" bIns="0" rtlCol="0" anchor="t">
            <a:spAutoFit/>
          </a:bodyPr>
          <a:lstStyle/>
          <a:p>
            <a:pPr algn="just">
              <a:lnSpc>
                <a:spcPts val="5100"/>
              </a:lnSpc>
            </a:pPr>
            <a:r>
              <a:rPr lang="en-US" sz="3000">
                <a:solidFill>
                  <a:srgbClr val="000000"/>
                </a:solidFill>
                <a:latin typeface="Open Sans"/>
              </a:rPr>
              <a:t>A code has been developed to detect faces and subsequently identify eyes within the detected faces. This was achieved by utilizing the files:</a:t>
            </a:r>
          </a:p>
          <a:p>
            <a:pPr marL="647700" lvl="1" indent="-323850" algn="just">
              <a:lnSpc>
                <a:spcPts val="5100"/>
              </a:lnSpc>
              <a:buFont typeface="Arial"/>
              <a:buChar char="•"/>
            </a:pPr>
            <a:r>
              <a:rPr lang="en-US" sz="3000">
                <a:solidFill>
                  <a:srgbClr val="000000"/>
                </a:solidFill>
                <a:latin typeface="Open Sans"/>
              </a:rPr>
              <a:t>haarcascade_frontalface_default.xml</a:t>
            </a:r>
          </a:p>
          <a:p>
            <a:pPr marL="647700" lvl="1" indent="-323850" algn="just">
              <a:lnSpc>
                <a:spcPts val="5100"/>
              </a:lnSpc>
              <a:buFont typeface="Arial"/>
              <a:buChar char="•"/>
            </a:pPr>
            <a:r>
              <a:rPr lang="en-US" sz="3000">
                <a:solidFill>
                  <a:srgbClr val="000000"/>
                </a:solidFill>
                <a:latin typeface="Open Sans"/>
              </a:rPr>
              <a:t>haarcascade_eye.xml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flipH="1">
            <a:off x="14956790" y="8751482"/>
            <a:ext cx="3331210" cy="1535518"/>
          </a:xfrm>
          <a:prstGeom prst="rect">
            <a:avLst/>
          </a:prstGeom>
        </p:spPr>
      </p:pic>
      <p:sp>
        <p:nvSpPr>
          <p:cNvPr id="3" name="AutoShape 3"/>
          <p:cNvSpPr/>
          <p:nvPr/>
        </p:nvSpPr>
        <p:spPr>
          <a:xfrm rot="-5400000">
            <a:off x="3758584" y="5119688"/>
            <a:ext cx="8229600" cy="0"/>
          </a:xfrm>
          <a:prstGeom prst="line">
            <a:avLst/>
          </a:prstGeom>
          <a:ln w="47625" cap="flat">
            <a:solidFill>
              <a:srgbClr val="1E3644"/>
            </a:solidFill>
            <a:prstDash val="solid"/>
            <a:headEnd type="none" w="sm" len="sm"/>
            <a:tailEnd type="none" w="sm" len="sm"/>
          </a:ln>
        </p:spPr>
      </p:sp>
      <p:grpSp>
        <p:nvGrpSpPr>
          <p:cNvPr id="4" name="Group 4"/>
          <p:cNvGrpSpPr/>
          <p:nvPr/>
        </p:nvGrpSpPr>
        <p:grpSpPr>
          <a:xfrm>
            <a:off x="7620060" y="1398478"/>
            <a:ext cx="459023" cy="459023"/>
            <a:chOff x="0" y="0"/>
            <a:chExt cx="812800" cy="812800"/>
          </a:xfrm>
        </p:grpSpPr>
        <p:sp>
          <p:nvSpPr>
            <p:cNvPr id="5" name="Freeform 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EB7DB"/>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7620060" y="4356320"/>
            <a:ext cx="459023" cy="459023"/>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EB7DB"/>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8450558" y="1255603"/>
            <a:ext cx="9291795" cy="1247775"/>
          </a:xfrm>
          <a:prstGeom prst="rect">
            <a:avLst/>
          </a:prstGeom>
        </p:spPr>
        <p:txBody>
          <a:bodyPr lIns="0" tIns="0" rIns="0" bIns="0" rtlCol="0" anchor="t">
            <a:spAutoFit/>
          </a:bodyPr>
          <a:lstStyle/>
          <a:p>
            <a:pPr algn="just">
              <a:lnSpc>
                <a:spcPts val="5100"/>
              </a:lnSpc>
            </a:pPr>
            <a:r>
              <a:rPr lang="en-US" sz="3000">
                <a:solidFill>
                  <a:srgbClr val="000000"/>
                </a:solidFill>
                <a:latin typeface="Open Sans"/>
              </a:rPr>
              <a:t>We have enabled the video capture using the webcam of our laptop using library like OpenCV.</a:t>
            </a:r>
          </a:p>
        </p:txBody>
      </p:sp>
      <p:sp>
        <p:nvSpPr>
          <p:cNvPr id="11" name="TextBox 11"/>
          <p:cNvSpPr txBox="1"/>
          <p:nvPr/>
        </p:nvSpPr>
        <p:spPr>
          <a:xfrm>
            <a:off x="8450558" y="4161363"/>
            <a:ext cx="9291795" cy="2543175"/>
          </a:xfrm>
          <a:prstGeom prst="rect">
            <a:avLst/>
          </a:prstGeom>
        </p:spPr>
        <p:txBody>
          <a:bodyPr lIns="0" tIns="0" rIns="0" bIns="0" rtlCol="0" anchor="t">
            <a:spAutoFit/>
          </a:bodyPr>
          <a:lstStyle/>
          <a:p>
            <a:pPr algn="just">
              <a:lnSpc>
                <a:spcPts val="5100"/>
              </a:lnSpc>
            </a:pPr>
            <a:r>
              <a:rPr lang="en-US" sz="3000">
                <a:solidFill>
                  <a:srgbClr val="000000"/>
                </a:solidFill>
                <a:latin typeface="Open Sans"/>
              </a:rPr>
              <a:t>We have also started working on model training. As of now, we have imported the data set and segregated it into the training set, validation set, and test set.</a:t>
            </a:r>
          </a:p>
        </p:txBody>
      </p:sp>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flipH="1">
            <a:off x="-361950" y="-51508"/>
            <a:ext cx="7620060" cy="3856119"/>
          </a:xfrm>
          <a:prstGeom prst="rect">
            <a:avLst/>
          </a:prstGeom>
        </p:spPr>
      </p:pic>
      <p:sp>
        <p:nvSpPr>
          <p:cNvPr id="13" name="TextBox 13"/>
          <p:cNvSpPr txBox="1"/>
          <p:nvPr/>
        </p:nvSpPr>
        <p:spPr>
          <a:xfrm>
            <a:off x="372663" y="3122503"/>
            <a:ext cx="6874734" cy="848360"/>
          </a:xfrm>
          <a:prstGeom prst="rect">
            <a:avLst/>
          </a:prstGeom>
        </p:spPr>
        <p:txBody>
          <a:bodyPr lIns="0" tIns="0" rIns="0" bIns="0" rtlCol="0" anchor="t">
            <a:spAutoFit/>
          </a:bodyPr>
          <a:lstStyle/>
          <a:p>
            <a:pPr>
              <a:lnSpc>
                <a:spcPts val="6399"/>
              </a:lnSpc>
            </a:pPr>
            <a:r>
              <a:rPr lang="en-US" sz="6399">
                <a:solidFill>
                  <a:srgbClr val="1E3644"/>
                </a:solidFill>
                <a:latin typeface="Open Sans Extra Bold"/>
              </a:rPr>
              <a:t>INITIAL RESULTS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340499"/>
            <a:ext cx="4917979" cy="4805679"/>
            <a:chOff x="0" y="0"/>
            <a:chExt cx="1295270" cy="1265693"/>
          </a:xfrm>
        </p:grpSpPr>
        <p:sp>
          <p:nvSpPr>
            <p:cNvPr id="3" name="Freeform 3"/>
            <p:cNvSpPr/>
            <p:nvPr/>
          </p:nvSpPr>
          <p:spPr>
            <a:xfrm>
              <a:off x="0" y="0"/>
              <a:ext cx="1295270" cy="1265693"/>
            </a:xfrm>
            <a:custGeom>
              <a:avLst/>
              <a:gdLst/>
              <a:ahLst/>
              <a:cxnLst/>
              <a:rect l="l" t="t" r="r" b="b"/>
              <a:pathLst>
                <a:path w="1295270" h="1265693">
                  <a:moveTo>
                    <a:pt x="78710" y="0"/>
                  </a:moveTo>
                  <a:lnTo>
                    <a:pt x="1216560" y="0"/>
                  </a:lnTo>
                  <a:cubicBezTo>
                    <a:pt x="1237435" y="0"/>
                    <a:pt x="1257456" y="8293"/>
                    <a:pt x="1272217" y="23054"/>
                  </a:cubicBezTo>
                  <a:cubicBezTo>
                    <a:pt x="1286978" y="37815"/>
                    <a:pt x="1295270" y="57835"/>
                    <a:pt x="1295270" y="78710"/>
                  </a:cubicBezTo>
                  <a:lnTo>
                    <a:pt x="1295270" y="1186983"/>
                  </a:lnTo>
                  <a:cubicBezTo>
                    <a:pt x="1295270" y="1207858"/>
                    <a:pt x="1286978" y="1227878"/>
                    <a:pt x="1272217" y="1242639"/>
                  </a:cubicBezTo>
                  <a:cubicBezTo>
                    <a:pt x="1257456" y="1257400"/>
                    <a:pt x="1237435" y="1265693"/>
                    <a:pt x="1216560" y="1265693"/>
                  </a:cubicBezTo>
                  <a:lnTo>
                    <a:pt x="78710" y="1265693"/>
                  </a:lnTo>
                  <a:cubicBezTo>
                    <a:pt x="57835" y="1265693"/>
                    <a:pt x="37815" y="1257400"/>
                    <a:pt x="23054" y="1242639"/>
                  </a:cubicBezTo>
                  <a:cubicBezTo>
                    <a:pt x="8293" y="1227878"/>
                    <a:pt x="0" y="1207858"/>
                    <a:pt x="0" y="1186983"/>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00" y="1152525"/>
            <a:ext cx="10864841" cy="848360"/>
          </a:xfrm>
          <a:prstGeom prst="rect">
            <a:avLst/>
          </a:prstGeom>
        </p:spPr>
        <p:txBody>
          <a:bodyPr lIns="0" tIns="0" rIns="0" bIns="0" rtlCol="0" anchor="t">
            <a:spAutoFit/>
          </a:bodyPr>
          <a:lstStyle/>
          <a:p>
            <a:pPr>
              <a:lnSpc>
                <a:spcPts val="6399"/>
              </a:lnSpc>
            </a:pPr>
            <a:r>
              <a:rPr lang="en-US" sz="6399">
                <a:solidFill>
                  <a:srgbClr val="1E3644"/>
                </a:solidFill>
                <a:latin typeface="Open Sans Extra Bold"/>
              </a:rPr>
              <a:t>ROLES AND FUTURE WORK</a:t>
            </a:r>
          </a:p>
        </p:txBody>
      </p:sp>
      <p:grpSp>
        <p:nvGrpSpPr>
          <p:cNvPr id="6" name="Group 6"/>
          <p:cNvGrpSpPr/>
          <p:nvPr/>
        </p:nvGrpSpPr>
        <p:grpSpPr>
          <a:xfrm>
            <a:off x="6685010" y="3340499"/>
            <a:ext cx="4917979" cy="4805679"/>
            <a:chOff x="0" y="0"/>
            <a:chExt cx="1295270" cy="1265693"/>
          </a:xfrm>
        </p:grpSpPr>
        <p:sp>
          <p:nvSpPr>
            <p:cNvPr id="7" name="Freeform 7"/>
            <p:cNvSpPr/>
            <p:nvPr/>
          </p:nvSpPr>
          <p:spPr>
            <a:xfrm>
              <a:off x="0" y="0"/>
              <a:ext cx="1295270" cy="1265693"/>
            </a:xfrm>
            <a:custGeom>
              <a:avLst/>
              <a:gdLst/>
              <a:ahLst/>
              <a:cxnLst/>
              <a:rect l="l" t="t" r="r" b="b"/>
              <a:pathLst>
                <a:path w="1295270" h="1265693">
                  <a:moveTo>
                    <a:pt x="78710" y="0"/>
                  </a:moveTo>
                  <a:lnTo>
                    <a:pt x="1216560" y="0"/>
                  </a:lnTo>
                  <a:cubicBezTo>
                    <a:pt x="1237435" y="0"/>
                    <a:pt x="1257456" y="8293"/>
                    <a:pt x="1272217" y="23054"/>
                  </a:cubicBezTo>
                  <a:cubicBezTo>
                    <a:pt x="1286978" y="37815"/>
                    <a:pt x="1295270" y="57835"/>
                    <a:pt x="1295270" y="78710"/>
                  </a:cubicBezTo>
                  <a:lnTo>
                    <a:pt x="1295270" y="1186983"/>
                  </a:lnTo>
                  <a:cubicBezTo>
                    <a:pt x="1295270" y="1207858"/>
                    <a:pt x="1286978" y="1227878"/>
                    <a:pt x="1272217" y="1242639"/>
                  </a:cubicBezTo>
                  <a:cubicBezTo>
                    <a:pt x="1257456" y="1257400"/>
                    <a:pt x="1237435" y="1265693"/>
                    <a:pt x="1216560" y="1265693"/>
                  </a:cubicBezTo>
                  <a:lnTo>
                    <a:pt x="78710" y="1265693"/>
                  </a:lnTo>
                  <a:cubicBezTo>
                    <a:pt x="57835" y="1265693"/>
                    <a:pt x="37815" y="1257400"/>
                    <a:pt x="23054" y="1242639"/>
                  </a:cubicBezTo>
                  <a:cubicBezTo>
                    <a:pt x="8293" y="1227878"/>
                    <a:pt x="0" y="1207858"/>
                    <a:pt x="0" y="1186983"/>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2341321" y="3340499"/>
            <a:ext cx="4917979" cy="4805679"/>
            <a:chOff x="0" y="0"/>
            <a:chExt cx="1295270" cy="1265693"/>
          </a:xfrm>
        </p:grpSpPr>
        <p:sp>
          <p:nvSpPr>
            <p:cNvPr id="10" name="Freeform 10"/>
            <p:cNvSpPr/>
            <p:nvPr/>
          </p:nvSpPr>
          <p:spPr>
            <a:xfrm>
              <a:off x="0" y="0"/>
              <a:ext cx="1295270" cy="1265693"/>
            </a:xfrm>
            <a:custGeom>
              <a:avLst/>
              <a:gdLst/>
              <a:ahLst/>
              <a:cxnLst/>
              <a:rect l="l" t="t" r="r" b="b"/>
              <a:pathLst>
                <a:path w="1295270" h="1265693">
                  <a:moveTo>
                    <a:pt x="78710" y="0"/>
                  </a:moveTo>
                  <a:lnTo>
                    <a:pt x="1216560" y="0"/>
                  </a:lnTo>
                  <a:cubicBezTo>
                    <a:pt x="1237435" y="0"/>
                    <a:pt x="1257456" y="8293"/>
                    <a:pt x="1272217" y="23054"/>
                  </a:cubicBezTo>
                  <a:cubicBezTo>
                    <a:pt x="1286978" y="37815"/>
                    <a:pt x="1295270" y="57835"/>
                    <a:pt x="1295270" y="78710"/>
                  </a:cubicBezTo>
                  <a:lnTo>
                    <a:pt x="1295270" y="1186983"/>
                  </a:lnTo>
                  <a:cubicBezTo>
                    <a:pt x="1295270" y="1207858"/>
                    <a:pt x="1286978" y="1227878"/>
                    <a:pt x="1272217" y="1242639"/>
                  </a:cubicBezTo>
                  <a:cubicBezTo>
                    <a:pt x="1257456" y="1257400"/>
                    <a:pt x="1237435" y="1265693"/>
                    <a:pt x="1216560" y="1265693"/>
                  </a:cubicBezTo>
                  <a:lnTo>
                    <a:pt x="78710" y="1265693"/>
                  </a:lnTo>
                  <a:cubicBezTo>
                    <a:pt x="57835" y="1265693"/>
                    <a:pt x="37815" y="1257400"/>
                    <a:pt x="23054" y="1242639"/>
                  </a:cubicBezTo>
                  <a:cubicBezTo>
                    <a:pt x="8293" y="1227878"/>
                    <a:pt x="0" y="1207858"/>
                    <a:pt x="0" y="1186983"/>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432065" y="4082308"/>
            <a:ext cx="15228983" cy="2122383"/>
            <a:chOff x="0" y="0"/>
            <a:chExt cx="20305310" cy="2829844"/>
          </a:xfrm>
        </p:grpSpPr>
        <p:sp>
          <p:nvSpPr>
            <p:cNvPr id="13" name="TextBox 13"/>
            <p:cNvSpPr txBox="1"/>
            <p:nvPr/>
          </p:nvSpPr>
          <p:spPr>
            <a:xfrm>
              <a:off x="0" y="57150"/>
              <a:ext cx="5064387" cy="507577"/>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KENIL SHAH</a:t>
              </a:r>
            </a:p>
          </p:txBody>
        </p:sp>
        <p:sp>
          <p:nvSpPr>
            <p:cNvPr id="14" name="TextBox 14"/>
            <p:cNvSpPr txBox="1"/>
            <p:nvPr/>
          </p:nvSpPr>
          <p:spPr>
            <a:xfrm>
              <a:off x="259849" y="886321"/>
              <a:ext cx="4961967" cy="1283123"/>
            </a:xfrm>
            <a:prstGeom prst="rect">
              <a:avLst/>
            </a:prstGeom>
          </p:spPr>
          <p:txBody>
            <a:bodyPr lIns="0" tIns="0" rIns="0" bIns="0" rtlCol="0" anchor="t">
              <a:spAutoFit/>
            </a:bodyPr>
            <a:lstStyle/>
            <a:p>
              <a:pPr algn="ctr">
                <a:lnSpc>
                  <a:spcPts val="3919"/>
                </a:lnSpc>
              </a:pPr>
              <a:r>
                <a:rPr lang="en-US" sz="2799">
                  <a:solidFill>
                    <a:srgbClr val="FFFFFF"/>
                  </a:solidFill>
                  <a:latin typeface="Open Sans"/>
                </a:rPr>
                <a:t>LIterature Review</a:t>
              </a:r>
            </a:p>
            <a:p>
              <a:pPr algn="ctr">
                <a:lnSpc>
                  <a:spcPts val="3919"/>
                </a:lnSpc>
              </a:pPr>
              <a:r>
                <a:rPr lang="en-US" sz="2799">
                  <a:solidFill>
                    <a:srgbClr val="FFFFFF"/>
                  </a:solidFill>
                  <a:latin typeface="Open Sans"/>
                </a:rPr>
                <a:t>Camera Capture</a:t>
              </a:r>
            </a:p>
          </p:txBody>
        </p:sp>
        <p:sp>
          <p:nvSpPr>
            <p:cNvPr id="15" name="TextBox 15"/>
            <p:cNvSpPr txBox="1"/>
            <p:nvPr/>
          </p:nvSpPr>
          <p:spPr>
            <a:xfrm>
              <a:off x="7750386" y="57150"/>
              <a:ext cx="5064387" cy="507577"/>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YESHA DHIVAR</a:t>
              </a:r>
            </a:p>
          </p:txBody>
        </p:sp>
        <p:sp>
          <p:nvSpPr>
            <p:cNvPr id="16" name="TextBox 16"/>
            <p:cNvSpPr txBox="1"/>
            <p:nvPr/>
          </p:nvSpPr>
          <p:spPr>
            <a:xfrm>
              <a:off x="7368035" y="886321"/>
              <a:ext cx="5817446" cy="1943523"/>
            </a:xfrm>
            <a:prstGeom prst="rect">
              <a:avLst/>
            </a:prstGeom>
          </p:spPr>
          <p:txBody>
            <a:bodyPr lIns="0" tIns="0" rIns="0" bIns="0" rtlCol="0" anchor="t">
              <a:spAutoFit/>
            </a:bodyPr>
            <a:lstStyle/>
            <a:p>
              <a:pPr algn="ctr">
                <a:lnSpc>
                  <a:spcPts val="3919"/>
                </a:lnSpc>
              </a:pPr>
              <a:r>
                <a:rPr lang="en-US" sz="2799">
                  <a:solidFill>
                    <a:srgbClr val="FFFFFF"/>
                  </a:solidFill>
                  <a:latin typeface="Open Sans"/>
                </a:rPr>
                <a:t>Literature Review </a:t>
              </a:r>
            </a:p>
            <a:p>
              <a:pPr algn="ctr">
                <a:lnSpc>
                  <a:spcPts val="3919"/>
                </a:lnSpc>
              </a:pPr>
              <a:r>
                <a:rPr lang="en-US" sz="2799">
                  <a:solidFill>
                    <a:srgbClr val="FFFFFF"/>
                  </a:solidFill>
                  <a:latin typeface="Open Sans"/>
                </a:rPr>
                <a:t>Data Exploration</a:t>
              </a:r>
            </a:p>
            <a:p>
              <a:pPr algn="ctr">
                <a:lnSpc>
                  <a:spcPts val="3919"/>
                </a:lnSpc>
              </a:pPr>
              <a:r>
                <a:rPr lang="en-US" sz="2799">
                  <a:solidFill>
                    <a:srgbClr val="FFFFFF"/>
                  </a:solidFill>
                  <a:latin typeface="Open Sans"/>
                </a:rPr>
                <a:t>Face and Eye Detection</a:t>
              </a:r>
            </a:p>
          </p:txBody>
        </p:sp>
        <p:sp>
          <p:nvSpPr>
            <p:cNvPr id="17" name="TextBox 17"/>
            <p:cNvSpPr txBox="1"/>
            <p:nvPr/>
          </p:nvSpPr>
          <p:spPr>
            <a:xfrm>
              <a:off x="15240923" y="57150"/>
              <a:ext cx="5064387" cy="507577"/>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RAJAN NANDHA</a:t>
              </a:r>
            </a:p>
          </p:txBody>
        </p:sp>
        <p:sp>
          <p:nvSpPr>
            <p:cNvPr id="18" name="TextBox 18"/>
            <p:cNvSpPr txBox="1"/>
            <p:nvPr/>
          </p:nvSpPr>
          <p:spPr>
            <a:xfrm>
              <a:off x="15343344" y="886321"/>
              <a:ext cx="4961967" cy="1283123"/>
            </a:xfrm>
            <a:prstGeom prst="rect">
              <a:avLst/>
            </a:prstGeom>
          </p:spPr>
          <p:txBody>
            <a:bodyPr lIns="0" tIns="0" rIns="0" bIns="0" rtlCol="0" anchor="t">
              <a:spAutoFit/>
            </a:bodyPr>
            <a:lstStyle/>
            <a:p>
              <a:pPr algn="ctr">
                <a:lnSpc>
                  <a:spcPts val="3919"/>
                </a:lnSpc>
              </a:pPr>
              <a:r>
                <a:rPr lang="en-US" sz="2799">
                  <a:solidFill>
                    <a:srgbClr val="FFFFFF"/>
                  </a:solidFill>
                  <a:latin typeface="Open Sans"/>
                </a:rPr>
                <a:t>Data Exploration</a:t>
              </a:r>
            </a:p>
            <a:p>
              <a:pPr algn="ctr">
                <a:lnSpc>
                  <a:spcPts val="3919"/>
                </a:lnSpc>
              </a:pPr>
              <a:r>
                <a:rPr lang="en-US" sz="2799">
                  <a:solidFill>
                    <a:srgbClr val="FFFFFF"/>
                  </a:solidFill>
                  <a:latin typeface="Open Sans"/>
                </a:rPr>
                <a:t>Data Preprocessing</a:t>
              </a:r>
            </a:p>
          </p:txBody>
        </p:sp>
        <p:sp>
          <p:nvSpPr>
            <p:cNvPr id="19" name="AutoShape 19"/>
            <p:cNvSpPr/>
            <p:nvPr/>
          </p:nvSpPr>
          <p:spPr>
            <a:xfrm>
              <a:off x="25605" y="691727"/>
              <a:ext cx="5013177" cy="0"/>
            </a:xfrm>
            <a:prstGeom prst="line">
              <a:avLst/>
            </a:prstGeom>
            <a:ln w="63500" cap="flat">
              <a:solidFill>
                <a:srgbClr val="FFFFFF"/>
              </a:solidFill>
              <a:prstDash val="solid"/>
              <a:headEnd type="none" w="sm" len="sm"/>
              <a:tailEnd type="none" w="sm" len="sm"/>
            </a:ln>
          </p:spPr>
        </p:sp>
        <p:sp>
          <p:nvSpPr>
            <p:cNvPr id="20" name="AutoShape 20"/>
            <p:cNvSpPr/>
            <p:nvPr/>
          </p:nvSpPr>
          <p:spPr>
            <a:xfrm>
              <a:off x="7775992" y="691727"/>
              <a:ext cx="5013177" cy="0"/>
            </a:xfrm>
            <a:prstGeom prst="line">
              <a:avLst/>
            </a:prstGeom>
            <a:ln w="63500" cap="flat">
              <a:solidFill>
                <a:srgbClr val="FFFFFF"/>
              </a:solidFill>
              <a:prstDash val="solid"/>
              <a:headEnd type="none" w="sm" len="sm"/>
              <a:tailEnd type="none" w="sm" len="sm"/>
            </a:ln>
          </p:spPr>
        </p:sp>
        <p:sp>
          <p:nvSpPr>
            <p:cNvPr id="21" name="AutoShape 21"/>
            <p:cNvSpPr/>
            <p:nvPr/>
          </p:nvSpPr>
          <p:spPr>
            <a:xfrm>
              <a:off x="15266529" y="691727"/>
              <a:ext cx="5013177" cy="0"/>
            </a:xfrm>
            <a:prstGeom prst="line">
              <a:avLst/>
            </a:prstGeom>
            <a:ln w="63500" cap="flat">
              <a:solidFill>
                <a:srgbClr val="FFFFFF"/>
              </a:solidFill>
              <a:prstDash val="solid"/>
              <a:headEnd type="none" w="sm" len="sm"/>
              <a:tailEnd type="none" w="sm" len="sm"/>
            </a:ln>
          </p:spPr>
        </p:sp>
      </p:grpSp>
      <p:pic>
        <p:nvPicPr>
          <p:cNvPr id="22" name="Picture 2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a:off x="10666920" y="-30246"/>
            <a:ext cx="7620060" cy="3856119"/>
          </a:xfrm>
          <a:prstGeom prst="rect">
            <a:avLst/>
          </a:prstGeom>
        </p:spPr>
      </p:pic>
      <p:pic>
        <p:nvPicPr>
          <p:cNvPr id="23" name="Picture 2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a:off x="0" y="8751482"/>
            <a:ext cx="3331210" cy="15355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a:off x="15359503" y="8751482"/>
            <a:ext cx="3331210" cy="1535518"/>
          </a:xfrm>
          <a:prstGeom prst="rect">
            <a:avLst/>
          </a:prstGeom>
        </p:spPr>
      </p:pic>
      <p:grpSp>
        <p:nvGrpSpPr>
          <p:cNvPr id="3" name="Group 3"/>
          <p:cNvGrpSpPr>
            <a:grpSpLocks noChangeAspect="1"/>
          </p:cNvGrpSpPr>
          <p:nvPr/>
        </p:nvGrpSpPr>
        <p:grpSpPr>
          <a:xfrm>
            <a:off x="-2957932" y="2259721"/>
            <a:ext cx="6323016" cy="7080513"/>
            <a:chOff x="0" y="0"/>
            <a:chExt cx="6350000" cy="7110730"/>
          </a:xfrm>
        </p:grpSpPr>
        <p:sp>
          <p:nvSpPr>
            <p:cNvPr id="4" name="Freeform 4"/>
            <p:cNvSpPr/>
            <p:nvPr/>
          </p:nvSpPr>
          <p:spPr>
            <a:xfrm>
              <a:off x="0" y="0"/>
              <a:ext cx="6350000" cy="7110730"/>
            </a:xfrm>
            <a:custGeom>
              <a:avLst/>
              <a:gdLst/>
              <a:ahLst/>
              <a:cxnLst/>
              <a:rect l="l" t="t" r="r" b="b"/>
              <a:pathLst>
                <a:path w="6350000" h="7110730">
                  <a:moveTo>
                    <a:pt x="6350000" y="4700270"/>
                  </a:moveTo>
                  <a:lnTo>
                    <a:pt x="0" y="7110730"/>
                  </a:lnTo>
                  <a:lnTo>
                    <a:pt x="0" y="2410460"/>
                  </a:lnTo>
                  <a:lnTo>
                    <a:pt x="6350000" y="0"/>
                  </a:lnTo>
                  <a:close/>
                </a:path>
              </a:pathLst>
            </a:custGeom>
            <a:solidFill>
              <a:srgbClr val="2EB7DB">
                <a:alpha val="80000"/>
              </a:srgbClr>
            </a:solidFill>
            <a:ln w="12700">
              <a:solidFill>
                <a:srgbClr val="000000"/>
              </a:solidFill>
            </a:ln>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a:off x="-2604728" y="558506"/>
            <a:ext cx="7620060" cy="3856119"/>
          </a:xfrm>
          <a:prstGeom prst="rect">
            <a:avLst/>
          </a:prstGeom>
        </p:spPr>
      </p:pic>
      <p:grpSp>
        <p:nvGrpSpPr>
          <p:cNvPr id="6" name="Group 6"/>
          <p:cNvGrpSpPr>
            <a:grpSpLocks noChangeAspect="1"/>
          </p:cNvGrpSpPr>
          <p:nvPr/>
        </p:nvGrpSpPr>
        <p:grpSpPr>
          <a:xfrm>
            <a:off x="1205302" y="5799977"/>
            <a:ext cx="3508231" cy="3928517"/>
            <a:chOff x="0" y="0"/>
            <a:chExt cx="6350000" cy="7110730"/>
          </a:xfrm>
        </p:grpSpPr>
        <p:sp>
          <p:nvSpPr>
            <p:cNvPr id="7" name="Freeform 7"/>
            <p:cNvSpPr/>
            <p:nvPr/>
          </p:nvSpPr>
          <p:spPr>
            <a:xfrm>
              <a:off x="0" y="0"/>
              <a:ext cx="6350000" cy="7110730"/>
            </a:xfrm>
            <a:custGeom>
              <a:avLst/>
              <a:gdLst/>
              <a:ahLst/>
              <a:cxnLst/>
              <a:rect l="l" t="t" r="r" b="b"/>
              <a:pathLst>
                <a:path w="6350000" h="7110730">
                  <a:moveTo>
                    <a:pt x="6350000" y="4700270"/>
                  </a:moveTo>
                  <a:lnTo>
                    <a:pt x="0" y="7110730"/>
                  </a:lnTo>
                  <a:lnTo>
                    <a:pt x="0" y="2410460"/>
                  </a:lnTo>
                  <a:lnTo>
                    <a:pt x="6350000" y="0"/>
                  </a:lnTo>
                  <a:close/>
                </a:path>
              </a:pathLst>
            </a:custGeom>
            <a:solidFill>
              <a:srgbClr val="1E3644">
                <a:alpha val="80000"/>
              </a:srgbClr>
            </a:solidFill>
            <a:ln w="12700">
              <a:solidFill>
                <a:srgbClr val="000000"/>
              </a:solidFill>
            </a:ln>
          </p:spPr>
        </p:sp>
      </p:grpSp>
      <p:sp>
        <p:nvSpPr>
          <p:cNvPr id="8" name="TextBox 8"/>
          <p:cNvSpPr txBox="1"/>
          <p:nvPr/>
        </p:nvSpPr>
        <p:spPr>
          <a:xfrm>
            <a:off x="5911505" y="1152525"/>
            <a:ext cx="5057621" cy="848360"/>
          </a:xfrm>
          <a:prstGeom prst="rect">
            <a:avLst/>
          </a:prstGeom>
        </p:spPr>
        <p:txBody>
          <a:bodyPr lIns="0" tIns="0" rIns="0" bIns="0" rtlCol="0" anchor="t">
            <a:spAutoFit/>
          </a:bodyPr>
          <a:lstStyle/>
          <a:p>
            <a:pPr>
              <a:lnSpc>
                <a:spcPts val="6399"/>
              </a:lnSpc>
            </a:pPr>
            <a:r>
              <a:rPr lang="en-US" sz="6399">
                <a:solidFill>
                  <a:srgbClr val="1E3644"/>
                </a:solidFill>
                <a:latin typeface="Open Sans Extra Bold"/>
              </a:rPr>
              <a:t>REFERENCES</a:t>
            </a:r>
          </a:p>
        </p:txBody>
      </p:sp>
      <p:sp>
        <p:nvSpPr>
          <p:cNvPr id="9" name="TextBox 9"/>
          <p:cNvSpPr txBox="1"/>
          <p:nvPr/>
        </p:nvSpPr>
        <p:spPr>
          <a:xfrm>
            <a:off x="5911505" y="2664672"/>
            <a:ext cx="10294450" cy="4248150"/>
          </a:xfrm>
          <a:prstGeom prst="rect">
            <a:avLst/>
          </a:prstGeom>
        </p:spPr>
        <p:txBody>
          <a:bodyPr lIns="0" tIns="0" rIns="0" bIns="0" rtlCol="0" anchor="t">
            <a:spAutoFit/>
          </a:bodyPr>
          <a:lstStyle/>
          <a:p>
            <a:pPr>
              <a:lnSpc>
                <a:spcPts val="4200"/>
              </a:lnSpc>
              <a:spcBef>
                <a:spcPct val="0"/>
              </a:spcBef>
            </a:pPr>
            <a:r>
              <a:rPr lang="en-US" sz="3000">
                <a:solidFill>
                  <a:srgbClr val="1E3644"/>
                </a:solidFill>
                <a:latin typeface="Open Sans"/>
              </a:rPr>
              <a:t>[1] Mahek Jain, Bhavya Bhagerathi, Sowmyarani C N “Real-   Time Driver Drowsiness Detection using Computer Vision,” October, 2021</a:t>
            </a:r>
          </a:p>
          <a:p>
            <a:pPr>
              <a:lnSpc>
                <a:spcPts val="4200"/>
              </a:lnSpc>
              <a:spcBef>
                <a:spcPct val="0"/>
              </a:spcBef>
            </a:pPr>
            <a:endParaRPr lang="en-US" sz="3000">
              <a:solidFill>
                <a:srgbClr val="1E3644"/>
              </a:solidFill>
              <a:latin typeface="Open Sans"/>
            </a:endParaRPr>
          </a:p>
          <a:p>
            <a:pPr>
              <a:lnSpc>
                <a:spcPts val="4200"/>
              </a:lnSpc>
              <a:spcBef>
                <a:spcPct val="0"/>
              </a:spcBef>
            </a:pPr>
            <a:r>
              <a:rPr lang="en-US" sz="3000">
                <a:solidFill>
                  <a:srgbClr val="1E3644"/>
                </a:solidFill>
                <a:latin typeface="Open Sans"/>
              </a:rPr>
              <a:t>[2] V. B. Navya Kiran, Raksha R., A. Rahman, Varsha K. N., Dr. Nagamani N. P., “Driver Drowsiness Detection,” September 21, 2020</a:t>
            </a:r>
          </a:p>
          <a:p>
            <a:pPr>
              <a:lnSpc>
                <a:spcPts val="4200"/>
              </a:lnSpc>
              <a:spcBef>
                <a:spcPct val="0"/>
              </a:spcBef>
            </a:pPr>
            <a:endParaRPr lang="en-US" sz="3000">
              <a:solidFill>
                <a:srgbClr val="1E3644"/>
              </a:solidFill>
              <a:latin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EB7D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a:off x="0" y="8751482"/>
            <a:ext cx="3331210" cy="1535518"/>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flipH="1">
            <a:off x="0" y="0"/>
            <a:ext cx="5200220" cy="2631563"/>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a:off x="13087780" y="0"/>
            <a:ext cx="5200220" cy="2631563"/>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flipH="1">
            <a:off x="14956790" y="8751482"/>
            <a:ext cx="3331210" cy="1535518"/>
          </a:xfrm>
          <a:prstGeom prst="rect">
            <a:avLst/>
          </a:prstGeom>
        </p:spPr>
      </p:pic>
      <p:grpSp>
        <p:nvGrpSpPr>
          <p:cNvPr id="6" name="Group 6"/>
          <p:cNvGrpSpPr/>
          <p:nvPr/>
        </p:nvGrpSpPr>
        <p:grpSpPr>
          <a:xfrm>
            <a:off x="8596023" y="2095957"/>
            <a:ext cx="1710161" cy="2467374"/>
            <a:chOff x="0" y="0"/>
            <a:chExt cx="7620000" cy="10993928"/>
          </a:xfrm>
        </p:grpSpPr>
        <p:sp>
          <p:nvSpPr>
            <p:cNvPr id="7" name="Freeform 7"/>
            <p:cNvSpPr/>
            <p:nvPr/>
          </p:nvSpPr>
          <p:spPr>
            <a:xfrm>
              <a:off x="-1270" y="-2540"/>
              <a:ext cx="7623809" cy="10996468"/>
            </a:xfrm>
            <a:custGeom>
              <a:avLst/>
              <a:gdLst/>
              <a:ahLst/>
              <a:cxnLst/>
              <a:rect l="l" t="t" r="r" b="b"/>
              <a:pathLst>
                <a:path w="7623809" h="10996468">
                  <a:moveTo>
                    <a:pt x="3810" y="0"/>
                  </a:moveTo>
                  <a:lnTo>
                    <a:pt x="0" y="10106198"/>
                  </a:lnTo>
                  <a:lnTo>
                    <a:pt x="0" y="10464339"/>
                  </a:lnTo>
                  <a:lnTo>
                    <a:pt x="3591560" y="10466879"/>
                  </a:lnTo>
                  <a:lnTo>
                    <a:pt x="3810000" y="10996468"/>
                  </a:lnTo>
                  <a:lnTo>
                    <a:pt x="4028440" y="10466879"/>
                  </a:lnTo>
                  <a:lnTo>
                    <a:pt x="7620000" y="10469418"/>
                  </a:lnTo>
                  <a:lnTo>
                    <a:pt x="7620000" y="10111279"/>
                  </a:lnTo>
                  <a:lnTo>
                    <a:pt x="7623809" y="5080"/>
                  </a:lnTo>
                  <a:lnTo>
                    <a:pt x="3810" y="0"/>
                  </a:lnTo>
                  <a:close/>
                </a:path>
              </a:pathLst>
            </a:custGeom>
            <a:solidFill>
              <a:srgbClr val="FFFFFF"/>
            </a:solidFill>
          </p:spPr>
        </p:sp>
      </p:grpSp>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897004" y="2414514"/>
            <a:ext cx="1108200" cy="1741457"/>
          </a:xfrm>
          <a:prstGeom prst="rect">
            <a:avLst/>
          </a:prstGeom>
        </p:spPr>
      </p:pic>
      <p:grpSp>
        <p:nvGrpSpPr>
          <p:cNvPr id="9" name="Group 9"/>
          <p:cNvGrpSpPr/>
          <p:nvPr/>
        </p:nvGrpSpPr>
        <p:grpSpPr>
          <a:xfrm rot="953751">
            <a:off x="10204632" y="3141897"/>
            <a:ext cx="1141112" cy="1646366"/>
            <a:chOff x="0" y="0"/>
            <a:chExt cx="7620000" cy="10993928"/>
          </a:xfrm>
        </p:grpSpPr>
        <p:sp>
          <p:nvSpPr>
            <p:cNvPr id="10" name="Freeform 10"/>
            <p:cNvSpPr/>
            <p:nvPr/>
          </p:nvSpPr>
          <p:spPr>
            <a:xfrm>
              <a:off x="-1270" y="-2540"/>
              <a:ext cx="7623809" cy="10996468"/>
            </a:xfrm>
            <a:custGeom>
              <a:avLst/>
              <a:gdLst/>
              <a:ahLst/>
              <a:cxnLst/>
              <a:rect l="l" t="t" r="r" b="b"/>
              <a:pathLst>
                <a:path w="7623809" h="10996468">
                  <a:moveTo>
                    <a:pt x="3810" y="0"/>
                  </a:moveTo>
                  <a:lnTo>
                    <a:pt x="0" y="10106198"/>
                  </a:lnTo>
                  <a:lnTo>
                    <a:pt x="0" y="10464339"/>
                  </a:lnTo>
                  <a:lnTo>
                    <a:pt x="3591560" y="10466879"/>
                  </a:lnTo>
                  <a:lnTo>
                    <a:pt x="3810000" y="10996468"/>
                  </a:lnTo>
                  <a:lnTo>
                    <a:pt x="4028440" y="10466879"/>
                  </a:lnTo>
                  <a:lnTo>
                    <a:pt x="7620000" y="10469418"/>
                  </a:lnTo>
                  <a:lnTo>
                    <a:pt x="7620000" y="10111279"/>
                  </a:lnTo>
                  <a:lnTo>
                    <a:pt x="7623809" y="5080"/>
                  </a:lnTo>
                  <a:lnTo>
                    <a:pt x="3810" y="0"/>
                  </a:lnTo>
                  <a:close/>
                </a:path>
              </a:pathLst>
            </a:custGeom>
            <a:solidFill>
              <a:srgbClr val="1E3644"/>
            </a:solidFill>
          </p:spPr>
        </p:sp>
      </p:grpSp>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953751">
            <a:off x="10413577" y="3355589"/>
            <a:ext cx="739451" cy="1161995"/>
          </a:xfrm>
          <a:prstGeom prst="rect">
            <a:avLst/>
          </a:prstGeom>
        </p:spPr>
      </p:pic>
      <p:sp>
        <p:nvSpPr>
          <p:cNvPr id="12" name="TextBox 12"/>
          <p:cNvSpPr txBox="1"/>
          <p:nvPr/>
        </p:nvSpPr>
        <p:spPr>
          <a:xfrm>
            <a:off x="5040261" y="5713155"/>
            <a:ext cx="8207478" cy="1060451"/>
          </a:xfrm>
          <a:prstGeom prst="rect">
            <a:avLst/>
          </a:prstGeom>
        </p:spPr>
        <p:txBody>
          <a:bodyPr lIns="0" tIns="0" rIns="0" bIns="0" rtlCol="0" anchor="t">
            <a:spAutoFit/>
          </a:bodyPr>
          <a:lstStyle/>
          <a:p>
            <a:pPr algn="ctr">
              <a:lnSpc>
                <a:spcPts val="8000"/>
              </a:lnSpc>
            </a:pPr>
            <a:r>
              <a:rPr lang="en-US" sz="8000">
                <a:solidFill>
                  <a:srgbClr val="FFFFFF"/>
                </a:solidFill>
                <a:latin typeface="Open Sans Extra Bold"/>
              </a:rPr>
              <a:t>QUESTIONS</a:t>
            </a:r>
          </a:p>
        </p:txBody>
      </p:sp>
      <p:grpSp>
        <p:nvGrpSpPr>
          <p:cNvPr id="13" name="Group 13"/>
          <p:cNvGrpSpPr/>
          <p:nvPr/>
        </p:nvGrpSpPr>
        <p:grpSpPr>
          <a:xfrm rot="-1073951">
            <a:off x="6963996" y="2550028"/>
            <a:ext cx="1141112" cy="1646366"/>
            <a:chOff x="0" y="0"/>
            <a:chExt cx="7620000" cy="10993928"/>
          </a:xfrm>
        </p:grpSpPr>
        <p:sp>
          <p:nvSpPr>
            <p:cNvPr id="14" name="Freeform 14"/>
            <p:cNvSpPr/>
            <p:nvPr/>
          </p:nvSpPr>
          <p:spPr>
            <a:xfrm>
              <a:off x="-1270" y="-2540"/>
              <a:ext cx="7623809" cy="10996468"/>
            </a:xfrm>
            <a:custGeom>
              <a:avLst/>
              <a:gdLst/>
              <a:ahLst/>
              <a:cxnLst/>
              <a:rect l="l" t="t" r="r" b="b"/>
              <a:pathLst>
                <a:path w="7623809" h="10996468">
                  <a:moveTo>
                    <a:pt x="3810" y="0"/>
                  </a:moveTo>
                  <a:lnTo>
                    <a:pt x="0" y="10106198"/>
                  </a:lnTo>
                  <a:lnTo>
                    <a:pt x="0" y="10464339"/>
                  </a:lnTo>
                  <a:lnTo>
                    <a:pt x="3591560" y="10466879"/>
                  </a:lnTo>
                  <a:lnTo>
                    <a:pt x="3810000" y="10996468"/>
                  </a:lnTo>
                  <a:lnTo>
                    <a:pt x="4028440" y="10466879"/>
                  </a:lnTo>
                  <a:lnTo>
                    <a:pt x="7620000" y="10469418"/>
                  </a:lnTo>
                  <a:lnTo>
                    <a:pt x="7620000" y="10111279"/>
                  </a:lnTo>
                  <a:lnTo>
                    <a:pt x="7623809" y="5080"/>
                  </a:lnTo>
                  <a:lnTo>
                    <a:pt x="3810" y="0"/>
                  </a:lnTo>
                  <a:close/>
                </a:path>
              </a:pathLst>
            </a:custGeom>
            <a:solidFill>
              <a:srgbClr val="FFFFFF"/>
            </a:solidFill>
          </p:spPr>
        </p:sp>
      </p:grpSp>
      <p:pic>
        <p:nvPicPr>
          <p:cNvPr id="15" name="Picture 1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73951">
            <a:off x="7155721" y="2764021"/>
            <a:ext cx="739451" cy="11619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471</Words>
  <Application>Microsoft Office PowerPoint</Application>
  <PresentationFormat>Custom</PresentationFormat>
  <Paragraphs>45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Open Sans Bold</vt:lpstr>
      <vt:lpstr>Open Sans</vt:lpstr>
      <vt:lpstr>Open Sans Light Bold</vt:lpstr>
      <vt:lpstr>Open Sans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4_Good_Pointsss_Mid_Sem_Project_Presentation</dc:title>
  <cp:lastModifiedBy>YESHA DHIVAR</cp:lastModifiedBy>
  <cp:revision>1</cp:revision>
  <dcterms:created xsi:type="dcterms:W3CDTF">2006-08-16T00:00:00Z</dcterms:created>
  <dcterms:modified xsi:type="dcterms:W3CDTF">2023-03-11T09:48:05Z</dcterms:modified>
  <dc:identifier>DAFcrkHMez4</dc:identifier>
</cp:coreProperties>
</file>