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bhaya Libre" panose="020B0604020202020204" charset="0"/>
      <p:bold r:id="rId16"/>
    </p:embeddedFont>
    <p:embeddedFont>
      <p:font typeface="Calibri" panose="020F0502020204030204" pitchFamily="34" charset="0"/>
      <p:regular r:id="rId17"/>
      <p:bold r:id="rId18"/>
      <p:italic r:id="rId19"/>
      <p:boldItalic r:id="rId20"/>
    </p:embeddedFont>
    <p:embeddedFont>
      <p:font typeface="Marcellus"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8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83"/>
        <p:cNvGrpSpPr/>
        <p:nvPr/>
      </p:nvGrpSpPr>
      <p:grpSpPr>
        <a:xfrm>
          <a:off x="0" y="0"/>
          <a:ext cx="0" cy="0"/>
          <a:chOff x="0" y="0"/>
          <a:chExt cx="0" cy="0"/>
        </a:xfrm>
      </p:grpSpPr>
      <p:sp>
        <p:nvSpPr>
          <p:cNvPr id="84" name="Google Shape;84;p13"/>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3"/>
          <p:cNvPicPr preferRelativeResize="0"/>
          <p:nvPr/>
        </p:nvPicPr>
        <p:blipFill rotWithShape="1">
          <a:blip r:embed="rId3">
            <a:alphaModFix/>
          </a:blip>
          <a:srcRect/>
          <a:stretch/>
        </p:blipFill>
        <p:spPr>
          <a:xfrm>
            <a:off x="15310045" y="-847777"/>
            <a:ext cx="2163067" cy="3752955"/>
          </a:xfrm>
          <a:prstGeom prst="rect">
            <a:avLst/>
          </a:prstGeom>
          <a:noFill/>
          <a:ln>
            <a:noFill/>
          </a:ln>
        </p:spPr>
      </p:pic>
      <p:pic>
        <p:nvPicPr>
          <p:cNvPr id="86" name="Google Shape;86;p13"/>
          <p:cNvPicPr preferRelativeResize="0"/>
          <p:nvPr/>
        </p:nvPicPr>
        <p:blipFill rotWithShape="1">
          <a:blip r:embed="rId4">
            <a:alphaModFix/>
          </a:blip>
          <a:srcRect/>
          <a:stretch/>
        </p:blipFill>
        <p:spPr>
          <a:xfrm>
            <a:off x="14468797" y="6869698"/>
            <a:ext cx="5730130" cy="4777205"/>
          </a:xfrm>
          <a:prstGeom prst="rect">
            <a:avLst/>
          </a:prstGeom>
          <a:noFill/>
          <a:ln>
            <a:noFill/>
          </a:ln>
        </p:spPr>
      </p:pic>
      <p:pic>
        <p:nvPicPr>
          <p:cNvPr id="87" name="Google Shape;87;p13"/>
          <p:cNvPicPr preferRelativeResize="0"/>
          <p:nvPr/>
        </p:nvPicPr>
        <p:blipFill rotWithShape="1">
          <a:blip r:embed="rId5">
            <a:alphaModFix/>
          </a:blip>
          <a:srcRect/>
          <a:stretch/>
        </p:blipFill>
        <p:spPr>
          <a:xfrm>
            <a:off x="-1870595" y="7362720"/>
            <a:ext cx="4044858" cy="2419560"/>
          </a:xfrm>
          <a:prstGeom prst="rect">
            <a:avLst/>
          </a:prstGeom>
          <a:noFill/>
          <a:ln>
            <a:noFill/>
          </a:ln>
        </p:spPr>
      </p:pic>
      <p:sp>
        <p:nvSpPr>
          <p:cNvPr id="88" name="Google Shape;88;p13"/>
          <p:cNvSpPr txBox="1"/>
          <p:nvPr/>
        </p:nvSpPr>
        <p:spPr>
          <a:xfrm>
            <a:off x="1028700" y="4253390"/>
            <a:ext cx="16230600"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dirty="0">
                <a:solidFill>
                  <a:srgbClr val="000000"/>
                </a:solidFill>
                <a:latin typeface="Marcellus"/>
                <a:ea typeface="Marcellus"/>
                <a:cs typeface="Marcellus"/>
                <a:sym typeface="Marcellus"/>
              </a:rPr>
              <a:t>Driver </a:t>
            </a:r>
            <a:r>
              <a:rPr lang="en-US" sz="6699" b="0" i="0" u="none" strike="noStrike" cap="none" dirty="0" err="1">
                <a:solidFill>
                  <a:srgbClr val="000000"/>
                </a:solidFill>
                <a:latin typeface="Marcellus"/>
                <a:ea typeface="Marcellus"/>
                <a:cs typeface="Marcellus"/>
                <a:sym typeface="Marcellus"/>
              </a:rPr>
              <a:t>Drowziness</a:t>
            </a:r>
            <a:r>
              <a:rPr lang="en-US" sz="6699" b="0" i="0" u="none" strike="noStrike" cap="none">
                <a:solidFill>
                  <a:srgbClr val="000000"/>
                </a:solidFill>
                <a:latin typeface="Marcellus"/>
                <a:ea typeface="Marcellus"/>
                <a:cs typeface="Marcellus"/>
                <a:sym typeface="Marcellus"/>
              </a:rPr>
              <a:t> Detection System</a:t>
            </a:r>
            <a:endParaRPr/>
          </a:p>
        </p:txBody>
      </p:sp>
      <p:sp>
        <p:nvSpPr>
          <p:cNvPr id="89" name="Google Shape;89;p13"/>
          <p:cNvSpPr txBox="1"/>
          <p:nvPr/>
        </p:nvSpPr>
        <p:spPr>
          <a:xfrm>
            <a:off x="5340155" y="1431575"/>
            <a:ext cx="7607689" cy="5048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00" b="1" i="0" u="none" strike="noStrike" cap="none">
                <a:solidFill>
                  <a:srgbClr val="000000"/>
                </a:solidFill>
                <a:latin typeface="Abhaya Libre"/>
                <a:ea typeface="Abhaya Libre"/>
                <a:cs typeface="Abhaya Libre"/>
                <a:sym typeface="Abhaya Libre"/>
              </a:rPr>
              <a:t>CSE541 : Computer Vision</a:t>
            </a:r>
            <a:endParaRPr/>
          </a:p>
        </p:txBody>
      </p:sp>
      <p:sp>
        <p:nvSpPr>
          <p:cNvPr id="90" name="Google Shape;90;p13"/>
          <p:cNvSpPr txBox="1"/>
          <p:nvPr/>
        </p:nvSpPr>
        <p:spPr>
          <a:xfrm>
            <a:off x="4938644" y="6277917"/>
            <a:ext cx="8410710" cy="718298"/>
          </a:xfrm>
          <a:prstGeom prst="rect">
            <a:avLst/>
          </a:prstGeom>
          <a:noFill/>
          <a:ln>
            <a:noFill/>
          </a:ln>
        </p:spPr>
        <p:txBody>
          <a:bodyPr spcFirstLastPara="1" wrap="square" lIns="0" tIns="0" rIns="0" bIns="0" anchor="t" anchorCtr="0">
            <a:spAutoFit/>
          </a:bodyPr>
          <a:lstStyle/>
          <a:p>
            <a:pPr marL="0" marR="0" lvl="0" indent="0" algn="ctr" rtl="0">
              <a:lnSpc>
                <a:spcPct val="119986"/>
              </a:lnSpc>
              <a:spcBef>
                <a:spcPts val="0"/>
              </a:spcBef>
              <a:spcAft>
                <a:spcPts val="0"/>
              </a:spcAft>
              <a:buNone/>
            </a:pPr>
            <a:r>
              <a:rPr lang="en-US" sz="4588" b="1" i="0" u="none" strike="noStrike" cap="none" dirty="0">
                <a:solidFill>
                  <a:srgbClr val="000000"/>
                </a:solidFill>
                <a:latin typeface="Abhaya Libre"/>
                <a:ea typeface="Abhaya Libre"/>
                <a:cs typeface="Abhaya Libre"/>
                <a:sym typeface="Abhaya Libre"/>
              </a:rPr>
              <a:t>Group 4: Good Pointsss</a:t>
            </a:r>
            <a:endParaRPr dirty="0"/>
          </a:p>
        </p:txBody>
      </p:sp>
      <p:sp>
        <p:nvSpPr>
          <p:cNvPr id="91" name="Google Shape;91;p13"/>
          <p:cNvSpPr txBox="1"/>
          <p:nvPr/>
        </p:nvSpPr>
        <p:spPr>
          <a:xfrm>
            <a:off x="6422925" y="1907825"/>
            <a:ext cx="5499300" cy="4667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1" i="0" u="none" strike="noStrike" cap="none">
                <a:solidFill>
                  <a:srgbClr val="000000"/>
                </a:solidFill>
                <a:latin typeface="Abhaya Libre"/>
                <a:ea typeface="Abhaya Libre"/>
                <a:cs typeface="Abhaya Libre"/>
                <a:sym typeface="Abhaya Libre"/>
              </a:rPr>
              <a:t>Mentor : Prof. Mehul Raval</a:t>
            </a:r>
            <a:endParaRPr/>
          </a:p>
        </p:txBody>
      </p:sp>
      <p:pic>
        <p:nvPicPr>
          <p:cNvPr id="92" name="Google Shape;92;p13"/>
          <p:cNvPicPr preferRelativeResize="0"/>
          <p:nvPr/>
        </p:nvPicPr>
        <p:blipFill rotWithShape="1">
          <a:blip r:embed="rId6">
            <a:alphaModFix/>
          </a:blip>
          <a:srcRect/>
          <a:stretch/>
        </p:blipFill>
        <p:spPr>
          <a:xfrm rot="4239687">
            <a:off x="-2151491" y="-2226056"/>
            <a:ext cx="5248259" cy="5695590"/>
          </a:xfrm>
          <a:prstGeom prst="rect">
            <a:avLst/>
          </a:prstGeom>
          <a:noFill/>
          <a:ln>
            <a:noFill/>
          </a:ln>
        </p:spPr>
      </p:pic>
      <p:sp>
        <p:nvSpPr>
          <p:cNvPr id="4" name="Google Shape;90;p13">
            <a:extLst>
              <a:ext uri="{FF2B5EF4-FFF2-40B4-BE49-F238E27FC236}">
                <a16:creationId xmlns:a16="http://schemas.microsoft.com/office/drawing/2014/main" id="{45745C4D-AA52-A014-76E3-A5BA11BC30DF}"/>
              </a:ext>
            </a:extLst>
          </p:cNvPr>
          <p:cNvSpPr txBox="1"/>
          <p:nvPr/>
        </p:nvSpPr>
        <p:spPr>
          <a:xfrm>
            <a:off x="6552815" y="7162481"/>
            <a:ext cx="3039958" cy="1551194"/>
          </a:xfrm>
          <a:prstGeom prst="rect">
            <a:avLst/>
          </a:prstGeom>
          <a:noFill/>
          <a:ln>
            <a:noFill/>
          </a:ln>
        </p:spPr>
        <p:txBody>
          <a:bodyPr spcFirstLastPara="1" wrap="square" lIns="0" tIns="0" rIns="0" bIns="0" anchor="t" anchorCtr="0">
            <a:spAutoFit/>
          </a:bodyPr>
          <a:lstStyle/>
          <a:p>
            <a:pPr marL="0" marR="0" lvl="0" indent="0" rtl="0">
              <a:lnSpc>
                <a:spcPct val="119986"/>
              </a:lnSpc>
              <a:spcBef>
                <a:spcPts val="0"/>
              </a:spcBef>
              <a:spcAft>
                <a:spcPts val="0"/>
              </a:spcAft>
              <a:buNone/>
            </a:pPr>
            <a:r>
              <a:rPr lang="en-US" sz="2800" i="0" u="none" strike="noStrike" cap="none" dirty="0">
                <a:solidFill>
                  <a:srgbClr val="000000"/>
                </a:solidFill>
                <a:latin typeface="Abhaya Libre"/>
                <a:ea typeface="Abhaya Libre"/>
                <a:cs typeface="Abhaya Libre"/>
                <a:sym typeface="Abhaya Libre"/>
              </a:rPr>
              <a:t>Yesha Dhivar </a:t>
            </a:r>
          </a:p>
          <a:p>
            <a:pPr marL="0" marR="0" lvl="0" indent="0" rtl="0">
              <a:lnSpc>
                <a:spcPct val="119986"/>
              </a:lnSpc>
              <a:spcBef>
                <a:spcPts val="0"/>
              </a:spcBef>
              <a:spcAft>
                <a:spcPts val="0"/>
              </a:spcAft>
              <a:buNone/>
            </a:pPr>
            <a:r>
              <a:rPr lang="en-US" sz="2800" dirty="0">
                <a:latin typeface="Abhaya Libre"/>
                <a:cs typeface="Abhaya Libre"/>
                <a:sym typeface="Abhaya Libre"/>
              </a:rPr>
              <a:t>Kenil Shah</a:t>
            </a:r>
          </a:p>
          <a:p>
            <a:pPr marL="0" marR="0" lvl="0" indent="0" rtl="0">
              <a:lnSpc>
                <a:spcPct val="119986"/>
              </a:lnSpc>
              <a:spcBef>
                <a:spcPts val="0"/>
              </a:spcBef>
              <a:spcAft>
                <a:spcPts val="0"/>
              </a:spcAft>
              <a:buNone/>
            </a:pPr>
            <a:r>
              <a:rPr lang="en-US" sz="2800" dirty="0">
                <a:latin typeface="Abhaya Libre"/>
                <a:cs typeface="Abhaya Libre"/>
                <a:sym typeface="Abhaya Libre"/>
              </a:rPr>
              <a:t>Rajan </a:t>
            </a:r>
            <a:r>
              <a:rPr lang="en-US" sz="2800" dirty="0" err="1">
                <a:latin typeface="Abhaya Libre"/>
                <a:cs typeface="Abhaya Libre"/>
                <a:sym typeface="Abhaya Libre"/>
              </a:rPr>
              <a:t>Nandha</a:t>
            </a:r>
            <a:endParaRPr sz="900" dirty="0"/>
          </a:p>
        </p:txBody>
      </p:sp>
      <p:sp>
        <p:nvSpPr>
          <p:cNvPr id="5" name="Google Shape;90;p13">
            <a:extLst>
              <a:ext uri="{FF2B5EF4-FFF2-40B4-BE49-F238E27FC236}">
                <a16:creationId xmlns:a16="http://schemas.microsoft.com/office/drawing/2014/main" id="{9E71745D-3718-C1A0-B406-B59A7C335D36}"/>
              </a:ext>
            </a:extLst>
          </p:cNvPr>
          <p:cNvSpPr txBox="1"/>
          <p:nvPr/>
        </p:nvSpPr>
        <p:spPr>
          <a:xfrm>
            <a:off x="9907886" y="7162481"/>
            <a:ext cx="3039958" cy="1551194"/>
          </a:xfrm>
          <a:prstGeom prst="rect">
            <a:avLst/>
          </a:prstGeom>
          <a:noFill/>
          <a:ln>
            <a:noFill/>
          </a:ln>
        </p:spPr>
        <p:txBody>
          <a:bodyPr spcFirstLastPara="1" wrap="square" lIns="0" tIns="0" rIns="0" bIns="0" anchor="t" anchorCtr="0">
            <a:spAutoFit/>
          </a:bodyPr>
          <a:lstStyle/>
          <a:p>
            <a:pPr marL="0" marR="0" lvl="0" indent="0" rtl="0">
              <a:lnSpc>
                <a:spcPct val="119986"/>
              </a:lnSpc>
              <a:spcBef>
                <a:spcPts val="0"/>
              </a:spcBef>
              <a:spcAft>
                <a:spcPts val="0"/>
              </a:spcAft>
              <a:buNone/>
            </a:pPr>
            <a:r>
              <a:rPr lang="en-US" sz="2800" i="0" u="none" strike="noStrike" cap="none" dirty="0">
                <a:solidFill>
                  <a:srgbClr val="000000"/>
                </a:solidFill>
                <a:latin typeface="Abhaya Libre"/>
                <a:ea typeface="Abhaya Libre"/>
                <a:cs typeface="Abhaya Libre"/>
                <a:sym typeface="Abhaya Libre"/>
              </a:rPr>
              <a:t>AU2040215 AU2040111</a:t>
            </a:r>
            <a:endParaRPr lang="en-US" sz="2800" dirty="0">
              <a:latin typeface="Abhaya Libre"/>
              <a:cs typeface="Abhaya Libre"/>
              <a:sym typeface="Abhaya Libre"/>
            </a:endParaRPr>
          </a:p>
          <a:p>
            <a:pPr marL="0" marR="0" lvl="0" indent="0" rtl="0">
              <a:lnSpc>
                <a:spcPct val="119986"/>
              </a:lnSpc>
              <a:spcBef>
                <a:spcPts val="0"/>
              </a:spcBef>
              <a:spcAft>
                <a:spcPts val="0"/>
              </a:spcAft>
              <a:buNone/>
            </a:pPr>
            <a:r>
              <a:rPr lang="en-US" sz="2800" dirty="0">
                <a:latin typeface="Abhaya Libre"/>
                <a:cs typeface="Abhaya Libre"/>
                <a:sym typeface="Abhaya Libre"/>
              </a:rPr>
              <a:t>AU2040101</a:t>
            </a:r>
            <a:endParaRPr sz="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96"/>
        <p:cNvGrpSpPr/>
        <p:nvPr/>
      </p:nvGrpSpPr>
      <p:grpSpPr>
        <a:xfrm>
          <a:off x="0" y="0"/>
          <a:ext cx="0" cy="0"/>
          <a:chOff x="0" y="0"/>
          <a:chExt cx="0" cy="0"/>
        </a:xfrm>
      </p:grpSpPr>
      <p:sp>
        <p:nvSpPr>
          <p:cNvPr id="197" name="Google Shape;197;p22"/>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txBox="1"/>
          <p:nvPr/>
        </p:nvSpPr>
        <p:spPr>
          <a:xfrm>
            <a:off x="1068431" y="4633913"/>
            <a:ext cx="668098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Conclusion</a:t>
            </a:r>
            <a:endParaRPr/>
          </a:p>
        </p:txBody>
      </p:sp>
      <p:sp>
        <p:nvSpPr>
          <p:cNvPr id="199" name="Google Shape;199;p22"/>
          <p:cNvSpPr/>
          <p:nvPr/>
        </p:nvSpPr>
        <p:spPr>
          <a:xfrm>
            <a:off x="7749415" y="1295681"/>
            <a:ext cx="9244600" cy="7692952"/>
          </a:xfrm>
          <a:custGeom>
            <a:avLst/>
            <a:gdLst/>
            <a:ahLst/>
            <a:cxnLst/>
            <a:rect l="l" t="t" r="r" b="b"/>
            <a:pathLst>
              <a:path w="16502728" h="13732850" extrusionOk="0">
                <a:moveTo>
                  <a:pt x="16197928" y="0"/>
                </a:moveTo>
                <a:lnTo>
                  <a:pt x="304800" y="0"/>
                </a:lnTo>
                <a:cubicBezTo>
                  <a:pt x="135890" y="0"/>
                  <a:pt x="0" y="135890"/>
                  <a:pt x="0" y="304800"/>
                </a:cubicBezTo>
                <a:lnTo>
                  <a:pt x="0" y="13428050"/>
                </a:lnTo>
                <a:cubicBezTo>
                  <a:pt x="0" y="13596959"/>
                  <a:pt x="135890" y="13732850"/>
                  <a:pt x="304800" y="13732850"/>
                </a:cubicBezTo>
                <a:lnTo>
                  <a:pt x="16197928" y="13732850"/>
                </a:lnTo>
                <a:cubicBezTo>
                  <a:pt x="16366837" y="13732850"/>
                  <a:pt x="16502728" y="13596959"/>
                  <a:pt x="16502728" y="13428050"/>
                </a:cubicBezTo>
                <a:lnTo>
                  <a:pt x="16502728" y="304800"/>
                </a:lnTo>
                <a:cubicBezTo>
                  <a:pt x="16502728" y="135890"/>
                  <a:pt x="16366837" y="0"/>
                  <a:pt x="161979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22"/>
          <p:cNvPicPr preferRelativeResize="0"/>
          <p:nvPr/>
        </p:nvPicPr>
        <p:blipFill rotWithShape="1">
          <a:blip r:embed="rId3">
            <a:alphaModFix/>
          </a:blip>
          <a:srcRect/>
          <a:stretch/>
        </p:blipFill>
        <p:spPr>
          <a:xfrm rot="6483644">
            <a:off x="-1472006" y="7686855"/>
            <a:ext cx="5248259" cy="5695590"/>
          </a:xfrm>
          <a:prstGeom prst="rect">
            <a:avLst/>
          </a:prstGeom>
          <a:noFill/>
          <a:ln>
            <a:noFill/>
          </a:ln>
        </p:spPr>
      </p:pic>
      <p:pic>
        <p:nvPicPr>
          <p:cNvPr id="201" name="Google Shape;201;p22"/>
          <p:cNvPicPr preferRelativeResize="0"/>
          <p:nvPr/>
        </p:nvPicPr>
        <p:blipFill rotWithShape="1">
          <a:blip r:embed="rId4">
            <a:alphaModFix/>
          </a:blip>
          <a:srcRect/>
          <a:stretch/>
        </p:blipFill>
        <p:spPr>
          <a:xfrm>
            <a:off x="-896261" y="895350"/>
            <a:ext cx="3472856" cy="2077399"/>
          </a:xfrm>
          <a:prstGeom prst="rect">
            <a:avLst/>
          </a:prstGeom>
          <a:noFill/>
          <a:ln>
            <a:noFill/>
          </a:ln>
        </p:spPr>
      </p:pic>
      <p:sp>
        <p:nvSpPr>
          <p:cNvPr id="202" name="Google Shape;202;p22"/>
          <p:cNvSpPr txBox="1"/>
          <p:nvPr/>
        </p:nvSpPr>
        <p:spPr>
          <a:xfrm>
            <a:off x="8158472" y="3984730"/>
            <a:ext cx="8458708" cy="2267229"/>
          </a:xfrm>
          <a:prstGeom prst="rect">
            <a:avLst/>
          </a:prstGeom>
          <a:noFill/>
          <a:ln>
            <a:noFill/>
          </a:ln>
        </p:spPr>
        <p:txBody>
          <a:bodyPr spcFirstLastPara="1" wrap="square" lIns="0" tIns="0" rIns="0" bIns="0" anchor="t" anchorCtr="0">
            <a:spAutoFit/>
          </a:bodyPr>
          <a:lstStyle/>
          <a:p>
            <a:pPr marL="0" marR="0" lvl="0" indent="0" algn="l" rtl="0">
              <a:lnSpc>
                <a:spcPct val="139977"/>
              </a:lnSpc>
              <a:spcBef>
                <a:spcPts val="0"/>
              </a:spcBef>
              <a:spcAft>
                <a:spcPts val="0"/>
              </a:spcAft>
              <a:buNone/>
            </a:pPr>
            <a:r>
              <a:rPr lang="en-US" sz="2614" b="0" i="0" u="none" strike="noStrike" cap="none">
                <a:solidFill>
                  <a:srgbClr val="000000"/>
                </a:solidFill>
                <a:latin typeface="Marcellus"/>
                <a:ea typeface="Marcellus"/>
                <a:cs typeface="Marcellus"/>
                <a:sym typeface="Marcellus"/>
              </a:rPr>
              <a:t>Using transfer learning from InceptionV3, the model is developed with an accuracy of 90% and loss of 23%. </a:t>
            </a:r>
            <a:endParaRPr/>
          </a:p>
          <a:p>
            <a:pPr marL="0" marR="0" lvl="0" indent="0" algn="l" rtl="0">
              <a:lnSpc>
                <a:spcPct val="139977"/>
              </a:lnSpc>
              <a:spcBef>
                <a:spcPts val="0"/>
              </a:spcBef>
              <a:spcAft>
                <a:spcPts val="0"/>
              </a:spcAft>
              <a:buNone/>
            </a:pPr>
            <a:endParaRPr sz="2614" b="0" i="0" u="none" strike="noStrike" cap="none">
              <a:solidFill>
                <a:srgbClr val="000000"/>
              </a:solidFill>
              <a:latin typeface="Marcellus"/>
              <a:ea typeface="Marcellus"/>
              <a:cs typeface="Marcellus"/>
              <a:sym typeface="Marcellus"/>
            </a:endParaRPr>
          </a:p>
          <a:p>
            <a:pPr marL="0" marR="0" lvl="0" indent="0" algn="l" rtl="0">
              <a:lnSpc>
                <a:spcPct val="139977"/>
              </a:lnSpc>
              <a:spcBef>
                <a:spcPts val="0"/>
              </a:spcBef>
              <a:spcAft>
                <a:spcPts val="0"/>
              </a:spcAft>
              <a:buNone/>
            </a:pPr>
            <a:r>
              <a:rPr lang="en-US" sz="2614" b="0" i="0" u="none" strike="noStrike" cap="none">
                <a:solidFill>
                  <a:srgbClr val="000000"/>
                </a:solidFill>
                <a:latin typeface="Marcellus"/>
                <a:ea typeface="Marcellus"/>
                <a:cs typeface="Marcellus"/>
                <a:sym typeface="Marcellus"/>
              </a:rPr>
              <a:t>A real-time module which works as an alert system is developed to alert the drowsy driver. </a:t>
            </a:r>
            <a:endParaRPr/>
          </a:p>
        </p:txBody>
      </p:sp>
      <p:sp>
        <p:nvSpPr>
          <p:cNvPr id="203" name="Google Shape;203;p22"/>
          <p:cNvSpPr txBox="1"/>
          <p:nvPr/>
        </p:nvSpPr>
        <p:spPr>
          <a:xfrm>
            <a:off x="3647284" y="9442948"/>
            <a:ext cx="5496716" cy="323183"/>
          </a:xfrm>
          <a:prstGeom prst="rect">
            <a:avLst/>
          </a:prstGeom>
          <a:noFill/>
          <a:ln>
            <a:noFill/>
          </a:ln>
        </p:spPr>
        <p:txBody>
          <a:bodyPr spcFirstLastPara="1" wrap="square" lIns="0" tIns="0" rIns="0" bIns="0" anchor="t" anchorCtr="0">
            <a:spAutoFit/>
          </a:bodyPr>
          <a:lstStyle/>
          <a:p>
            <a:pPr marL="0" marR="0" lvl="0" indent="0" algn="l" rtl="0">
              <a:lnSpc>
                <a:spcPct val="160058"/>
              </a:lnSpc>
              <a:spcBef>
                <a:spcPts val="0"/>
              </a:spcBef>
              <a:spcAft>
                <a:spcPts val="0"/>
              </a:spcAft>
              <a:buNone/>
            </a:pPr>
            <a:r>
              <a:rPr lang="en-US" sz="1700" b="0" i="0" u="none" strike="noStrike" cap="none">
                <a:solidFill>
                  <a:srgbClr val="000000"/>
                </a:solidFill>
                <a:latin typeface="Marcellus"/>
                <a:ea typeface="Marcellus"/>
                <a:cs typeface="Marcellus"/>
                <a:sym typeface="Marcellus"/>
              </a:rPr>
              <a:t>Dataset: http://mrl.cs.vsb.cz/eyedataset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207"/>
        <p:cNvGrpSpPr/>
        <p:nvPr/>
      </p:nvGrpSpPr>
      <p:grpSpPr>
        <a:xfrm>
          <a:off x="0" y="0"/>
          <a:ext cx="0" cy="0"/>
          <a:chOff x="0" y="0"/>
          <a:chExt cx="0" cy="0"/>
        </a:xfrm>
      </p:grpSpPr>
      <p:sp>
        <p:nvSpPr>
          <p:cNvPr id="208" name="Google Shape;208;p23"/>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txBox="1"/>
          <p:nvPr/>
        </p:nvSpPr>
        <p:spPr>
          <a:xfrm>
            <a:off x="4212048" y="1785938"/>
            <a:ext cx="986390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Distribution of Work</a:t>
            </a:r>
            <a:endParaRPr/>
          </a:p>
        </p:txBody>
      </p:sp>
      <p:sp>
        <p:nvSpPr>
          <p:cNvPr id="210" name="Google Shape;210;p23"/>
          <p:cNvSpPr/>
          <p:nvPr/>
        </p:nvSpPr>
        <p:spPr>
          <a:xfrm>
            <a:off x="1264443" y="3640833"/>
            <a:ext cx="4832246" cy="5382534"/>
          </a:xfrm>
          <a:custGeom>
            <a:avLst/>
            <a:gdLst/>
            <a:ahLst/>
            <a:cxnLst/>
            <a:rect l="l" t="t" r="r" b="b"/>
            <a:pathLst>
              <a:path w="10981805" h="12232394" extrusionOk="0">
                <a:moveTo>
                  <a:pt x="10677005" y="0"/>
                </a:moveTo>
                <a:lnTo>
                  <a:pt x="304800" y="0"/>
                </a:lnTo>
                <a:cubicBezTo>
                  <a:pt x="135890" y="0"/>
                  <a:pt x="0" y="135890"/>
                  <a:pt x="0" y="304800"/>
                </a:cubicBezTo>
                <a:lnTo>
                  <a:pt x="0" y="11927594"/>
                </a:lnTo>
                <a:cubicBezTo>
                  <a:pt x="0" y="12096504"/>
                  <a:pt x="135890" y="12232394"/>
                  <a:pt x="304800" y="12232394"/>
                </a:cubicBezTo>
                <a:lnTo>
                  <a:pt x="10677005" y="12232394"/>
                </a:lnTo>
                <a:cubicBezTo>
                  <a:pt x="10845915" y="12232394"/>
                  <a:pt x="10981805" y="12096504"/>
                  <a:pt x="10981805" y="11927594"/>
                </a:cubicBezTo>
                <a:lnTo>
                  <a:pt x="10981805" y="304800"/>
                </a:lnTo>
                <a:cubicBezTo>
                  <a:pt x="10981805" y="135890"/>
                  <a:pt x="10845915" y="0"/>
                  <a:pt x="10677005"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1" name="Google Shape;211;p23"/>
          <p:cNvPicPr preferRelativeResize="0"/>
          <p:nvPr/>
        </p:nvPicPr>
        <p:blipFill rotWithShape="1">
          <a:blip r:embed="rId3">
            <a:alphaModFix/>
          </a:blip>
          <a:srcRect/>
          <a:stretch/>
        </p:blipFill>
        <p:spPr>
          <a:xfrm>
            <a:off x="-1921503" y="-393211"/>
            <a:ext cx="6147254" cy="2078889"/>
          </a:xfrm>
          <a:prstGeom prst="rect">
            <a:avLst/>
          </a:prstGeom>
          <a:noFill/>
          <a:ln>
            <a:noFill/>
          </a:ln>
        </p:spPr>
      </p:pic>
      <p:pic>
        <p:nvPicPr>
          <p:cNvPr id="212" name="Google Shape;212;p23"/>
          <p:cNvPicPr preferRelativeResize="0"/>
          <p:nvPr/>
        </p:nvPicPr>
        <p:blipFill rotWithShape="1">
          <a:blip r:embed="rId4">
            <a:alphaModFix/>
          </a:blip>
          <a:srcRect/>
          <a:stretch/>
        </p:blipFill>
        <p:spPr>
          <a:xfrm rot="-8499379">
            <a:off x="15160484" y="-716091"/>
            <a:ext cx="4554351" cy="3878789"/>
          </a:xfrm>
          <a:prstGeom prst="rect">
            <a:avLst/>
          </a:prstGeom>
          <a:noFill/>
          <a:ln>
            <a:noFill/>
          </a:ln>
        </p:spPr>
      </p:pic>
      <p:sp>
        <p:nvSpPr>
          <p:cNvPr id="213" name="Google Shape;213;p23"/>
          <p:cNvSpPr txBox="1"/>
          <p:nvPr/>
        </p:nvSpPr>
        <p:spPr>
          <a:xfrm>
            <a:off x="1776519" y="3890385"/>
            <a:ext cx="3808095" cy="91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Rajan Nandha</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AU2040101</a:t>
            </a:r>
            <a:endParaRPr/>
          </a:p>
        </p:txBody>
      </p:sp>
      <p:sp>
        <p:nvSpPr>
          <p:cNvPr id="214" name="Google Shape;214;p23"/>
          <p:cNvSpPr/>
          <p:nvPr/>
        </p:nvSpPr>
        <p:spPr>
          <a:xfrm>
            <a:off x="6537232" y="3640833"/>
            <a:ext cx="4832246" cy="5382534"/>
          </a:xfrm>
          <a:custGeom>
            <a:avLst/>
            <a:gdLst/>
            <a:ahLst/>
            <a:cxnLst/>
            <a:rect l="l" t="t" r="r" b="b"/>
            <a:pathLst>
              <a:path w="10981805" h="12232394" extrusionOk="0">
                <a:moveTo>
                  <a:pt x="10677005" y="0"/>
                </a:moveTo>
                <a:lnTo>
                  <a:pt x="304800" y="0"/>
                </a:lnTo>
                <a:cubicBezTo>
                  <a:pt x="135890" y="0"/>
                  <a:pt x="0" y="135890"/>
                  <a:pt x="0" y="304800"/>
                </a:cubicBezTo>
                <a:lnTo>
                  <a:pt x="0" y="11927594"/>
                </a:lnTo>
                <a:cubicBezTo>
                  <a:pt x="0" y="12096504"/>
                  <a:pt x="135890" y="12232394"/>
                  <a:pt x="304800" y="12232394"/>
                </a:cubicBezTo>
                <a:lnTo>
                  <a:pt x="10677005" y="12232394"/>
                </a:lnTo>
                <a:cubicBezTo>
                  <a:pt x="10845915" y="12232394"/>
                  <a:pt x="10981805" y="12096504"/>
                  <a:pt x="10981805" y="11927594"/>
                </a:cubicBezTo>
                <a:lnTo>
                  <a:pt x="10981805" y="304800"/>
                </a:lnTo>
                <a:cubicBezTo>
                  <a:pt x="10981805" y="135890"/>
                  <a:pt x="10845915" y="0"/>
                  <a:pt x="10677005"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txBox="1"/>
          <p:nvPr/>
        </p:nvSpPr>
        <p:spPr>
          <a:xfrm>
            <a:off x="7049307" y="3890385"/>
            <a:ext cx="3808095" cy="91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Yesha Dhivar</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AU2040215</a:t>
            </a:r>
            <a:endParaRPr/>
          </a:p>
        </p:txBody>
      </p:sp>
      <p:sp>
        <p:nvSpPr>
          <p:cNvPr id="216" name="Google Shape;216;p23"/>
          <p:cNvSpPr txBox="1"/>
          <p:nvPr/>
        </p:nvSpPr>
        <p:spPr>
          <a:xfrm>
            <a:off x="1264443" y="5983222"/>
            <a:ext cx="4832100" cy="1569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Literature Review</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Model Training</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Fine Tuning Parameters</a:t>
            </a:r>
            <a:endParaRPr/>
          </a:p>
        </p:txBody>
      </p:sp>
      <p:sp>
        <p:nvSpPr>
          <p:cNvPr id="217" name="Google Shape;217;p23"/>
          <p:cNvSpPr txBox="1"/>
          <p:nvPr/>
        </p:nvSpPr>
        <p:spPr>
          <a:xfrm>
            <a:off x="6537232" y="5754622"/>
            <a:ext cx="4832246" cy="18288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Literature Review</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Model Training</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Fine Tuning Parameters</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Real-time Module</a:t>
            </a:r>
            <a:endParaRPr/>
          </a:p>
        </p:txBody>
      </p:sp>
      <p:sp>
        <p:nvSpPr>
          <p:cNvPr id="218" name="Google Shape;218;p23"/>
          <p:cNvSpPr/>
          <p:nvPr/>
        </p:nvSpPr>
        <p:spPr>
          <a:xfrm>
            <a:off x="11807628" y="3640833"/>
            <a:ext cx="4832246" cy="5382534"/>
          </a:xfrm>
          <a:custGeom>
            <a:avLst/>
            <a:gdLst/>
            <a:ahLst/>
            <a:cxnLst/>
            <a:rect l="l" t="t" r="r" b="b"/>
            <a:pathLst>
              <a:path w="10981805" h="12232394" extrusionOk="0">
                <a:moveTo>
                  <a:pt x="10677005" y="0"/>
                </a:moveTo>
                <a:lnTo>
                  <a:pt x="304800" y="0"/>
                </a:lnTo>
                <a:cubicBezTo>
                  <a:pt x="135890" y="0"/>
                  <a:pt x="0" y="135890"/>
                  <a:pt x="0" y="304800"/>
                </a:cubicBezTo>
                <a:lnTo>
                  <a:pt x="0" y="11927594"/>
                </a:lnTo>
                <a:cubicBezTo>
                  <a:pt x="0" y="12096504"/>
                  <a:pt x="135890" y="12232394"/>
                  <a:pt x="304800" y="12232394"/>
                </a:cubicBezTo>
                <a:lnTo>
                  <a:pt x="10677005" y="12232394"/>
                </a:lnTo>
                <a:cubicBezTo>
                  <a:pt x="10845915" y="12232394"/>
                  <a:pt x="10981805" y="12096504"/>
                  <a:pt x="10981805" y="11927594"/>
                </a:cubicBezTo>
                <a:lnTo>
                  <a:pt x="10981805" y="304800"/>
                </a:lnTo>
                <a:cubicBezTo>
                  <a:pt x="10981805" y="135890"/>
                  <a:pt x="10845915" y="0"/>
                  <a:pt x="10677005"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txBox="1"/>
          <p:nvPr/>
        </p:nvSpPr>
        <p:spPr>
          <a:xfrm>
            <a:off x="11807628" y="5983222"/>
            <a:ext cx="4832246" cy="1371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Data Exploration</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Model Training </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Real-time Module</a:t>
            </a:r>
            <a:endParaRPr/>
          </a:p>
        </p:txBody>
      </p:sp>
      <p:sp>
        <p:nvSpPr>
          <p:cNvPr id="220" name="Google Shape;220;p23"/>
          <p:cNvSpPr txBox="1"/>
          <p:nvPr/>
        </p:nvSpPr>
        <p:spPr>
          <a:xfrm>
            <a:off x="12319703" y="3890385"/>
            <a:ext cx="3808095" cy="91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Kenil Shah</a:t>
            </a:r>
            <a:endParaRPr/>
          </a:p>
          <a:p>
            <a:pPr marL="0" marR="0" lvl="0" indent="0" algn="ctr" rtl="0">
              <a:lnSpc>
                <a:spcPct val="12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AU2040111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224"/>
        <p:cNvGrpSpPr/>
        <p:nvPr/>
      </p:nvGrpSpPr>
      <p:grpSpPr>
        <a:xfrm>
          <a:off x="0" y="0"/>
          <a:ext cx="0" cy="0"/>
          <a:chOff x="0" y="0"/>
          <a:chExt cx="0" cy="0"/>
        </a:xfrm>
      </p:grpSpPr>
      <p:sp>
        <p:nvSpPr>
          <p:cNvPr id="225" name="Google Shape;225;p24"/>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24"/>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228" name="Google Shape;228;p24"/>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229" name="Google Shape;229;p24"/>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230" name="Google Shape;230;p24"/>
          <p:cNvPicPr preferRelativeResize="0"/>
          <p:nvPr/>
        </p:nvPicPr>
        <p:blipFill rotWithShape="1">
          <a:blip r:embed="rId6">
            <a:alphaModFix/>
          </a:blip>
          <a:srcRect/>
          <a:stretch/>
        </p:blipFill>
        <p:spPr>
          <a:xfrm>
            <a:off x="16854675" y="8988633"/>
            <a:ext cx="3472856" cy="2077399"/>
          </a:xfrm>
          <a:prstGeom prst="rect">
            <a:avLst/>
          </a:prstGeom>
          <a:noFill/>
          <a:ln>
            <a:noFill/>
          </a:ln>
        </p:spPr>
      </p:pic>
      <p:sp>
        <p:nvSpPr>
          <p:cNvPr id="231" name="Google Shape;231;p24"/>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References</a:t>
            </a:r>
            <a:endParaRPr/>
          </a:p>
        </p:txBody>
      </p:sp>
      <p:sp>
        <p:nvSpPr>
          <p:cNvPr id="232" name="Google Shape;232;p24"/>
          <p:cNvSpPr txBox="1"/>
          <p:nvPr/>
        </p:nvSpPr>
        <p:spPr>
          <a:xfrm>
            <a:off x="1653087" y="2838741"/>
            <a:ext cx="14987444" cy="5501901"/>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[1] Fusek, R. (2018). MRL Eye Dataset. Retrieved from MRL: http://mrl.cs.vsb.cz/eyedataset</a:t>
            </a:r>
            <a:endParaRPr/>
          </a:p>
          <a:p>
            <a:pPr marL="0" marR="0" lvl="0" indent="0" algn="l" rtl="0">
              <a:lnSpc>
                <a:spcPct val="140013"/>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[2] Jain, M., Bhagerathi, B., &amp; Sowmyarani, C. N. (2021). Real-Time Driver Drowsiness Detection using Computer Vision. Blue Eyes Intelligence Engineering and Sciences Publication (BEIES).</a:t>
            </a:r>
            <a:endParaRPr/>
          </a:p>
          <a:p>
            <a:pPr marL="0" marR="0" lvl="0" indent="0" algn="l" rtl="0">
              <a:lnSpc>
                <a:spcPct val="140013"/>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[3] Navya Kiran, V. B., Raksha, R., Rahman, A., Varsha, K. N., &amp; Dr. Nagamani, N. P. (2020). Driver Drowsiness Detection. International Journal of Engineering Research and Technology (IJERT).</a:t>
            </a:r>
            <a:endParaRPr/>
          </a:p>
          <a:p>
            <a:pPr marL="0" marR="0" lvl="0" indent="0" algn="l" rtl="0">
              <a:lnSpc>
                <a:spcPct val="140013"/>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a:p>
            <a:pPr marL="0" marR="0" lvl="0" indent="0" algn="l" rtl="0">
              <a:lnSpc>
                <a:spcPct val="130237"/>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236"/>
        <p:cNvGrpSpPr/>
        <p:nvPr/>
      </p:nvGrpSpPr>
      <p:grpSpPr>
        <a:xfrm>
          <a:off x="0" y="0"/>
          <a:ext cx="0" cy="0"/>
          <a:chOff x="0" y="0"/>
          <a:chExt cx="0" cy="0"/>
        </a:xfrm>
      </p:grpSpPr>
      <p:sp>
        <p:nvSpPr>
          <p:cNvPr id="237" name="Google Shape;237;p25"/>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8" name="Google Shape;238;p25"/>
          <p:cNvPicPr preferRelativeResize="0"/>
          <p:nvPr/>
        </p:nvPicPr>
        <p:blipFill rotWithShape="1">
          <a:blip r:embed="rId3">
            <a:alphaModFix/>
          </a:blip>
          <a:srcRect/>
          <a:stretch/>
        </p:blipFill>
        <p:spPr>
          <a:xfrm rot="-4082745">
            <a:off x="-1472006" y="7439205"/>
            <a:ext cx="5248259" cy="5695590"/>
          </a:xfrm>
          <a:prstGeom prst="rect">
            <a:avLst/>
          </a:prstGeom>
          <a:noFill/>
          <a:ln>
            <a:noFill/>
          </a:ln>
        </p:spPr>
      </p:pic>
      <p:sp>
        <p:nvSpPr>
          <p:cNvPr id="239" name="Google Shape;239;p25"/>
          <p:cNvSpPr txBox="1"/>
          <p:nvPr/>
        </p:nvSpPr>
        <p:spPr>
          <a:xfrm>
            <a:off x="3906244" y="4489450"/>
            <a:ext cx="10475512" cy="1184275"/>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999" b="0" i="0" u="none" strike="noStrike" cap="none">
                <a:solidFill>
                  <a:srgbClr val="000000"/>
                </a:solidFill>
                <a:latin typeface="Marcellus"/>
                <a:ea typeface="Marcellus"/>
                <a:cs typeface="Marcellus"/>
                <a:sym typeface="Marcellus"/>
              </a:rPr>
              <a:t>Thank You!</a:t>
            </a:r>
            <a:endParaRPr/>
          </a:p>
        </p:txBody>
      </p:sp>
      <p:pic>
        <p:nvPicPr>
          <p:cNvPr id="240" name="Google Shape;240;p25"/>
          <p:cNvPicPr preferRelativeResize="0"/>
          <p:nvPr/>
        </p:nvPicPr>
        <p:blipFill rotWithShape="1">
          <a:blip r:embed="rId4">
            <a:alphaModFix/>
          </a:blip>
          <a:srcRect/>
          <a:stretch/>
        </p:blipFill>
        <p:spPr>
          <a:xfrm rot="-8499379">
            <a:off x="14533923" y="-1139321"/>
            <a:ext cx="5091243" cy="4336042"/>
          </a:xfrm>
          <a:prstGeom prst="rect">
            <a:avLst/>
          </a:prstGeom>
          <a:noFill/>
          <a:ln>
            <a:noFill/>
          </a:ln>
        </p:spPr>
      </p:pic>
      <p:pic>
        <p:nvPicPr>
          <p:cNvPr id="241" name="Google Shape;241;p25"/>
          <p:cNvPicPr preferRelativeResize="0"/>
          <p:nvPr/>
        </p:nvPicPr>
        <p:blipFill rotWithShape="1">
          <a:blip r:embed="rId5">
            <a:alphaModFix/>
          </a:blip>
          <a:srcRect/>
          <a:stretch/>
        </p:blipFill>
        <p:spPr>
          <a:xfrm>
            <a:off x="15242255" y="7028969"/>
            <a:ext cx="2904387" cy="4458662"/>
          </a:xfrm>
          <a:prstGeom prst="rect">
            <a:avLst/>
          </a:prstGeom>
          <a:noFill/>
          <a:ln>
            <a:noFill/>
          </a:ln>
        </p:spPr>
      </p:pic>
      <p:pic>
        <p:nvPicPr>
          <p:cNvPr id="242" name="Google Shape;242;p25"/>
          <p:cNvPicPr preferRelativeResize="0"/>
          <p:nvPr/>
        </p:nvPicPr>
        <p:blipFill rotWithShape="1">
          <a:blip r:embed="rId6">
            <a:alphaModFix/>
          </a:blip>
          <a:srcRect/>
          <a:stretch/>
        </p:blipFill>
        <p:spPr>
          <a:xfrm>
            <a:off x="-1921503" y="-393211"/>
            <a:ext cx="6147254" cy="20788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96"/>
        <p:cNvGrpSpPr/>
        <p:nvPr/>
      </p:nvGrpSpPr>
      <p:grpSpPr>
        <a:xfrm>
          <a:off x="0" y="0"/>
          <a:ext cx="0" cy="0"/>
          <a:chOff x="0" y="0"/>
          <a:chExt cx="0" cy="0"/>
        </a:xfrm>
      </p:grpSpPr>
      <p:sp>
        <p:nvSpPr>
          <p:cNvPr id="97" name="Google Shape;97;p14"/>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1068431" y="4633913"/>
            <a:ext cx="668098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Introduction</a:t>
            </a:r>
            <a:endParaRPr/>
          </a:p>
        </p:txBody>
      </p:sp>
      <p:sp>
        <p:nvSpPr>
          <p:cNvPr id="99" name="Google Shape;99;p14"/>
          <p:cNvSpPr/>
          <p:nvPr/>
        </p:nvSpPr>
        <p:spPr>
          <a:xfrm>
            <a:off x="7749415" y="1295681"/>
            <a:ext cx="9244600" cy="7692952"/>
          </a:xfrm>
          <a:custGeom>
            <a:avLst/>
            <a:gdLst/>
            <a:ahLst/>
            <a:cxnLst/>
            <a:rect l="l" t="t" r="r" b="b"/>
            <a:pathLst>
              <a:path w="16502728" h="13732850" extrusionOk="0">
                <a:moveTo>
                  <a:pt x="16197928" y="0"/>
                </a:moveTo>
                <a:lnTo>
                  <a:pt x="304800" y="0"/>
                </a:lnTo>
                <a:cubicBezTo>
                  <a:pt x="135890" y="0"/>
                  <a:pt x="0" y="135890"/>
                  <a:pt x="0" y="304800"/>
                </a:cubicBezTo>
                <a:lnTo>
                  <a:pt x="0" y="13428050"/>
                </a:lnTo>
                <a:cubicBezTo>
                  <a:pt x="0" y="13596959"/>
                  <a:pt x="135890" y="13732850"/>
                  <a:pt x="304800" y="13732850"/>
                </a:cubicBezTo>
                <a:lnTo>
                  <a:pt x="16197928" y="13732850"/>
                </a:lnTo>
                <a:cubicBezTo>
                  <a:pt x="16366837" y="13732850"/>
                  <a:pt x="16502728" y="13596959"/>
                  <a:pt x="16502728" y="13428050"/>
                </a:cubicBezTo>
                <a:lnTo>
                  <a:pt x="16502728" y="304800"/>
                </a:lnTo>
                <a:cubicBezTo>
                  <a:pt x="16502728" y="135890"/>
                  <a:pt x="16366837" y="0"/>
                  <a:pt x="161979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4"/>
          <p:cNvPicPr preferRelativeResize="0"/>
          <p:nvPr/>
        </p:nvPicPr>
        <p:blipFill rotWithShape="1">
          <a:blip r:embed="rId3">
            <a:alphaModFix/>
          </a:blip>
          <a:srcRect/>
          <a:stretch/>
        </p:blipFill>
        <p:spPr>
          <a:xfrm rot="6483644">
            <a:off x="-1472006" y="7686855"/>
            <a:ext cx="5248259" cy="5695590"/>
          </a:xfrm>
          <a:prstGeom prst="rect">
            <a:avLst/>
          </a:prstGeom>
          <a:noFill/>
          <a:ln>
            <a:noFill/>
          </a:ln>
        </p:spPr>
      </p:pic>
      <p:pic>
        <p:nvPicPr>
          <p:cNvPr id="101" name="Google Shape;101;p14"/>
          <p:cNvPicPr preferRelativeResize="0"/>
          <p:nvPr/>
        </p:nvPicPr>
        <p:blipFill rotWithShape="1">
          <a:blip r:embed="rId4">
            <a:alphaModFix/>
          </a:blip>
          <a:srcRect/>
          <a:stretch/>
        </p:blipFill>
        <p:spPr>
          <a:xfrm>
            <a:off x="-896261" y="895350"/>
            <a:ext cx="3472856" cy="2077399"/>
          </a:xfrm>
          <a:prstGeom prst="rect">
            <a:avLst/>
          </a:prstGeom>
          <a:noFill/>
          <a:ln>
            <a:noFill/>
          </a:ln>
        </p:spPr>
      </p:pic>
      <p:sp>
        <p:nvSpPr>
          <p:cNvPr id="102" name="Google Shape;102;p14"/>
          <p:cNvSpPr txBox="1"/>
          <p:nvPr/>
        </p:nvSpPr>
        <p:spPr>
          <a:xfrm>
            <a:off x="8171678" y="2935470"/>
            <a:ext cx="8400074" cy="435891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64" b="0" i="0" u="none" strike="noStrike" cap="none">
                <a:solidFill>
                  <a:srgbClr val="000000"/>
                </a:solidFill>
                <a:latin typeface="Marcellus"/>
                <a:ea typeface="Marcellus"/>
                <a:cs typeface="Marcellus"/>
                <a:sym typeface="Marcellus"/>
              </a:rPr>
              <a:t>Driver fatigue is a major cause of vehicle accidents globally, hence, there is a need to detect drowsiness to save lives and property. This project aims to develop a non-intrusive drowsiness detection system that continuously captures images and measures the state of the driver's eyes.</a:t>
            </a:r>
            <a:endParaRPr/>
          </a:p>
          <a:p>
            <a:pPr marL="0" marR="0" lvl="0" indent="0" algn="l" rtl="0">
              <a:lnSpc>
                <a:spcPct val="140014"/>
              </a:lnSpc>
              <a:spcBef>
                <a:spcPts val="0"/>
              </a:spcBef>
              <a:spcAft>
                <a:spcPts val="0"/>
              </a:spcAft>
              <a:buNone/>
            </a:pPr>
            <a:endParaRPr sz="2764" b="0" i="0" u="none" strike="noStrike" cap="none">
              <a:solidFill>
                <a:srgbClr val="000000"/>
              </a:solidFill>
              <a:latin typeface="Marcellus"/>
              <a:ea typeface="Marcellus"/>
              <a:cs typeface="Marcellus"/>
              <a:sym typeface="Marcellus"/>
            </a:endParaRPr>
          </a:p>
          <a:p>
            <a:pPr marL="0" marR="0" lvl="0" indent="0" algn="l" rtl="0">
              <a:lnSpc>
                <a:spcPct val="140014"/>
              </a:lnSpc>
              <a:spcBef>
                <a:spcPts val="0"/>
              </a:spcBef>
              <a:spcAft>
                <a:spcPts val="0"/>
              </a:spcAft>
              <a:buNone/>
            </a:pPr>
            <a:r>
              <a:rPr lang="en-US" sz="2764" b="0" i="0" u="sng" strike="noStrike" cap="none">
                <a:solidFill>
                  <a:srgbClr val="000000"/>
                </a:solidFill>
                <a:latin typeface="Marcellus"/>
                <a:ea typeface="Marcellus"/>
                <a:cs typeface="Marcellus"/>
                <a:sym typeface="Marcellus"/>
              </a:rPr>
              <a:t>We have developed an alert system to alert driver when he is found to be drowsy.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06"/>
        <p:cNvGrpSpPr/>
        <p:nvPr/>
      </p:nvGrpSpPr>
      <p:grpSpPr>
        <a:xfrm>
          <a:off x="0" y="0"/>
          <a:ext cx="0" cy="0"/>
          <a:chOff x="0" y="0"/>
          <a:chExt cx="0" cy="0"/>
        </a:xfrm>
      </p:grpSpPr>
      <p:sp>
        <p:nvSpPr>
          <p:cNvPr id="107" name="Google Shape;107;p15"/>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1068431" y="4124325"/>
            <a:ext cx="6680984" cy="2038350"/>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Problem Statement</a:t>
            </a:r>
            <a:endParaRPr/>
          </a:p>
        </p:txBody>
      </p:sp>
      <p:sp>
        <p:nvSpPr>
          <p:cNvPr id="109" name="Google Shape;109;p15"/>
          <p:cNvSpPr/>
          <p:nvPr/>
        </p:nvSpPr>
        <p:spPr>
          <a:xfrm>
            <a:off x="7749415" y="1295681"/>
            <a:ext cx="9244600" cy="7692952"/>
          </a:xfrm>
          <a:custGeom>
            <a:avLst/>
            <a:gdLst/>
            <a:ahLst/>
            <a:cxnLst/>
            <a:rect l="l" t="t" r="r" b="b"/>
            <a:pathLst>
              <a:path w="16502728" h="13732850" extrusionOk="0">
                <a:moveTo>
                  <a:pt x="16197928" y="0"/>
                </a:moveTo>
                <a:lnTo>
                  <a:pt x="304800" y="0"/>
                </a:lnTo>
                <a:cubicBezTo>
                  <a:pt x="135890" y="0"/>
                  <a:pt x="0" y="135890"/>
                  <a:pt x="0" y="304800"/>
                </a:cubicBezTo>
                <a:lnTo>
                  <a:pt x="0" y="13428050"/>
                </a:lnTo>
                <a:cubicBezTo>
                  <a:pt x="0" y="13596959"/>
                  <a:pt x="135890" y="13732850"/>
                  <a:pt x="304800" y="13732850"/>
                </a:cubicBezTo>
                <a:lnTo>
                  <a:pt x="16197928" y="13732850"/>
                </a:lnTo>
                <a:cubicBezTo>
                  <a:pt x="16366837" y="13732850"/>
                  <a:pt x="16502728" y="13596959"/>
                  <a:pt x="16502728" y="13428050"/>
                </a:cubicBezTo>
                <a:lnTo>
                  <a:pt x="16502728" y="304800"/>
                </a:lnTo>
                <a:cubicBezTo>
                  <a:pt x="16502728" y="135890"/>
                  <a:pt x="16366837" y="0"/>
                  <a:pt x="161979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 name="Google Shape;110;p15"/>
          <p:cNvPicPr preferRelativeResize="0"/>
          <p:nvPr/>
        </p:nvPicPr>
        <p:blipFill rotWithShape="1">
          <a:blip r:embed="rId3">
            <a:alphaModFix/>
          </a:blip>
          <a:srcRect/>
          <a:stretch/>
        </p:blipFill>
        <p:spPr>
          <a:xfrm rot="6483644">
            <a:off x="-1472006" y="7686855"/>
            <a:ext cx="5248259" cy="5695590"/>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896261" y="895350"/>
            <a:ext cx="3472856" cy="2077399"/>
          </a:xfrm>
          <a:prstGeom prst="rect">
            <a:avLst/>
          </a:prstGeom>
          <a:noFill/>
          <a:ln>
            <a:noFill/>
          </a:ln>
        </p:spPr>
      </p:pic>
      <p:sp>
        <p:nvSpPr>
          <p:cNvPr id="112" name="Google Shape;112;p15"/>
          <p:cNvSpPr txBox="1"/>
          <p:nvPr/>
        </p:nvSpPr>
        <p:spPr>
          <a:xfrm>
            <a:off x="8171678" y="2935470"/>
            <a:ext cx="8400074" cy="435891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64" b="0" i="0" u="none" strike="noStrike" cap="none">
                <a:solidFill>
                  <a:srgbClr val="000000"/>
                </a:solidFill>
                <a:latin typeface="Marcellus"/>
                <a:ea typeface="Marcellus"/>
                <a:cs typeface="Marcellus"/>
                <a:sym typeface="Marcellus"/>
              </a:rPr>
              <a:t>Convolutional Neural Networks is used to develop and train the model which can successfully detect whether the driver is drowsy or not. This would help in reducing the number of accidents happening due to sleepy driver.</a:t>
            </a:r>
            <a:endParaRPr/>
          </a:p>
          <a:p>
            <a:pPr marL="0" marR="0" lvl="0" indent="0" algn="l" rtl="0">
              <a:lnSpc>
                <a:spcPct val="140014"/>
              </a:lnSpc>
              <a:spcBef>
                <a:spcPts val="0"/>
              </a:spcBef>
              <a:spcAft>
                <a:spcPts val="0"/>
              </a:spcAft>
              <a:buNone/>
            </a:pPr>
            <a:endParaRPr sz="2764" b="0" i="0" u="none" strike="noStrike" cap="none">
              <a:solidFill>
                <a:srgbClr val="000000"/>
              </a:solidFill>
              <a:latin typeface="Marcellus"/>
              <a:ea typeface="Marcellus"/>
              <a:cs typeface="Marcellus"/>
              <a:sym typeface="Marcellus"/>
            </a:endParaRPr>
          </a:p>
          <a:p>
            <a:pPr marL="0" marR="0" lvl="0" indent="0" algn="l" rtl="0">
              <a:lnSpc>
                <a:spcPct val="140014"/>
              </a:lnSpc>
              <a:spcBef>
                <a:spcPts val="0"/>
              </a:spcBef>
              <a:spcAft>
                <a:spcPts val="0"/>
              </a:spcAft>
              <a:buNone/>
            </a:pPr>
            <a:r>
              <a:rPr lang="en-US" sz="2764" b="0" i="0" u="none" strike="noStrike" cap="none">
                <a:solidFill>
                  <a:srgbClr val="000000"/>
                </a:solidFill>
                <a:latin typeface="Marcellus"/>
                <a:ea typeface="Marcellus"/>
                <a:cs typeface="Marcellus"/>
                <a:sym typeface="Marcellus"/>
              </a:rPr>
              <a:t>The objective is to develop a non-intrusive mechanism to alert the driver and prevent any accident from occuring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16"/>
        <p:cNvGrpSpPr/>
        <p:nvPr/>
      </p:nvGrpSpPr>
      <p:grpSpPr>
        <a:xfrm>
          <a:off x="0" y="0"/>
          <a:ext cx="0" cy="0"/>
          <a:chOff x="0" y="0"/>
          <a:chExt cx="0" cy="0"/>
        </a:xfrm>
      </p:grpSpPr>
      <p:sp>
        <p:nvSpPr>
          <p:cNvPr id="117" name="Google Shape;117;p16"/>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16"/>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120" name="Google Shape;120;p16"/>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121" name="Google Shape;121;p16"/>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122" name="Google Shape;122;p16"/>
          <p:cNvPicPr preferRelativeResize="0"/>
          <p:nvPr/>
        </p:nvPicPr>
        <p:blipFill rotWithShape="1">
          <a:blip r:embed="rId6">
            <a:alphaModFix/>
          </a:blip>
          <a:srcRect/>
          <a:stretch/>
        </p:blipFill>
        <p:spPr>
          <a:xfrm>
            <a:off x="16854675" y="8988633"/>
            <a:ext cx="3472856" cy="2077399"/>
          </a:xfrm>
          <a:prstGeom prst="rect">
            <a:avLst/>
          </a:prstGeom>
          <a:noFill/>
          <a:ln>
            <a:noFill/>
          </a:ln>
        </p:spPr>
      </p:pic>
      <p:pic>
        <p:nvPicPr>
          <p:cNvPr id="123" name="Google Shape;123;p16"/>
          <p:cNvPicPr preferRelativeResize="0"/>
          <p:nvPr/>
        </p:nvPicPr>
        <p:blipFill rotWithShape="1">
          <a:blip r:embed="rId7">
            <a:alphaModFix/>
          </a:blip>
          <a:srcRect/>
          <a:stretch/>
        </p:blipFill>
        <p:spPr>
          <a:xfrm>
            <a:off x="1976034" y="3079060"/>
            <a:ext cx="14335932" cy="4636754"/>
          </a:xfrm>
          <a:prstGeom prst="rect">
            <a:avLst/>
          </a:prstGeom>
          <a:noFill/>
          <a:ln>
            <a:noFill/>
          </a:ln>
        </p:spPr>
      </p:pic>
      <p:sp>
        <p:nvSpPr>
          <p:cNvPr id="124" name="Google Shape;124;p16"/>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Gnatt Chart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28"/>
        <p:cNvGrpSpPr/>
        <p:nvPr/>
      </p:nvGrpSpPr>
      <p:grpSpPr>
        <a:xfrm>
          <a:off x="0" y="0"/>
          <a:ext cx="0" cy="0"/>
          <a:chOff x="0" y="0"/>
          <a:chExt cx="0" cy="0"/>
        </a:xfrm>
      </p:grpSpPr>
      <p:sp>
        <p:nvSpPr>
          <p:cNvPr id="129" name="Google Shape;129;p17"/>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p:nvPr/>
        </p:nvSpPr>
        <p:spPr>
          <a:xfrm>
            <a:off x="3867178" y="1219006"/>
            <a:ext cx="1055364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Existing Body of Work</a:t>
            </a:r>
            <a:endParaRPr/>
          </a:p>
        </p:txBody>
      </p:sp>
      <p:sp>
        <p:nvSpPr>
          <p:cNvPr id="131" name="Google Shape;131;p17"/>
          <p:cNvSpPr/>
          <p:nvPr/>
        </p:nvSpPr>
        <p:spPr>
          <a:xfrm>
            <a:off x="8913985" y="2501852"/>
            <a:ext cx="8080028" cy="2807970"/>
          </a:xfrm>
          <a:custGeom>
            <a:avLst/>
            <a:gdLst/>
            <a:ahLst/>
            <a:cxnLst/>
            <a:rect l="l" t="t" r="r" b="b"/>
            <a:pathLst>
              <a:path w="14423828" h="5012566" extrusionOk="0">
                <a:moveTo>
                  <a:pt x="14119028" y="0"/>
                </a:moveTo>
                <a:lnTo>
                  <a:pt x="304800" y="0"/>
                </a:lnTo>
                <a:cubicBezTo>
                  <a:pt x="135890" y="0"/>
                  <a:pt x="0" y="135890"/>
                  <a:pt x="0" y="304800"/>
                </a:cubicBezTo>
                <a:lnTo>
                  <a:pt x="0" y="4707766"/>
                </a:lnTo>
                <a:cubicBezTo>
                  <a:pt x="0" y="4876676"/>
                  <a:pt x="135890" y="5012566"/>
                  <a:pt x="304800" y="5012566"/>
                </a:cubicBezTo>
                <a:lnTo>
                  <a:pt x="14119028" y="5012566"/>
                </a:lnTo>
                <a:cubicBezTo>
                  <a:pt x="14287939" y="5012566"/>
                  <a:pt x="14423828" y="4876676"/>
                  <a:pt x="14423828" y="4707766"/>
                </a:cubicBezTo>
                <a:lnTo>
                  <a:pt x="14423828" y="304800"/>
                </a:lnTo>
                <a:cubicBezTo>
                  <a:pt x="14423828" y="135890"/>
                  <a:pt x="14287939" y="0"/>
                  <a:pt x="141190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2" name="Google Shape;132;p17"/>
          <p:cNvPicPr preferRelativeResize="0"/>
          <p:nvPr/>
        </p:nvPicPr>
        <p:blipFill rotWithShape="1">
          <a:blip r:embed="rId3">
            <a:alphaModFix/>
          </a:blip>
          <a:srcRect/>
          <a:stretch/>
        </p:blipFill>
        <p:spPr>
          <a:xfrm rot="6483644">
            <a:off x="-2624129" y="8606495"/>
            <a:ext cx="5248259" cy="5695590"/>
          </a:xfrm>
          <a:prstGeom prst="rect">
            <a:avLst/>
          </a:prstGeom>
          <a:noFill/>
          <a:ln>
            <a:noFill/>
          </a:ln>
        </p:spPr>
      </p:pic>
      <p:pic>
        <p:nvPicPr>
          <p:cNvPr id="133" name="Google Shape;133;p17"/>
          <p:cNvPicPr preferRelativeResize="0"/>
          <p:nvPr/>
        </p:nvPicPr>
        <p:blipFill rotWithShape="1">
          <a:blip r:embed="rId4">
            <a:alphaModFix/>
          </a:blip>
          <a:srcRect/>
          <a:stretch/>
        </p:blipFill>
        <p:spPr>
          <a:xfrm>
            <a:off x="-1259839" y="275557"/>
            <a:ext cx="3472856" cy="2077399"/>
          </a:xfrm>
          <a:prstGeom prst="rect">
            <a:avLst/>
          </a:prstGeom>
          <a:noFill/>
          <a:ln>
            <a:noFill/>
          </a:ln>
        </p:spPr>
      </p:pic>
      <p:sp>
        <p:nvSpPr>
          <p:cNvPr id="134" name="Google Shape;134;p17"/>
          <p:cNvSpPr txBox="1"/>
          <p:nvPr/>
        </p:nvSpPr>
        <p:spPr>
          <a:xfrm>
            <a:off x="1352621" y="2416127"/>
            <a:ext cx="7332439" cy="232219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Real-time Driver Drowsiness Detection using Computer Vision</a:t>
            </a:r>
            <a:endParaRPr/>
          </a:p>
          <a:p>
            <a:pPr marL="0" marR="0" lvl="0" indent="0" algn="l" rtl="0">
              <a:lnSpc>
                <a:spcPct val="150031"/>
              </a:lnSpc>
              <a:spcBef>
                <a:spcPts val="0"/>
              </a:spcBef>
              <a:spcAft>
                <a:spcPts val="0"/>
              </a:spcAft>
              <a:buNone/>
            </a:pPr>
            <a:r>
              <a:rPr lang="en-US" sz="1599" b="0" i="0" u="none" strike="noStrike" cap="none">
                <a:solidFill>
                  <a:srgbClr val="000000"/>
                </a:solidFill>
                <a:latin typeface="Marcellus"/>
                <a:ea typeface="Marcellus"/>
                <a:cs typeface="Marcellus"/>
                <a:sym typeface="Marcellus"/>
              </a:rPr>
              <a:t>Jain, M., Bhagerathi, B., &amp; Sowmyarani, C. N. (2021). Real-Time Driver Drowsiness Detection using Computer Vision. Blue Eyes Intelligence Engineering and Sciences Publication (BEIES).</a:t>
            </a:r>
            <a:endParaRPr/>
          </a:p>
          <a:p>
            <a:pPr marL="0" marR="0" lvl="0" indent="0" algn="l" rtl="0">
              <a:lnSpc>
                <a:spcPct val="150031"/>
              </a:lnSpc>
              <a:spcBef>
                <a:spcPts val="0"/>
              </a:spcBef>
              <a:spcAft>
                <a:spcPts val="0"/>
              </a:spcAft>
              <a:buNone/>
            </a:pPr>
            <a:endParaRPr sz="1599" b="0" i="0" u="none" strike="noStrike" cap="none">
              <a:solidFill>
                <a:srgbClr val="000000"/>
              </a:solidFill>
              <a:latin typeface="Marcellus"/>
              <a:ea typeface="Marcellus"/>
              <a:cs typeface="Marcellus"/>
              <a:sym typeface="Marcellus"/>
            </a:endParaRPr>
          </a:p>
        </p:txBody>
      </p:sp>
      <p:sp>
        <p:nvSpPr>
          <p:cNvPr id="135" name="Google Shape;135;p17"/>
          <p:cNvSpPr txBox="1"/>
          <p:nvPr/>
        </p:nvSpPr>
        <p:spPr>
          <a:xfrm>
            <a:off x="1352621" y="5585069"/>
            <a:ext cx="7332439" cy="1750695"/>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000" b="0" i="0" u="none" strike="noStrike" cap="none">
                <a:solidFill>
                  <a:srgbClr val="000000"/>
                </a:solidFill>
                <a:latin typeface="Marcellus"/>
                <a:ea typeface="Marcellus"/>
                <a:cs typeface="Marcellus"/>
                <a:sym typeface="Marcellus"/>
              </a:rPr>
              <a:t>Driver Drowsiness Detection</a:t>
            </a:r>
            <a:endParaRPr/>
          </a:p>
          <a:p>
            <a:pPr marL="0" marR="0" lvl="0" indent="0" algn="l" rtl="0">
              <a:lnSpc>
                <a:spcPct val="150031"/>
              </a:lnSpc>
              <a:spcBef>
                <a:spcPts val="0"/>
              </a:spcBef>
              <a:spcAft>
                <a:spcPts val="0"/>
              </a:spcAft>
              <a:buNone/>
            </a:pPr>
            <a:r>
              <a:rPr lang="en-US" sz="1599" b="0" i="0" u="none" strike="noStrike" cap="none">
                <a:solidFill>
                  <a:srgbClr val="000000"/>
                </a:solidFill>
                <a:latin typeface="Marcellus"/>
                <a:ea typeface="Marcellus"/>
                <a:cs typeface="Marcellus"/>
                <a:sym typeface="Marcellus"/>
              </a:rPr>
              <a:t>Navya Kiran, V. B., Raksha, R., Rahman, A., Varsha, K. N., &amp; Dr. Nagamani, N. P. (2020). Driver Drowsiness Detection. International Journal of Engineering Research and Technology (IJERT).</a:t>
            </a:r>
            <a:endParaRPr/>
          </a:p>
          <a:p>
            <a:pPr marL="0" marR="0" lvl="0" indent="0" algn="l" rtl="0">
              <a:lnSpc>
                <a:spcPct val="150031"/>
              </a:lnSpc>
              <a:spcBef>
                <a:spcPts val="0"/>
              </a:spcBef>
              <a:spcAft>
                <a:spcPts val="0"/>
              </a:spcAft>
              <a:buNone/>
            </a:pPr>
            <a:endParaRPr sz="1599" b="0" i="0" u="none" strike="noStrike" cap="none">
              <a:solidFill>
                <a:srgbClr val="000000"/>
              </a:solidFill>
              <a:latin typeface="Marcellus"/>
              <a:ea typeface="Marcellus"/>
              <a:cs typeface="Marcellus"/>
              <a:sym typeface="Marcellus"/>
            </a:endParaRPr>
          </a:p>
        </p:txBody>
      </p:sp>
      <p:sp>
        <p:nvSpPr>
          <p:cNvPr id="136" name="Google Shape;136;p17"/>
          <p:cNvSpPr/>
          <p:nvPr/>
        </p:nvSpPr>
        <p:spPr>
          <a:xfrm>
            <a:off x="8927684" y="5670794"/>
            <a:ext cx="8080028" cy="3397200"/>
          </a:xfrm>
          <a:custGeom>
            <a:avLst/>
            <a:gdLst/>
            <a:ahLst/>
            <a:cxnLst/>
            <a:rect l="l" t="t" r="r" b="b"/>
            <a:pathLst>
              <a:path w="14423828" h="5573674" extrusionOk="0">
                <a:moveTo>
                  <a:pt x="14119028" y="0"/>
                </a:moveTo>
                <a:lnTo>
                  <a:pt x="304800" y="0"/>
                </a:lnTo>
                <a:cubicBezTo>
                  <a:pt x="135890" y="0"/>
                  <a:pt x="0" y="135890"/>
                  <a:pt x="0" y="304800"/>
                </a:cubicBezTo>
                <a:lnTo>
                  <a:pt x="0" y="5268874"/>
                </a:lnTo>
                <a:cubicBezTo>
                  <a:pt x="0" y="5437784"/>
                  <a:pt x="135890" y="5573674"/>
                  <a:pt x="304800" y="5573674"/>
                </a:cubicBezTo>
                <a:lnTo>
                  <a:pt x="14119028" y="5573674"/>
                </a:lnTo>
                <a:cubicBezTo>
                  <a:pt x="14287939" y="5573674"/>
                  <a:pt x="14423828" y="5437784"/>
                  <a:pt x="14423828" y="5268874"/>
                </a:cubicBezTo>
                <a:lnTo>
                  <a:pt x="14423828" y="304800"/>
                </a:lnTo>
                <a:cubicBezTo>
                  <a:pt x="14423828" y="135890"/>
                  <a:pt x="14287939" y="0"/>
                  <a:pt x="141190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p:nvPr/>
        </p:nvSpPr>
        <p:spPr>
          <a:xfrm>
            <a:off x="9124950" y="2566603"/>
            <a:ext cx="7685497" cy="2121943"/>
          </a:xfrm>
          <a:prstGeom prst="rect">
            <a:avLst/>
          </a:prstGeom>
          <a:noFill/>
          <a:ln>
            <a:noFill/>
          </a:ln>
        </p:spPr>
        <p:txBody>
          <a:bodyPr spcFirstLastPara="1" wrap="square" lIns="0" tIns="0" rIns="0" bIns="0" anchor="t" anchorCtr="0">
            <a:spAutoFit/>
          </a:bodyPr>
          <a:lstStyle/>
          <a:p>
            <a:pPr marL="0" marR="0" lvl="0" indent="0" algn="l" rtl="0">
              <a:lnSpc>
                <a:spcPct val="150022"/>
              </a:lnSpc>
              <a:spcBef>
                <a:spcPts val="0"/>
              </a:spcBef>
              <a:spcAft>
                <a:spcPts val="0"/>
              </a:spcAft>
              <a:buNone/>
            </a:pPr>
            <a:r>
              <a:rPr lang="en-US" sz="2247" b="0" i="0" u="none" strike="noStrike" cap="none">
                <a:solidFill>
                  <a:srgbClr val="000000"/>
                </a:solidFill>
                <a:latin typeface="Marcellus"/>
                <a:ea typeface="Marcellus"/>
                <a:cs typeface="Marcellus"/>
                <a:sym typeface="Marcellus"/>
              </a:rPr>
              <a:t>A hybrid algorithm for facial expression recognition using Principal Component Analysis (PCA), K-Means Clustering, and Artificial Neural Networks (ANN) is proposed. It achieves an accuracy rate of 96.67% on the CK+ dataset, outperforming other existing methods.</a:t>
            </a:r>
            <a:endParaRPr/>
          </a:p>
        </p:txBody>
      </p:sp>
      <p:sp>
        <p:nvSpPr>
          <p:cNvPr id="138" name="Google Shape;138;p17"/>
          <p:cNvSpPr txBox="1"/>
          <p:nvPr/>
        </p:nvSpPr>
        <p:spPr>
          <a:xfrm>
            <a:off x="9111251" y="5775215"/>
            <a:ext cx="7685497" cy="2550124"/>
          </a:xfrm>
          <a:prstGeom prst="rect">
            <a:avLst/>
          </a:prstGeom>
          <a:noFill/>
          <a:ln>
            <a:noFill/>
          </a:ln>
        </p:spPr>
        <p:txBody>
          <a:bodyPr spcFirstLastPara="1" wrap="square" lIns="0" tIns="0" rIns="0" bIns="0" anchor="t" anchorCtr="0">
            <a:spAutoFit/>
          </a:bodyPr>
          <a:lstStyle/>
          <a:p>
            <a:pPr marL="0" marR="0" lvl="0" indent="0" algn="l" rtl="0">
              <a:lnSpc>
                <a:spcPct val="150022"/>
              </a:lnSpc>
              <a:spcBef>
                <a:spcPts val="0"/>
              </a:spcBef>
              <a:spcAft>
                <a:spcPts val="0"/>
              </a:spcAft>
              <a:buNone/>
            </a:pPr>
            <a:r>
              <a:rPr lang="en-US" sz="2247" b="0" i="0" u="none" strike="noStrike" cap="none">
                <a:solidFill>
                  <a:srgbClr val="000000"/>
                </a:solidFill>
                <a:latin typeface="Marcellus"/>
                <a:ea typeface="Marcellus"/>
                <a:cs typeface="Marcellus"/>
                <a:sym typeface="Marcellus"/>
              </a:rPr>
              <a:t>A driver drowsiness detection system using OpenCV and Support Vector Machine (SVM) classifier is proposed. It achieves an accuracy rate of 95.2% in detecting drowsiness based on eye closure and head movement, providing a potential solution for preventing accidents caused by driver fatigue on the road.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42"/>
        <p:cNvGrpSpPr/>
        <p:nvPr/>
      </p:nvGrpSpPr>
      <p:grpSpPr>
        <a:xfrm>
          <a:off x="0" y="0"/>
          <a:ext cx="0" cy="0"/>
          <a:chOff x="0" y="0"/>
          <a:chExt cx="0" cy="0"/>
        </a:xfrm>
      </p:grpSpPr>
      <p:sp>
        <p:nvSpPr>
          <p:cNvPr id="143" name="Google Shape;143;p18"/>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txBox="1"/>
          <p:nvPr/>
        </p:nvSpPr>
        <p:spPr>
          <a:xfrm>
            <a:off x="1068431" y="4633913"/>
            <a:ext cx="6680984" cy="10191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699" b="0" i="0" u="none" strike="noStrike" cap="none">
                <a:solidFill>
                  <a:srgbClr val="000000"/>
                </a:solidFill>
                <a:latin typeface="Marcellus"/>
                <a:ea typeface="Marcellus"/>
                <a:cs typeface="Marcellus"/>
                <a:sym typeface="Marcellus"/>
              </a:rPr>
              <a:t>Dataset </a:t>
            </a:r>
            <a:endParaRPr/>
          </a:p>
        </p:txBody>
      </p:sp>
      <p:sp>
        <p:nvSpPr>
          <p:cNvPr id="145" name="Google Shape;145;p18"/>
          <p:cNvSpPr/>
          <p:nvPr/>
        </p:nvSpPr>
        <p:spPr>
          <a:xfrm>
            <a:off x="7010401" y="1295675"/>
            <a:ext cx="9984150" cy="7690396"/>
          </a:xfrm>
          <a:custGeom>
            <a:avLst/>
            <a:gdLst/>
            <a:ahLst/>
            <a:cxnLst/>
            <a:rect l="l" t="t" r="r" b="b"/>
            <a:pathLst>
              <a:path w="16502728" h="13732850" extrusionOk="0">
                <a:moveTo>
                  <a:pt x="16197928" y="0"/>
                </a:moveTo>
                <a:lnTo>
                  <a:pt x="304800" y="0"/>
                </a:lnTo>
                <a:cubicBezTo>
                  <a:pt x="135890" y="0"/>
                  <a:pt x="0" y="135890"/>
                  <a:pt x="0" y="304800"/>
                </a:cubicBezTo>
                <a:lnTo>
                  <a:pt x="0" y="13428050"/>
                </a:lnTo>
                <a:cubicBezTo>
                  <a:pt x="0" y="13596959"/>
                  <a:pt x="135890" y="13732850"/>
                  <a:pt x="304800" y="13732850"/>
                </a:cubicBezTo>
                <a:lnTo>
                  <a:pt x="16197928" y="13732850"/>
                </a:lnTo>
                <a:cubicBezTo>
                  <a:pt x="16366837" y="13732850"/>
                  <a:pt x="16502728" y="13596959"/>
                  <a:pt x="16502728" y="13428050"/>
                </a:cubicBezTo>
                <a:lnTo>
                  <a:pt x="16502728" y="304800"/>
                </a:lnTo>
                <a:cubicBezTo>
                  <a:pt x="16502728" y="135890"/>
                  <a:pt x="16366837" y="0"/>
                  <a:pt x="16197928"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18"/>
          <p:cNvPicPr preferRelativeResize="0"/>
          <p:nvPr/>
        </p:nvPicPr>
        <p:blipFill rotWithShape="1">
          <a:blip r:embed="rId3">
            <a:alphaModFix/>
          </a:blip>
          <a:srcRect/>
          <a:stretch/>
        </p:blipFill>
        <p:spPr>
          <a:xfrm rot="6483644">
            <a:off x="-1472006" y="7686855"/>
            <a:ext cx="5248259" cy="5695590"/>
          </a:xfrm>
          <a:prstGeom prst="rect">
            <a:avLst/>
          </a:prstGeom>
          <a:noFill/>
          <a:ln>
            <a:noFill/>
          </a:ln>
        </p:spPr>
      </p:pic>
      <p:pic>
        <p:nvPicPr>
          <p:cNvPr id="147" name="Google Shape;147;p18"/>
          <p:cNvPicPr preferRelativeResize="0"/>
          <p:nvPr/>
        </p:nvPicPr>
        <p:blipFill rotWithShape="1">
          <a:blip r:embed="rId4">
            <a:alphaModFix/>
          </a:blip>
          <a:srcRect/>
          <a:stretch/>
        </p:blipFill>
        <p:spPr>
          <a:xfrm>
            <a:off x="-896261" y="895350"/>
            <a:ext cx="3472856" cy="2077399"/>
          </a:xfrm>
          <a:prstGeom prst="rect">
            <a:avLst/>
          </a:prstGeom>
          <a:noFill/>
          <a:ln>
            <a:noFill/>
          </a:ln>
        </p:spPr>
      </p:pic>
      <p:sp>
        <p:nvSpPr>
          <p:cNvPr id="148" name="Google Shape;148;p18"/>
          <p:cNvSpPr txBox="1"/>
          <p:nvPr/>
        </p:nvSpPr>
        <p:spPr>
          <a:xfrm>
            <a:off x="7412575" y="1454275"/>
            <a:ext cx="9207600" cy="7336200"/>
          </a:xfrm>
          <a:prstGeom prst="rect">
            <a:avLst/>
          </a:prstGeom>
          <a:noFill/>
          <a:ln>
            <a:noFill/>
          </a:ln>
        </p:spPr>
        <p:txBody>
          <a:bodyPr spcFirstLastPara="1" wrap="square" lIns="0" tIns="0" rIns="0" bIns="0" anchor="t" anchorCtr="0">
            <a:spAutoFit/>
          </a:bodyPr>
          <a:lstStyle/>
          <a:p>
            <a:pPr marL="0" marR="0" lvl="0" indent="0" algn="l" rtl="0">
              <a:lnSpc>
                <a:spcPct val="139977"/>
              </a:lnSpc>
              <a:spcBef>
                <a:spcPts val="0"/>
              </a:spcBef>
              <a:spcAft>
                <a:spcPts val="0"/>
              </a:spcAft>
              <a:buNone/>
            </a:pPr>
            <a:r>
              <a:rPr lang="en-US" sz="2314" b="0" i="0" u="none" strike="noStrike" cap="none">
                <a:solidFill>
                  <a:srgbClr val="000000"/>
                </a:solidFill>
                <a:latin typeface="Marcellus"/>
                <a:ea typeface="Marcellus"/>
                <a:cs typeface="Marcellus"/>
                <a:sym typeface="Marcellus"/>
              </a:rPr>
              <a:t>Retrieved from: MRL Eye Dataset </a:t>
            </a:r>
            <a:endParaRPr sz="1100"/>
          </a:p>
          <a:p>
            <a:pPr marL="0" marR="0" lvl="0" indent="0" algn="l" rtl="0">
              <a:lnSpc>
                <a:spcPct val="139977"/>
              </a:lnSpc>
              <a:spcBef>
                <a:spcPts val="0"/>
              </a:spcBef>
              <a:spcAft>
                <a:spcPts val="0"/>
              </a:spcAft>
              <a:buNone/>
            </a:pPr>
            <a:r>
              <a:rPr lang="en-US" sz="2314" b="0" i="0" u="none" strike="noStrike" cap="none">
                <a:solidFill>
                  <a:srgbClr val="000000"/>
                </a:solidFill>
                <a:latin typeface="Marcellus"/>
                <a:ea typeface="Marcellus"/>
                <a:cs typeface="Marcellus"/>
                <a:sym typeface="Marcellus"/>
              </a:rPr>
              <a:t>Owner: Fusek, R.</a:t>
            </a:r>
            <a:endParaRPr sz="1100"/>
          </a:p>
          <a:p>
            <a:pPr marL="0" marR="0" lvl="0" indent="0" algn="l" rtl="0">
              <a:lnSpc>
                <a:spcPct val="139977"/>
              </a:lnSpc>
              <a:spcBef>
                <a:spcPts val="0"/>
              </a:spcBef>
              <a:spcAft>
                <a:spcPts val="0"/>
              </a:spcAft>
              <a:buNone/>
            </a:pPr>
            <a:endParaRPr sz="2314" b="0" i="0" u="none" strike="noStrike" cap="none">
              <a:solidFill>
                <a:srgbClr val="000000"/>
              </a:solidFill>
              <a:latin typeface="Marcellus"/>
              <a:ea typeface="Marcellus"/>
              <a:cs typeface="Marcellus"/>
              <a:sym typeface="Marcellus"/>
            </a:endParaRPr>
          </a:p>
          <a:p>
            <a:pPr marL="0" marR="0" lvl="0" indent="0" algn="l" rtl="0">
              <a:lnSpc>
                <a:spcPct val="139977"/>
              </a:lnSpc>
              <a:spcBef>
                <a:spcPts val="0"/>
              </a:spcBef>
              <a:spcAft>
                <a:spcPts val="0"/>
              </a:spcAft>
              <a:buNone/>
            </a:pPr>
            <a:r>
              <a:rPr lang="en-US" sz="2314" b="0" i="0" u="none" strike="noStrike" cap="none">
                <a:solidFill>
                  <a:srgbClr val="000000"/>
                </a:solidFill>
                <a:latin typeface="Marcellus"/>
                <a:ea typeface="Marcellus"/>
                <a:cs typeface="Marcellus"/>
                <a:sym typeface="Marcellus"/>
              </a:rPr>
              <a:t>Details: It contains 84898 unique images of close and open eyes. </a:t>
            </a:r>
            <a:endParaRPr sz="1100"/>
          </a:p>
          <a:p>
            <a:pPr marL="0" marR="0" lvl="0" indent="0" algn="l" rtl="0">
              <a:lnSpc>
                <a:spcPct val="139977"/>
              </a:lnSpc>
              <a:spcBef>
                <a:spcPts val="0"/>
              </a:spcBef>
              <a:spcAft>
                <a:spcPts val="0"/>
              </a:spcAft>
              <a:buNone/>
            </a:pPr>
            <a:endParaRPr sz="2314" b="0" i="0" u="none" strike="noStrike" cap="none">
              <a:solidFill>
                <a:srgbClr val="000000"/>
              </a:solidFill>
              <a:latin typeface="Marcellus"/>
              <a:ea typeface="Marcellus"/>
              <a:cs typeface="Marcellus"/>
              <a:sym typeface="Marcellus"/>
            </a:endParaRPr>
          </a:p>
          <a:p>
            <a:pPr marL="0" marR="0" lvl="0" indent="0" algn="l" rtl="0">
              <a:lnSpc>
                <a:spcPct val="139977"/>
              </a:lnSpc>
              <a:spcBef>
                <a:spcPts val="0"/>
              </a:spcBef>
              <a:spcAft>
                <a:spcPts val="0"/>
              </a:spcAft>
              <a:buNone/>
            </a:pPr>
            <a:r>
              <a:rPr lang="en-US" sz="2314">
                <a:latin typeface="Marcellus"/>
                <a:ea typeface="Marcellus"/>
                <a:cs typeface="Marcellus"/>
                <a:sym typeface="Marcellus"/>
              </a:rPr>
              <a:t>Variation </a:t>
            </a:r>
            <a:r>
              <a:rPr lang="en-US" sz="2314" b="0" i="0" u="none" strike="noStrike" cap="none">
                <a:solidFill>
                  <a:srgbClr val="000000"/>
                </a:solidFill>
                <a:latin typeface="Marcellus"/>
                <a:ea typeface="Marcellus"/>
                <a:cs typeface="Marcellus"/>
                <a:sym typeface="Marcellus"/>
              </a:rPr>
              <a:t> images:</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Gender</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With spectacles</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Lighting conditions</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Reflections</a:t>
            </a:r>
            <a:endParaRPr sz="1100"/>
          </a:p>
          <a:p>
            <a:pPr marL="0" marR="0" lvl="0" indent="0" algn="l" rtl="0">
              <a:lnSpc>
                <a:spcPct val="139977"/>
              </a:lnSpc>
              <a:spcBef>
                <a:spcPts val="0"/>
              </a:spcBef>
              <a:spcAft>
                <a:spcPts val="0"/>
              </a:spcAft>
              <a:buNone/>
            </a:pPr>
            <a:endParaRPr sz="2314" b="0" i="0" u="none" strike="noStrike" cap="none">
              <a:solidFill>
                <a:srgbClr val="000000"/>
              </a:solidFill>
              <a:latin typeface="Marcellus"/>
              <a:ea typeface="Marcellus"/>
              <a:cs typeface="Marcellus"/>
              <a:sym typeface="Marcellus"/>
            </a:endParaRPr>
          </a:p>
          <a:p>
            <a:pPr marL="0" marR="0" lvl="0" indent="0" algn="l" rtl="0">
              <a:lnSpc>
                <a:spcPct val="139977"/>
              </a:lnSpc>
              <a:spcBef>
                <a:spcPts val="0"/>
              </a:spcBef>
              <a:spcAft>
                <a:spcPts val="0"/>
              </a:spcAft>
              <a:buNone/>
            </a:pPr>
            <a:r>
              <a:rPr lang="en-US" sz="2314" b="0" i="0" u="none" strike="noStrike" cap="none">
                <a:solidFill>
                  <a:srgbClr val="000000"/>
                </a:solidFill>
                <a:latin typeface="Marcellus"/>
                <a:ea typeface="Marcellus"/>
                <a:cs typeface="Marcellus"/>
                <a:sym typeface="Marcellus"/>
              </a:rPr>
              <a:t>Images captured by:</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Intel RealSense RS 300 sensor</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IDS Imaging sensor</a:t>
            </a:r>
            <a:endParaRPr sz="1100"/>
          </a:p>
          <a:p>
            <a:pPr marL="564366" marR="0" lvl="1" indent="-263133" algn="l" rtl="0">
              <a:lnSpc>
                <a:spcPct val="139977"/>
              </a:lnSpc>
              <a:spcBef>
                <a:spcPts val="0"/>
              </a:spcBef>
              <a:spcAft>
                <a:spcPts val="0"/>
              </a:spcAft>
              <a:buClr>
                <a:srgbClr val="000000"/>
              </a:buClr>
              <a:buSzPts val="2314"/>
              <a:buFont typeface="Arial"/>
              <a:buChar char="•"/>
            </a:pPr>
            <a:r>
              <a:rPr lang="en-US" sz="2314" b="0" i="0" u="none" strike="noStrike" cap="none">
                <a:solidFill>
                  <a:srgbClr val="000000"/>
                </a:solidFill>
                <a:latin typeface="Marcellus"/>
                <a:ea typeface="Marcellus"/>
                <a:cs typeface="Marcellus"/>
                <a:sym typeface="Marcellus"/>
              </a:rPr>
              <a:t>Aptina sensor.</a:t>
            </a:r>
            <a:endParaRPr sz="1100"/>
          </a:p>
        </p:txBody>
      </p:sp>
      <p:sp>
        <p:nvSpPr>
          <p:cNvPr id="149" name="Google Shape;149;p18"/>
          <p:cNvSpPr txBox="1"/>
          <p:nvPr/>
        </p:nvSpPr>
        <p:spPr>
          <a:xfrm>
            <a:off x="3647284" y="9442948"/>
            <a:ext cx="5496716" cy="323183"/>
          </a:xfrm>
          <a:prstGeom prst="rect">
            <a:avLst/>
          </a:prstGeom>
          <a:noFill/>
          <a:ln>
            <a:noFill/>
          </a:ln>
        </p:spPr>
        <p:txBody>
          <a:bodyPr spcFirstLastPara="1" wrap="square" lIns="0" tIns="0" rIns="0" bIns="0" anchor="t" anchorCtr="0">
            <a:spAutoFit/>
          </a:bodyPr>
          <a:lstStyle/>
          <a:p>
            <a:pPr marL="0" marR="0" lvl="0" indent="0" algn="l" rtl="0">
              <a:lnSpc>
                <a:spcPct val="160058"/>
              </a:lnSpc>
              <a:spcBef>
                <a:spcPts val="0"/>
              </a:spcBef>
              <a:spcAft>
                <a:spcPts val="0"/>
              </a:spcAft>
              <a:buNone/>
            </a:pPr>
            <a:r>
              <a:rPr lang="en-US" sz="1700" b="0" i="0" u="none" strike="noStrike" cap="none">
                <a:solidFill>
                  <a:srgbClr val="000000"/>
                </a:solidFill>
                <a:latin typeface="Marcellus"/>
                <a:ea typeface="Marcellus"/>
                <a:cs typeface="Marcellus"/>
                <a:sym typeface="Marcellus"/>
              </a:rPr>
              <a:t>Dataset: http://mrl.cs.vsb.cz/eyedataset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53"/>
        <p:cNvGrpSpPr/>
        <p:nvPr/>
      </p:nvGrpSpPr>
      <p:grpSpPr>
        <a:xfrm>
          <a:off x="0" y="0"/>
          <a:ext cx="0" cy="0"/>
          <a:chOff x="0" y="0"/>
          <a:chExt cx="0" cy="0"/>
        </a:xfrm>
      </p:grpSpPr>
      <p:sp>
        <p:nvSpPr>
          <p:cNvPr id="154" name="Google Shape;154;p19"/>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19"/>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157" name="Google Shape;157;p19"/>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158" name="Google Shape;158;p19"/>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159" name="Google Shape;159;p19"/>
          <p:cNvPicPr preferRelativeResize="0"/>
          <p:nvPr/>
        </p:nvPicPr>
        <p:blipFill rotWithShape="1">
          <a:blip r:embed="rId6">
            <a:alphaModFix/>
          </a:blip>
          <a:srcRect/>
          <a:stretch/>
        </p:blipFill>
        <p:spPr>
          <a:xfrm>
            <a:off x="16854675" y="8988633"/>
            <a:ext cx="3472856" cy="2077399"/>
          </a:xfrm>
          <a:prstGeom prst="rect">
            <a:avLst/>
          </a:prstGeom>
          <a:noFill/>
          <a:ln>
            <a:noFill/>
          </a:ln>
        </p:spPr>
      </p:pic>
      <p:sp>
        <p:nvSpPr>
          <p:cNvPr id="160" name="Google Shape;160;p19"/>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APPROACH</a:t>
            </a:r>
            <a:endParaRPr/>
          </a:p>
        </p:txBody>
      </p:sp>
      <p:sp>
        <p:nvSpPr>
          <p:cNvPr id="161" name="Google Shape;161;p19"/>
          <p:cNvSpPr txBox="1"/>
          <p:nvPr/>
        </p:nvSpPr>
        <p:spPr>
          <a:xfrm>
            <a:off x="1633765" y="2669640"/>
            <a:ext cx="5809389" cy="3758826"/>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Pre-processing of Data:</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Rescaling of pixel values</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Rotation</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Shearing</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Zooming</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Horizontal and Vertical Shifting</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Reduction in dimension</a:t>
            </a:r>
            <a:endParaRPr/>
          </a:p>
          <a:p>
            <a:pPr marL="0" marR="0" lvl="0" indent="0" algn="l" rtl="0">
              <a:lnSpc>
                <a:spcPct val="140015"/>
              </a:lnSpc>
              <a:spcBef>
                <a:spcPts val="0"/>
              </a:spcBef>
              <a:spcAft>
                <a:spcPts val="0"/>
              </a:spcAft>
              <a:buNone/>
            </a:pPr>
            <a:endParaRPr sz="2664" b="0" i="0" u="none" strike="noStrike" cap="none">
              <a:solidFill>
                <a:srgbClr val="000000"/>
              </a:solidFill>
              <a:latin typeface="Marcellus"/>
              <a:ea typeface="Marcellus"/>
              <a:cs typeface="Marcellus"/>
              <a:sym typeface="Marcellus"/>
            </a:endParaRPr>
          </a:p>
        </p:txBody>
      </p:sp>
      <p:sp>
        <p:nvSpPr>
          <p:cNvPr id="162" name="Google Shape;162;p19"/>
          <p:cNvSpPr txBox="1"/>
          <p:nvPr/>
        </p:nvSpPr>
        <p:spPr>
          <a:xfrm>
            <a:off x="1537097" y="6540382"/>
            <a:ext cx="7220376" cy="2825496"/>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859" b="0" i="0" u="none" strike="noStrike" cap="none">
                <a:solidFill>
                  <a:srgbClr val="000000"/>
                </a:solidFill>
                <a:latin typeface="Marcellus"/>
                <a:ea typeface="Marcellus"/>
                <a:cs typeface="Marcellus"/>
                <a:sym typeface="Marcellus"/>
              </a:rPr>
              <a:t>Model Architecture:</a:t>
            </a:r>
            <a:endParaRPr/>
          </a:p>
          <a:p>
            <a:pPr marL="0" marR="0" lvl="0" indent="0" algn="l" rtl="0">
              <a:lnSpc>
                <a:spcPct val="140015"/>
              </a:lnSpc>
              <a:spcBef>
                <a:spcPts val="0"/>
              </a:spcBef>
              <a:spcAft>
                <a:spcPts val="0"/>
              </a:spcAft>
              <a:buNone/>
            </a:pPr>
            <a:r>
              <a:rPr lang="en-US" sz="2659" b="0" i="0" u="none" strike="noStrike" cap="none">
                <a:solidFill>
                  <a:srgbClr val="000000"/>
                </a:solidFill>
                <a:latin typeface="Marcellus"/>
                <a:ea typeface="Marcellus"/>
                <a:cs typeface="Marcellus"/>
                <a:sym typeface="Marcellus"/>
              </a:rPr>
              <a:t>   Using transfer learning, we have transferred the weights from the InceptionV3 architecture developed. </a:t>
            </a:r>
            <a:endParaRPr/>
          </a:p>
          <a:p>
            <a:pPr marL="0" marR="0" lvl="0" indent="0" algn="l" rtl="0">
              <a:lnSpc>
                <a:spcPct val="140015"/>
              </a:lnSpc>
              <a:spcBef>
                <a:spcPts val="0"/>
              </a:spcBef>
              <a:spcAft>
                <a:spcPts val="0"/>
              </a:spcAft>
              <a:buNone/>
            </a:pPr>
            <a:endParaRPr sz="2659" b="0" i="0" u="none" strike="noStrike" cap="none">
              <a:solidFill>
                <a:srgbClr val="000000"/>
              </a:solidFill>
              <a:latin typeface="Marcellus"/>
              <a:ea typeface="Marcellus"/>
              <a:cs typeface="Marcellus"/>
              <a:sym typeface="Marcellus"/>
            </a:endParaRPr>
          </a:p>
          <a:p>
            <a:pPr marL="0" marR="0" lvl="0" indent="0" algn="l" rtl="0">
              <a:lnSpc>
                <a:spcPct val="140015"/>
              </a:lnSpc>
              <a:spcBef>
                <a:spcPts val="0"/>
              </a:spcBef>
              <a:spcAft>
                <a:spcPts val="0"/>
              </a:spcAft>
              <a:buNone/>
            </a:pPr>
            <a:endParaRPr sz="2659" b="0" i="0" u="none" strike="noStrike" cap="none">
              <a:solidFill>
                <a:srgbClr val="000000"/>
              </a:solidFill>
              <a:latin typeface="Marcellus"/>
              <a:ea typeface="Marcellus"/>
              <a:cs typeface="Marcellus"/>
              <a:sym typeface="Marcellus"/>
            </a:endParaRPr>
          </a:p>
        </p:txBody>
      </p:sp>
      <p:sp>
        <p:nvSpPr>
          <p:cNvPr id="163" name="Google Shape;163;p19"/>
          <p:cNvSpPr txBox="1"/>
          <p:nvPr/>
        </p:nvSpPr>
        <p:spPr>
          <a:xfrm>
            <a:off x="9144000" y="2663500"/>
            <a:ext cx="7710675" cy="2358651"/>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Tuning of Parameters and Hyperparameters:</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Number of epochs</a:t>
            </a:r>
            <a:endParaRPr/>
          </a:p>
          <a:p>
            <a:pPr marL="575311" marR="0" lvl="1" indent="-287656" algn="l" rtl="0">
              <a:lnSpc>
                <a:spcPct val="140015"/>
              </a:lnSpc>
              <a:spcBef>
                <a:spcPts val="0"/>
              </a:spcBef>
              <a:spcAft>
                <a:spcPts val="0"/>
              </a:spcAft>
              <a:buClr>
                <a:srgbClr val="000000"/>
              </a:buClr>
              <a:buSzPts val="2664"/>
              <a:buFont typeface="Arial"/>
              <a:buChar char="•"/>
            </a:pPr>
            <a:r>
              <a:rPr lang="en-US" sz="2664" b="0" i="0" u="none" strike="noStrike" cap="none">
                <a:solidFill>
                  <a:srgbClr val="000000"/>
                </a:solidFill>
                <a:latin typeface="Marcellus"/>
                <a:ea typeface="Marcellus"/>
                <a:cs typeface="Marcellus"/>
                <a:sym typeface="Marcellus"/>
              </a:rPr>
              <a:t>Batch size</a:t>
            </a:r>
            <a:endParaRPr/>
          </a:p>
          <a:p>
            <a:pPr marL="0" marR="0" lvl="0" indent="0" algn="l" rtl="0">
              <a:lnSpc>
                <a:spcPct val="140015"/>
              </a:lnSpc>
              <a:spcBef>
                <a:spcPts val="0"/>
              </a:spcBef>
              <a:spcAft>
                <a:spcPts val="0"/>
              </a:spcAft>
              <a:buNone/>
            </a:pPr>
            <a:r>
              <a:rPr lang="en-US" sz="2664" b="0" i="0" u="none" strike="noStrike" cap="none">
                <a:solidFill>
                  <a:srgbClr val="000000"/>
                </a:solidFill>
                <a:latin typeface="Marcellus"/>
                <a:ea typeface="Marcellus"/>
                <a:cs typeface="Marcellus"/>
                <a:sym typeface="Marcellus"/>
              </a:rPr>
              <a:t>   </a:t>
            </a:r>
            <a:endParaRPr/>
          </a:p>
          <a:p>
            <a:pPr marL="0" marR="0" lvl="0" indent="0" algn="l" rtl="0">
              <a:lnSpc>
                <a:spcPct val="140015"/>
              </a:lnSpc>
              <a:spcBef>
                <a:spcPts val="0"/>
              </a:spcBef>
              <a:spcAft>
                <a:spcPts val="0"/>
              </a:spcAft>
              <a:buNone/>
            </a:pPr>
            <a:endParaRPr sz="2664" b="0" i="0" u="none" strike="noStrike" cap="none">
              <a:solidFill>
                <a:srgbClr val="000000"/>
              </a:solidFill>
              <a:latin typeface="Marcellus"/>
              <a:ea typeface="Marcellus"/>
              <a:cs typeface="Marcellus"/>
              <a:sym typeface="Marcellus"/>
            </a:endParaRPr>
          </a:p>
        </p:txBody>
      </p:sp>
      <p:sp>
        <p:nvSpPr>
          <p:cNvPr id="164" name="Google Shape;164;p19"/>
          <p:cNvSpPr txBox="1"/>
          <p:nvPr/>
        </p:nvSpPr>
        <p:spPr>
          <a:xfrm>
            <a:off x="9144000" y="5329491"/>
            <a:ext cx="7597750" cy="3758826"/>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None/>
            </a:pPr>
            <a:r>
              <a:rPr lang="en-US" sz="2864" b="0" i="0" u="none" strike="noStrike" cap="none">
                <a:solidFill>
                  <a:srgbClr val="000000"/>
                </a:solidFill>
                <a:latin typeface="Marcellus"/>
                <a:ea typeface="Marcellus"/>
                <a:cs typeface="Marcellus"/>
                <a:sym typeface="Marcellus"/>
              </a:rPr>
              <a:t>Real-time Module:</a:t>
            </a:r>
            <a:endParaRPr/>
          </a:p>
          <a:p>
            <a:pPr marL="0" marR="0" lvl="0" indent="0" algn="l" rtl="0">
              <a:lnSpc>
                <a:spcPct val="140015"/>
              </a:lnSpc>
              <a:spcBef>
                <a:spcPts val="0"/>
              </a:spcBef>
              <a:spcAft>
                <a:spcPts val="0"/>
              </a:spcAft>
              <a:buNone/>
            </a:pPr>
            <a:r>
              <a:rPr lang="en-US" sz="2664" b="0" i="0" u="none" strike="noStrike" cap="none">
                <a:solidFill>
                  <a:srgbClr val="000000"/>
                </a:solidFill>
                <a:latin typeface="Marcellus"/>
                <a:ea typeface="Marcellus"/>
                <a:cs typeface="Marcellus"/>
                <a:sym typeface="Marcellus"/>
              </a:rPr>
              <a:t>   We have developed an alert system which would observe the state of eye of the driver. Considering the parameters specified in the module, if the driver is found drowsy, an alert sound plays.   </a:t>
            </a:r>
            <a:endParaRPr/>
          </a:p>
          <a:p>
            <a:pPr marL="0" marR="0" lvl="0" indent="0" algn="l" rtl="0">
              <a:lnSpc>
                <a:spcPct val="140015"/>
              </a:lnSpc>
              <a:spcBef>
                <a:spcPts val="0"/>
              </a:spcBef>
              <a:spcAft>
                <a:spcPts val="0"/>
              </a:spcAft>
              <a:buNone/>
            </a:pPr>
            <a:r>
              <a:rPr lang="en-US" sz="2664" b="0" i="0" u="none" strike="noStrike" cap="none">
                <a:solidFill>
                  <a:srgbClr val="000000"/>
                </a:solidFill>
                <a:latin typeface="Marcellus"/>
                <a:ea typeface="Marcellus"/>
                <a:cs typeface="Marcellus"/>
                <a:sym typeface="Marcellus"/>
              </a:rPr>
              <a:t>   </a:t>
            </a:r>
            <a:endParaRPr/>
          </a:p>
          <a:p>
            <a:pPr marL="0" marR="0" lvl="0" indent="0" algn="l" rtl="0">
              <a:lnSpc>
                <a:spcPct val="140015"/>
              </a:lnSpc>
              <a:spcBef>
                <a:spcPts val="0"/>
              </a:spcBef>
              <a:spcAft>
                <a:spcPts val="0"/>
              </a:spcAft>
              <a:buNone/>
            </a:pPr>
            <a:endParaRPr sz="2664" b="0" i="0" u="none" strike="noStrike" cap="none">
              <a:solidFill>
                <a:srgbClr val="000000"/>
              </a:solidFill>
              <a:latin typeface="Marcellus"/>
              <a:ea typeface="Marcellus"/>
              <a:cs typeface="Marcellus"/>
              <a:sym typeface="Marcellu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68"/>
        <p:cNvGrpSpPr/>
        <p:nvPr/>
      </p:nvGrpSpPr>
      <p:grpSpPr>
        <a:xfrm>
          <a:off x="0" y="0"/>
          <a:ext cx="0" cy="0"/>
          <a:chOff x="0" y="0"/>
          <a:chExt cx="0" cy="0"/>
        </a:xfrm>
      </p:grpSpPr>
      <p:sp>
        <p:nvSpPr>
          <p:cNvPr id="169" name="Google Shape;169;p20"/>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20"/>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172" name="Google Shape;172;p20"/>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173" name="Google Shape;173;p20"/>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174" name="Google Shape;174;p20"/>
          <p:cNvPicPr preferRelativeResize="0"/>
          <p:nvPr/>
        </p:nvPicPr>
        <p:blipFill rotWithShape="1">
          <a:blip r:embed="rId6">
            <a:alphaModFix/>
          </a:blip>
          <a:srcRect/>
          <a:stretch/>
        </p:blipFill>
        <p:spPr>
          <a:xfrm>
            <a:off x="16854675" y="8988633"/>
            <a:ext cx="3472856" cy="2077399"/>
          </a:xfrm>
          <a:prstGeom prst="rect">
            <a:avLst/>
          </a:prstGeom>
          <a:noFill/>
          <a:ln>
            <a:noFill/>
          </a:ln>
        </p:spPr>
      </p:pic>
      <p:pic>
        <p:nvPicPr>
          <p:cNvPr id="175" name="Google Shape;175;p20"/>
          <p:cNvPicPr preferRelativeResize="0"/>
          <p:nvPr/>
        </p:nvPicPr>
        <p:blipFill rotWithShape="1">
          <a:blip r:embed="rId7">
            <a:alphaModFix/>
          </a:blip>
          <a:srcRect/>
          <a:stretch/>
        </p:blipFill>
        <p:spPr>
          <a:xfrm>
            <a:off x="2636188" y="2481145"/>
            <a:ext cx="5443287" cy="5471712"/>
          </a:xfrm>
          <a:prstGeom prst="rect">
            <a:avLst/>
          </a:prstGeom>
          <a:noFill/>
          <a:ln>
            <a:noFill/>
          </a:ln>
        </p:spPr>
      </p:pic>
      <p:pic>
        <p:nvPicPr>
          <p:cNvPr id="176" name="Google Shape;176;p20"/>
          <p:cNvPicPr preferRelativeResize="0"/>
          <p:nvPr/>
        </p:nvPicPr>
        <p:blipFill rotWithShape="1">
          <a:blip r:embed="rId8">
            <a:alphaModFix/>
          </a:blip>
          <a:srcRect/>
          <a:stretch/>
        </p:blipFill>
        <p:spPr>
          <a:xfrm>
            <a:off x="9818487" y="2481145"/>
            <a:ext cx="5482242" cy="5509791"/>
          </a:xfrm>
          <a:prstGeom prst="rect">
            <a:avLst/>
          </a:prstGeom>
          <a:noFill/>
          <a:ln>
            <a:noFill/>
          </a:ln>
        </p:spPr>
      </p:pic>
      <p:sp>
        <p:nvSpPr>
          <p:cNvPr id="177" name="Google Shape;177;p20"/>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Results</a:t>
            </a:r>
            <a:endParaRPr/>
          </a:p>
        </p:txBody>
      </p:sp>
      <p:sp>
        <p:nvSpPr>
          <p:cNvPr id="178" name="Google Shape;178;p20"/>
          <p:cNvSpPr txBox="1"/>
          <p:nvPr/>
        </p:nvSpPr>
        <p:spPr>
          <a:xfrm>
            <a:off x="2636188" y="8030262"/>
            <a:ext cx="5443287" cy="7715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500" b="0" i="0" u="none" strike="noStrike" cap="none">
                <a:solidFill>
                  <a:srgbClr val="000000"/>
                </a:solidFill>
                <a:latin typeface="Marcellus"/>
                <a:ea typeface="Marcellus"/>
                <a:cs typeface="Marcellus"/>
                <a:sym typeface="Marcellus"/>
              </a:rPr>
              <a:t> Loss for Training Dataset: 12.72%</a:t>
            </a:r>
            <a:endParaRPr/>
          </a:p>
          <a:p>
            <a:pPr marL="0" marR="0" lvl="0" indent="0" algn="ctr" rtl="0">
              <a:lnSpc>
                <a:spcPct val="120000"/>
              </a:lnSpc>
              <a:spcBef>
                <a:spcPts val="0"/>
              </a:spcBef>
              <a:spcAft>
                <a:spcPts val="0"/>
              </a:spcAft>
              <a:buNone/>
            </a:pPr>
            <a:r>
              <a:rPr lang="en-US" sz="2500" b="0" i="0" u="none" strike="noStrike" cap="none">
                <a:solidFill>
                  <a:srgbClr val="000000"/>
                </a:solidFill>
                <a:latin typeface="Marcellus"/>
                <a:ea typeface="Marcellus"/>
                <a:cs typeface="Marcellus"/>
                <a:sym typeface="Marcellus"/>
              </a:rPr>
              <a:t>Loss for Validation Dataset: 23.57%</a:t>
            </a:r>
            <a:endParaRPr/>
          </a:p>
        </p:txBody>
      </p:sp>
      <p:sp>
        <p:nvSpPr>
          <p:cNvPr id="179" name="Google Shape;179;p20"/>
          <p:cNvSpPr txBox="1"/>
          <p:nvPr/>
        </p:nvSpPr>
        <p:spPr>
          <a:xfrm>
            <a:off x="9352054" y="8030262"/>
            <a:ext cx="6415108" cy="7715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500" b="0" i="0" u="none" strike="noStrike" cap="none">
                <a:solidFill>
                  <a:srgbClr val="000000"/>
                </a:solidFill>
                <a:latin typeface="Marcellus"/>
                <a:ea typeface="Marcellus"/>
                <a:cs typeface="Marcellus"/>
                <a:sym typeface="Marcellus"/>
              </a:rPr>
              <a:t> Accuracy for Training Dataset: 95.38%</a:t>
            </a:r>
            <a:endParaRPr/>
          </a:p>
          <a:p>
            <a:pPr marL="0" marR="0" lvl="0" indent="0" algn="ctr" rtl="0">
              <a:lnSpc>
                <a:spcPct val="120000"/>
              </a:lnSpc>
              <a:spcBef>
                <a:spcPts val="0"/>
              </a:spcBef>
              <a:spcAft>
                <a:spcPts val="0"/>
              </a:spcAft>
              <a:buNone/>
            </a:pPr>
            <a:r>
              <a:rPr lang="en-US" sz="2500" b="0" i="0" u="none" strike="noStrike" cap="none">
                <a:solidFill>
                  <a:srgbClr val="000000"/>
                </a:solidFill>
                <a:latin typeface="Marcellus"/>
                <a:ea typeface="Marcellus"/>
                <a:cs typeface="Marcellus"/>
                <a:sym typeface="Marcellus"/>
              </a:rPr>
              <a:t> Accuracy for Validation Dataset: 90.33%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Shape 183"/>
        <p:cNvGrpSpPr/>
        <p:nvPr/>
      </p:nvGrpSpPr>
      <p:grpSpPr>
        <a:xfrm>
          <a:off x="0" y="0"/>
          <a:ext cx="0" cy="0"/>
          <a:chOff x="0" y="0"/>
          <a:chExt cx="0" cy="0"/>
        </a:xfrm>
      </p:grpSpPr>
      <p:sp>
        <p:nvSpPr>
          <p:cNvPr id="184" name="Google Shape;184;p21"/>
          <p:cNvSpPr/>
          <p:nvPr/>
        </p:nvSpPr>
        <p:spPr>
          <a:xfrm>
            <a:off x="1028700" y="1028700"/>
            <a:ext cx="16230600" cy="8229600"/>
          </a:xfrm>
          <a:custGeom>
            <a:avLst/>
            <a:gdLst/>
            <a:ahLst/>
            <a:cxnLst/>
            <a:rect l="l" t="t" r="r" b="b"/>
            <a:pathLst>
              <a:path w="17532556" h="8889747" extrusionOk="0">
                <a:moveTo>
                  <a:pt x="17227756" y="0"/>
                </a:moveTo>
                <a:lnTo>
                  <a:pt x="304800" y="0"/>
                </a:lnTo>
                <a:cubicBezTo>
                  <a:pt x="135890" y="0"/>
                  <a:pt x="0" y="135890"/>
                  <a:pt x="0" y="304800"/>
                </a:cubicBezTo>
                <a:lnTo>
                  <a:pt x="0" y="8584947"/>
                </a:lnTo>
                <a:cubicBezTo>
                  <a:pt x="0" y="8753857"/>
                  <a:pt x="135890" y="8889747"/>
                  <a:pt x="304800" y="8889747"/>
                </a:cubicBezTo>
                <a:lnTo>
                  <a:pt x="17227756" y="8889747"/>
                </a:lnTo>
                <a:cubicBezTo>
                  <a:pt x="17396667" y="8889747"/>
                  <a:pt x="17532556" y="8753857"/>
                  <a:pt x="17532556" y="8584947"/>
                </a:cubicBezTo>
                <a:lnTo>
                  <a:pt x="17532556" y="304800"/>
                </a:lnTo>
                <a:cubicBezTo>
                  <a:pt x="17532556" y="135890"/>
                  <a:pt x="17396667" y="0"/>
                  <a:pt x="17227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1293986" y="2247900"/>
            <a:ext cx="15700030" cy="6740734"/>
          </a:xfrm>
          <a:custGeom>
            <a:avLst/>
            <a:gdLst/>
            <a:ahLst/>
            <a:cxnLst/>
            <a:rect l="l" t="t" r="r" b="b"/>
            <a:pathLst>
              <a:path w="28026451" h="12033024" extrusionOk="0">
                <a:moveTo>
                  <a:pt x="27721651" y="0"/>
                </a:moveTo>
                <a:lnTo>
                  <a:pt x="304800" y="0"/>
                </a:lnTo>
                <a:cubicBezTo>
                  <a:pt x="135890" y="0"/>
                  <a:pt x="0" y="135890"/>
                  <a:pt x="0" y="304800"/>
                </a:cubicBezTo>
                <a:lnTo>
                  <a:pt x="0" y="11728224"/>
                </a:lnTo>
                <a:cubicBezTo>
                  <a:pt x="0" y="11897134"/>
                  <a:pt x="135890" y="12033024"/>
                  <a:pt x="304800" y="12033024"/>
                </a:cubicBezTo>
                <a:lnTo>
                  <a:pt x="27721651" y="12033024"/>
                </a:lnTo>
                <a:cubicBezTo>
                  <a:pt x="27890558" y="12033024"/>
                  <a:pt x="28026451" y="11897134"/>
                  <a:pt x="28026451" y="11728224"/>
                </a:cubicBezTo>
                <a:lnTo>
                  <a:pt x="28026451" y="304800"/>
                </a:lnTo>
                <a:cubicBezTo>
                  <a:pt x="28026451" y="135890"/>
                  <a:pt x="27890558" y="0"/>
                  <a:pt x="27721651" y="0"/>
                </a:cubicBezTo>
                <a:close/>
              </a:path>
            </a:pathLst>
          </a:custGeom>
          <a:solidFill>
            <a:srgbClr val="F1D1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21"/>
          <p:cNvPicPr preferRelativeResize="0"/>
          <p:nvPr/>
        </p:nvPicPr>
        <p:blipFill rotWithShape="1">
          <a:blip r:embed="rId3">
            <a:alphaModFix/>
          </a:blip>
          <a:srcRect/>
          <a:stretch/>
        </p:blipFill>
        <p:spPr>
          <a:xfrm>
            <a:off x="-561734" y="7552022"/>
            <a:ext cx="2952509" cy="4548684"/>
          </a:xfrm>
          <a:prstGeom prst="rect">
            <a:avLst/>
          </a:prstGeom>
          <a:noFill/>
          <a:ln>
            <a:noFill/>
          </a:ln>
        </p:spPr>
      </p:pic>
      <p:pic>
        <p:nvPicPr>
          <p:cNvPr id="187" name="Google Shape;187;p21"/>
          <p:cNvPicPr preferRelativeResize="0"/>
          <p:nvPr/>
        </p:nvPicPr>
        <p:blipFill rotWithShape="1">
          <a:blip r:embed="rId4">
            <a:alphaModFix/>
          </a:blip>
          <a:srcRect/>
          <a:stretch/>
        </p:blipFill>
        <p:spPr>
          <a:xfrm rot="6897869">
            <a:off x="-2998028" y="-2915048"/>
            <a:ext cx="5730130" cy="4777205"/>
          </a:xfrm>
          <a:prstGeom prst="rect">
            <a:avLst/>
          </a:prstGeom>
          <a:noFill/>
          <a:ln>
            <a:noFill/>
          </a:ln>
        </p:spPr>
      </p:pic>
      <p:pic>
        <p:nvPicPr>
          <p:cNvPr id="188" name="Google Shape;188;p21"/>
          <p:cNvPicPr preferRelativeResize="0"/>
          <p:nvPr/>
        </p:nvPicPr>
        <p:blipFill rotWithShape="1">
          <a:blip r:embed="rId5">
            <a:alphaModFix/>
          </a:blip>
          <a:srcRect/>
          <a:stretch/>
        </p:blipFill>
        <p:spPr>
          <a:xfrm rot="-7281959">
            <a:off x="14065142" y="-1639376"/>
            <a:ext cx="6798772" cy="4450105"/>
          </a:xfrm>
          <a:prstGeom prst="rect">
            <a:avLst/>
          </a:prstGeom>
          <a:noFill/>
          <a:ln>
            <a:noFill/>
          </a:ln>
        </p:spPr>
      </p:pic>
      <p:pic>
        <p:nvPicPr>
          <p:cNvPr id="189" name="Google Shape;189;p21"/>
          <p:cNvPicPr preferRelativeResize="0"/>
          <p:nvPr/>
        </p:nvPicPr>
        <p:blipFill rotWithShape="1">
          <a:blip r:embed="rId6">
            <a:alphaModFix/>
          </a:blip>
          <a:srcRect/>
          <a:stretch/>
        </p:blipFill>
        <p:spPr>
          <a:xfrm>
            <a:off x="16854675" y="8988633"/>
            <a:ext cx="3472856" cy="2077399"/>
          </a:xfrm>
          <a:prstGeom prst="rect">
            <a:avLst/>
          </a:prstGeom>
          <a:noFill/>
          <a:ln>
            <a:noFill/>
          </a:ln>
        </p:spPr>
      </p:pic>
      <p:pic>
        <p:nvPicPr>
          <p:cNvPr id="190" name="Google Shape;190;p21"/>
          <p:cNvPicPr preferRelativeResize="0"/>
          <p:nvPr/>
        </p:nvPicPr>
        <p:blipFill rotWithShape="1">
          <a:blip r:embed="rId7">
            <a:alphaModFix/>
          </a:blip>
          <a:srcRect/>
          <a:stretch/>
        </p:blipFill>
        <p:spPr>
          <a:xfrm>
            <a:off x="2390775" y="3079060"/>
            <a:ext cx="6581394" cy="5225876"/>
          </a:xfrm>
          <a:prstGeom prst="rect">
            <a:avLst/>
          </a:prstGeom>
          <a:noFill/>
          <a:ln>
            <a:noFill/>
          </a:ln>
        </p:spPr>
      </p:pic>
      <p:sp>
        <p:nvSpPr>
          <p:cNvPr id="191" name="Google Shape;191;p21"/>
          <p:cNvSpPr txBox="1"/>
          <p:nvPr/>
        </p:nvSpPr>
        <p:spPr>
          <a:xfrm>
            <a:off x="3846757" y="1083627"/>
            <a:ext cx="10475512" cy="114427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US" sz="6699" b="0" i="0" u="none" strike="noStrike" cap="none">
                <a:solidFill>
                  <a:srgbClr val="000000"/>
                </a:solidFill>
                <a:latin typeface="Marcellus"/>
                <a:ea typeface="Marcellus"/>
                <a:cs typeface="Marcellus"/>
                <a:sym typeface="Marcellus"/>
              </a:rPr>
              <a:t>Real-time Module</a:t>
            </a:r>
            <a:endParaRPr/>
          </a:p>
        </p:txBody>
      </p:sp>
      <p:sp>
        <p:nvSpPr>
          <p:cNvPr id="192" name="Google Shape;192;p21"/>
          <p:cNvSpPr txBox="1"/>
          <p:nvPr/>
        </p:nvSpPr>
        <p:spPr>
          <a:xfrm>
            <a:off x="9544441" y="3830611"/>
            <a:ext cx="6872739" cy="3518161"/>
          </a:xfrm>
          <a:prstGeom prst="rect">
            <a:avLst/>
          </a:prstGeom>
          <a:noFill/>
          <a:ln>
            <a:noFill/>
          </a:ln>
        </p:spPr>
        <p:txBody>
          <a:bodyPr spcFirstLastPara="1" wrap="square" lIns="0" tIns="0" rIns="0" bIns="0" anchor="t" anchorCtr="0">
            <a:spAutoFit/>
          </a:bodyPr>
          <a:lstStyle/>
          <a:p>
            <a:pPr marL="618492" marR="0" lvl="1" indent="-309246" algn="l" rtl="0">
              <a:lnSpc>
                <a:spcPct val="140013"/>
              </a:lnSpc>
              <a:spcBef>
                <a:spcPts val="0"/>
              </a:spcBef>
              <a:spcAft>
                <a:spcPts val="0"/>
              </a:spcAft>
              <a:buClr>
                <a:srgbClr val="000000"/>
              </a:buClr>
              <a:buSzPts val="2864"/>
              <a:buFont typeface="Arial"/>
              <a:buChar char="•"/>
            </a:pPr>
            <a:r>
              <a:rPr lang="en-US" sz="2864" b="0" i="0" u="none" strike="noStrike" cap="none">
                <a:solidFill>
                  <a:srgbClr val="000000"/>
                </a:solidFill>
                <a:latin typeface="Marcellus"/>
                <a:ea typeface="Marcellus"/>
                <a:cs typeface="Marcellus"/>
                <a:sym typeface="Marcellus"/>
              </a:rPr>
              <a:t>The score (number of frame in which close eye is found) and state of eye is maintained at the bottom of the frame. </a:t>
            </a:r>
            <a:endParaRPr/>
          </a:p>
          <a:p>
            <a:pPr marL="0" marR="0" lvl="0" indent="0" algn="l" rtl="0">
              <a:lnSpc>
                <a:spcPct val="140013"/>
              </a:lnSpc>
              <a:spcBef>
                <a:spcPts val="0"/>
              </a:spcBef>
              <a:spcAft>
                <a:spcPts val="0"/>
              </a:spcAft>
              <a:buNone/>
            </a:pPr>
            <a:endParaRPr sz="2864" b="0" i="0" u="none" strike="noStrike" cap="none">
              <a:solidFill>
                <a:srgbClr val="000000"/>
              </a:solidFill>
              <a:latin typeface="Marcellus"/>
              <a:ea typeface="Marcellus"/>
              <a:cs typeface="Marcellus"/>
              <a:sym typeface="Marcellus"/>
            </a:endParaRPr>
          </a:p>
          <a:p>
            <a:pPr marL="618492" marR="0" lvl="1" indent="-309246" algn="l" rtl="0">
              <a:lnSpc>
                <a:spcPct val="140013"/>
              </a:lnSpc>
              <a:spcBef>
                <a:spcPts val="0"/>
              </a:spcBef>
              <a:spcAft>
                <a:spcPts val="0"/>
              </a:spcAft>
              <a:buClr>
                <a:srgbClr val="000000"/>
              </a:buClr>
              <a:buSzPts val="2864"/>
              <a:buFont typeface="Arial"/>
              <a:buChar char="•"/>
            </a:pPr>
            <a:r>
              <a:rPr lang="en-US" sz="2864" b="0" i="0" u="none" strike="noStrike" cap="none">
                <a:solidFill>
                  <a:srgbClr val="000000"/>
                </a:solidFill>
                <a:latin typeface="Marcellus"/>
                <a:ea typeface="Marcellus"/>
                <a:cs typeface="Marcellus"/>
                <a:sym typeface="Marcellus"/>
              </a:rPr>
              <a:t>This values is updates every time the frame changes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782</Words>
  <Application>Microsoft Office PowerPoint</Application>
  <PresentationFormat>Custom</PresentationFormat>
  <Paragraphs>97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Marcellus</vt:lpstr>
      <vt:lpstr>Arial</vt:lpstr>
      <vt:lpstr>Abhaya Libre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YESHA DHIVAR</cp:lastModifiedBy>
  <cp:revision>3</cp:revision>
  <dcterms:modified xsi:type="dcterms:W3CDTF">2023-04-15T18:09:06Z</dcterms:modified>
</cp:coreProperties>
</file>