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bhaya Libre Regular" charset="1" panose="02000503000000000000"/>
      <p:regular r:id="rId10"/>
    </p:embeddedFont>
    <p:embeddedFont>
      <p:font typeface="Abhaya Libre Regular Bold" charset="1" panose="02000603000000000000"/>
      <p:regular r:id="rId11"/>
    </p:embeddedFont>
    <p:embeddedFont>
      <p:font typeface="Abhaya Libre Regular Italics" charset="1" panose="02000503000000000000"/>
      <p:regular r:id="rId12"/>
    </p:embeddedFont>
    <p:embeddedFont>
      <p:font typeface="Abhaya Libre Regular Bold Italics" charset="1" panose="02000603000000000000"/>
      <p:regular r:id="rId13"/>
    </p:embeddedFont>
    <p:embeddedFont>
      <p:font typeface="Marcellus" charset="1" panose="020E0602050203020307"/>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https://drive.google.com/file/d/1JWikM1mU6xlbYYar5gs0IKeOQ7WttRzR/view" TargetMode="External" Type="http://schemas.openxmlformats.org/officeDocument/2006/relationships/hyperlink"/><Relationship Id="rId9" Target="https://www.figma.com/proto/8fEgh7akvCksvLwSrl7v4Q/The-Educators_HCI?node-id=90-246&amp;scaling=scale-down&amp;page-id=0%3A1&amp;starting-point-node-id=90%3A246" TargetMode="External" Type="http://schemas.openxmlformats.org/officeDocument/2006/relationships/hyperlink"/></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310045" y="-847777"/>
            <a:ext cx="2163067" cy="3752955"/>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468797" y="6869698"/>
            <a:ext cx="5730130" cy="4777205"/>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870595" y="7362720"/>
            <a:ext cx="4044858" cy="2419560"/>
          </a:xfrm>
          <a:prstGeom prst="rect">
            <a:avLst/>
          </a:prstGeom>
        </p:spPr>
      </p:pic>
      <p:pic>
        <p:nvPicPr>
          <p:cNvPr name="Picture 7" id="7"/>
          <p:cNvPicPr>
            <a:picLocks noChangeAspect="true"/>
          </p:cNvPicPr>
          <p:nvPr/>
        </p:nvPicPr>
        <p:blipFill>
          <a:blip r:embed="rId8"/>
          <a:srcRect l="0" t="0" r="0" b="0"/>
          <a:stretch>
            <a:fillRect/>
          </a:stretch>
        </p:blipFill>
        <p:spPr>
          <a:xfrm flipH="false" flipV="false" rot="0">
            <a:off x="3051129" y="3670806"/>
            <a:ext cx="2807804" cy="2836023"/>
          </a:xfrm>
          <a:prstGeom prst="rect">
            <a:avLst/>
          </a:prstGeom>
        </p:spPr>
      </p:pic>
      <p:sp>
        <p:nvSpPr>
          <p:cNvPr name="TextBox 8" id="8"/>
          <p:cNvSpPr txBox="true"/>
          <p:nvPr/>
        </p:nvSpPr>
        <p:spPr>
          <a:xfrm rot="0">
            <a:off x="5858933" y="3936292"/>
            <a:ext cx="10864950" cy="2066925"/>
          </a:xfrm>
          <a:prstGeom prst="rect">
            <a:avLst/>
          </a:prstGeom>
        </p:spPr>
        <p:txBody>
          <a:bodyPr anchor="t" rtlCol="false" tIns="0" lIns="0" bIns="0" rIns="0">
            <a:spAutoFit/>
          </a:bodyPr>
          <a:lstStyle/>
          <a:p>
            <a:pPr algn="ctr">
              <a:lnSpc>
                <a:spcPts val="16800"/>
              </a:lnSpc>
            </a:pPr>
            <a:r>
              <a:rPr lang="en-US" sz="12000">
                <a:solidFill>
                  <a:srgbClr val="000000"/>
                </a:solidFill>
                <a:latin typeface="Marcellus"/>
              </a:rPr>
              <a:t>The Educators</a:t>
            </a:r>
          </a:p>
        </p:txBody>
      </p:sp>
      <p:sp>
        <p:nvSpPr>
          <p:cNvPr name="TextBox 9" id="9"/>
          <p:cNvSpPr txBox="true"/>
          <p:nvPr/>
        </p:nvSpPr>
        <p:spPr>
          <a:xfrm rot="0">
            <a:off x="5340155" y="1431575"/>
            <a:ext cx="7607689" cy="504825"/>
          </a:xfrm>
          <a:prstGeom prst="rect">
            <a:avLst/>
          </a:prstGeom>
        </p:spPr>
        <p:txBody>
          <a:bodyPr anchor="t" rtlCol="false" tIns="0" lIns="0" bIns="0" rIns="0">
            <a:spAutoFit/>
          </a:bodyPr>
          <a:lstStyle/>
          <a:p>
            <a:pPr algn="ctr">
              <a:lnSpc>
                <a:spcPts val="3960"/>
              </a:lnSpc>
            </a:pPr>
            <a:r>
              <a:rPr lang="en-US" sz="3300">
                <a:solidFill>
                  <a:srgbClr val="000000"/>
                </a:solidFill>
                <a:latin typeface="Abhaya Libre Regular Bold"/>
              </a:rPr>
              <a:t>CSE519: Human Computer Interaction</a:t>
            </a:r>
          </a:p>
        </p:txBody>
      </p:sp>
      <p:sp>
        <p:nvSpPr>
          <p:cNvPr name="TextBox 10" id="10"/>
          <p:cNvSpPr txBox="true"/>
          <p:nvPr/>
        </p:nvSpPr>
        <p:spPr>
          <a:xfrm rot="0">
            <a:off x="6394350" y="8562975"/>
            <a:ext cx="5499300" cy="466725"/>
          </a:xfrm>
          <a:prstGeom prst="rect">
            <a:avLst/>
          </a:prstGeom>
        </p:spPr>
        <p:txBody>
          <a:bodyPr anchor="t" rtlCol="false" tIns="0" lIns="0" bIns="0" rIns="0">
            <a:spAutoFit/>
          </a:bodyPr>
          <a:lstStyle/>
          <a:p>
            <a:pPr algn="ctr">
              <a:lnSpc>
                <a:spcPts val="3600"/>
              </a:lnSpc>
            </a:pPr>
            <a:r>
              <a:rPr lang="en-US" sz="3000">
                <a:solidFill>
                  <a:srgbClr val="000000"/>
                </a:solidFill>
                <a:latin typeface="Abhaya Libre Regular Bold"/>
              </a:rPr>
              <a:t>Group 3: Good Pointsss</a:t>
            </a:r>
          </a:p>
        </p:txBody>
      </p:sp>
      <p:sp>
        <p:nvSpPr>
          <p:cNvPr name="TextBox 11" id="11"/>
          <p:cNvSpPr txBox="true"/>
          <p:nvPr/>
        </p:nvSpPr>
        <p:spPr>
          <a:xfrm rot="0">
            <a:off x="6394350" y="1907825"/>
            <a:ext cx="5499300" cy="466725"/>
          </a:xfrm>
          <a:prstGeom prst="rect">
            <a:avLst/>
          </a:prstGeom>
        </p:spPr>
        <p:txBody>
          <a:bodyPr anchor="t" rtlCol="false" tIns="0" lIns="0" bIns="0" rIns="0">
            <a:spAutoFit/>
          </a:bodyPr>
          <a:lstStyle/>
          <a:p>
            <a:pPr algn="ctr">
              <a:lnSpc>
                <a:spcPts val="3600"/>
              </a:lnSpc>
            </a:pPr>
            <a:r>
              <a:rPr lang="en-US" sz="3000">
                <a:solidFill>
                  <a:srgbClr val="000000"/>
                </a:solidFill>
                <a:latin typeface="Abhaya Libre Regular Bold"/>
              </a:rPr>
              <a:t>Mentor : Prof. Anurag Lakhlani</a:t>
            </a:r>
          </a:p>
        </p:txBody>
      </p:sp>
      <p:pic>
        <p:nvPicPr>
          <p:cNvPr name="Picture 12" id="12"/>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4239687">
            <a:off x="-2151491" y="-2226056"/>
            <a:ext cx="5248259" cy="5695590"/>
          </a:xfrm>
          <a:prstGeom prst="rect">
            <a:avLst/>
          </a:prstGeom>
        </p:spPr>
      </p:pic>
      <p:sp>
        <p:nvSpPr>
          <p:cNvPr name="TextBox 13" id="13"/>
          <p:cNvSpPr txBox="true"/>
          <p:nvPr/>
        </p:nvSpPr>
        <p:spPr>
          <a:xfrm rot="0">
            <a:off x="8114018" y="6049629"/>
            <a:ext cx="6354779" cy="457200"/>
          </a:xfrm>
          <a:prstGeom prst="rect">
            <a:avLst/>
          </a:prstGeom>
        </p:spPr>
        <p:txBody>
          <a:bodyPr anchor="t" rtlCol="false" tIns="0" lIns="0" bIns="0" rIns="0">
            <a:spAutoFit/>
          </a:bodyPr>
          <a:lstStyle/>
          <a:p>
            <a:pPr algn="ctr">
              <a:lnSpc>
                <a:spcPts val="3600"/>
              </a:lnSpc>
            </a:pPr>
            <a:r>
              <a:rPr lang="en-US" sz="3000">
                <a:solidFill>
                  <a:srgbClr val="000000"/>
                </a:solidFill>
                <a:latin typeface="Marcellus"/>
              </a:rPr>
              <a:t>"Empowering Minds, Shaping Future"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7961485" y="1928148"/>
            <a:ext cx="9032529" cy="2605752"/>
            <a:chOff x="0" y="0"/>
            <a:chExt cx="16124156" cy="4651582"/>
          </a:xfrm>
        </p:grpSpPr>
        <p:sp>
          <p:nvSpPr>
            <p:cNvPr name="Freeform 5" id="5"/>
            <p:cNvSpPr/>
            <p:nvPr/>
          </p:nvSpPr>
          <p:spPr>
            <a:xfrm>
              <a:off x="0" y="0"/>
              <a:ext cx="16124157" cy="4651582"/>
            </a:xfrm>
            <a:custGeom>
              <a:avLst/>
              <a:gdLst/>
              <a:ahLst/>
              <a:cxnLst/>
              <a:rect r="r" b="b" t="t" l="l"/>
              <a:pathLst>
                <a:path h="4651582" w="16124157">
                  <a:moveTo>
                    <a:pt x="15819357" y="0"/>
                  </a:moveTo>
                  <a:lnTo>
                    <a:pt x="304800" y="0"/>
                  </a:lnTo>
                  <a:cubicBezTo>
                    <a:pt x="135890" y="0"/>
                    <a:pt x="0" y="135890"/>
                    <a:pt x="0" y="304800"/>
                  </a:cubicBezTo>
                  <a:lnTo>
                    <a:pt x="0" y="4346782"/>
                  </a:lnTo>
                  <a:cubicBezTo>
                    <a:pt x="0" y="4515692"/>
                    <a:pt x="135890" y="4651582"/>
                    <a:pt x="304800" y="4651582"/>
                  </a:cubicBezTo>
                  <a:lnTo>
                    <a:pt x="15819357" y="4651582"/>
                  </a:lnTo>
                  <a:cubicBezTo>
                    <a:pt x="15988266" y="4651582"/>
                    <a:pt x="16124157" y="4515692"/>
                    <a:pt x="16124157" y="4346782"/>
                  </a:cubicBezTo>
                  <a:lnTo>
                    <a:pt x="16124157" y="304800"/>
                  </a:lnTo>
                  <a:cubicBezTo>
                    <a:pt x="16124157" y="135890"/>
                    <a:pt x="15988266" y="0"/>
                    <a:pt x="15819357" y="0"/>
                  </a:cubicBezTo>
                  <a:close/>
                </a:path>
              </a:pathLst>
            </a:custGeom>
            <a:solidFill>
              <a:srgbClr val="F1D1C7"/>
            </a:solidFill>
          </p:spPr>
        </p:sp>
      </p:grpSp>
      <p:grpSp>
        <p:nvGrpSpPr>
          <p:cNvPr name="Group 6" id="6"/>
          <p:cNvGrpSpPr/>
          <p:nvPr/>
        </p:nvGrpSpPr>
        <p:grpSpPr>
          <a:xfrm rot="0">
            <a:off x="7961485" y="5281664"/>
            <a:ext cx="9032529" cy="3527543"/>
            <a:chOff x="0" y="0"/>
            <a:chExt cx="16124156" cy="6297091"/>
          </a:xfrm>
        </p:grpSpPr>
        <p:sp>
          <p:nvSpPr>
            <p:cNvPr name="Freeform 7" id="7"/>
            <p:cNvSpPr/>
            <p:nvPr/>
          </p:nvSpPr>
          <p:spPr>
            <a:xfrm>
              <a:off x="0" y="0"/>
              <a:ext cx="16124157" cy="6297091"/>
            </a:xfrm>
            <a:custGeom>
              <a:avLst/>
              <a:gdLst/>
              <a:ahLst/>
              <a:cxnLst/>
              <a:rect r="r" b="b" t="t" l="l"/>
              <a:pathLst>
                <a:path h="6297091" w="16124157">
                  <a:moveTo>
                    <a:pt x="15819357" y="0"/>
                  </a:moveTo>
                  <a:lnTo>
                    <a:pt x="304800" y="0"/>
                  </a:lnTo>
                  <a:cubicBezTo>
                    <a:pt x="135890" y="0"/>
                    <a:pt x="0" y="135890"/>
                    <a:pt x="0" y="304800"/>
                  </a:cubicBezTo>
                  <a:lnTo>
                    <a:pt x="0" y="5992291"/>
                  </a:lnTo>
                  <a:cubicBezTo>
                    <a:pt x="0" y="6161201"/>
                    <a:pt x="135890" y="6297091"/>
                    <a:pt x="304800" y="6297091"/>
                  </a:cubicBezTo>
                  <a:lnTo>
                    <a:pt x="15819357" y="6297091"/>
                  </a:lnTo>
                  <a:cubicBezTo>
                    <a:pt x="15988266" y="6297091"/>
                    <a:pt x="16124157" y="6161201"/>
                    <a:pt x="16124157" y="5992291"/>
                  </a:cubicBezTo>
                  <a:lnTo>
                    <a:pt x="16124157" y="304800"/>
                  </a:lnTo>
                  <a:cubicBezTo>
                    <a:pt x="16124157" y="135890"/>
                    <a:pt x="15988266" y="0"/>
                    <a:pt x="15819357" y="0"/>
                  </a:cubicBezTo>
                  <a:close/>
                </a:path>
              </a:pathLst>
            </a:custGeom>
            <a:solidFill>
              <a:srgbClr val="F1D1C7"/>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483644">
            <a:off x="-2203729" y="-2847795"/>
            <a:ext cx="5248259" cy="5695590"/>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67698" y="7936428"/>
            <a:ext cx="3472856" cy="2077399"/>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994014" y="7515211"/>
            <a:ext cx="2567425" cy="3955417"/>
          </a:xfrm>
          <a:prstGeom prst="rect">
            <a:avLst/>
          </a:prstGeom>
        </p:spPr>
      </p:pic>
      <p:sp>
        <p:nvSpPr>
          <p:cNvPr name="TextBox 11" id="11"/>
          <p:cNvSpPr txBox="true"/>
          <p:nvPr/>
        </p:nvSpPr>
        <p:spPr>
          <a:xfrm rot="0">
            <a:off x="1192221" y="4524375"/>
            <a:ext cx="6368843"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Project Demo</a:t>
            </a:r>
          </a:p>
        </p:txBody>
      </p:sp>
      <p:sp>
        <p:nvSpPr>
          <p:cNvPr name="TextBox 12" id="12"/>
          <p:cNvSpPr txBox="true"/>
          <p:nvPr/>
        </p:nvSpPr>
        <p:spPr>
          <a:xfrm rot="0">
            <a:off x="9293328" y="2223860"/>
            <a:ext cx="6368843" cy="600075"/>
          </a:xfrm>
          <a:prstGeom prst="rect">
            <a:avLst/>
          </a:prstGeom>
        </p:spPr>
        <p:txBody>
          <a:bodyPr anchor="t" rtlCol="false" tIns="0" lIns="0" bIns="0" rIns="0">
            <a:spAutoFit/>
          </a:bodyPr>
          <a:lstStyle/>
          <a:p>
            <a:pPr algn="ctr">
              <a:lnSpc>
                <a:spcPts val="4799"/>
              </a:lnSpc>
            </a:pPr>
            <a:r>
              <a:rPr lang="en-US" sz="3999">
                <a:solidFill>
                  <a:srgbClr val="000000"/>
                </a:solidFill>
                <a:latin typeface="Marcellus"/>
              </a:rPr>
              <a:t>Video</a:t>
            </a:r>
          </a:p>
        </p:txBody>
      </p:sp>
      <p:sp>
        <p:nvSpPr>
          <p:cNvPr name="TextBox 13" id="13"/>
          <p:cNvSpPr txBox="true"/>
          <p:nvPr/>
        </p:nvSpPr>
        <p:spPr>
          <a:xfrm rot="0">
            <a:off x="9293328" y="5453062"/>
            <a:ext cx="6368843" cy="600075"/>
          </a:xfrm>
          <a:prstGeom prst="rect">
            <a:avLst/>
          </a:prstGeom>
        </p:spPr>
        <p:txBody>
          <a:bodyPr anchor="t" rtlCol="false" tIns="0" lIns="0" bIns="0" rIns="0">
            <a:spAutoFit/>
          </a:bodyPr>
          <a:lstStyle/>
          <a:p>
            <a:pPr algn="ctr">
              <a:lnSpc>
                <a:spcPts val="4799"/>
              </a:lnSpc>
            </a:pPr>
            <a:r>
              <a:rPr lang="en-US" sz="3999">
                <a:solidFill>
                  <a:srgbClr val="000000"/>
                </a:solidFill>
                <a:latin typeface="Marcellus"/>
              </a:rPr>
              <a:t>Figma</a:t>
            </a:r>
          </a:p>
        </p:txBody>
      </p:sp>
      <p:sp>
        <p:nvSpPr>
          <p:cNvPr name="TextBox 14" id="14"/>
          <p:cNvSpPr txBox="true"/>
          <p:nvPr/>
        </p:nvSpPr>
        <p:spPr>
          <a:xfrm rot="0">
            <a:off x="8347397" y="3214460"/>
            <a:ext cx="8260707" cy="914400"/>
          </a:xfrm>
          <a:prstGeom prst="rect">
            <a:avLst/>
          </a:prstGeom>
        </p:spPr>
        <p:txBody>
          <a:bodyPr anchor="t" rtlCol="false" tIns="0" lIns="0" bIns="0" rIns="0">
            <a:spAutoFit/>
          </a:bodyPr>
          <a:lstStyle/>
          <a:p>
            <a:pPr algn="ctr">
              <a:lnSpc>
                <a:spcPts val="3600"/>
              </a:lnSpc>
            </a:pPr>
            <a:r>
              <a:rPr lang="en-US" sz="3000" u="sng">
                <a:solidFill>
                  <a:srgbClr val="000000"/>
                </a:solidFill>
                <a:latin typeface="Marcellus"/>
                <a:hlinkClick r:id="rId8" tooltip="https://drive.google.com/file/d/1JWikM1mU6xlbYYar5gs0IKeOQ7WttRzR/view"/>
              </a:rPr>
              <a:t>https://drive.google.com/file/d/1JWikM1mU6xlbYYar5gs0IKeOQ7WttRzR/view</a:t>
            </a:r>
          </a:p>
        </p:txBody>
      </p:sp>
      <p:sp>
        <p:nvSpPr>
          <p:cNvPr name="TextBox 15" id="15"/>
          <p:cNvSpPr txBox="true"/>
          <p:nvPr/>
        </p:nvSpPr>
        <p:spPr>
          <a:xfrm rot="0">
            <a:off x="8474680" y="6441397"/>
            <a:ext cx="8260707" cy="1828800"/>
          </a:xfrm>
          <a:prstGeom prst="rect">
            <a:avLst/>
          </a:prstGeom>
        </p:spPr>
        <p:txBody>
          <a:bodyPr anchor="t" rtlCol="false" tIns="0" lIns="0" bIns="0" rIns="0">
            <a:spAutoFit/>
          </a:bodyPr>
          <a:lstStyle/>
          <a:p>
            <a:pPr algn="ctr">
              <a:lnSpc>
                <a:spcPts val="3600"/>
              </a:lnSpc>
            </a:pPr>
            <a:r>
              <a:rPr lang="en-US" sz="3000" u="sng">
                <a:solidFill>
                  <a:srgbClr val="000000"/>
                </a:solidFill>
                <a:latin typeface="Marcellus"/>
                <a:hlinkClick r:id="rId9" tooltip="https://www.figma.com/proto/8fEgh7akvCksvLwSrl7v4Q/The-Educators_HCI?node-id=90-246&amp;scaling=scale-down&amp;page-id=0%3A1&amp;starting-point-node-id=90%3A246"/>
              </a:rPr>
              <a:t>https://www.figma.com/proto/8fEgh7akvCksvLwSrl7v4Q/The-Educators_HCI?node-id=90-246&amp;scaling=scale-down&amp;page-id=0%3A1&amp;starting-point-node-id=90%3A246</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549130">
            <a:off x="-1577160" y="7170126"/>
            <a:ext cx="6380533" cy="4176349"/>
          </a:xfrm>
          <a:prstGeom prst="rect">
            <a:avLst/>
          </a:prstGeom>
        </p:spPr>
      </p:pic>
      <p:sp>
        <p:nvSpPr>
          <p:cNvPr name="TextBox 5" id="5"/>
          <p:cNvSpPr txBox="true"/>
          <p:nvPr/>
        </p:nvSpPr>
        <p:spPr>
          <a:xfrm rot="0">
            <a:off x="1584532" y="4219575"/>
            <a:ext cx="5935950" cy="1838325"/>
          </a:xfrm>
          <a:prstGeom prst="rect">
            <a:avLst/>
          </a:prstGeom>
        </p:spPr>
        <p:txBody>
          <a:bodyPr anchor="t" rtlCol="false" tIns="0" lIns="0" bIns="0" rIns="0">
            <a:spAutoFit/>
          </a:bodyPr>
          <a:lstStyle/>
          <a:p>
            <a:pPr algn="ctr">
              <a:lnSpc>
                <a:spcPts val="7200"/>
              </a:lnSpc>
            </a:pPr>
            <a:r>
              <a:rPr lang="en-US" sz="6000">
                <a:solidFill>
                  <a:srgbClr val="000000"/>
                </a:solidFill>
                <a:latin typeface="Marcellus"/>
              </a:rPr>
              <a:t>Learnings</a:t>
            </a:r>
          </a:p>
          <a:p>
            <a:pPr algn="ctr">
              <a:lnSpc>
                <a:spcPts val="7200"/>
              </a:lnSpc>
            </a:pPr>
          </a:p>
        </p:txBody>
      </p:sp>
      <p:grpSp>
        <p:nvGrpSpPr>
          <p:cNvPr name="Group 6" id="6"/>
          <p:cNvGrpSpPr/>
          <p:nvPr/>
        </p:nvGrpSpPr>
        <p:grpSpPr>
          <a:xfrm rot="0">
            <a:off x="8071353" y="1275164"/>
            <a:ext cx="8878866" cy="3796375"/>
            <a:chOff x="0" y="0"/>
            <a:chExt cx="20178189" cy="8627674"/>
          </a:xfrm>
        </p:grpSpPr>
        <p:sp>
          <p:nvSpPr>
            <p:cNvPr name="Freeform 7" id="7"/>
            <p:cNvSpPr/>
            <p:nvPr/>
          </p:nvSpPr>
          <p:spPr>
            <a:xfrm>
              <a:off x="0" y="0"/>
              <a:ext cx="20178190" cy="8627674"/>
            </a:xfrm>
            <a:custGeom>
              <a:avLst/>
              <a:gdLst/>
              <a:ahLst/>
              <a:cxnLst/>
              <a:rect r="r" b="b" t="t" l="l"/>
              <a:pathLst>
                <a:path h="8627674" w="20178190">
                  <a:moveTo>
                    <a:pt x="19873390" y="0"/>
                  </a:moveTo>
                  <a:lnTo>
                    <a:pt x="304800" y="0"/>
                  </a:lnTo>
                  <a:cubicBezTo>
                    <a:pt x="135890" y="0"/>
                    <a:pt x="0" y="135890"/>
                    <a:pt x="0" y="304800"/>
                  </a:cubicBezTo>
                  <a:lnTo>
                    <a:pt x="0" y="8322874"/>
                  </a:lnTo>
                  <a:cubicBezTo>
                    <a:pt x="0" y="8491784"/>
                    <a:pt x="135890" y="8627674"/>
                    <a:pt x="304800" y="8627674"/>
                  </a:cubicBezTo>
                  <a:lnTo>
                    <a:pt x="19873390" y="8627674"/>
                  </a:lnTo>
                  <a:cubicBezTo>
                    <a:pt x="20042299" y="8627674"/>
                    <a:pt x="20178190" y="8491784"/>
                    <a:pt x="20178190" y="8322874"/>
                  </a:cubicBezTo>
                  <a:lnTo>
                    <a:pt x="20178190" y="304800"/>
                  </a:lnTo>
                  <a:cubicBezTo>
                    <a:pt x="20178190" y="135890"/>
                    <a:pt x="20042299" y="0"/>
                    <a:pt x="19873390" y="0"/>
                  </a:cubicBezTo>
                  <a:close/>
                </a:path>
              </a:pathLst>
            </a:custGeom>
            <a:solidFill>
              <a:srgbClr val="F1D1C7"/>
            </a:solidFill>
          </p:spPr>
        </p:sp>
      </p:grpSp>
      <p:grpSp>
        <p:nvGrpSpPr>
          <p:cNvPr name="Group 8" id="8"/>
          <p:cNvGrpSpPr/>
          <p:nvPr/>
        </p:nvGrpSpPr>
        <p:grpSpPr>
          <a:xfrm rot="0">
            <a:off x="8071353" y="5313697"/>
            <a:ext cx="8878866" cy="3723433"/>
            <a:chOff x="0" y="0"/>
            <a:chExt cx="20178189" cy="8461906"/>
          </a:xfrm>
        </p:grpSpPr>
        <p:sp>
          <p:nvSpPr>
            <p:cNvPr name="Freeform 9" id="9"/>
            <p:cNvSpPr/>
            <p:nvPr/>
          </p:nvSpPr>
          <p:spPr>
            <a:xfrm>
              <a:off x="0" y="0"/>
              <a:ext cx="20178190" cy="8461907"/>
            </a:xfrm>
            <a:custGeom>
              <a:avLst/>
              <a:gdLst/>
              <a:ahLst/>
              <a:cxnLst/>
              <a:rect r="r" b="b" t="t" l="l"/>
              <a:pathLst>
                <a:path h="8461907" w="20178190">
                  <a:moveTo>
                    <a:pt x="19873390" y="0"/>
                  </a:moveTo>
                  <a:lnTo>
                    <a:pt x="304800" y="0"/>
                  </a:lnTo>
                  <a:cubicBezTo>
                    <a:pt x="135890" y="0"/>
                    <a:pt x="0" y="135890"/>
                    <a:pt x="0" y="304800"/>
                  </a:cubicBezTo>
                  <a:lnTo>
                    <a:pt x="0" y="8157107"/>
                  </a:lnTo>
                  <a:cubicBezTo>
                    <a:pt x="0" y="8326017"/>
                    <a:pt x="135890" y="8461907"/>
                    <a:pt x="304800" y="8461907"/>
                  </a:cubicBezTo>
                  <a:lnTo>
                    <a:pt x="19873390" y="8461907"/>
                  </a:lnTo>
                  <a:cubicBezTo>
                    <a:pt x="20042299" y="8461907"/>
                    <a:pt x="20178190" y="8326017"/>
                    <a:pt x="20178190" y="8157107"/>
                  </a:cubicBezTo>
                  <a:lnTo>
                    <a:pt x="20178190" y="304800"/>
                  </a:lnTo>
                  <a:cubicBezTo>
                    <a:pt x="20178190" y="135890"/>
                    <a:pt x="20042299" y="0"/>
                    <a:pt x="19873390" y="0"/>
                  </a:cubicBezTo>
                  <a:close/>
                </a:path>
              </a:pathLst>
            </a:custGeom>
            <a:solidFill>
              <a:srgbClr val="F1D1C7"/>
            </a:solidFill>
          </p:spPr>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368775">
            <a:off x="-1595429" y="-2329458"/>
            <a:ext cx="5248259" cy="5695590"/>
          </a:xfrm>
          <a:prstGeom prst="rect">
            <a:avLst/>
          </a:prstGeom>
        </p:spPr>
      </p:pic>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473931" y="7927356"/>
            <a:ext cx="2281153" cy="3544950"/>
          </a:xfrm>
          <a:prstGeom prst="rect">
            <a:avLst/>
          </a:prstGeom>
        </p:spPr>
      </p:pic>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097886">
            <a:off x="14934886" y="8702141"/>
            <a:ext cx="5162115" cy="4303651"/>
          </a:xfrm>
          <a:prstGeom prst="rect">
            <a:avLst/>
          </a:prstGeom>
        </p:spPr>
      </p:pic>
      <p:sp>
        <p:nvSpPr>
          <p:cNvPr name="TextBox 13" id="13"/>
          <p:cNvSpPr txBox="true"/>
          <p:nvPr/>
        </p:nvSpPr>
        <p:spPr>
          <a:xfrm rot="0">
            <a:off x="8317328" y="1611412"/>
            <a:ext cx="8248002" cy="3047678"/>
          </a:xfrm>
          <a:prstGeom prst="rect">
            <a:avLst/>
          </a:prstGeom>
        </p:spPr>
        <p:txBody>
          <a:bodyPr anchor="t" rtlCol="false" tIns="0" lIns="0" bIns="0" rIns="0">
            <a:spAutoFit/>
          </a:bodyPr>
          <a:lstStyle/>
          <a:p>
            <a:pPr>
              <a:lnSpc>
                <a:spcPts val="4034"/>
              </a:lnSpc>
            </a:pPr>
            <a:r>
              <a:rPr lang="en-US" sz="2689">
                <a:solidFill>
                  <a:srgbClr val="000000"/>
                </a:solidFill>
                <a:latin typeface="Marcellus"/>
              </a:rPr>
              <a:t>Working with Figma: </a:t>
            </a:r>
          </a:p>
          <a:p>
            <a:pPr>
              <a:lnSpc>
                <a:spcPts val="4034"/>
              </a:lnSpc>
            </a:pPr>
            <a:r>
              <a:rPr lang="en-US" sz="2689">
                <a:solidFill>
                  <a:srgbClr val="000000"/>
                </a:solidFill>
                <a:latin typeface="Marcellus"/>
              </a:rPr>
              <a:t>This was the first time we all were trying our hands in Figma.</a:t>
            </a:r>
          </a:p>
          <a:p>
            <a:pPr>
              <a:lnSpc>
                <a:spcPts val="4034"/>
              </a:lnSpc>
            </a:pPr>
            <a:r>
              <a:rPr lang="en-US" sz="2689">
                <a:solidFill>
                  <a:srgbClr val="000000"/>
                </a:solidFill>
                <a:latin typeface="Marcellus"/>
              </a:rPr>
              <a:t>There were some challenges such as connections and working.</a:t>
            </a:r>
          </a:p>
          <a:p>
            <a:pPr>
              <a:lnSpc>
                <a:spcPts val="4034"/>
              </a:lnSpc>
            </a:pPr>
            <a:r>
              <a:rPr lang="en-US" sz="2689">
                <a:solidFill>
                  <a:srgbClr val="000000"/>
                </a:solidFill>
                <a:latin typeface="Marcellus"/>
              </a:rPr>
              <a:t>But it was fun learning a new software. </a:t>
            </a:r>
          </a:p>
        </p:txBody>
      </p:sp>
      <p:sp>
        <p:nvSpPr>
          <p:cNvPr name="TextBox 14" id="14"/>
          <p:cNvSpPr txBox="true"/>
          <p:nvPr/>
        </p:nvSpPr>
        <p:spPr>
          <a:xfrm rot="0">
            <a:off x="8317328" y="5904326"/>
            <a:ext cx="8248002" cy="2023031"/>
          </a:xfrm>
          <a:prstGeom prst="rect">
            <a:avLst/>
          </a:prstGeom>
        </p:spPr>
        <p:txBody>
          <a:bodyPr anchor="t" rtlCol="false" tIns="0" lIns="0" bIns="0" rIns="0">
            <a:spAutoFit/>
          </a:bodyPr>
          <a:lstStyle/>
          <a:p>
            <a:pPr>
              <a:lnSpc>
                <a:spcPts val="4034"/>
              </a:lnSpc>
            </a:pPr>
            <a:r>
              <a:rPr lang="en-US" sz="2689">
                <a:solidFill>
                  <a:srgbClr val="000000"/>
                </a:solidFill>
                <a:latin typeface="Marcellus"/>
              </a:rPr>
              <a:t>Understanding User Perspective: </a:t>
            </a:r>
          </a:p>
          <a:p>
            <a:pPr>
              <a:lnSpc>
                <a:spcPts val="4034"/>
              </a:lnSpc>
            </a:pPr>
            <a:r>
              <a:rPr lang="en-US" sz="2689">
                <a:solidFill>
                  <a:srgbClr val="000000"/>
                </a:solidFill>
                <a:latin typeface="Marcellus"/>
              </a:rPr>
              <a:t>From this course and while doing the project, the main thing we learned was to stand in the place of the user and then implement the design.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21503" y="-393211"/>
            <a:ext cx="6147254" cy="2078889"/>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8499379">
            <a:off x="15160484" y="-716091"/>
            <a:ext cx="4554351" cy="3878789"/>
          </a:xfrm>
          <a:prstGeom prst="rect">
            <a:avLst/>
          </a:prstGeom>
        </p:spPr>
      </p:pic>
      <p:sp>
        <p:nvSpPr>
          <p:cNvPr name="TextBox 6" id="6"/>
          <p:cNvSpPr txBox="true"/>
          <p:nvPr/>
        </p:nvSpPr>
        <p:spPr>
          <a:xfrm rot="0">
            <a:off x="4212048" y="1676400"/>
            <a:ext cx="9863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Team Members</a:t>
            </a:r>
          </a:p>
        </p:txBody>
      </p:sp>
      <p:grpSp>
        <p:nvGrpSpPr>
          <p:cNvPr name="Group 7" id="7"/>
          <p:cNvGrpSpPr/>
          <p:nvPr/>
        </p:nvGrpSpPr>
        <p:grpSpPr>
          <a:xfrm rot="0">
            <a:off x="3823026" y="3391919"/>
            <a:ext cx="10917247" cy="5176130"/>
            <a:chOff x="0" y="0"/>
            <a:chExt cx="18663253" cy="8848698"/>
          </a:xfrm>
        </p:grpSpPr>
        <p:sp>
          <p:nvSpPr>
            <p:cNvPr name="Freeform 8" id="8"/>
            <p:cNvSpPr/>
            <p:nvPr/>
          </p:nvSpPr>
          <p:spPr>
            <a:xfrm>
              <a:off x="0" y="0"/>
              <a:ext cx="18663253" cy="8848698"/>
            </a:xfrm>
            <a:custGeom>
              <a:avLst/>
              <a:gdLst/>
              <a:ahLst/>
              <a:cxnLst/>
              <a:rect r="r" b="b" t="t" l="l"/>
              <a:pathLst>
                <a:path h="8848698" w="18663253">
                  <a:moveTo>
                    <a:pt x="18358453" y="0"/>
                  </a:moveTo>
                  <a:lnTo>
                    <a:pt x="304800" y="0"/>
                  </a:lnTo>
                  <a:cubicBezTo>
                    <a:pt x="135890" y="0"/>
                    <a:pt x="0" y="135890"/>
                    <a:pt x="0" y="304800"/>
                  </a:cubicBezTo>
                  <a:lnTo>
                    <a:pt x="0" y="8543898"/>
                  </a:lnTo>
                  <a:cubicBezTo>
                    <a:pt x="0" y="8712808"/>
                    <a:pt x="135890" y="8848698"/>
                    <a:pt x="304800" y="8848698"/>
                  </a:cubicBezTo>
                  <a:lnTo>
                    <a:pt x="18358453" y="8848698"/>
                  </a:lnTo>
                  <a:cubicBezTo>
                    <a:pt x="18527364" y="8848698"/>
                    <a:pt x="18663253" y="8712808"/>
                    <a:pt x="18663253" y="8543898"/>
                  </a:cubicBezTo>
                  <a:lnTo>
                    <a:pt x="18663253" y="304800"/>
                  </a:lnTo>
                  <a:cubicBezTo>
                    <a:pt x="18663253" y="135890"/>
                    <a:pt x="18527364" y="0"/>
                    <a:pt x="18358453" y="0"/>
                  </a:cubicBezTo>
                  <a:close/>
                </a:path>
              </a:pathLst>
            </a:custGeom>
            <a:solidFill>
              <a:srgbClr val="F1D1C7"/>
            </a:solidFill>
          </p:spPr>
        </p:sp>
      </p:grpSp>
      <p:grpSp>
        <p:nvGrpSpPr>
          <p:cNvPr name="Group 9" id="9"/>
          <p:cNvGrpSpPr/>
          <p:nvPr/>
        </p:nvGrpSpPr>
        <p:grpSpPr>
          <a:xfrm rot="0">
            <a:off x="4882762" y="3889632"/>
            <a:ext cx="8522475" cy="4145395"/>
            <a:chOff x="0" y="0"/>
            <a:chExt cx="11363300" cy="5527193"/>
          </a:xfrm>
        </p:grpSpPr>
        <p:sp>
          <p:nvSpPr>
            <p:cNvPr name="TextBox 10" id="10"/>
            <p:cNvSpPr txBox="true"/>
            <p:nvPr/>
          </p:nvSpPr>
          <p:spPr>
            <a:xfrm rot="0">
              <a:off x="0" y="-57150"/>
              <a:ext cx="2778738" cy="700323"/>
            </a:xfrm>
            <a:prstGeom prst="rect">
              <a:avLst/>
            </a:prstGeom>
          </p:spPr>
          <p:txBody>
            <a:bodyPr anchor="t" rtlCol="false" tIns="0" lIns="0" bIns="0" rIns="0">
              <a:spAutoFit/>
            </a:bodyPr>
            <a:lstStyle/>
            <a:p>
              <a:pPr algn="ctr">
                <a:lnSpc>
                  <a:spcPts val="4457"/>
                </a:lnSpc>
              </a:pPr>
              <a:r>
                <a:rPr lang="en-US" sz="3184">
                  <a:solidFill>
                    <a:srgbClr val="000000"/>
                  </a:solidFill>
                  <a:latin typeface="Canva Sans Bold"/>
                </a:rPr>
                <a:t>Kenil Shah</a:t>
              </a:r>
            </a:p>
          </p:txBody>
        </p:sp>
        <p:sp>
          <p:nvSpPr>
            <p:cNvPr name="TextBox 11" id="11"/>
            <p:cNvSpPr txBox="true"/>
            <p:nvPr/>
          </p:nvSpPr>
          <p:spPr>
            <a:xfrm rot="0">
              <a:off x="8283255" y="-57150"/>
              <a:ext cx="3023358" cy="700323"/>
            </a:xfrm>
            <a:prstGeom prst="rect">
              <a:avLst/>
            </a:prstGeom>
          </p:spPr>
          <p:txBody>
            <a:bodyPr anchor="t" rtlCol="false" tIns="0" lIns="0" bIns="0" rIns="0">
              <a:spAutoFit/>
            </a:bodyPr>
            <a:lstStyle/>
            <a:p>
              <a:pPr algn="ctr">
                <a:lnSpc>
                  <a:spcPts val="4457"/>
                </a:lnSpc>
              </a:pPr>
              <a:r>
                <a:rPr lang="en-US" sz="3184">
                  <a:solidFill>
                    <a:srgbClr val="000000"/>
                  </a:solidFill>
                  <a:latin typeface="Canva Sans Bold"/>
                </a:rPr>
                <a:t>AU2040111</a:t>
              </a:r>
            </a:p>
          </p:txBody>
        </p:sp>
        <p:sp>
          <p:nvSpPr>
            <p:cNvPr name="TextBox 12" id="12"/>
            <p:cNvSpPr txBox="true"/>
            <p:nvPr/>
          </p:nvSpPr>
          <p:spPr>
            <a:xfrm rot="0">
              <a:off x="0" y="1515114"/>
              <a:ext cx="4071523" cy="700323"/>
            </a:xfrm>
            <a:prstGeom prst="rect">
              <a:avLst/>
            </a:prstGeom>
          </p:spPr>
          <p:txBody>
            <a:bodyPr anchor="t" rtlCol="false" tIns="0" lIns="0" bIns="0" rIns="0">
              <a:spAutoFit/>
            </a:bodyPr>
            <a:lstStyle/>
            <a:p>
              <a:pPr algn="ctr">
                <a:lnSpc>
                  <a:spcPts val="4457"/>
                </a:lnSpc>
              </a:pPr>
              <a:r>
                <a:rPr lang="en-US" sz="3184">
                  <a:solidFill>
                    <a:srgbClr val="000000"/>
                  </a:solidFill>
                  <a:latin typeface="Canva Sans Bold"/>
                </a:rPr>
                <a:t>Neel Buddhdev</a:t>
              </a:r>
            </a:p>
          </p:txBody>
        </p:sp>
        <p:sp>
          <p:nvSpPr>
            <p:cNvPr name="TextBox 13" id="13"/>
            <p:cNvSpPr txBox="true"/>
            <p:nvPr/>
          </p:nvSpPr>
          <p:spPr>
            <a:xfrm rot="0">
              <a:off x="0" y="3154820"/>
              <a:ext cx="3456453" cy="700323"/>
            </a:xfrm>
            <a:prstGeom prst="rect">
              <a:avLst/>
            </a:prstGeom>
          </p:spPr>
          <p:txBody>
            <a:bodyPr anchor="t" rtlCol="false" tIns="0" lIns="0" bIns="0" rIns="0">
              <a:spAutoFit/>
            </a:bodyPr>
            <a:lstStyle/>
            <a:p>
              <a:pPr algn="ctr">
                <a:lnSpc>
                  <a:spcPts val="4457"/>
                </a:lnSpc>
              </a:pPr>
              <a:r>
                <a:rPr lang="en-US" sz="3184">
                  <a:solidFill>
                    <a:srgbClr val="000000"/>
                  </a:solidFill>
                  <a:latin typeface="Canva Sans Bold"/>
                </a:rPr>
                <a:t>Yesha Dhivar</a:t>
              </a:r>
            </a:p>
          </p:txBody>
        </p:sp>
        <p:sp>
          <p:nvSpPr>
            <p:cNvPr name="TextBox 14" id="14"/>
            <p:cNvSpPr txBox="true"/>
            <p:nvPr/>
          </p:nvSpPr>
          <p:spPr>
            <a:xfrm rot="0">
              <a:off x="0" y="4826870"/>
              <a:ext cx="2938147" cy="700323"/>
            </a:xfrm>
            <a:prstGeom prst="rect">
              <a:avLst/>
            </a:prstGeom>
          </p:spPr>
          <p:txBody>
            <a:bodyPr anchor="t" rtlCol="false" tIns="0" lIns="0" bIns="0" rIns="0">
              <a:spAutoFit/>
            </a:bodyPr>
            <a:lstStyle/>
            <a:p>
              <a:pPr algn="ctr">
                <a:lnSpc>
                  <a:spcPts val="4457"/>
                </a:lnSpc>
              </a:pPr>
              <a:r>
                <a:rPr lang="en-US" sz="3184">
                  <a:solidFill>
                    <a:srgbClr val="000000"/>
                  </a:solidFill>
                  <a:latin typeface="Canva Sans Bold"/>
                </a:rPr>
                <a:t>Freya Modi</a:t>
              </a:r>
            </a:p>
          </p:txBody>
        </p:sp>
        <p:sp>
          <p:nvSpPr>
            <p:cNvPr name="TextBox 15" id="15"/>
            <p:cNvSpPr txBox="true"/>
            <p:nvPr/>
          </p:nvSpPr>
          <p:spPr>
            <a:xfrm rot="0">
              <a:off x="8283255" y="1515114"/>
              <a:ext cx="3077879" cy="700323"/>
            </a:xfrm>
            <a:prstGeom prst="rect">
              <a:avLst/>
            </a:prstGeom>
          </p:spPr>
          <p:txBody>
            <a:bodyPr anchor="t" rtlCol="false" tIns="0" lIns="0" bIns="0" rIns="0">
              <a:spAutoFit/>
            </a:bodyPr>
            <a:lstStyle/>
            <a:p>
              <a:pPr algn="ctr">
                <a:lnSpc>
                  <a:spcPts val="4457"/>
                </a:lnSpc>
              </a:pPr>
              <a:r>
                <a:rPr lang="en-US" sz="3184">
                  <a:solidFill>
                    <a:srgbClr val="000000"/>
                  </a:solidFill>
                  <a:latin typeface="Canva Sans Bold"/>
                </a:rPr>
                <a:t>AU2040176</a:t>
              </a:r>
            </a:p>
          </p:txBody>
        </p:sp>
        <p:sp>
          <p:nvSpPr>
            <p:cNvPr name="TextBox 16" id="16"/>
            <p:cNvSpPr txBox="true"/>
            <p:nvPr/>
          </p:nvSpPr>
          <p:spPr>
            <a:xfrm rot="0">
              <a:off x="8283255" y="3154820"/>
              <a:ext cx="3080045" cy="700323"/>
            </a:xfrm>
            <a:prstGeom prst="rect">
              <a:avLst/>
            </a:prstGeom>
          </p:spPr>
          <p:txBody>
            <a:bodyPr anchor="t" rtlCol="false" tIns="0" lIns="0" bIns="0" rIns="0">
              <a:spAutoFit/>
            </a:bodyPr>
            <a:lstStyle/>
            <a:p>
              <a:pPr algn="ctr">
                <a:lnSpc>
                  <a:spcPts val="4457"/>
                </a:lnSpc>
              </a:pPr>
              <a:r>
                <a:rPr lang="en-US" sz="3184">
                  <a:solidFill>
                    <a:srgbClr val="000000"/>
                  </a:solidFill>
                  <a:latin typeface="Canva Sans Bold"/>
                </a:rPr>
                <a:t>AU2040215</a:t>
              </a:r>
            </a:p>
          </p:txBody>
        </p:sp>
        <p:sp>
          <p:nvSpPr>
            <p:cNvPr name="TextBox 17" id="17"/>
            <p:cNvSpPr txBox="true"/>
            <p:nvPr/>
          </p:nvSpPr>
          <p:spPr>
            <a:xfrm rot="0">
              <a:off x="8291018" y="4826870"/>
              <a:ext cx="3072282" cy="700323"/>
            </a:xfrm>
            <a:prstGeom prst="rect">
              <a:avLst/>
            </a:prstGeom>
          </p:spPr>
          <p:txBody>
            <a:bodyPr anchor="t" rtlCol="false" tIns="0" lIns="0" bIns="0" rIns="0">
              <a:spAutoFit/>
            </a:bodyPr>
            <a:lstStyle/>
            <a:p>
              <a:pPr algn="ctr">
                <a:lnSpc>
                  <a:spcPts val="4457"/>
                </a:lnSpc>
              </a:pPr>
              <a:r>
                <a:rPr lang="en-US" sz="3184">
                  <a:solidFill>
                    <a:srgbClr val="000000"/>
                  </a:solidFill>
                  <a:latin typeface="Canva Sans Bold"/>
                </a:rPr>
                <a:t>AU2040222</a:t>
              </a:r>
            </a:p>
          </p:txBody>
        </p:sp>
      </p:grpSp>
      <p:sp>
        <p:nvSpPr>
          <p:cNvPr name="AutoShape 18" id="18"/>
          <p:cNvSpPr/>
          <p:nvPr/>
        </p:nvSpPr>
        <p:spPr>
          <a:xfrm rot="-5400000">
            <a:off x="6693584" y="5960934"/>
            <a:ext cx="517613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082745">
            <a:off x="-1472006" y="7439205"/>
            <a:ext cx="5248259" cy="5695590"/>
          </a:xfrm>
          <a:prstGeom prst="rect">
            <a:avLst/>
          </a:prstGeom>
        </p:spPr>
      </p:pic>
      <p:sp>
        <p:nvSpPr>
          <p:cNvPr name="TextBox 5" id="5"/>
          <p:cNvSpPr txBox="true"/>
          <p:nvPr/>
        </p:nvSpPr>
        <p:spPr>
          <a:xfrm rot="0">
            <a:off x="3906244" y="3251200"/>
            <a:ext cx="10475512" cy="3660775"/>
          </a:xfrm>
          <a:prstGeom prst="rect">
            <a:avLst/>
          </a:prstGeom>
        </p:spPr>
        <p:txBody>
          <a:bodyPr anchor="t" rtlCol="false" tIns="0" lIns="0" bIns="0" rIns="0">
            <a:spAutoFit/>
          </a:bodyPr>
          <a:lstStyle/>
          <a:p>
            <a:pPr algn="ctr">
              <a:lnSpc>
                <a:spcPts val="9799"/>
              </a:lnSpc>
            </a:pPr>
            <a:r>
              <a:rPr lang="en-US" sz="6999">
                <a:solidFill>
                  <a:srgbClr val="000000"/>
                </a:solidFill>
                <a:latin typeface="Marcellus"/>
              </a:rPr>
              <a:t>"The art of asking questions is the source of all knowledge."</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8499379">
            <a:off x="14533923" y="-1139321"/>
            <a:ext cx="5091243" cy="433604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242255" y="7028969"/>
            <a:ext cx="2904387" cy="4458662"/>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921503" y="-393211"/>
            <a:ext cx="6147254" cy="2078889"/>
          </a:xfrm>
          <a:prstGeom prst="rect">
            <a:avLst/>
          </a:prstGeom>
        </p:spPr>
      </p:pic>
      <p:sp>
        <p:nvSpPr>
          <p:cNvPr name="TextBox 9" id="9"/>
          <p:cNvSpPr txBox="true"/>
          <p:nvPr/>
        </p:nvSpPr>
        <p:spPr>
          <a:xfrm rot="0">
            <a:off x="11019460" y="6933719"/>
            <a:ext cx="5437108" cy="887095"/>
          </a:xfrm>
          <a:prstGeom prst="rect">
            <a:avLst/>
          </a:prstGeom>
        </p:spPr>
        <p:txBody>
          <a:bodyPr anchor="t" rtlCol="false" tIns="0" lIns="0" bIns="0" rIns="0">
            <a:spAutoFit/>
          </a:bodyPr>
          <a:lstStyle/>
          <a:p>
            <a:pPr algn="ctr">
              <a:lnSpc>
                <a:spcPts val="7279"/>
              </a:lnSpc>
            </a:pPr>
            <a:r>
              <a:rPr lang="en-US" sz="5199">
                <a:solidFill>
                  <a:srgbClr val="000000"/>
                </a:solidFill>
                <a:latin typeface="Marcellus"/>
              </a:rPr>
              <a:t> –  Thomas Berger</a:t>
            </a:r>
          </a:p>
        </p:txBody>
      </p:sp>
      <p:sp>
        <p:nvSpPr>
          <p:cNvPr name="TextBox 10" id="10"/>
          <p:cNvSpPr txBox="true"/>
          <p:nvPr/>
        </p:nvSpPr>
        <p:spPr>
          <a:xfrm rot="0">
            <a:off x="1856548" y="101917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Questions?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name="TextBox 4" id="4"/>
          <p:cNvSpPr txBox="true"/>
          <p:nvPr/>
        </p:nvSpPr>
        <p:spPr>
          <a:xfrm rot="0">
            <a:off x="3906244" y="4181475"/>
            <a:ext cx="10475512" cy="1724024"/>
          </a:xfrm>
          <a:prstGeom prst="rect">
            <a:avLst/>
          </a:prstGeom>
        </p:spPr>
        <p:txBody>
          <a:bodyPr anchor="t" rtlCol="false" tIns="0" lIns="0" bIns="0" rIns="0">
            <a:spAutoFit/>
          </a:bodyPr>
          <a:lstStyle/>
          <a:p>
            <a:pPr algn="ctr">
              <a:lnSpc>
                <a:spcPts val="14000"/>
              </a:lnSpc>
            </a:pPr>
            <a:r>
              <a:rPr lang="en-US" sz="10000">
                <a:solidFill>
                  <a:srgbClr val="000000"/>
                </a:solidFill>
                <a:latin typeface="Marcellus"/>
              </a:rPr>
              <a:t>Thank You!</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152226">
            <a:off x="15012073" y="-859490"/>
            <a:ext cx="5730130" cy="4777205"/>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21784">
            <a:off x="-1000117" y="7224893"/>
            <a:ext cx="5248259" cy="569559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17278" y="461838"/>
            <a:ext cx="3472856" cy="2077399"/>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997910" y="6092710"/>
            <a:ext cx="2930614" cy="449892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082745">
            <a:off x="-1472006" y="7439205"/>
            <a:ext cx="5248259" cy="5695590"/>
          </a:xfrm>
          <a:prstGeom prst="rect">
            <a:avLst/>
          </a:prstGeom>
        </p:spPr>
      </p:pic>
      <p:sp>
        <p:nvSpPr>
          <p:cNvPr name="TextBox 5" id="5"/>
          <p:cNvSpPr txBox="true"/>
          <p:nvPr/>
        </p:nvSpPr>
        <p:spPr>
          <a:xfrm rot="0">
            <a:off x="3906244" y="2632075"/>
            <a:ext cx="10475512" cy="4899025"/>
          </a:xfrm>
          <a:prstGeom prst="rect">
            <a:avLst/>
          </a:prstGeom>
        </p:spPr>
        <p:txBody>
          <a:bodyPr anchor="t" rtlCol="false" tIns="0" lIns="0" bIns="0" rIns="0">
            <a:spAutoFit/>
          </a:bodyPr>
          <a:lstStyle/>
          <a:p>
            <a:pPr algn="ctr">
              <a:lnSpc>
                <a:spcPts val="9799"/>
              </a:lnSpc>
            </a:pPr>
            <a:r>
              <a:rPr lang="en-US" sz="6999">
                <a:solidFill>
                  <a:srgbClr val="000000"/>
                </a:solidFill>
                <a:latin typeface="Marcellus"/>
              </a:rPr>
              <a:t>“An investment in knowledge pays the best interest.”</a:t>
            </a:r>
          </a:p>
          <a:p>
            <a:pPr algn="ctr">
              <a:lnSpc>
                <a:spcPts val="9799"/>
              </a:lnSpc>
            </a:pP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8499379">
            <a:off x="14533923" y="-1139321"/>
            <a:ext cx="5091243" cy="433604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242255" y="7028969"/>
            <a:ext cx="2904387" cy="4458662"/>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921503" y="-393211"/>
            <a:ext cx="6147254" cy="2078889"/>
          </a:xfrm>
          <a:prstGeom prst="rect">
            <a:avLst/>
          </a:prstGeom>
        </p:spPr>
      </p:pic>
      <p:sp>
        <p:nvSpPr>
          <p:cNvPr name="TextBox 9" id="9"/>
          <p:cNvSpPr txBox="true"/>
          <p:nvPr/>
        </p:nvSpPr>
        <p:spPr>
          <a:xfrm rot="0">
            <a:off x="10461646" y="6297299"/>
            <a:ext cx="5940623" cy="887095"/>
          </a:xfrm>
          <a:prstGeom prst="rect">
            <a:avLst/>
          </a:prstGeom>
        </p:spPr>
        <p:txBody>
          <a:bodyPr anchor="t" rtlCol="false" tIns="0" lIns="0" bIns="0" rIns="0">
            <a:spAutoFit/>
          </a:bodyPr>
          <a:lstStyle/>
          <a:p>
            <a:pPr algn="ctr">
              <a:lnSpc>
                <a:spcPts val="7279"/>
              </a:lnSpc>
            </a:pPr>
            <a:r>
              <a:rPr lang="en-US" sz="5199">
                <a:solidFill>
                  <a:srgbClr val="000000"/>
                </a:solidFill>
                <a:latin typeface="Marcellus"/>
              </a:rPr>
              <a:t> – Benjamin Franklin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2247900"/>
            <a:ext cx="15700029" cy="6740733"/>
            <a:chOff x="0" y="0"/>
            <a:chExt cx="28026449" cy="12033023"/>
          </a:xfrm>
        </p:grpSpPr>
        <p:sp>
          <p:nvSpPr>
            <p:cNvPr name="Freeform 5" id="5"/>
            <p:cNvSpPr/>
            <p:nvPr/>
          </p:nvSpPr>
          <p:spPr>
            <a:xfrm>
              <a:off x="0" y="0"/>
              <a:ext cx="28026451" cy="12033024"/>
            </a:xfrm>
            <a:custGeom>
              <a:avLst/>
              <a:gdLst/>
              <a:ahLst/>
              <a:cxnLst/>
              <a:rect r="r" b="b" t="t" l="l"/>
              <a:pathLst>
                <a:path h="12033024" w="28026451">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1734" y="7552022"/>
            <a:ext cx="2952509" cy="4548684"/>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897869">
            <a:off x="-2998028" y="-2915048"/>
            <a:ext cx="5730130" cy="4777205"/>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281959">
            <a:off x="14065142" y="-1639376"/>
            <a:ext cx="6798772" cy="4450105"/>
          </a:xfrm>
          <a:prstGeom prst="rect">
            <a:avLst/>
          </a:prstGeom>
        </p:spPr>
      </p:pic>
      <p:sp>
        <p:nvSpPr>
          <p:cNvPr name="TextBox 9" id="9"/>
          <p:cNvSpPr txBox="true"/>
          <p:nvPr/>
        </p:nvSpPr>
        <p:spPr>
          <a:xfrm rot="0">
            <a:off x="1856548" y="101917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Best Feature - 1</a:t>
            </a:r>
          </a:p>
        </p:txBody>
      </p:sp>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854675" y="8988633"/>
            <a:ext cx="3472856" cy="2077399"/>
          </a:xfrm>
          <a:prstGeom prst="rect">
            <a:avLst/>
          </a:prstGeom>
        </p:spPr>
      </p:pic>
      <p:sp>
        <p:nvSpPr>
          <p:cNvPr name="AutoShape 11" id="11"/>
          <p:cNvSpPr/>
          <p:nvPr/>
        </p:nvSpPr>
        <p:spPr>
          <a:xfrm rot="5389092">
            <a:off x="5743873" y="5599156"/>
            <a:ext cx="6740767" cy="0"/>
          </a:xfrm>
          <a:prstGeom prst="line">
            <a:avLst/>
          </a:prstGeom>
          <a:ln cap="flat" w="38100">
            <a:solidFill>
              <a:srgbClr val="000000"/>
            </a:solidFill>
            <a:prstDash val="solid"/>
            <a:headEnd type="none" len="sm" w="sm"/>
            <a:tailEnd type="none" len="sm" w="sm"/>
          </a:ln>
        </p:spPr>
      </p:sp>
      <p:pic>
        <p:nvPicPr>
          <p:cNvPr name="Picture 12" id="12"/>
          <p:cNvPicPr>
            <a:picLocks noChangeAspect="true"/>
          </p:cNvPicPr>
          <p:nvPr/>
        </p:nvPicPr>
        <p:blipFill>
          <a:blip r:embed="rId10"/>
          <a:srcRect l="0" t="0" r="0" b="0"/>
          <a:stretch>
            <a:fillRect/>
          </a:stretch>
        </p:blipFill>
        <p:spPr>
          <a:xfrm flipH="false" flipV="false" rot="0">
            <a:off x="1682157" y="3140537"/>
            <a:ext cx="7014185" cy="4955459"/>
          </a:xfrm>
          <a:prstGeom prst="rect">
            <a:avLst/>
          </a:prstGeom>
        </p:spPr>
      </p:pic>
      <p:sp>
        <p:nvSpPr>
          <p:cNvPr name="TextBox 13" id="13"/>
          <p:cNvSpPr txBox="true"/>
          <p:nvPr/>
        </p:nvSpPr>
        <p:spPr>
          <a:xfrm rot="0">
            <a:off x="9084513" y="2238315"/>
            <a:ext cx="7879758" cy="695325"/>
          </a:xfrm>
          <a:prstGeom prst="rect">
            <a:avLst/>
          </a:prstGeom>
        </p:spPr>
        <p:txBody>
          <a:bodyPr anchor="t" rtlCol="false" tIns="0" lIns="0" bIns="0" rIns="0">
            <a:spAutoFit/>
          </a:bodyPr>
          <a:lstStyle/>
          <a:p>
            <a:pPr algn="ctr">
              <a:lnSpc>
                <a:spcPts val="5400"/>
              </a:lnSpc>
            </a:pPr>
            <a:r>
              <a:rPr lang="en-US" sz="4500">
                <a:solidFill>
                  <a:srgbClr val="000000"/>
                </a:solidFill>
                <a:latin typeface="Marcellus"/>
              </a:rPr>
              <a:t>Rules/Principles</a:t>
            </a:r>
          </a:p>
        </p:txBody>
      </p:sp>
      <p:sp>
        <p:nvSpPr>
          <p:cNvPr name="TextBox 14" id="14"/>
          <p:cNvSpPr txBox="true"/>
          <p:nvPr/>
        </p:nvSpPr>
        <p:spPr>
          <a:xfrm rot="0">
            <a:off x="1293986" y="2238375"/>
            <a:ext cx="7790528" cy="695325"/>
          </a:xfrm>
          <a:prstGeom prst="rect">
            <a:avLst/>
          </a:prstGeom>
        </p:spPr>
        <p:txBody>
          <a:bodyPr anchor="t" rtlCol="false" tIns="0" lIns="0" bIns="0" rIns="0">
            <a:spAutoFit/>
          </a:bodyPr>
          <a:lstStyle/>
          <a:p>
            <a:pPr algn="ctr">
              <a:lnSpc>
                <a:spcPts val="5400"/>
              </a:lnSpc>
            </a:pPr>
            <a:r>
              <a:rPr lang="en-US" sz="4500">
                <a:solidFill>
                  <a:srgbClr val="000000"/>
                </a:solidFill>
                <a:latin typeface="Marcellus"/>
              </a:rPr>
              <a:t>ChatBot</a:t>
            </a:r>
          </a:p>
        </p:txBody>
      </p:sp>
      <p:sp>
        <p:nvSpPr>
          <p:cNvPr name="TextBox 15" id="15"/>
          <p:cNvSpPr txBox="true"/>
          <p:nvPr/>
        </p:nvSpPr>
        <p:spPr>
          <a:xfrm rot="0">
            <a:off x="9576414" y="3198917"/>
            <a:ext cx="7278262" cy="4781550"/>
          </a:xfrm>
          <a:prstGeom prst="rect">
            <a:avLst/>
          </a:prstGeom>
        </p:spPr>
        <p:txBody>
          <a:bodyPr anchor="t" rtlCol="false" tIns="0" lIns="0" bIns="0" rIns="0">
            <a:spAutoFit/>
          </a:bodyPr>
          <a:lstStyle/>
          <a:p>
            <a:pPr>
              <a:lnSpc>
                <a:spcPts val="4200"/>
              </a:lnSpc>
            </a:pPr>
            <a:r>
              <a:rPr lang="en-US" sz="3000">
                <a:solidFill>
                  <a:srgbClr val="000000"/>
                </a:solidFill>
                <a:latin typeface="Marcellus"/>
              </a:rPr>
              <a:t>Design Dialogue to yield closure – The user has an active dialogue to clear any queries and reach to a conclusion.</a:t>
            </a:r>
          </a:p>
          <a:p>
            <a:pPr>
              <a:lnSpc>
                <a:spcPts val="4200"/>
              </a:lnSpc>
            </a:pPr>
          </a:p>
          <a:p>
            <a:pPr>
              <a:lnSpc>
                <a:spcPts val="4200"/>
              </a:lnSpc>
            </a:pPr>
            <a:r>
              <a:rPr lang="en-US" sz="3000">
                <a:solidFill>
                  <a:srgbClr val="000000"/>
                </a:solidFill>
                <a:latin typeface="Marcellus Bold"/>
              </a:rPr>
              <a:t>Interaction Style:</a:t>
            </a:r>
          </a:p>
          <a:p>
            <a:pPr>
              <a:lnSpc>
                <a:spcPts val="4200"/>
              </a:lnSpc>
            </a:pPr>
            <a:r>
              <a:rPr lang="en-US" sz="3000">
                <a:solidFill>
                  <a:srgbClr val="000000"/>
                </a:solidFill>
                <a:latin typeface="Marcellus"/>
              </a:rPr>
              <a:t>Natural Language – Here, the user chats to understand any specific feature and resolve any query.</a:t>
            </a:r>
          </a:p>
          <a:p>
            <a:pPr>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2247900"/>
            <a:ext cx="15700029" cy="6740733"/>
            <a:chOff x="0" y="0"/>
            <a:chExt cx="28026449" cy="12033023"/>
          </a:xfrm>
        </p:grpSpPr>
        <p:sp>
          <p:nvSpPr>
            <p:cNvPr name="Freeform 5" id="5"/>
            <p:cNvSpPr/>
            <p:nvPr/>
          </p:nvSpPr>
          <p:spPr>
            <a:xfrm>
              <a:off x="0" y="0"/>
              <a:ext cx="28026451" cy="12033024"/>
            </a:xfrm>
            <a:custGeom>
              <a:avLst/>
              <a:gdLst/>
              <a:ahLst/>
              <a:cxnLst/>
              <a:rect r="r" b="b" t="t" l="l"/>
              <a:pathLst>
                <a:path h="12033024" w="28026451">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1734" y="7552022"/>
            <a:ext cx="2952509" cy="4548684"/>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897869">
            <a:off x="-2998028" y="-2915048"/>
            <a:ext cx="5730130" cy="4777205"/>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281959">
            <a:off x="14065142" y="-1639376"/>
            <a:ext cx="6798772" cy="4450105"/>
          </a:xfrm>
          <a:prstGeom prst="rect">
            <a:avLst/>
          </a:prstGeom>
        </p:spPr>
      </p:pic>
      <p:sp>
        <p:nvSpPr>
          <p:cNvPr name="TextBox 9" id="9"/>
          <p:cNvSpPr txBox="true"/>
          <p:nvPr/>
        </p:nvSpPr>
        <p:spPr>
          <a:xfrm rot="0">
            <a:off x="1856548" y="101917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Best Feature - 2</a:t>
            </a:r>
          </a:p>
        </p:txBody>
      </p:sp>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854675" y="8988633"/>
            <a:ext cx="3472856" cy="2077399"/>
          </a:xfrm>
          <a:prstGeom prst="rect">
            <a:avLst/>
          </a:prstGeom>
        </p:spPr>
      </p:pic>
      <p:sp>
        <p:nvSpPr>
          <p:cNvPr name="AutoShape 11" id="11"/>
          <p:cNvSpPr/>
          <p:nvPr/>
        </p:nvSpPr>
        <p:spPr>
          <a:xfrm rot="5389092">
            <a:off x="5743873" y="5599156"/>
            <a:ext cx="6740767" cy="0"/>
          </a:xfrm>
          <a:prstGeom prst="line">
            <a:avLst/>
          </a:prstGeom>
          <a:ln cap="flat" w="38100">
            <a:solidFill>
              <a:srgbClr val="000000"/>
            </a:solidFill>
            <a:prstDash val="solid"/>
            <a:headEnd type="none" len="sm" w="sm"/>
            <a:tailEnd type="none" len="sm" w="sm"/>
          </a:ln>
        </p:spPr>
      </p:sp>
      <p:pic>
        <p:nvPicPr>
          <p:cNvPr name="Picture 12" id="12"/>
          <p:cNvPicPr>
            <a:picLocks noChangeAspect="true"/>
          </p:cNvPicPr>
          <p:nvPr/>
        </p:nvPicPr>
        <p:blipFill>
          <a:blip r:embed="rId10"/>
          <a:srcRect l="0" t="0" r="0" b="0"/>
          <a:stretch>
            <a:fillRect/>
          </a:stretch>
        </p:blipFill>
        <p:spPr>
          <a:xfrm flipH="false" flipV="false" rot="0">
            <a:off x="1597602" y="3233441"/>
            <a:ext cx="7183295" cy="4769650"/>
          </a:xfrm>
          <a:prstGeom prst="rect">
            <a:avLst/>
          </a:prstGeom>
        </p:spPr>
      </p:pic>
      <p:sp>
        <p:nvSpPr>
          <p:cNvPr name="TextBox 13" id="13"/>
          <p:cNvSpPr txBox="true"/>
          <p:nvPr/>
        </p:nvSpPr>
        <p:spPr>
          <a:xfrm rot="0">
            <a:off x="9114257" y="2238315"/>
            <a:ext cx="7850014" cy="695325"/>
          </a:xfrm>
          <a:prstGeom prst="rect">
            <a:avLst/>
          </a:prstGeom>
        </p:spPr>
        <p:txBody>
          <a:bodyPr anchor="t" rtlCol="false" tIns="0" lIns="0" bIns="0" rIns="0">
            <a:spAutoFit/>
          </a:bodyPr>
          <a:lstStyle/>
          <a:p>
            <a:pPr algn="ctr">
              <a:lnSpc>
                <a:spcPts val="5400"/>
              </a:lnSpc>
            </a:pPr>
            <a:r>
              <a:rPr lang="en-US" sz="4500">
                <a:solidFill>
                  <a:srgbClr val="000000"/>
                </a:solidFill>
                <a:latin typeface="Marcellus"/>
              </a:rPr>
              <a:t>Rules/Principles</a:t>
            </a:r>
          </a:p>
        </p:txBody>
      </p:sp>
      <p:sp>
        <p:nvSpPr>
          <p:cNvPr name="TextBox 14" id="14"/>
          <p:cNvSpPr txBox="true"/>
          <p:nvPr/>
        </p:nvSpPr>
        <p:spPr>
          <a:xfrm rot="0">
            <a:off x="1293986" y="2238375"/>
            <a:ext cx="7790528" cy="695325"/>
          </a:xfrm>
          <a:prstGeom prst="rect">
            <a:avLst/>
          </a:prstGeom>
        </p:spPr>
        <p:txBody>
          <a:bodyPr anchor="t" rtlCol="false" tIns="0" lIns="0" bIns="0" rIns="0">
            <a:spAutoFit/>
          </a:bodyPr>
          <a:lstStyle/>
          <a:p>
            <a:pPr algn="ctr">
              <a:lnSpc>
                <a:spcPts val="5400"/>
              </a:lnSpc>
            </a:pPr>
            <a:r>
              <a:rPr lang="en-US" sz="4500">
                <a:solidFill>
                  <a:srgbClr val="000000"/>
                </a:solidFill>
                <a:latin typeface="Marcellus"/>
              </a:rPr>
              <a:t>Practice Tests</a:t>
            </a:r>
          </a:p>
        </p:txBody>
      </p:sp>
      <p:sp>
        <p:nvSpPr>
          <p:cNvPr name="TextBox 15" id="15"/>
          <p:cNvSpPr txBox="true"/>
          <p:nvPr/>
        </p:nvSpPr>
        <p:spPr>
          <a:xfrm rot="0">
            <a:off x="9448800" y="3807186"/>
            <a:ext cx="7278262" cy="3574415"/>
          </a:xfrm>
          <a:prstGeom prst="rect">
            <a:avLst/>
          </a:prstGeom>
        </p:spPr>
        <p:txBody>
          <a:bodyPr anchor="t" rtlCol="false" tIns="0" lIns="0" bIns="0" rIns="0">
            <a:spAutoFit/>
          </a:bodyPr>
          <a:lstStyle/>
          <a:p>
            <a:pPr>
              <a:lnSpc>
                <a:spcPts val="4060"/>
              </a:lnSpc>
            </a:pPr>
            <a:r>
              <a:rPr lang="en-US" sz="2900">
                <a:solidFill>
                  <a:srgbClr val="000000"/>
                </a:solidFill>
                <a:latin typeface="Marcellus"/>
              </a:rPr>
              <a:t>Offer Informative feedback: The green symbol and red symbol. </a:t>
            </a:r>
          </a:p>
          <a:p>
            <a:pPr>
              <a:lnSpc>
                <a:spcPts val="4060"/>
              </a:lnSpc>
            </a:pPr>
          </a:p>
          <a:p>
            <a:pPr>
              <a:lnSpc>
                <a:spcPts val="4060"/>
              </a:lnSpc>
            </a:pPr>
            <a:r>
              <a:rPr lang="en-US" sz="2900">
                <a:solidFill>
                  <a:srgbClr val="000000"/>
                </a:solidFill>
                <a:latin typeface="Marcellus Bold"/>
              </a:rPr>
              <a:t>Interaction Style:</a:t>
            </a:r>
          </a:p>
          <a:p>
            <a:pPr>
              <a:lnSpc>
                <a:spcPts val="4060"/>
              </a:lnSpc>
            </a:pPr>
            <a:r>
              <a:rPr lang="en-US" sz="2900">
                <a:solidFill>
                  <a:srgbClr val="000000"/>
                </a:solidFill>
                <a:latin typeface="Marcellus"/>
              </a:rPr>
              <a:t>Menu selection: The filters give the option to the user to directly go to the exam they want to apply for.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2247900"/>
            <a:ext cx="15700029" cy="6740733"/>
            <a:chOff x="0" y="0"/>
            <a:chExt cx="28026449" cy="12033023"/>
          </a:xfrm>
        </p:grpSpPr>
        <p:sp>
          <p:nvSpPr>
            <p:cNvPr name="Freeform 5" id="5"/>
            <p:cNvSpPr/>
            <p:nvPr/>
          </p:nvSpPr>
          <p:spPr>
            <a:xfrm>
              <a:off x="0" y="0"/>
              <a:ext cx="28026451" cy="12033024"/>
            </a:xfrm>
            <a:custGeom>
              <a:avLst/>
              <a:gdLst/>
              <a:ahLst/>
              <a:cxnLst/>
              <a:rect r="r" b="b" t="t" l="l"/>
              <a:pathLst>
                <a:path h="12033024" w="28026451">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1734" y="7552022"/>
            <a:ext cx="2952509" cy="4548684"/>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897869">
            <a:off x="-2998028" y="-2915048"/>
            <a:ext cx="5730130" cy="4777205"/>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281959">
            <a:off x="14065142" y="-1639376"/>
            <a:ext cx="6798772" cy="4450105"/>
          </a:xfrm>
          <a:prstGeom prst="rect">
            <a:avLst/>
          </a:prstGeom>
        </p:spPr>
      </p:pic>
      <p:sp>
        <p:nvSpPr>
          <p:cNvPr name="TextBox 9" id="9"/>
          <p:cNvSpPr txBox="true"/>
          <p:nvPr/>
        </p:nvSpPr>
        <p:spPr>
          <a:xfrm rot="0">
            <a:off x="1856548" y="101917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Best Feature - 3</a:t>
            </a:r>
          </a:p>
        </p:txBody>
      </p:sp>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854675" y="8988633"/>
            <a:ext cx="3472856" cy="2077399"/>
          </a:xfrm>
          <a:prstGeom prst="rect">
            <a:avLst/>
          </a:prstGeom>
        </p:spPr>
      </p:pic>
      <p:sp>
        <p:nvSpPr>
          <p:cNvPr name="AutoShape 11" id="11"/>
          <p:cNvSpPr/>
          <p:nvPr/>
        </p:nvSpPr>
        <p:spPr>
          <a:xfrm rot="5389092">
            <a:off x="5743873" y="5599156"/>
            <a:ext cx="6740767" cy="0"/>
          </a:xfrm>
          <a:prstGeom prst="line">
            <a:avLst/>
          </a:prstGeom>
          <a:ln cap="flat" w="38100">
            <a:solidFill>
              <a:srgbClr val="000000"/>
            </a:solidFill>
            <a:prstDash val="solid"/>
            <a:headEnd type="none" len="sm" w="sm"/>
            <a:tailEnd type="none" len="sm" w="sm"/>
          </a:ln>
        </p:spPr>
      </p:sp>
      <p:pic>
        <p:nvPicPr>
          <p:cNvPr name="Picture 12" id="12"/>
          <p:cNvPicPr>
            <a:picLocks noChangeAspect="true"/>
          </p:cNvPicPr>
          <p:nvPr/>
        </p:nvPicPr>
        <p:blipFill>
          <a:blip r:embed="rId10"/>
          <a:srcRect l="0" t="0" r="0" b="0"/>
          <a:stretch>
            <a:fillRect/>
          </a:stretch>
        </p:blipFill>
        <p:spPr>
          <a:xfrm flipH="false" flipV="false" rot="0">
            <a:off x="1669396" y="3335711"/>
            <a:ext cx="7184312" cy="5080580"/>
          </a:xfrm>
          <a:prstGeom prst="rect">
            <a:avLst/>
          </a:prstGeom>
        </p:spPr>
      </p:pic>
      <p:sp>
        <p:nvSpPr>
          <p:cNvPr name="TextBox 13" id="13"/>
          <p:cNvSpPr txBox="true"/>
          <p:nvPr/>
        </p:nvSpPr>
        <p:spPr>
          <a:xfrm rot="0">
            <a:off x="9084513" y="2238315"/>
            <a:ext cx="7879758" cy="695325"/>
          </a:xfrm>
          <a:prstGeom prst="rect">
            <a:avLst/>
          </a:prstGeom>
        </p:spPr>
        <p:txBody>
          <a:bodyPr anchor="t" rtlCol="false" tIns="0" lIns="0" bIns="0" rIns="0">
            <a:spAutoFit/>
          </a:bodyPr>
          <a:lstStyle/>
          <a:p>
            <a:pPr algn="ctr">
              <a:lnSpc>
                <a:spcPts val="5400"/>
              </a:lnSpc>
            </a:pPr>
            <a:r>
              <a:rPr lang="en-US" sz="4500">
                <a:solidFill>
                  <a:srgbClr val="000000"/>
                </a:solidFill>
                <a:latin typeface="Marcellus"/>
              </a:rPr>
              <a:t>Rules/Principles</a:t>
            </a:r>
          </a:p>
        </p:txBody>
      </p:sp>
      <p:sp>
        <p:nvSpPr>
          <p:cNvPr name="TextBox 14" id="14"/>
          <p:cNvSpPr txBox="true"/>
          <p:nvPr/>
        </p:nvSpPr>
        <p:spPr>
          <a:xfrm rot="0">
            <a:off x="1293986" y="2238375"/>
            <a:ext cx="7790528" cy="695325"/>
          </a:xfrm>
          <a:prstGeom prst="rect">
            <a:avLst/>
          </a:prstGeom>
        </p:spPr>
        <p:txBody>
          <a:bodyPr anchor="t" rtlCol="false" tIns="0" lIns="0" bIns="0" rIns="0">
            <a:spAutoFit/>
          </a:bodyPr>
          <a:lstStyle/>
          <a:p>
            <a:pPr algn="ctr">
              <a:lnSpc>
                <a:spcPts val="5400"/>
              </a:lnSpc>
            </a:pPr>
            <a:r>
              <a:rPr lang="en-US" sz="4500">
                <a:solidFill>
                  <a:srgbClr val="000000"/>
                </a:solidFill>
                <a:latin typeface="Marcellus"/>
              </a:rPr>
              <a:t>Doubt-Session Booking</a:t>
            </a:r>
          </a:p>
        </p:txBody>
      </p:sp>
      <p:sp>
        <p:nvSpPr>
          <p:cNvPr name="TextBox 15" id="15"/>
          <p:cNvSpPr txBox="true"/>
          <p:nvPr/>
        </p:nvSpPr>
        <p:spPr>
          <a:xfrm rot="0">
            <a:off x="9385261" y="3293456"/>
            <a:ext cx="7278262" cy="5117465"/>
          </a:xfrm>
          <a:prstGeom prst="rect">
            <a:avLst/>
          </a:prstGeom>
        </p:spPr>
        <p:txBody>
          <a:bodyPr anchor="t" rtlCol="false" tIns="0" lIns="0" bIns="0" rIns="0">
            <a:spAutoFit/>
          </a:bodyPr>
          <a:lstStyle/>
          <a:p>
            <a:pPr>
              <a:lnSpc>
                <a:spcPts val="4060"/>
              </a:lnSpc>
            </a:pPr>
            <a:r>
              <a:rPr lang="en-US" sz="2900">
                <a:solidFill>
                  <a:srgbClr val="000000"/>
                </a:solidFill>
                <a:latin typeface="Marcellus"/>
              </a:rPr>
              <a:t>Design Principle:</a:t>
            </a:r>
          </a:p>
          <a:p>
            <a:pPr>
              <a:lnSpc>
                <a:spcPts val="4060"/>
              </a:lnSpc>
            </a:pPr>
            <a:r>
              <a:rPr lang="en-US" sz="2900">
                <a:solidFill>
                  <a:srgbClr val="000000"/>
                </a:solidFill>
                <a:latin typeface="Marcellus"/>
              </a:rPr>
              <a:t>Permit Easy Reversal of Actions - If users make a mistake or change their minds, they may easily modify or cancel their doubts.</a:t>
            </a:r>
          </a:p>
          <a:p>
            <a:pPr>
              <a:lnSpc>
                <a:spcPts val="4060"/>
              </a:lnSpc>
            </a:pPr>
          </a:p>
          <a:p>
            <a:pPr>
              <a:lnSpc>
                <a:spcPts val="4060"/>
              </a:lnSpc>
            </a:pPr>
            <a:r>
              <a:rPr lang="en-US" sz="2900">
                <a:solidFill>
                  <a:srgbClr val="000000"/>
                </a:solidFill>
                <a:latin typeface="Marcellus Bold"/>
              </a:rPr>
              <a:t>Interaction Style:</a:t>
            </a:r>
          </a:p>
          <a:p>
            <a:pPr>
              <a:lnSpc>
                <a:spcPts val="4060"/>
              </a:lnSpc>
            </a:pPr>
            <a:r>
              <a:rPr lang="en-US" sz="2900">
                <a:solidFill>
                  <a:srgbClr val="000000"/>
                </a:solidFill>
                <a:latin typeface="Marcellus"/>
              </a:rPr>
              <a:t>Form Fill-in: Users will be asked to fill in a form with details about their doubt, such as the topic and their specific question.</a:t>
            </a:r>
          </a:p>
          <a:p>
            <a:pPr>
              <a:lnSpc>
                <a:spcPts val="40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grpSp>
        <p:nvGrpSpPr>
          <p:cNvPr name="Group 4" id="4"/>
          <p:cNvGrpSpPr/>
          <p:nvPr/>
        </p:nvGrpSpPr>
        <p:grpSpPr>
          <a:xfrm rot="0">
            <a:off x="1293986" y="2247900"/>
            <a:ext cx="15700029" cy="6740733"/>
            <a:chOff x="0" y="0"/>
            <a:chExt cx="28026449" cy="12033023"/>
          </a:xfrm>
        </p:grpSpPr>
        <p:sp>
          <p:nvSpPr>
            <p:cNvPr name="Freeform 5" id="5"/>
            <p:cNvSpPr/>
            <p:nvPr/>
          </p:nvSpPr>
          <p:spPr>
            <a:xfrm>
              <a:off x="0" y="0"/>
              <a:ext cx="28026451" cy="12033024"/>
            </a:xfrm>
            <a:custGeom>
              <a:avLst/>
              <a:gdLst/>
              <a:ahLst/>
              <a:cxnLst/>
              <a:rect r="r" b="b" t="t" l="l"/>
              <a:pathLst>
                <a:path h="12033024" w="28026451">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1734" y="7552022"/>
            <a:ext cx="2952509" cy="4548684"/>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897869">
            <a:off x="-2998028" y="-2915048"/>
            <a:ext cx="5730130" cy="4777205"/>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281959">
            <a:off x="14065142" y="-1639376"/>
            <a:ext cx="6798772" cy="4450105"/>
          </a:xfrm>
          <a:prstGeom prst="rect">
            <a:avLst/>
          </a:prstGeom>
        </p:spPr>
      </p:pic>
      <p:sp>
        <p:nvSpPr>
          <p:cNvPr name="TextBox 9" id="9"/>
          <p:cNvSpPr txBox="true"/>
          <p:nvPr/>
        </p:nvSpPr>
        <p:spPr>
          <a:xfrm rot="0">
            <a:off x="1856548" y="1019175"/>
            <a:ext cx="14574904" cy="1228725"/>
          </a:xfrm>
          <a:prstGeom prst="rect">
            <a:avLst/>
          </a:prstGeom>
        </p:spPr>
        <p:txBody>
          <a:bodyPr anchor="t" rtlCol="false" tIns="0" lIns="0" bIns="0" rIns="0">
            <a:spAutoFit/>
          </a:bodyPr>
          <a:lstStyle/>
          <a:p>
            <a:pPr algn="ctr">
              <a:lnSpc>
                <a:spcPts val="9600"/>
              </a:lnSpc>
            </a:pPr>
            <a:r>
              <a:rPr lang="en-US" sz="8000">
                <a:solidFill>
                  <a:srgbClr val="000000"/>
                </a:solidFill>
                <a:latin typeface="Marcellus"/>
              </a:rPr>
              <a:t>Best Feature - 4</a:t>
            </a:r>
          </a:p>
        </p:txBody>
      </p:sp>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854675" y="8988633"/>
            <a:ext cx="3472856" cy="2077399"/>
          </a:xfrm>
          <a:prstGeom prst="rect">
            <a:avLst/>
          </a:prstGeom>
        </p:spPr>
      </p:pic>
      <p:sp>
        <p:nvSpPr>
          <p:cNvPr name="AutoShape 11" id="11"/>
          <p:cNvSpPr/>
          <p:nvPr/>
        </p:nvSpPr>
        <p:spPr>
          <a:xfrm rot="5389092">
            <a:off x="5743873" y="5599156"/>
            <a:ext cx="6740767" cy="0"/>
          </a:xfrm>
          <a:prstGeom prst="line">
            <a:avLst/>
          </a:prstGeom>
          <a:ln cap="flat" w="38100">
            <a:solidFill>
              <a:srgbClr val="000000"/>
            </a:solidFill>
            <a:prstDash val="solid"/>
            <a:headEnd type="none" len="sm" w="sm"/>
            <a:tailEnd type="none" len="sm" w="sm"/>
          </a:ln>
        </p:spPr>
      </p:sp>
      <p:pic>
        <p:nvPicPr>
          <p:cNvPr name="Picture 12" id="12"/>
          <p:cNvPicPr>
            <a:picLocks noChangeAspect="true"/>
          </p:cNvPicPr>
          <p:nvPr/>
        </p:nvPicPr>
        <p:blipFill>
          <a:blip r:embed="rId10"/>
          <a:srcRect l="0" t="0" r="0" b="0"/>
          <a:stretch>
            <a:fillRect/>
          </a:stretch>
        </p:blipFill>
        <p:spPr>
          <a:xfrm flipH="false" flipV="false" rot="0">
            <a:off x="1714152" y="3234823"/>
            <a:ext cx="6950194" cy="4766887"/>
          </a:xfrm>
          <a:prstGeom prst="rect">
            <a:avLst/>
          </a:prstGeom>
        </p:spPr>
      </p:pic>
      <p:sp>
        <p:nvSpPr>
          <p:cNvPr name="TextBox 13" id="13"/>
          <p:cNvSpPr txBox="true"/>
          <p:nvPr/>
        </p:nvSpPr>
        <p:spPr>
          <a:xfrm rot="0">
            <a:off x="9144000" y="2238315"/>
            <a:ext cx="7820271" cy="695325"/>
          </a:xfrm>
          <a:prstGeom prst="rect">
            <a:avLst/>
          </a:prstGeom>
        </p:spPr>
        <p:txBody>
          <a:bodyPr anchor="t" rtlCol="false" tIns="0" lIns="0" bIns="0" rIns="0">
            <a:spAutoFit/>
          </a:bodyPr>
          <a:lstStyle/>
          <a:p>
            <a:pPr algn="ctr">
              <a:lnSpc>
                <a:spcPts val="5400"/>
              </a:lnSpc>
            </a:pPr>
            <a:r>
              <a:rPr lang="en-US" sz="4500">
                <a:solidFill>
                  <a:srgbClr val="000000"/>
                </a:solidFill>
                <a:latin typeface="Marcellus"/>
              </a:rPr>
              <a:t>Rules/Principles</a:t>
            </a:r>
          </a:p>
        </p:txBody>
      </p:sp>
      <p:sp>
        <p:nvSpPr>
          <p:cNvPr name="TextBox 14" id="14"/>
          <p:cNvSpPr txBox="true"/>
          <p:nvPr/>
        </p:nvSpPr>
        <p:spPr>
          <a:xfrm rot="0">
            <a:off x="1293986" y="2238375"/>
            <a:ext cx="7790528" cy="695325"/>
          </a:xfrm>
          <a:prstGeom prst="rect">
            <a:avLst/>
          </a:prstGeom>
        </p:spPr>
        <p:txBody>
          <a:bodyPr anchor="t" rtlCol="false" tIns="0" lIns="0" bIns="0" rIns="0">
            <a:spAutoFit/>
          </a:bodyPr>
          <a:lstStyle/>
          <a:p>
            <a:pPr algn="ctr">
              <a:lnSpc>
                <a:spcPts val="5400"/>
              </a:lnSpc>
            </a:pPr>
            <a:r>
              <a:rPr lang="en-US" sz="4500">
                <a:solidFill>
                  <a:srgbClr val="000000"/>
                </a:solidFill>
                <a:latin typeface="Marcellus"/>
              </a:rPr>
              <a:t>Payment</a:t>
            </a:r>
          </a:p>
        </p:txBody>
      </p:sp>
      <p:sp>
        <p:nvSpPr>
          <p:cNvPr name="TextBox 15" id="15"/>
          <p:cNvSpPr txBox="true"/>
          <p:nvPr/>
        </p:nvSpPr>
        <p:spPr>
          <a:xfrm rot="0">
            <a:off x="9448800" y="3035661"/>
            <a:ext cx="7278262" cy="5117465"/>
          </a:xfrm>
          <a:prstGeom prst="rect">
            <a:avLst/>
          </a:prstGeom>
        </p:spPr>
        <p:txBody>
          <a:bodyPr anchor="t" rtlCol="false" tIns="0" lIns="0" bIns="0" rIns="0">
            <a:spAutoFit/>
          </a:bodyPr>
          <a:lstStyle/>
          <a:p>
            <a:pPr>
              <a:lnSpc>
                <a:spcPts val="4060"/>
              </a:lnSpc>
            </a:pPr>
            <a:r>
              <a:rPr lang="en-US" sz="2900">
                <a:solidFill>
                  <a:srgbClr val="000000"/>
                </a:solidFill>
                <a:latin typeface="Marcellus"/>
              </a:rPr>
              <a:t>Design Principle: </a:t>
            </a:r>
          </a:p>
          <a:p>
            <a:pPr>
              <a:lnSpc>
                <a:spcPts val="4060"/>
              </a:lnSpc>
            </a:pPr>
            <a:r>
              <a:rPr lang="en-US" sz="2900">
                <a:solidFill>
                  <a:srgbClr val="000000"/>
                </a:solidFill>
                <a:latin typeface="Marcellus"/>
              </a:rPr>
              <a:t>Offer Informative Feedback: Here, the original price, discounted price as well as the discount is clearly mentioned. </a:t>
            </a:r>
          </a:p>
          <a:p>
            <a:pPr>
              <a:lnSpc>
                <a:spcPts val="4060"/>
              </a:lnSpc>
            </a:pPr>
          </a:p>
          <a:p>
            <a:pPr>
              <a:lnSpc>
                <a:spcPts val="4060"/>
              </a:lnSpc>
            </a:pPr>
            <a:r>
              <a:rPr lang="en-US" sz="2900">
                <a:solidFill>
                  <a:srgbClr val="000000"/>
                </a:solidFill>
                <a:latin typeface="Marcellus"/>
              </a:rPr>
              <a:t>Interaction Style:</a:t>
            </a:r>
          </a:p>
          <a:p>
            <a:pPr>
              <a:lnSpc>
                <a:spcPts val="4060"/>
              </a:lnSpc>
            </a:pPr>
            <a:r>
              <a:rPr lang="en-US" sz="2900">
                <a:solidFill>
                  <a:srgbClr val="000000"/>
                </a:solidFill>
                <a:latin typeface="Marcellus"/>
              </a:rPr>
              <a:t>Direct Manipulation: User can click any option available for payment as per his/her convenience.</a:t>
            </a:r>
          </a:p>
          <a:p>
            <a:pPr>
              <a:lnSpc>
                <a:spcPts val="40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4775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name="TextBox 4" id="4"/>
          <p:cNvSpPr txBox="true"/>
          <p:nvPr/>
        </p:nvSpPr>
        <p:spPr>
          <a:xfrm rot="0">
            <a:off x="1028700" y="1080982"/>
            <a:ext cx="8066507" cy="923925"/>
          </a:xfrm>
          <a:prstGeom prst="rect">
            <a:avLst/>
          </a:prstGeom>
        </p:spPr>
        <p:txBody>
          <a:bodyPr anchor="t" rtlCol="false" tIns="0" lIns="0" bIns="0" rIns="0">
            <a:spAutoFit/>
          </a:bodyPr>
          <a:lstStyle/>
          <a:p>
            <a:pPr algn="ctr">
              <a:lnSpc>
                <a:spcPts val="7200"/>
              </a:lnSpc>
            </a:pPr>
            <a:r>
              <a:rPr lang="en-US" sz="6000">
                <a:solidFill>
                  <a:srgbClr val="000000"/>
                </a:solidFill>
                <a:latin typeface="Marcellus"/>
              </a:rPr>
              <a:t>The Difficulty</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984001">
            <a:off x="-2030446" y="-2898244"/>
            <a:ext cx="5162115" cy="4303651"/>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59973" y="7527299"/>
            <a:ext cx="2904387" cy="4458662"/>
          </a:xfrm>
          <a:prstGeom prst="rect">
            <a:avLst/>
          </a:prstGeom>
        </p:spPr>
      </p:pic>
      <p:sp>
        <p:nvSpPr>
          <p:cNvPr name="TextBox 7" id="7"/>
          <p:cNvSpPr txBox="true"/>
          <p:nvPr/>
        </p:nvSpPr>
        <p:spPr>
          <a:xfrm rot="0">
            <a:off x="9163050" y="1080982"/>
            <a:ext cx="8115300" cy="923925"/>
          </a:xfrm>
          <a:prstGeom prst="rect">
            <a:avLst/>
          </a:prstGeom>
        </p:spPr>
        <p:txBody>
          <a:bodyPr anchor="t" rtlCol="false" tIns="0" lIns="0" bIns="0" rIns="0">
            <a:spAutoFit/>
          </a:bodyPr>
          <a:lstStyle/>
          <a:p>
            <a:pPr algn="ctr">
              <a:lnSpc>
                <a:spcPts val="7200"/>
              </a:lnSpc>
            </a:pPr>
            <a:r>
              <a:rPr lang="en-US" sz="6000">
                <a:solidFill>
                  <a:srgbClr val="000000"/>
                </a:solidFill>
                <a:latin typeface="Marcellus"/>
              </a:rPr>
              <a:t>The Solution</a:t>
            </a:r>
          </a:p>
        </p:txBody>
      </p:sp>
      <p:sp>
        <p:nvSpPr>
          <p:cNvPr name="AutoShape 8" id="8"/>
          <p:cNvSpPr/>
          <p:nvPr/>
        </p:nvSpPr>
        <p:spPr>
          <a:xfrm rot="5423230">
            <a:off x="5509269" y="5077101"/>
            <a:ext cx="7220668" cy="0"/>
          </a:xfrm>
          <a:prstGeom prst="line">
            <a:avLst/>
          </a:prstGeom>
          <a:ln cap="flat" w="38100">
            <a:solidFill>
              <a:srgbClr val="000000"/>
            </a:solidFill>
            <a:prstDash val="solid"/>
            <a:headEnd type="none" len="sm" w="sm"/>
            <a:tailEnd type="none" len="sm" w="sm"/>
          </a:ln>
        </p:spPr>
      </p:sp>
      <p:grpSp>
        <p:nvGrpSpPr>
          <p:cNvPr name="Group 9" id="9"/>
          <p:cNvGrpSpPr/>
          <p:nvPr/>
        </p:nvGrpSpPr>
        <p:grpSpPr>
          <a:xfrm rot="0">
            <a:off x="1873157" y="2154105"/>
            <a:ext cx="6826763" cy="6334866"/>
            <a:chOff x="0" y="0"/>
            <a:chExt cx="9102350" cy="8446488"/>
          </a:xfrm>
        </p:grpSpPr>
        <p:grpSp>
          <p:nvGrpSpPr>
            <p:cNvPr name="Group 10" id="10"/>
            <p:cNvGrpSpPr/>
            <p:nvPr/>
          </p:nvGrpSpPr>
          <p:grpSpPr>
            <a:xfrm rot="0">
              <a:off x="0" y="0"/>
              <a:ext cx="9102350" cy="1841685"/>
              <a:chOff x="0" y="0"/>
              <a:chExt cx="20973199" cy="4243521"/>
            </a:xfrm>
          </p:grpSpPr>
          <p:sp>
            <p:nvSpPr>
              <p:cNvPr name="Freeform 11" id="11"/>
              <p:cNvSpPr/>
              <p:nvPr/>
            </p:nvSpPr>
            <p:spPr>
              <a:xfrm>
                <a:off x="0" y="0"/>
                <a:ext cx="20973199" cy="4243521"/>
              </a:xfrm>
              <a:custGeom>
                <a:avLst/>
                <a:gdLst/>
                <a:ahLst/>
                <a:cxnLst/>
                <a:rect r="r" b="b" t="t" l="l"/>
                <a:pathLst>
                  <a:path h="4243521" w="20973199">
                    <a:moveTo>
                      <a:pt x="20668399" y="0"/>
                    </a:moveTo>
                    <a:lnTo>
                      <a:pt x="304800" y="0"/>
                    </a:lnTo>
                    <a:cubicBezTo>
                      <a:pt x="135890" y="0"/>
                      <a:pt x="0" y="135890"/>
                      <a:pt x="0" y="304800"/>
                    </a:cubicBezTo>
                    <a:lnTo>
                      <a:pt x="0" y="3938721"/>
                    </a:lnTo>
                    <a:cubicBezTo>
                      <a:pt x="0" y="4107631"/>
                      <a:pt x="135890" y="4243521"/>
                      <a:pt x="304800" y="4243521"/>
                    </a:cubicBezTo>
                    <a:lnTo>
                      <a:pt x="20668399" y="4243521"/>
                    </a:lnTo>
                    <a:cubicBezTo>
                      <a:pt x="20837308" y="4243521"/>
                      <a:pt x="20973199" y="4107631"/>
                      <a:pt x="20973199" y="3938721"/>
                    </a:cubicBezTo>
                    <a:lnTo>
                      <a:pt x="20973199" y="304800"/>
                    </a:lnTo>
                    <a:cubicBezTo>
                      <a:pt x="20973199" y="135890"/>
                      <a:pt x="20837308" y="0"/>
                      <a:pt x="20668399" y="0"/>
                    </a:cubicBezTo>
                    <a:close/>
                  </a:path>
                </a:pathLst>
              </a:custGeom>
              <a:solidFill>
                <a:srgbClr val="F1D1C7"/>
              </a:solidFill>
            </p:spPr>
          </p:sp>
        </p:grpSp>
        <p:grpSp>
          <p:nvGrpSpPr>
            <p:cNvPr name="Group 12" id="12"/>
            <p:cNvGrpSpPr/>
            <p:nvPr/>
          </p:nvGrpSpPr>
          <p:grpSpPr>
            <a:xfrm rot="0">
              <a:off x="0" y="2201601"/>
              <a:ext cx="9102350" cy="1841685"/>
              <a:chOff x="0" y="0"/>
              <a:chExt cx="20973199" cy="4243521"/>
            </a:xfrm>
          </p:grpSpPr>
          <p:sp>
            <p:nvSpPr>
              <p:cNvPr name="Freeform 13" id="13"/>
              <p:cNvSpPr/>
              <p:nvPr/>
            </p:nvSpPr>
            <p:spPr>
              <a:xfrm>
                <a:off x="0" y="0"/>
                <a:ext cx="20973199" cy="4243521"/>
              </a:xfrm>
              <a:custGeom>
                <a:avLst/>
                <a:gdLst/>
                <a:ahLst/>
                <a:cxnLst/>
                <a:rect r="r" b="b" t="t" l="l"/>
                <a:pathLst>
                  <a:path h="4243521" w="20973199">
                    <a:moveTo>
                      <a:pt x="20668399" y="0"/>
                    </a:moveTo>
                    <a:lnTo>
                      <a:pt x="304800" y="0"/>
                    </a:lnTo>
                    <a:cubicBezTo>
                      <a:pt x="135890" y="0"/>
                      <a:pt x="0" y="135890"/>
                      <a:pt x="0" y="304800"/>
                    </a:cubicBezTo>
                    <a:lnTo>
                      <a:pt x="0" y="3938721"/>
                    </a:lnTo>
                    <a:cubicBezTo>
                      <a:pt x="0" y="4107631"/>
                      <a:pt x="135890" y="4243521"/>
                      <a:pt x="304800" y="4243521"/>
                    </a:cubicBezTo>
                    <a:lnTo>
                      <a:pt x="20668399" y="4243521"/>
                    </a:lnTo>
                    <a:cubicBezTo>
                      <a:pt x="20837308" y="4243521"/>
                      <a:pt x="20973199" y="4107631"/>
                      <a:pt x="20973199" y="3938721"/>
                    </a:cubicBezTo>
                    <a:lnTo>
                      <a:pt x="20973199" y="304800"/>
                    </a:lnTo>
                    <a:cubicBezTo>
                      <a:pt x="20973199" y="135890"/>
                      <a:pt x="20837308" y="0"/>
                      <a:pt x="20668399" y="0"/>
                    </a:cubicBezTo>
                    <a:close/>
                  </a:path>
                </a:pathLst>
              </a:custGeom>
              <a:solidFill>
                <a:srgbClr val="F1D1C7"/>
              </a:solidFill>
            </p:spPr>
          </p:sp>
        </p:grpSp>
        <p:grpSp>
          <p:nvGrpSpPr>
            <p:cNvPr name="Group 14" id="14"/>
            <p:cNvGrpSpPr/>
            <p:nvPr/>
          </p:nvGrpSpPr>
          <p:grpSpPr>
            <a:xfrm rot="0">
              <a:off x="0" y="4403202"/>
              <a:ext cx="9102350" cy="1841685"/>
              <a:chOff x="0" y="0"/>
              <a:chExt cx="20973199" cy="4243521"/>
            </a:xfrm>
          </p:grpSpPr>
          <p:sp>
            <p:nvSpPr>
              <p:cNvPr name="Freeform 15" id="15"/>
              <p:cNvSpPr/>
              <p:nvPr/>
            </p:nvSpPr>
            <p:spPr>
              <a:xfrm>
                <a:off x="0" y="0"/>
                <a:ext cx="20973199" cy="4243521"/>
              </a:xfrm>
              <a:custGeom>
                <a:avLst/>
                <a:gdLst/>
                <a:ahLst/>
                <a:cxnLst/>
                <a:rect r="r" b="b" t="t" l="l"/>
                <a:pathLst>
                  <a:path h="4243521" w="20973199">
                    <a:moveTo>
                      <a:pt x="20668399" y="0"/>
                    </a:moveTo>
                    <a:lnTo>
                      <a:pt x="304800" y="0"/>
                    </a:lnTo>
                    <a:cubicBezTo>
                      <a:pt x="135890" y="0"/>
                      <a:pt x="0" y="135890"/>
                      <a:pt x="0" y="304800"/>
                    </a:cubicBezTo>
                    <a:lnTo>
                      <a:pt x="0" y="3938721"/>
                    </a:lnTo>
                    <a:cubicBezTo>
                      <a:pt x="0" y="4107631"/>
                      <a:pt x="135890" y="4243521"/>
                      <a:pt x="304800" y="4243521"/>
                    </a:cubicBezTo>
                    <a:lnTo>
                      <a:pt x="20668399" y="4243521"/>
                    </a:lnTo>
                    <a:cubicBezTo>
                      <a:pt x="20837308" y="4243521"/>
                      <a:pt x="20973199" y="4107631"/>
                      <a:pt x="20973199" y="3938721"/>
                    </a:cubicBezTo>
                    <a:lnTo>
                      <a:pt x="20973199" y="304800"/>
                    </a:lnTo>
                    <a:cubicBezTo>
                      <a:pt x="20973199" y="135890"/>
                      <a:pt x="20837308" y="0"/>
                      <a:pt x="20668399" y="0"/>
                    </a:cubicBezTo>
                    <a:close/>
                  </a:path>
                </a:pathLst>
              </a:custGeom>
              <a:solidFill>
                <a:srgbClr val="F1D1C7"/>
              </a:solidFill>
            </p:spPr>
          </p:sp>
        </p:grpSp>
        <p:grpSp>
          <p:nvGrpSpPr>
            <p:cNvPr name="Group 16" id="16"/>
            <p:cNvGrpSpPr/>
            <p:nvPr/>
          </p:nvGrpSpPr>
          <p:grpSpPr>
            <a:xfrm rot="0">
              <a:off x="0" y="6604804"/>
              <a:ext cx="9102350" cy="1841685"/>
              <a:chOff x="0" y="0"/>
              <a:chExt cx="20973199" cy="4243521"/>
            </a:xfrm>
          </p:grpSpPr>
          <p:sp>
            <p:nvSpPr>
              <p:cNvPr name="Freeform 17" id="17"/>
              <p:cNvSpPr/>
              <p:nvPr/>
            </p:nvSpPr>
            <p:spPr>
              <a:xfrm>
                <a:off x="0" y="0"/>
                <a:ext cx="20973199" cy="4243521"/>
              </a:xfrm>
              <a:custGeom>
                <a:avLst/>
                <a:gdLst/>
                <a:ahLst/>
                <a:cxnLst/>
                <a:rect r="r" b="b" t="t" l="l"/>
                <a:pathLst>
                  <a:path h="4243521" w="20973199">
                    <a:moveTo>
                      <a:pt x="20668399" y="0"/>
                    </a:moveTo>
                    <a:lnTo>
                      <a:pt x="304800" y="0"/>
                    </a:lnTo>
                    <a:cubicBezTo>
                      <a:pt x="135890" y="0"/>
                      <a:pt x="0" y="135890"/>
                      <a:pt x="0" y="304800"/>
                    </a:cubicBezTo>
                    <a:lnTo>
                      <a:pt x="0" y="3938721"/>
                    </a:lnTo>
                    <a:cubicBezTo>
                      <a:pt x="0" y="4107631"/>
                      <a:pt x="135890" y="4243521"/>
                      <a:pt x="304800" y="4243521"/>
                    </a:cubicBezTo>
                    <a:lnTo>
                      <a:pt x="20668399" y="4243521"/>
                    </a:lnTo>
                    <a:cubicBezTo>
                      <a:pt x="20837308" y="4243521"/>
                      <a:pt x="20973199" y="4107631"/>
                      <a:pt x="20973199" y="3938721"/>
                    </a:cubicBezTo>
                    <a:lnTo>
                      <a:pt x="20973199" y="304800"/>
                    </a:lnTo>
                    <a:cubicBezTo>
                      <a:pt x="20973199" y="135890"/>
                      <a:pt x="20837308" y="0"/>
                      <a:pt x="20668399" y="0"/>
                    </a:cubicBezTo>
                    <a:close/>
                  </a:path>
                </a:pathLst>
              </a:custGeom>
              <a:solidFill>
                <a:srgbClr val="F1D1C7"/>
              </a:solidFill>
            </p:spPr>
          </p:sp>
        </p:grpSp>
      </p:grpSp>
      <p:grpSp>
        <p:nvGrpSpPr>
          <p:cNvPr name="Group 18" id="18"/>
          <p:cNvGrpSpPr/>
          <p:nvPr/>
        </p:nvGrpSpPr>
        <p:grpSpPr>
          <a:xfrm rot="0">
            <a:off x="9572625" y="2154105"/>
            <a:ext cx="6864945" cy="6370297"/>
            <a:chOff x="0" y="0"/>
            <a:chExt cx="9153260" cy="8493730"/>
          </a:xfrm>
        </p:grpSpPr>
        <p:grpSp>
          <p:nvGrpSpPr>
            <p:cNvPr name="Group 19" id="19"/>
            <p:cNvGrpSpPr/>
            <p:nvPr/>
          </p:nvGrpSpPr>
          <p:grpSpPr>
            <a:xfrm rot="0">
              <a:off x="0" y="0"/>
              <a:ext cx="9153260" cy="1851985"/>
              <a:chOff x="0" y="0"/>
              <a:chExt cx="20973199" cy="4243521"/>
            </a:xfrm>
          </p:grpSpPr>
          <p:sp>
            <p:nvSpPr>
              <p:cNvPr name="Freeform 20" id="20"/>
              <p:cNvSpPr/>
              <p:nvPr/>
            </p:nvSpPr>
            <p:spPr>
              <a:xfrm>
                <a:off x="0" y="0"/>
                <a:ext cx="20973199" cy="4243521"/>
              </a:xfrm>
              <a:custGeom>
                <a:avLst/>
                <a:gdLst/>
                <a:ahLst/>
                <a:cxnLst/>
                <a:rect r="r" b="b" t="t" l="l"/>
                <a:pathLst>
                  <a:path h="4243521" w="20973199">
                    <a:moveTo>
                      <a:pt x="20668399" y="0"/>
                    </a:moveTo>
                    <a:lnTo>
                      <a:pt x="304800" y="0"/>
                    </a:lnTo>
                    <a:cubicBezTo>
                      <a:pt x="135890" y="0"/>
                      <a:pt x="0" y="135890"/>
                      <a:pt x="0" y="304800"/>
                    </a:cubicBezTo>
                    <a:lnTo>
                      <a:pt x="0" y="3938721"/>
                    </a:lnTo>
                    <a:cubicBezTo>
                      <a:pt x="0" y="4107631"/>
                      <a:pt x="135890" y="4243521"/>
                      <a:pt x="304800" y="4243521"/>
                    </a:cubicBezTo>
                    <a:lnTo>
                      <a:pt x="20668399" y="4243521"/>
                    </a:lnTo>
                    <a:cubicBezTo>
                      <a:pt x="20837308" y="4243521"/>
                      <a:pt x="20973199" y="4107631"/>
                      <a:pt x="20973199" y="3938721"/>
                    </a:cubicBezTo>
                    <a:lnTo>
                      <a:pt x="20973199" y="304800"/>
                    </a:lnTo>
                    <a:cubicBezTo>
                      <a:pt x="20973199" y="135890"/>
                      <a:pt x="20837308" y="0"/>
                      <a:pt x="20668399" y="0"/>
                    </a:cubicBezTo>
                    <a:close/>
                  </a:path>
                </a:pathLst>
              </a:custGeom>
              <a:solidFill>
                <a:srgbClr val="F1D1C7"/>
              </a:solidFill>
            </p:spPr>
          </p:sp>
        </p:grpSp>
        <p:grpSp>
          <p:nvGrpSpPr>
            <p:cNvPr name="Group 21" id="21"/>
            <p:cNvGrpSpPr/>
            <p:nvPr/>
          </p:nvGrpSpPr>
          <p:grpSpPr>
            <a:xfrm rot="0">
              <a:off x="0" y="2213915"/>
              <a:ext cx="9153260" cy="1851985"/>
              <a:chOff x="0" y="0"/>
              <a:chExt cx="20973199" cy="4243521"/>
            </a:xfrm>
          </p:grpSpPr>
          <p:sp>
            <p:nvSpPr>
              <p:cNvPr name="Freeform 22" id="22"/>
              <p:cNvSpPr/>
              <p:nvPr/>
            </p:nvSpPr>
            <p:spPr>
              <a:xfrm>
                <a:off x="0" y="0"/>
                <a:ext cx="20973199" cy="4243521"/>
              </a:xfrm>
              <a:custGeom>
                <a:avLst/>
                <a:gdLst/>
                <a:ahLst/>
                <a:cxnLst/>
                <a:rect r="r" b="b" t="t" l="l"/>
                <a:pathLst>
                  <a:path h="4243521" w="20973199">
                    <a:moveTo>
                      <a:pt x="20668399" y="0"/>
                    </a:moveTo>
                    <a:lnTo>
                      <a:pt x="304800" y="0"/>
                    </a:lnTo>
                    <a:cubicBezTo>
                      <a:pt x="135890" y="0"/>
                      <a:pt x="0" y="135890"/>
                      <a:pt x="0" y="304800"/>
                    </a:cubicBezTo>
                    <a:lnTo>
                      <a:pt x="0" y="3938721"/>
                    </a:lnTo>
                    <a:cubicBezTo>
                      <a:pt x="0" y="4107631"/>
                      <a:pt x="135890" y="4243521"/>
                      <a:pt x="304800" y="4243521"/>
                    </a:cubicBezTo>
                    <a:lnTo>
                      <a:pt x="20668399" y="4243521"/>
                    </a:lnTo>
                    <a:cubicBezTo>
                      <a:pt x="20837308" y="4243521"/>
                      <a:pt x="20973199" y="4107631"/>
                      <a:pt x="20973199" y="3938721"/>
                    </a:cubicBezTo>
                    <a:lnTo>
                      <a:pt x="20973199" y="304800"/>
                    </a:lnTo>
                    <a:cubicBezTo>
                      <a:pt x="20973199" y="135890"/>
                      <a:pt x="20837308" y="0"/>
                      <a:pt x="20668399" y="0"/>
                    </a:cubicBezTo>
                    <a:close/>
                  </a:path>
                </a:pathLst>
              </a:custGeom>
              <a:solidFill>
                <a:srgbClr val="F1D1C7"/>
              </a:solidFill>
            </p:spPr>
          </p:sp>
        </p:grpSp>
        <p:grpSp>
          <p:nvGrpSpPr>
            <p:cNvPr name="Group 23" id="23"/>
            <p:cNvGrpSpPr/>
            <p:nvPr/>
          </p:nvGrpSpPr>
          <p:grpSpPr>
            <a:xfrm rot="0">
              <a:off x="0" y="4427830"/>
              <a:ext cx="9153260" cy="1851985"/>
              <a:chOff x="0" y="0"/>
              <a:chExt cx="20973199" cy="4243521"/>
            </a:xfrm>
          </p:grpSpPr>
          <p:sp>
            <p:nvSpPr>
              <p:cNvPr name="Freeform 24" id="24"/>
              <p:cNvSpPr/>
              <p:nvPr/>
            </p:nvSpPr>
            <p:spPr>
              <a:xfrm>
                <a:off x="0" y="0"/>
                <a:ext cx="20973199" cy="4243521"/>
              </a:xfrm>
              <a:custGeom>
                <a:avLst/>
                <a:gdLst/>
                <a:ahLst/>
                <a:cxnLst/>
                <a:rect r="r" b="b" t="t" l="l"/>
                <a:pathLst>
                  <a:path h="4243521" w="20973199">
                    <a:moveTo>
                      <a:pt x="20668399" y="0"/>
                    </a:moveTo>
                    <a:lnTo>
                      <a:pt x="304800" y="0"/>
                    </a:lnTo>
                    <a:cubicBezTo>
                      <a:pt x="135890" y="0"/>
                      <a:pt x="0" y="135890"/>
                      <a:pt x="0" y="304800"/>
                    </a:cubicBezTo>
                    <a:lnTo>
                      <a:pt x="0" y="3938721"/>
                    </a:lnTo>
                    <a:cubicBezTo>
                      <a:pt x="0" y="4107631"/>
                      <a:pt x="135890" y="4243521"/>
                      <a:pt x="304800" y="4243521"/>
                    </a:cubicBezTo>
                    <a:lnTo>
                      <a:pt x="20668399" y="4243521"/>
                    </a:lnTo>
                    <a:cubicBezTo>
                      <a:pt x="20837308" y="4243521"/>
                      <a:pt x="20973199" y="4107631"/>
                      <a:pt x="20973199" y="3938721"/>
                    </a:cubicBezTo>
                    <a:lnTo>
                      <a:pt x="20973199" y="304800"/>
                    </a:lnTo>
                    <a:cubicBezTo>
                      <a:pt x="20973199" y="135890"/>
                      <a:pt x="20837308" y="0"/>
                      <a:pt x="20668399" y="0"/>
                    </a:cubicBezTo>
                    <a:close/>
                  </a:path>
                </a:pathLst>
              </a:custGeom>
              <a:solidFill>
                <a:srgbClr val="F1D1C7"/>
              </a:solidFill>
            </p:spPr>
          </p:sp>
        </p:grpSp>
        <p:grpSp>
          <p:nvGrpSpPr>
            <p:cNvPr name="Group 25" id="25"/>
            <p:cNvGrpSpPr/>
            <p:nvPr/>
          </p:nvGrpSpPr>
          <p:grpSpPr>
            <a:xfrm rot="0">
              <a:off x="0" y="6641745"/>
              <a:ext cx="9153260" cy="1851985"/>
              <a:chOff x="0" y="0"/>
              <a:chExt cx="20973199" cy="4243521"/>
            </a:xfrm>
          </p:grpSpPr>
          <p:sp>
            <p:nvSpPr>
              <p:cNvPr name="Freeform 26" id="26"/>
              <p:cNvSpPr/>
              <p:nvPr/>
            </p:nvSpPr>
            <p:spPr>
              <a:xfrm>
                <a:off x="0" y="0"/>
                <a:ext cx="20973199" cy="4243521"/>
              </a:xfrm>
              <a:custGeom>
                <a:avLst/>
                <a:gdLst/>
                <a:ahLst/>
                <a:cxnLst/>
                <a:rect r="r" b="b" t="t" l="l"/>
                <a:pathLst>
                  <a:path h="4243521" w="20973199">
                    <a:moveTo>
                      <a:pt x="20668399" y="0"/>
                    </a:moveTo>
                    <a:lnTo>
                      <a:pt x="304800" y="0"/>
                    </a:lnTo>
                    <a:cubicBezTo>
                      <a:pt x="135890" y="0"/>
                      <a:pt x="0" y="135890"/>
                      <a:pt x="0" y="304800"/>
                    </a:cubicBezTo>
                    <a:lnTo>
                      <a:pt x="0" y="3938721"/>
                    </a:lnTo>
                    <a:cubicBezTo>
                      <a:pt x="0" y="4107631"/>
                      <a:pt x="135890" y="4243521"/>
                      <a:pt x="304800" y="4243521"/>
                    </a:cubicBezTo>
                    <a:lnTo>
                      <a:pt x="20668399" y="4243521"/>
                    </a:lnTo>
                    <a:cubicBezTo>
                      <a:pt x="20837308" y="4243521"/>
                      <a:pt x="20973199" y="4107631"/>
                      <a:pt x="20973199" y="3938721"/>
                    </a:cubicBezTo>
                    <a:lnTo>
                      <a:pt x="20973199" y="304800"/>
                    </a:lnTo>
                    <a:cubicBezTo>
                      <a:pt x="20973199" y="135890"/>
                      <a:pt x="20837308" y="0"/>
                      <a:pt x="20668399" y="0"/>
                    </a:cubicBezTo>
                    <a:close/>
                  </a:path>
                </a:pathLst>
              </a:custGeom>
              <a:solidFill>
                <a:srgbClr val="F1D1C7"/>
              </a:solidFill>
            </p:spPr>
          </p:sp>
        </p:grpSp>
      </p:grpSp>
      <p:sp>
        <p:nvSpPr>
          <p:cNvPr name="TextBox 27" id="27"/>
          <p:cNvSpPr txBox="true"/>
          <p:nvPr/>
        </p:nvSpPr>
        <p:spPr>
          <a:xfrm rot="0">
            <a:off x="2452213" y="2365382"/>
            <a:ext cx="5935350" cy="852207"/>
          </a:xfrm>
          <a:prstGeom prst="rect">
            <a:avLst/>
          </a:prstGeom>
        </p:spPr>
        <p:txBody>
          <a:bodyPr anchor="t" rtlCol="false" tIns="0" lIns="0" bIns="0" rIns="0">
            <a:spAutoFit/>
          </a:bodyPr>
          <a:lstStyle/>
          <a:p>
            <a:pPr>
              <a:lnSpc>
                <a:spcPts val="3493"/>
              </a:lnSpc>
            </a:pPr>
            <a:r>
              <a:rPr lang="en-US" sz="2495">
                <a:solidFill>
                  <a:srgbClr val="000000"/>
                </a:solidFill>
                <a:latin typeface="Marcellus"/>
              </a:rPr>
              <a:t>Services which are to be provided by our website.</a:t>
            </a:r>
          </a:p>
        </p:txBody>
      </p:sp>
      <p:sp>
        <p:nvSpPr>
          <p:cNvPr name="TextBox 28" id="28"/>
          <p:cNvSpPr txBox="true"/>
          <p:nvPr/>
        </p:nvSpPr>
        <p:spPr>
          <a:xfrm rot="0">
            <a:off x="9851644" y="2365382"/>
            <a:ext cx="5935350" cy="852207"/>
          </a:xfrm>
          <a:prstGeom prst="rect">
            <a:avLst/>
          </a:prstGeom>
        </p:spPr>
        <p:txBody>
          <a:bodyPr anchor="t" rtlCol="false" tIns="0" lIns="0" bIns="0" rIns="0">
            <a:spAutoFit/>
          </a:bodyPr>
          <a:lstStyle/>
          <a:p>
            <a:pPr>
              <a:lnSpc>
                <a:spcPts val="3493"/>
              </a:lnSpc>
            </a:pPr>
            <a:r>
              <a:rPr lang="en-US" sz="2495">
                <a:solidFill>
                  <a:srgbClr val="000000"/>
                </a:solidFill>
                <a:latin typeface="Marcellus"/>
              </a:rPr>
              <a:t>Short listing from the list of our ideas by considering the pros and cons.</a:t>
            </a:r>
          </a:p>
        </p:txBody>
      </p:sp>
      <p:sp>
        <p:nvSpPr>
          <p:cNvPr name="TextBox 29" id="29"/>
          <p:cNvSpPr txBox="true"/>
          <p:nvPr/>
        </p:nvSpPr>
        <p:spPr>
          <a:xfrm rot="0">
            <a:off x="2452213" y="4274630"/>
            <a:ext cx="5935350" cy="418229"/>
          </a:xfrm>
          <a:prstGeom prst="rect">
            <a:avLst/>
          </a:prstGeom>
        </p:spPr>
        <p:txBody>
          <a:bodyPr anchor="t" rtlCol="false" tIns="0" lIns="0" bIns="0" rIns="0">
            <a:spAutoFit/>
          </a:bodyPr>
          <a:lstStyle/>
          <a:p>
            <a:pPr>
              <a:lnSpc>
                <a:spcPts val="3493"/>
              </a:lnSpc>
            </a:pPr>
            <a:r>
              <a:rPr lang="en-US" sz="2495">
                <a:solidFill>
                  <a:srgbClr val="000000"/>
                </a:solidFill>
                <a:latin typeface="Marcellus"/>
              </a:rPr>
              <a:t>Colour Palette for the website .</a:t>
            </a:r>
          </a:p>
        </p:txBody>
      </p:sp>
      <p:sp>
        <p:nvSpPr>
          <p:cNvPr name="TextBox 30" id="30"/>
          <p:cNvSpPr txBox="true"/>
          <p:nvPr/>
        </p:nvSpPr>
        <p:spPr>
          <a:xfrm rot="0">
            <a:off x="9851644" y="4057641"/>
            <a:ext cx="5935350" cy="852207"/>
          </a:xfrm>
          <a:prstGeom prst="rect">
            <a:avLst/>
          </a:prstGeom>
        </p:spPr>
        <p:txBody>
          <a:bodyPr anchor="t" rtlCol="false" tIns="0" lIns="0" bIns="0" rIns="0">
            <a:spAutoFit/>
          </a:bodyPr>
          <a:lstStyle/>
          <a:p>
            <a:pPr>
              <a:lnSpc>
                <a:spcPts val="3493"/>
              </a:lnSpc>
            </a:pPr>
            <a:r>
              <a:rPr lang="en-US" sz="2495">
                <a:solidFill>
                  <a:srgbClr val="000000"/>
                </a:solidFill>
                <a:latin typeface="Marcellus"/>
              </a:rPr>
              <a:t>Looking at the current colour palette for various similar website. </a:t>
            </a:r>
          </a:p>
        </p:txBody>
      </p:sp>
      <p:sp>
        <p:nvSpPr>
          <p:cNvPr name="TextBox 31" id="31"/>
          <p:cNvSpPr txBox="true"/>
          <p:nvPr/>
        </p:nvSpPr>
        <p:spPr>
          <a:xfrm rot="0">
            <a:off x="2455007" y="5966888"/>
            <a:ext cx="5935350" cy="418229"/>
          </a:xfrm>
          <a:prstGeom prst="rect">
            <a:avLst/>
          </a:prstGeom>
        </p:spPr>
        <p:txBody>
          <a:bodyPr anchor="t" rtlCol="false" tIns="0" lIns="0" bIns="0" rIns="0">
            <a:spAutoFit/>
          </a:bodyPr>
          <a:lstStyle/>
          <a:p>
            <a:pPr>
              <a:lnSpc>
                <a:spcPts val="3493"/>
              </a:lnSpc>
            </a:pPr>
            <a:r>
              <a:rPr lang="en-US" sz="2495">
                <a:solidFill>
                  <a:srgbClr val="000000"/>
                </a:solidFill>
                <a:latin typeface="Marcellus"/>
              </a:rPr>
              <a:t>Working and Prototyping in Figma</a:t>
            </a:r>
          </a:p>
        </p:txBody>
      </p:sp>
      <p:sp>
        <p:nvSpPr>
          <p:cNvPr name="TextBox 32" id="32"/>
          <p:cNvSpPr txBox="true"/>
          <p:nvPr/>
        </p:nvSpPr>
        <p:spPr>
          <a:xfrm rot="0">
            <a:off x="9851644" y="5749899"/>
            <a:ext cx="5935350" cy="852207"/>
          </a:xfrm>
          <a:prstGeom prst="rect">
            <a:avLst/>
          </a:prstGeom>
        </p:spPr>
        <p:txBody>
          <a:bodyPr anchor="t" rtlCol="false" tIns="0" lIns="0" bIns="0" rIns="0">
            <a:spAutoFit/>
          </a:bodyPr>
          <a:lstStyle/>
          <a:p>
            <a:pPr>
              <a:lnSpc>
                <a:spcPts val="3493"/>
              </a:lnSpc>
            </a:pPr>
            <a:r>
              <a:rPr lang="en-US" sz="2495">
                <a:solidFill>
                  <a:srgbClr val="000000"/>
                </a:solidFill>
                <a:latin typeface="Marcellus"/>
              </a:rPr>
              <a:t>Researched about the software and saw various tutorial tp gain knowlegdde</a:t>
            </a:r>
          </a:p>
        </p:txBody>
      </p:sp>
      <p:sp>
        <p:nvSpPr>
          <p:cNvPr name="TextBox 33" id="33"/>
          <p:cNvSpPr txBox="true"/>
          <p:nvPr/>
        </p:nvSpPr>
        <p:spPr>
          <a:xfrm rot="0">
            <a:off x="2452213" y="7479674"/>
            <a:ext cx="5935350" cy="418229"/>
          </a:xfrm>
          <a:prstGeom prst="rect">
            <a:avLst/>
          </a:prstGeom>
        </p:spPr>
        <p:txBody>
          <a:bodyPr anchor="t" rtlCol="false" tIns="0" lIns="0" bIns="0" rIns="0">
            <a:spAutoFit/>
          </a:bodyPr>
          <a:lstStyle/>
          <a:p>
            <a:pPr>
              <a:lnSpc>
                <a:spcPts val="3493"/>
              </a:lnSpc>
            </a:pPr>
            <a:r>
              <a:rPr lang="en-US" sz="2495">
                <a:solidFill>
                  <a:srgbClr val="000000"/>
                </a:solidFill>
                <a:latin typeface="Marcellus"/>
              </a:rPr>
              <a:t>Flow of the webpages</a:t>
            </a:r>
          </a:p>
        </p:txBody>
      </p:sp>
      <p:sp>
        <p:nvSpPr>
          <p:cNvPr name="TextBox 34" id="34"/>
          <p:cNvSpPr txBox="true"/>
          <p:nvPr/>
        </p:nvSpPr>
        <p:spPr>
          <a:xfrm rot="0">
            <a:off x="9851644" y="7109070"/>
            <a:ext cx="5935350" cy="1286186"/>
          </a:xfrm>
          <a:prstGeom prst="rect">
            <a:avLst/>
          </a:prstGeom>
        </p:spPr>
        <p:txBody>
          <a:bodyPr anchor="t" rtlCol="false" tIns="0" lIns="0" bIns="0" rIns="0">
            <a:spAutoFit/>
          </a:bodyPr>
          <a:lstStyle/>
          <a:p>
            <a:pPr>
              <a:lnSpc>
                <a:spcPts val="3493"/>
              </a:lnSpc>
            </a:pPr>
            <a:r>
              <a:rPr lang="en-US" sz="2495">
                <a:solidFill>
                  <a:srgbClr val="000000"/>
                </a:solidFill>
                <a:latin typeface="Marcellus"/>
              </a:rPr>
              <a:t>According to the relatability of various pages and the user opinion for the flow of the 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name="TextBox 4" id="4"/>
          <p:cNvSpPr txBox="true"/>
          <p:nvPr/>
        </p:nvSpPr>
        <p:spPr>
          <a:xfrm rot="0">
            <a:off x="1173542" y="3567113"/>
            <a:ext cx="7559468" cy="3162300"/>
          </a:xfrm>
          <a:prstGeom prst="rect">
            <a:avLst/>
          </a:prstGeom>
        </p:spPr>
        <p:txBody>
          <a:bodyPr anchor="t" rtlCol="false" tIns="0" lIns="0" bIns="0" rIns="0">
            <a:spAutoFit/>
          </a:bodyPr>
          <a:lstStyle/>
          <a:p>
            <a:pPr algn="ctr">
              <a:lnSpc>
                <a:spcPts val="8399"/>
              </a:lnSpc>
            </a:pPr>
            <a:r>
              <a:rPr lang="en-US" sz="6999">
                <a:solidFill>
                  <a:srgbClr val="000000"/>
                </a:solidFill>
                <a:latin typeface="Marcellus"/>
              </a:rPr>
              <a:t>Real-Life Implementation</a:t>
            </a:r>
          </a:p>
          <a:p>
            <a:pPr algn="ctr">
              <a:lnSpc>
                <a:spcPts val="8399"/>
              </a:lnSpc>
            </a:pPr>
            <a:r>
              <a:rPr lang="en-US" sz="6999">
                <a:solidFill>
                  <a:srgbClr val="000000"/>
                </a:solidFill>
                <a:latin typeface="Marcellus"/>
              </a:rPr>
              <a:t>( Good Factors )</a:t>
            </a:r>
          </a:p>
        </p:txBody>
      </p:sp>
      <p:grpSp>
        <p:nvGrpSpPr>
          <p:cNvPr name="Group 5" id="5"/>
          <p:cNvGrpSpPr/>
          <p:nvPr/>
        </p:nvGrpSpPr>
        <p:grpSpPr>
          <a:xfrm rot="0">
            <a:off x="8913985" y="1295681"/>
            <a:ext cx="8080029" cy="7692952"/>
            <a:chOff x="0" y="0"/>
            <a:chExt cx="14423829" cy="13732850"/>
          </a:xfrm>
        </p:grpSpPr>
        <p:sp>
          <p:nvSpPr>
            <p:cNvPr name="Freeform 6" id="6"/>
            <p:cNvSpPr/>
            <p:nvPr/>
          </p:nvSpPr>
          <p:spPr>
            <a:xfrm>
              <a:off x="0" y="0"/>
              <a:ext cx="14423828" cy="13732850"/>
            </a:xfrm>
            <a:custGeom>
              <a:avLst/>
              <a:gdLst/>
              <a:ahLst/>
              <a:cxnLst/>
              <a:rect r="r" b="b" t="t" l="l"/>
              <a:pathLst>
                <a:path h="13732850" w="14423828">
                  <a:moveTo>
                    <a:pt x="14119028" y="0"/>
                  </a:moveTo>
                  <a:lnTo>
                    <a:pt x="304800" y="0"/>
                  </a:lnTo>
                  <a:cubicBezTo>
                    <a:pt x="135890" y="0"/>
                    <a:pt x="0" y="135890"/>
                    <a:pt x="0" y="304800"/>
                  </a:cubicBezTo>
                  <a:lnTo>
                    <a:pt x="0" y="13428050"/>
                  </a:lnTo>
                  <a:cubicBezTo>
                    <a:pt x="0" y="13596959"/>
                    <a:pt x="135890" y="13732850"/>
                    <a:pt x="304800" y="13732850"/>
                  </a:cubicBezTo>
                  <a:lnTo>
                    <a:pt x="14119028" y="13732850"/>
                  </a:lnTo>
                  <a:cubicBezTo>
                    <a:pt x="14287939" y="13732850"/>
                    <a:pt x="14423828" y="13596959"/>
                    <a:pt x="14423828" y="13428050"/>
                  </a:cubicBezTo>
                  <a:lnTo>
                    <a:pt x="14423828" y="304800"/>
                  </a:lnTo>
                  <a:cubicBezTo>
                    <a:pt x="14423828" y="135890"/>
                    <a:pt x="14287939" y="0"/>
                    <a:pt x="14119028" y="0"/>
                  </a:cubicBezTo>
                  <a:close/>
                </a:path>
              </a:pathLst>
            </a:custGeom>
            <a:solidFill>
              <a:srgbClr val="F1D1C7"/>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340664" y="-1169754"/>
            <a:ext cx="2192023" cy="3803194"/>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483644">
            <a:off x="-1472006" y="7686855"/>
            <a:ext cx="5248259" cy="5695590"/>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96261" y="895350"/>
            <a:ext cx="3472856" cy="2077399"/>
          </a:xfrm>
          <a:prstGeom prst="rect">
            <a:avLst/>
          </a:prstGeom>
        </p:spPr>
      </p:pic>
      <p:sp>
        <p:nvSpPr>
          <p:cNvPr name="TextBox 10" id="10"/>
          <p:cNvSpPr txBox="true"/>
          <p:nvPr/>
        </p:nvSpPr>
        <p:spPr>
          <a:xfrm rot="0">
            <a:off x="9144000" y="1857375"/>
            <a:ext cx="7561364" cy="6257925"/>
          </a:xfrm>
          <a:prstGeom prst="rect">
            <a:avLst/>
          </a:prstGeom>
        </p:spPr>
        <p:txBody>
          <a:bodyPr anchor="t" rtlCol="false" tIns="0" lIns="0" bIns="0" rIns="0">
            <a:spAutoFit/>
          </a:bodyPr>
          <a:lstStyle/>
          <a:p>
            <a:pPr>
              <a:lnSpc>
                <a:spcPts val="4500"/>
              </a:lnSpc>
            </a:pPr>
            <a:r>
              <a:rPr lang="en-US" sz="3000">
                <a:solidFill>
                  <a:srgbClr val="000000"/>
                </a:solidFill>
                <a:latin typeface="Marcellus"/>
              </a:rPr>
              <a:t>Getting Certificates: The website will provide users with certificates upon completion of courses, as well as offer letter of recommendation and other services for job seekers.</a:t>
            </a:r>
          </a:p>
          <a:p>
            <a:pPr>
              <a:lnSpc>
                <a:spcPts val="4500"/>
              </a:lnSpc>
            </a:pPr>
          </a:p>
          <a:p>
            <a:pPr>
              <a:lnSpc>
                <a:spcPts val="4500"/>
              </a:lnSpc>
            </a:pPr>
            <a:r>
              <a:rPr lang="en-US" sz="3000">
                <a:solidFill>
                  <a:srgbClr val="000000"/>
                </a:solidFill>
                <a:latin typeface="Marcellus"/>
              </a:rPr>
              <a:t>Recommendation Services: The website will use machine learning to provide course recommendations to users, making it easier for them to find the courses they are interested in and also help in job searches.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2E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17532556" cy="8889747"/>
          </a:xfrm>
        </p:grpSpPr>
        <p:sp>
          <p:nvSpPr>
            <p:cNvPr name="Freeform 3" id="3"/>
            <p:cNvSpPr/>
            <p:nvPr/>
          </p:nvSpPr>
          <p:spPr>
            <a:xfrm>
              <a:off x="0" y="0"/>
              <a:ext cx="17532556" cy="8889747"/>
            </a:xfrm>
            <a:custGeom>
              <a:avLst/>
              <a:gdLst/>
              <a:ahLst/>
              <a:cxnLst/>
              <a:rect r="r" b="b" t="t" l="l"/>
              <a:pathLst>
                <a:path h="8889747" w="17532556">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name="TextBox 4" id="4"/>
          <p:cNvSpPr txBox="true"/>
          <p:nvPr/>
        </p:nvSpPr>
        <p:spPr>
          <a:xfrm rot="0">
            <a:off x="1173542" y="3829050"/>
            <a:ext cx="7559468" cy="2628900"/>
          </a:xfrm>
          <a:prstGeom prst="rect">
            <a:avLst/>
          </a:prstGeom>
        </p:spPr>
        <p:txBody>
          <a:bodyPr anchor="t" rtlCol="false" tIns="0" lIns="0" bIns="0" rIns="0">
            <a:spAutoFit/>
          </a:bodyPr>
          <a:lstStyle/>
          <a:p>
            <a:pPr algn="ctr">
              <a:lnSpc>
                <a:spcPts val="6959"/>
              </a:lnSpc>
            </a:pPr>
            <a:r>
              <a:rPr lang="en-US" sz="5799">
                <a:solidFill>
                  <a:srgbClr val="000000"/>
                </a:solidFill>
                <a:latin typeface="Marcellus"/>
              </a:rPr>
              <a:t>Real-Life Implementation</a:t>
            </a:r>
          </a:p>
          <a:p>
            <a:pPr algn="ctr">
              <a:lnSpc>
                <a:spcPts val="6959"/>
              </a:lnSpc>
            </a:pPr>
            <a:r>
              <a:rPr lang="en-US" sz="5799">
                <a:solidFill>
                  <a:srgbClr val="000000"/>
                </a:solidFill>
                <a:latin typeface="Marcellus"/>
              </a:rPr>
              <a:t>( Challenges Involved )</a:t>
            </a:r>
          </a:p>
        </p:txBody>
      </p:sp>
      <p:grpSp>
        <p:nvGrpSpPr>
          <p:cNvPr name="Group 5" id="5"/>
          <p:cNvGrpSpPr/>
          <p:nvPr/>
        </p:nvGrpSpPr>
        <p:grpSpPr>
          <a:xfrm rot="0">
            <a:off x="8913985" y="1295681"/>
            <a:ext cx="8080029" cy="7692952"/>
            <a:chOff x="0" y="0"/>
            <a:chExt cx="14423829" cy="13732850"/>
          </a:xfrm>
        </p:grpSpPr>
        <p:sp>
          <p:nvSpPr>
            <p:cNvPr name="Freeform 6" id="6"/>
            <p:cNvSpPr/>
            <p:nvPr/>
          </p:nvSpPr>
          <p:spPr>
            <a:xfrm>
              <a:off x="0" y="0"/>
              <a:ext cx="14423828" cy="13732850"/>
            </a:xfrm>
            <a:custGeom>
              <a:avLst/>
              <a:gdLst/>
              <a:ahLst/>
              <a:cxnLst/>
              <a:rect r="r" b="b" t="t" l="l"/>
              <a:pathLst>
                <a:path h="13732850" w="14423828">
                  <a:moveTo>
                    <a:pt x="14119028" y="0"/>
                  </a:moveTo>
                  <a:lnTo>
                    <a:pt x="304800" y="0"/>
                  </a:lnTo>
                  <a:cubicBezTo>
                    <a:pt x="135890" y="0"/>
                    <a:pt x="0" y="135890"/>
                    <a:pt x="0" y="304800"/>
                  </a:cubicBezTo>
                  <a:lnTo>
                    <a:pt x="0" y="13428050"/>
                  </a:lnTo>
                  <a:cubicBezTo>
                    <a:pt x="0" y="13596959"/>
                    <a:pt x="135890" y="13732850"/>
                    <a:pt x="304800" y="13732850"/>
                  </a:cubicBezTo>
                  <a:lnTo>
                    <a:pt x="14119028" y="13732850"/>
                  </a:lnTo>
                  <a:cubicBezTo>
                    <a:pt x="14287939" y="13732850"/>
                    <a:pt x="14423828" y="13596959"/>
                    <a:pt x="14423828" y="13428050"/>
                  </a:cubicBezTo>
                  <a:lnTo>
                    <a:pt x="14423828" y="304800"/>
                  </a:lnTo>
                  <a:cubicBezTo>
                    <a:pt x="14423828" y="135890"/>
                    <a:pt x="14287939" y="0"/>
                    <a:pt x="14119028" y="0"/>
                  </a:cubicBezTo>
                  <a:close/>
                </a:path>
              </a:pathLst>
            </a:custGeom>
            <a:solidFill>
              <a:srgbClr val="F1D1C7"/>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340664" y="-1169754"/>
            <a:ext cx="2192023" cy="3803194"/>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6483644">
            <a:off x="-1472006" y="7686855"/>
            <a:ext cx="5248259" cy="5695590"/>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96261" y="895350"/>
            <a:ext cx="3472856" cy="2077399"/>
          </a:xfrm>
          <a:prstGeom prst="rect">
            <a:avLst/>
          </a:prstGeom>
        </p:spPr>
      </p:pic>
      <p:sp>
        <p:nvSpPr>
          <p:cNvPr name="TextBox 10" id="10"/>
          <p:cNvSpPr txBox="true"/>
          <p:nvPr/>
        </p:nvSpPr>
        <p:spPr>
          <a:xfrm rot="0">
            <a:off x="9144000" y="1866900"/>
            <a:ext cx="7561364" cy="6256020"/>
          </a:xfrm>
          <a:prstGeom prst="rect">
            <a:avLst/>
          </a:prstGeom>
        </p:spPr>
        <p:txBody>
          <a:bodyPr anchor="t" rtlCol="false" tIns="0" lIns="0" bIns="0" rIns="0">
            <a:spAutoFit/>
          </a:bodyPr>
          <a:lstStyle/>
          <a:p>
            <a:pPr>
              <a:lnSpc>
                <a:spcPts val="4199"/>
              </a:lnSpc>
            </a:pPr>
            <a:r>
              <a:rPr lang="en-US" sz="2799">
                <a:solidFill>
                  <a:srgbClr val="000000"/>
                </a:solidFill>
                <a:latin typeface="Marcellus"/>
              </a:rPr>
              <a:t>Scalability : It requires periodic modifications to both application code and hardware resources, and cloud services can help in expanding the platform further.</a:t>
            </a:r>
          </a:p>
          <a:p>
            <a:pPr>
              <a:lnSpc>
                <a:spcPts val="4199"/>
              </a:lnSpc>
            </a:pPr>
          </a:p>
          <a:p>
            <a:pPr>
              <a:lnSpc>
                <a:spcPts val="4199"/>
              </a:lnSpc>
            </a:pPr>
            <a:r>
              <a:rPr lang="en-US" sz="2799">
                <a:solidFill>
                  <a:srgbClr val="000000"/>
                </a:solidFill>
                <a:latin typeface="Marcellus"/>
              </a:rPr>
              <a:t>Security: Protection against data leaks and hacking attempts. Careful attention needs to be paid to DevOps, server interfaces, and regular updates to ensure efficient workflow and effective communication between the application and server.</a:t>
            </a:r>
          </a:p>
          <a:p>
            <a:pPr>
              <a:lnSpc>
                <a:spcPts val="41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DAFfa6PLsik</dc:identifier>
  <dcterms:modified xsi:type="dcterms:W3CDTF">2011-08-01T06:04:30Z</dcterms:modified>
  <cp:revision>1</cp:revision>
  <dc:title>CSE519: Human Computer Interaction</dc:title>
</cp:coreProperties>
</file>