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57" r:id="rId3"/>
    <p:sldId id="258" r:id="rId4"/>
    <p:sldId id="259" r:id="rId5"/>
    <p:sldId id="298" r:id="rId6"/>
    <p:sldId id="261" r:id="rId7"/>
    <p:sldId id="262" r:id="rId8"/>
    <p:sldId id="263" r:id="rId9"/>
    <p:sldId id="278" r:id="rId10"/>
    <p:sldId id="279" r:id="rId11"/>
    <p:sldId id="280" r:id="rId12"/>
    <p:sldId id="265" r:id="rId13"/>
    <p:sldId id="295" r:id="rId14"/>
    <p:sldId id="296" r:id="rId15"/>
    <p:sldId id="297" r:id="rId16"/>
    <p:sldId id="282" r:id="rId17"/>
    <p:sldId id="289" r:id="rId18"/>
    <p:sldId id="290" r:id="rId19"/>
    <p:sldId id="291" r:id="rId20"/>
    <p:sldId id="292" r:id="rId21"/>
    <p:sldId id="277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D239A-0216-4C63-8CE4-17C6B3D25021}" v="26" dt="2023-11-30T02:27:41.3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59" d="100"/>
          <a:sy n="59" d="100"/>
        </p:scale>
        <p:origin x="15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 u="heavy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2268-B261-2748-1586-BC91509D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18736"/>
            <a:ext cx="2949178" cy="73866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1F1C-75C1-A2D7-301A-841D6319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143116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D251D-7DE1-7AFD-6932-487795BD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1846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875D-4D25-B8E3-01A1-6643A12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F908B144-9AE9-4F1D-B813-DB4A4BDA56F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4E7A-AF7D-FCD9-0726-2E44CB22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CCE0-BD9B-CFD9-6CF7-47887307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C8A0906C-B9F2-4EAB-AD61-ED912008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1AD6-62B6-6FBF-0248-15E2CD83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F6985-90FF-5561-5842-D0428B588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5346-AE2E-44CD-BC63-CF568FBD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F908B144-9AE9-4F1D-B813-DB4A4BDA56F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97CB-A79F-CF40-B99F-6D7FA4A8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DE1D-6619-307B-1FCC-B5A2DCFC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C8A0906C-B9F2-4EAB-AD61-ED912008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7379" y="461899"/>
            <a:ext cx="18092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159635"/>
            <a:ext cx="8072755" cy="344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 u="heavy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mplementing-apriori-algorithm-in-python/" TargetMode="External"/><Relationship Id="rId3" Type="http://schemas.openxmlformats.org/officeDocument/2006/relationships/hyperlink" Target="https://www.researchgate.net/figure/Flow-chart-of-Apriori-algorithm_fig1_265051526" TargetMode="External"/><Relationship Id="rId7" Type="http://schemas.openxmlformats.org/officeDocument/2006/relationships/hyperlink" Target="https://www.kaggle.com/ekrembayar/apriori-association-rules-grocery-store" TargetMode="External"/><Relationship Id="rId2" Type="http://schemas.openxmlformats.org/officeDocument/2006/relationships/hyperlink" Target="https://www.digitalvidya.com/blog/apriori-algorithms-in-data-mi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ldb.org/conf/1994/P487.PDF" TargetMode="External"/><Relationship Id="rId5" Type="http://schemas.openxmlformats.org/officeDocument/2006/relationships/hyperlink" Target="https://www.geeksforgeeks.org/apriori-algorithm/" TargetMode="External"/><Relationship Id="rId4" Type="http://schemas.openxmlformats.org/officeDocument/2006/relationships/hyperlink" Target="https://www.educative.io/edpresso/what-is-the-apriori-algorith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DEDF-A1AC-05CA-57BE-A85514B78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858000" cy="2803923"/>
          </a:xfrm>
        </p:spPr>
        <p:txBody>
          <a:bodyPr>
            <a:normAutofit fontScale="90000"/>
          </a:bodyPr>
          <a:lstStyle/>
          <a:p>
            <a:r>
              <a:rPr lang="en-IN" dirty="0"/>
              <a:t>Data Mining Apriori Algorithm for Market Basket Analysis </a:t>
            </a:r>
            <a:br>
              <a:rPr lang="en-IN" dirty="0"/>
            </a:br>
            <a:br>
              <a:rPr lang="en-IN" dirty="0"/>
            </a:br>
            <a:endParaRPr lang="en-IN" sz="16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D358B-B45B-E31A-351F-D2A268B3B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0" y="3489723"/>
            <a:ext cx="5143500" cy="1384995"/>
          </a:xfrm>
        </p:spPr>
        <p:txBody>
          <a:bodyPr/>
          <a:lstStyle/>
          <a:p>
            <a:r>
              <a:rPr lang="en-IN" u="none" dirty="0">
                <a:solidFill>
                  <a:schemeClr val="tx1"/>
                </a:solidFill>
              </a:rPr>
              <a:t>MCS 5803 Project Presentation</a:t>
            </a:r>
          </a:p>
          <a:p>
            <a:endParaRPr lang="en-IN" u="none" dirty="0">
              <a:solidFill>
                <a:schemeClr val="tx1"/>
              </a:solidFill>
            </a:endParaRPr>
          </a:p>
          <a:p>
            <a:r>
              <a:rPr lang="en-IN" u="none" dirty="0">
                <a:solidFill>
                  <a:schemeClr val="tx1"/>
                </a:solidFill>
              </a:rPr>
              <a:t>Team members: Ashish Deriya, Urvashiben Thakkar, Yesha Patel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2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AE8B-BDFB-5BAF-8D46-BD79D936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744223"/>
            <a:ext cx="8070041" cy="921224"/>
          </a:xfrm>
        </p:spPr>
        <p:txBody>
          <a:bodyPr>
            <a:normAutofit/>
          </a:bodyPr>
          <a:lstStyle/>
          <a:p>
            <a:r>
              <a:rPr lang="en-IN" sz="3600" dirty="0"/>
              <a:t>How this algorithm works in data 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C91-53C2-E6DB-72AB-7F6EA336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19740"/>
            <a:ext cx="3648656" cy="2888043"/>
          </a:xfrm>
        </p:spPr>
        <p:txBody>
          <a:bodyPr anchor="ctr">
            <a:normAutofit/>
          </a:bodyPr>
          <a:lstStyle/>
          <a:p>
            <a:r>
              <a:rPr lang="en-US" sz="2000" u="none" spc="-41" dirty="0">
                <a:solidFill>
                  <a:schemeClr val="tx1"/>
                </a:solidFill>
              </a:rPr>
              <a:t>Let’s understand the working of</a:t>
            </a:r>
            <a:r>
              <a:rPr lang="en-US" sz="2000" u="none" spc="-8" dirty="0">
                <a:solidFill>
                  <a:schemeClr val="tx1"/>
                </a:solidFill>
              </a:rPr>
              <a:t> </a:t>
            </a:r>
            <a:r>
              <a:rPr lang="en-US" sz="2000" u="none" dirty="0">
                <a:solidFill>
                  <a:schemeClr val="tx1"/>
                </a:solidFill>
              </a:rPr>
              <a:t>this </a:t>
            </a:r>
            <a:r>
              <a:rPr lang="en-US" sz="2000" u="none" spc="-4" dirty="0">
                <a:solidFill>
                  <a:schemeClr val="tx1"/>
                </a:solidFill>
              </a:rPr>
              <a:t>algorithm </a:t>
            </a:r>
            <a:r>
              <a:rPr lang="en-US" sz="2000" u="none" dirty="0">
                <a:solidFill>
                  <a:schemeClr val="tx1"/>
                </a:solidFill>
              </a:rPr>
              <a:t>with a </a:t>
            </a:r>
            <a:r>
              <a:rPr lang="en-US" sz="2000" u="none" spc="-4" dirty="0">
                <a:solidFill>
                  <a:schemeClr val="tx1"/>
                </a:solidFill>
              </a:rPr>
              <a:t>simple </a:t>
            </a:r>
            <a:r>
              <a:rPr lang="en-US" sz="2000" u="none" spc="-11" dirty="0">
                <a:solidFill>
                  <a:schemeClr val="tx1"/>
                </a:solidFill>
              </a:rPr>
              <a:t>example (Market- Basket Analysis).</a:t>
            </a:r>
          </a:p>
          <a:p>
            <a:endParaRPr lang="en-US" sz="2000" u="none" spc="-11" dirty="0">
              <a:solidFill>
                <a:schemeClr val="tx1"/>
              </a:solidFill>
            </a:endParaRPr>
          </a:p>
          <a:p>
            <a:r>
              <a:rPr lang="en-US" sz="2000" u="none" dirty="0">
                <a:solidFill>
                  <a:schemeClr val="tx1"/>
                </a:solidFill>
              </a:rPr>
              <a:t>Consider</a:t>
            </a:r>
            <a:r>
              <a:rPr lang="en-US" sz="2000" u="none" spc="4" dirty="0">
                <a:solidFill>
                  <a:schemeClr val="tx1"/>
                </a:solidFill>
              </a:rPr>
              <a:t> </a:t>
            </a:r>
            <a:r>
              <a:rPr lang="en-US" sz="2000" u="none" dirty="0">
                <a:solidFill>
                  <a:schemeClr val="tx1"/>
                </a:solidFill>
              </a:rPr>
              <a:t>a</a:t>
            </a:r>
            <a:r>
              <a:rPr lang="en-US" sz="2000" u="none" spc="4" dirty="0">
                <a:solidFill>
                  <a:schemeClr val="tx1"/>
                </a:solidFill>
              </a:rPr>
              <a:t> </a:t>
            </a:r>
            <a:r>
              <a:rPr lang="en-US" sz="2000" u="none" spc="-11" dirty="0">
                <a:solidFill>
                  <a:schemeClr val="tx1"/>
                </a:solidFill>
              </a:rPr>
              <a:t>supermarket</a:t>
            </a:r>
            <a:r>
              <a:rPr lang="en-US" sz="2000" u="none" spc="-8" dirty="0">
                <a:solidFill>
                  <a:schemeClr val="tx1"/>
                </a:solidFill>
              </a:rPr>
              <a:t> </a:t>
            </a:r>
            <a:r>
              <a:rPr lang="en-US" sz="2000" u="none" spc="-4" dirty="0">
                <a:solidFill>
                  <a:schemeClr val="tx1"/>
                </a:solidFill>
              </a:rPr>
              <a:t>scenario</a:t>
            </a:r>
            <a:r>
              <a:rPr lang="en-US" sz="2000" u="none" dirty="0">
                <a:solidFill>
                  <a:schemeClr val="tx1"/>
                </a:solidFill>
              </a:rPr>
              <a:t> </a:t>
            </a:r>
            <a:r>
              <a:rPr lang="en-US" sz="2000" u="none" spc="-8" dirty="0">
                <a:solidFill>
                  <a:schemeClr val="tx1"/>
                </a:solidFill>
              </a:rPr>
              <a:t>where</a:t>
            </a:r>
            <a:r>
              <a:rPr lang="en-US" sz="2000" u="none" spc="-4" dirty="0">
                <a:solidFill>
                  <a:schemeClr val="tx1"/>
                </a:solidFill>
              </a:rPr>
              <a:t> </a:t>
            </a:r>
            <a:r>
              <a:rPr lang="en-US" sz="2000" u="none" dirty="0">
                <a:solidFill>
                  <a:schemeClr val="tx1"/>
                </a:solidFill>
              </a:rPr>
              <a:t>the </a:t>
            </a:r>
            <a:r>
              <a:rPr lang="en-US" sz="2000" u="none" spc="-533" dirty="0">
                <a:solidFill>
                  <a:schemeClr val="tx1"/>
                </a:solidFill>
              </a:rPr>
              <a:t> </a:t>
            </a:r>
            <a:r>
              <a:rPr lang="en-US" sz="2000" u="none" spc="-8" dirty="0">
                <a:solidFill>
                  <a:schemeClr val="tx1"/>
                </a:solidFill>
              </a:rPr>
              <a:t>itemset</a:t>
            </a:r>
            <a:r>
              <a:rPr lang="en-US" sz="2000" u="none" spc="-4" dirty="0">
                <a:solidFill>
                  <a:schemeClr val="tx1"/>
                </a:solidFill>
              </a:rPr>
              <a:t> </a:t>
            </a:r>
            <a:r>
              <a:rPr lang="en-US" sz="2000" u="none" dirty="0">
                <a:solidFill>
                  <a:schemeClr val="tx1"/>
                </a:solidFill>
              </a:rPr>
              <a:t>is</a:t>
            </a:r>
            <a:r>
              <a:rPr lang="en-US" sz="2000" u="none" spc="4" dirty="0">
                <a:solidFill>
                  <a:schemeClr val="tx1"/>
                </a:solidFill>
              </a:rPr>
              <a:t> </a:t>
            </a:r>
            <a:r>
              <a:rPr lang="en-US" sz="2000" u="none" dirty="0">
                <a:solidFill>
                  <a:schemeClr val="tx1"/>
                </a:solidFill>
              </a:rPr>
              <a:t>I</a:t>
            </a:r>
            <a:r>
              <a:rPr lang="en-US" sz="2000" u="none" spc="4" dirty="0">
                <a:solidFill>
                  <a:schemeClr val="tx1"/>
                </a:solidFill>
              </a:rPr>
              <a:t> </a:t>
            </a:r>
            <a:r>
              <a:rPr lang="en-US" sz="2000" u="none" dirty="0">
                <a:solidFill>
                  <a:schemeClr val="tx1"/>
                </a:solidFill>
              </a:rPr>
              <a:t>=</a:t>
            </a:r>
            <a:r>
              <a:rPr lang="en-US" sz="2000" u="none" spc="4" dirty="0">
                <a:solidFill>
                  <a:schemeClr val="tx1"/>
                </a:solidFill>
              </a:rPr>
              <a:t> </a:t>
            </a:r>
            <a:r>
              <a:rPr lang="en-US" sz="2000" u="none" spc="-4" dirty="0">
                <a:solidFill>
                  <a:schemeClr val="tx1"/>
                </a:solidFill>
              </a:rPr>
              <a:t>{Milk, Coffee, Sugar, Chocolate, Apple}.</a:t>
            </a:r>
            <a:r>
              <a:rPr lang="en-US" sz="2000" u="none" dirty="0">
                <a:solidFill>
                  <a:schemeClr val="tx1"/>
                </a:solidFill>
              </a:rPr>
              <a:t> </a:t>
            </a:r>
            <a:r>
              <a:rPr lang="en-US" sz="2000" u="none" spc="-4" dirty="0">
                <a:solidFill>
                  <a:schemeClr val="tx1"/>
                </a:solidFill>
              </a:rPr>
              <a:t>The</a:t>
            </a:r>
            <a:r>
              <a:rPr lang="en-US" sz="2000" u="none" dirty="0">
                <a:solidFill>
                  <a:schemeClr val="tx1"/>
                </a:solidFill>
              </a:rPr>
              <a:t> </a:t>
            </a:r>
            <a:r>
              <a:rPr lang="en-US" sz="2000" u="none" spc="-8" dirty="0">
                <a:solidFill>
                  <a:schemeClr val="tx1"/>
                </a:solidFill>
              </a:rPr>
              <a:t>database</a:t>
            </a:r>
            <a:r>
              <a:rPr lang="en-US" sz="2000" u="none" spc="-4" dirty="0">
                <a:solidFill>
                  <a:schemeClr val="tx1"/>
                </a:solidFill>
              </a:rPr>
              <a:t> </a:t>
            </a:r>
            <a:r>
              <a:rPr lang="en-US" sz="2000" u="none" spc="-11" dirty="0">
                <a:solidFill>
                  <a:schemeClr val="tx1"/>
                </a:solidFill>
              </a:rPr>
              <a:t>consists</a:t>
            </a:r>
            <a:r>
              <a:rPr lang="en-US" sz="2000" u="none" spc="-8" dirty="0">
                <a:solidFill>
                  <a:schemeClr val="tx1"/>
                </a:solidFill>
              </a:rPr>
              <a:t> </a:t>
            </a:r>
            <a:r>
              <a:rPr lang="en-US" sz="2000" u="none" dirty="0">
                <a:solidFill>
                  <a:schemeClr val="tx1"/>
                </a:solidFill>
              </a:rPr>
              <a:t>of</a:t>
            </a:r>
            <a:r>
              <a:rPr lang="en-US" sz="2000" u="none" spc="544" dirty="0">
                <a:solidFill>
                  <a:schemeClr val="tx1"/>
                </a:solidFill>
              </a:rPr>
              <a:t> </a:t>
            </a:r>
            <a:r>
              <a:rPr lang="en-US" sz="2000" u="none" spc="-8" dirty="0">
                <a:solidFill>
                  <a:schemeClr val="tx1"/>
                </a:solidFill>
              </a:rPr>
              <a:t>six </a:t>
            </a:r>
            <a:r>
              <a:rPr lang="en-US" sz="2000" u="none" spc="-4" dirty="0">
                <a:solidFill>
                  <a:schemeClr val="tx1"/>
                </a:solidFill>
              </a:rPr>
              <a:t> transactions.</a:t>
            </a:r>
            <a:endParaRPr lang="en-US" sz="2000" u="none" dirty="0">
              <a:solidFill>
                <a:schemeClr val="tx1"/>
              </a:solidFill>
            </a:endParaRPr>
          </a:p>
          <a:p>
            <a:endParaRPr lang="en-US" sz="1500" spc="-11" dirty="0"/>
          </a:p>
          <a:p>
            <a:endParaRPr lang="en-US" sz="1500" dirty="0"/>
          </a:p>
          <a:p>
            <a:endParaRPr lang="en-IN" sz="15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B9B89E-C9E0-22D3-F14D-DCF663494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67020"/>
              </p:ext>
            </p:extLst>
          </p:nvPr>
        </p:nvGraphicFramePr>
        <p:xfrm>
          <a:off x="4220007" y="2133600"/>
          <a:ext cx="4695393" cy="350859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35316">
                  <a:extLst>
                    <a:ext uri="{9D8B030D-6E8A-4147-A177-3AD203B41FA5}">
                      <a16:colId xmlns:a16="http://schemas.microsoft.com/office/drawing/2014/main" val="1477067435"/>
                    </a:ext>
                  </a:extLst>
                </a:gridCol>
                <a:gridCol w="3060077">
                  <a:extLst>
                    <a:ext uri="{9D8B030D-6E8A-4147-A177-3AD203B41FA5}">
                      <a16:colId xmlns:a16="http://schemas.microsoft.com/office/drawing/2014/main" val="3025191168"/>
                    </a:ext>
                  </a:extLst>
                </a:gridCol>
              </a:tblGrid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List of Items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03185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coffee, chocolate, apple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7706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coffee, sugar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84578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Sugar, apple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08726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Coffee, sugar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8442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14503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Milk, coffee, sugar</a:t>
                      </a:r>
                      <a:r>
                        <a:rPr lang="en-I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08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6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C91-53C2-E6DB-72AB-7F6EA336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1301668"/>
            <a:ext cx="3648656" cy="3901362"/>
          </a:xfrm>
        </p:spPr>
        <p:txBody>
          <a:bodyPr anchor="ctr">
            <a:normAutofit/>
          </a:bodyPr>
          <a:lstStyle/>
          <a:p>
            <a:pPr marL="9525" marR="3810" algn="just">
              <a:spcBef>
                <a:spcPts val="75"/>
              </a:spcBef>
              <a:tabLst>
                <a:tab pos="266700" algn="l"/>
              </a:tabLst>
            </a:pPr>
            <a:r>
              <a:rPr lang="en-IN" sz="1600" u="none" dirty="0">
                <a:solidFill>
                  <a:schemeClr val="tx1"/>
                </a:solidFill>
              </a:rPr>
              <a:t>Firstly, </a:t>
            </a:r>
            <a:r>
              <a:rPr lang="en-US" sz="1600" u="none" spc="-11" dirty="0">
                <a:solidFill>
                  <a:schemeClr val="tx1"/>
                </a:solidFill>
              </a:rPr>
              <a:t>Create </a:t>
            </a:r>
            <a:r>
              <a:rPr lang="en-US" sz="1600" u="none" dirty="0">
                <a:solidFill>
                  <a:schemeClr val="tx1"/>
                </a:solidFill>
              </a:rPr>
              <a:t>a </a:t>
            </a:r>
            <a:r>
              <a:rPr lang="en-US" sz="1600" u="none" spc="-4" dirty="0">
                <a:solidFill>
                  <a:schemeClr val="tx1"/>
                </a:solidFill>
              </a:rPr>
              <a:t>frequency </a:t>
            </a:r>
            <a:r>
              <a:rPr lang="en-US" sz="1600" u="none" spc="-8" dirty="0">
                <a:solidFill>
                  <a:schemeClr val="tx1"/>
                </a:solidFill>
              </a:rPr>
              <a:t>table </a:t>
            </a:r>
            <a:r>
              <a:rPr lang="en-US" sz="1600" u="none" spc="-4" dirty="0">
                <a:solidFill>
                  <a:schemeClr val="tx1"/>
                </a:solidFill>
              </a:rPr>
              <a:t>of </a:t>
            </a:r>
            <a:r>
              <a:rPr lang="en-US" sz="1600" u="none" dirty="0">
                <a:solidFill>
                  <a:schemeClr val="tx1"/>
                </a:solidFill>
              </a:rPr>
              <a:t>all the </a:t>
            </a:r>
            <a:r>
              <a:rPr lang="en-US" sz="1600" u="none" spc="-8" dirty="0">
                <a:solidFill>
                  <a:schemeClr val="tx1"/>
                </a:solidFill>
              </a:rPr>
              <a:t>items that </a:t>
            </a:r>
            <a:r>
              <a:rPr lang="en-US" sz="1600" u="none" spc="-4" dirty="0">
                <a:solidFill>
                  <a:schemeClr val="tx1"/>
                </a:solidFill>
              </a:rPr>
              <a:t>occur </a:t>
            </a:r>
            <a:r>
              <a:rPr lang="en-US" sz="1600" u="none" dirty="0">
                <a:solidFill>
                  <a:schemeClr val="tx1"/>
                </a:solidFill>
              </a:rPr>
              <a:t>in all </a:t>
            </a:r>
            <a:r>
              <a:rPr lang="en-US" sz="1600" u="none" spc="-8" dirty="0">
                <a:solidFill>
                  <a:schemeClr val="tx1"/>
                </a:solidFill>
              </a:rPr>
              <a:t>the </a:t>
            </a:r>
            <a:r>
              <a:rPr lang="en-US" sz="1600" u="none" spc="-4" dirty="0">
                <a:solidFill>
                  <a:schemeClr val="tx1"/>
                </a:solidFill>
              </a:rPr>
              <a:t> transactions. </a:t>
            </a:r>
            <a:endParaRPr lang="en-US" sz="1600" u="none" spc="-11" dirty="0">
              <a:solidFill>
                <a:schemeClr val="tx1"/>
              </a:solidFill>
            </a:endParaRPr>
          </a:p>
          <a:p>
            <a:endParaRPr lang="en-US" sz="1500" dirty="0"/>
          </a:p>
          <a:p>
            <a:endParaRPr lang="en-US" sz="1500" spc="-11" dirty="0"/>
          </a:p>
          <a:p>
            <a:endParaRPr lang="en-US" sz="1500" dirty="0"/>
          </a:p>
          <a:p>
            <a:endParaRPr lang="en-IN" sz="1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989C36-BA39-7DFC-FD07-D2C7F5BDB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69118"/>
              </p:ext>
            </p:extLst>
          </p:nvPr>
        </p:nvGraphicFramePr>
        <p:xfrm>
          <a:off x="390720" y="3365184"/>
          <a:ext cx="3883656" cy="212121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987588">
                  <a:extLst>
                    <a:ext uri="{9D8B030D-6E8A-4147-A177-3AD203B41FA5}">
                      <a16:colId xmlns:a16="http://schemas.microsoft.com/office/drawing/2014/main" val="1477067435"/>
                    </a:ext>
                  </a:extLst>
                </a:gridCol>
                <a:gridCol w="1363693">
                  <a:extLst>
                    <a:ext uri="{9D8B030D-6E8A-4147-A177-3AD203B41FA5}">
                      <a16:colId xmlns:a16="http://schemas.microsoft.com/office/drawing/2014/main" val="3025191168"/>
                    </a:ext>
                  </a:extLst>
                </a:gridCol>
                <a:gridCol w="1532375">
                  <a:extLst>
                    <a:ext uri="{9D8B030D-6E8A-4147-A177-3AD203B41FA5}">
                      <a16:colId xmlns:a16="http://schemas.microsoft.com/office/drawing/2014/main" val="49584105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 transactions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0318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T1, T2, T5,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77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Coffee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T1, T2, T4,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845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Sugar</a:t>
                      </a: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T2, T3, T4,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087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Chocolate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84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Apple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T1, T3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1450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30CC942-B4BB-706D-4F61-1991733D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5394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D28A4D-F5C8-93F3-40F4-F71E57D2147D}"/>
              </a:ext>
            </a:extLst>
          </p:cNvPr>
          <p:cNvGraphicFramePr>
            <a:graphicFrameLocks noGrp="1"/>
          </p:cNvGraphicFramePr>
          <p:nvPr/>
        </p:nvGraphicFramePr>
        <p:xfrm>
          <a:off x="4923994" y="3230874"/>
          <a:ext cx="3883656" cy="187960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987588">
                  <a:extLst>
                    <a:ext uri="{9D8B030D-6E8A-4147-A177-3AD203B41FA5}">
                      <a16:colId xmlns:a16="http://schemas.microsoft.com/office/drawing/2014/main" val="1477067435"/>
                    </a:ext>
                  </a:extLst>
                </a:gridCol>
                <a:gridCol w="1363693">
                  <a:extLst>
                    <a:ext uri="{9D8B030D-6E8A-4147-A177-3AD203B41FA5}">
                      <a16:colId xmlns:a16="http://schemas.microsoft.com/office/drawing/2014/main" val="3025191168"/>
                    </a:ext>
                  </a:extLst>
                </a:gridCol>
                <a:gridCol w="1532375">
                  <a:extLst>
                    <a:ext uri="{9D8B030D-6E8A-4147-A177-3AD203B41FA5}">
                      <a16:colId xmlns:a16="http://schemas.microsoft.com/office/drawing/2014/main" val="495841050"/>
                    </a:ext>
                  </a:extLst>
                </a:gridCol>
              </a:tblGrid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 transactions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03185"/>
                  </a:ext>
                </a:extLst>
              </a:tr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T1, T2, T5,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7706"/>
                  </a:ext>
                </a:extLst>
              </a:tr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Coffee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T1, T2, T4,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84578"/>
                  </a:ext>
                </a:extLst>
              </a:tr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Sugar</a:t>
                      </a: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T2, T3, T4,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08726"/>
                  </a:ext>
                </a:extLst>
              </a:tr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Apple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T1, T3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145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08C2764-2B28-4978-7CA6-52634C10F816}"/>
              </a:ext>
            </a:extLst>
          </p:cNvPr>
          <p:cNvSpPr txBox="1"/>
          <p:nvPr/>
        </p:nvSpPr>
        <p:spPr>
          <a:xfrm>
            <a:off x="4570834" y="2399877"/>
            <a:ext cx="45731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r>
              <a:rPr lang="en-US" sz="1600" dirty="0"/>
              <a:t>Now, we must pick those items sets which frequency count is = 2 and &gt; 2,  because </a:t>
            </a:r>
            <a:r>
              <a:rPr lang="en-US" sz="1600" dirty="0" err="1"/>
              <a:t>min_support_count</a:t>
            </a:r>
            <a:r>
              <a:rPr lang="en-US" sz="1600" dirty="0"/>
              <a:t> = 2.</a:t>
            </a:r>
            <a:endParaRPr lang="en-US" sz="1600" spc="-1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8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C91-53C2-E6DB-72AB-7F6EA336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4" y="1585038"/>
            <a:ext cx="3648656" cy="842894"/>
          </a:xfrm>
        </p:spPr>
        <p:txBody>
          <a:bodyPr anchor="ctr">
            <a:normAutofit/>
          </a:bodyPr>
          <a:lstStyle/>
          <a:p>
            <a:pPr marL="9525" marR="3810" algn="just">
              <a:spcBef>
                <a:spcPts val="75"/>
              </a:spcBef>
              <a:tabLst>
                <a:tab pos="266700" algn="l"/>
              </a:tabLst>
            </a:pPr>
            <a:r>
              <a:rPr lang="en-US" sz="1500" spc="-4" dirty="0"/>
              <a:t> </a:t>
            </a:r>
            <a:endParaRPr lang="en-US" sz="1500" spc="-11" dirty="0"/>
          </a:p>
          <a:p>
            <a:endParaRPr lang="en-US" sz="1500" dirty="0"/>
          </a:p>
          <a:p>
            <a:endParaRPr lang="en-US" sz="1500" spc="-11" dirty="0"/>
          </a:p>
          <a:p>
            <a:endParaRPr lang="en-US" sz="1500" dirty="0"/>
          </a:p>
          <a:p>
            <a:endParaRPr lang="en-IN" sz="1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989C36-BA39-7DFC-FD07-D2C7F5BDB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39394"/>
              </p:ext>
            </p:extLst>
          </p:nvPr>
        </p:nvGraphicFramePr>
        <p:xfrm>
          <a:off x="349898" y="2499546"/>
          <a:ext cx="3882343" cy="281260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343462">
                  <a:extLst>
                    <a:ext uri="{9D8B030D-6E8A-4147-A177-3AD203B41FA5}">
                      <a16:colId xmlns:a16="http://schemas.microsoft.com/office/drawing/2014/main" val="1477067435"/>
                    </a:ext>
                  </a:extLst>
                </a:gridCol>
                <a:gridCol w="1006506">
                  <a:extLst>
                    <a:ext uri="{9D8B030D-6E8A-4147-A177-3AD203B41FA5}">
                      <a16:colId xmlns:a16="http://schemas.microsoft.com/office/drawing/2014/main" val="3025191168"/>
                    </a:ext>
                  </a:extLst>
                </a:gridCol>
                <a:gridCol w="1532375">
                  <a:extLst>
                    <a:ext uri="{9D8B030D-6E8A-4147-A177-3AD203B41FA5}">
                      <a16:colId xmlns:a16="http://schemas.microsoft.com/office/drawing/2014/main" val="495841050"/>
                    </a:ext>
                  </a:extLst>
                </a:gridCol>
              </a:tblGrid>
              <a:tr h="4018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2- Item sets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 transactions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03185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coffee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/>
                        <a:t>T1, T2, T6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7706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sugar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T2,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84578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Milk, apple</a:t>
                      </a: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/>
                        <a:t>T1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790993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Coffee, sugar</a:t>
                      </a: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/>
                        <a:t>T2, T4, T6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08726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Coffee, apple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8442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Sugar, apple</a:t>
                      </a: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T3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1450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30CC942-B4BB-706D-4F61-1991733D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5394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D28A4D-F5C8-93F3-40F4-F71E57D2147D}"/>
              </a:ext>
            </a:extLst>
          </p:cNvPr>
          <p:cNvGraphicFramePr>
            <a:graphicFrameLocks noGrp="1"/>
          </p:cNvGraphicFramePr>
          <p:nvPr/>
        </p:nvGraphicFramePr>
        <p:xfrm>
          <a:off x="4923994" y="3230874"/>
          <a:ext cx="3883656" cy="150368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57233">
                  <a:extLst>
                    <a:ext uri="{9D8B030D-6E8A-4147-A177-3AD203B41FA5}">
                      <a16:colId xmlns:a16="http://schemas.microsoft.com/office/drawing/2014/main" val="1477067435"/>
                    </a:ext>
                  </a:extLst>
                </a:gridCol>
                <a:gridCol w="1194048">
                  <a:extLst>
                    <a:ext uri="{9D8B030D-6E8A-4147-A177-3AD203B41FA5}">
                      <a16:colId xmlns:a16="http://schemas.microsoft.com/office/drawing/2014/main" val="3025191168"/>
                    </a:ext>
                  </a:extLst>
                </a:gridCol>
                <a:gridCol w="1532375">
                  <a:extLst>
                    <a:ext uri="{9D8B030D-6E8A-4147-A177-3AD203B41FA5}">
                      <a16:colId xmlns:a16="http://schemas.microsoft.com/office/drawing/2014/main" val="495841050"/>
                    </a:ext>
                  </a:extLst>
                </a:gridCol>
              </a:tblGrid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 transactions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03185"/>
                  </a:ext>
                </a:extLst>
              </a:tr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coffee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T1, T2,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7706"/>
                  </a:ext>
                </a:extLst>
              </a:tr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sugar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T2,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84578"/>
                  </a:ext>
                </a:extLst>
              </a:tr>
              <a:tr h="3759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Coffee, sugar</a:t>
                      </a:r>
                    </a:p>
                  </a:txBody>
                  <a:tcPr marL="154913" marR="92948" marT="92948" marB="9294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T2, </a:t>
                      </a: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T4, T6</a:t>
                      </a:r>
                    </a:p>
                  </a:txBody>
                  <a:tcPr marL="154913" marR="92948" marT="92948" marB="92948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087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08C2764-2B28-4978-7CA6-52634C10F816}"/>
              </a:ext>
            </a:extLst>
          </p:cNvPr>
          <p:cNvSpPr txBox="1"/>
          <p:nvPr/>
        </p:nvSpPr>
        <p:spPr>
          <a:xfrm>
            <a:off x="4566133" y="2134263"/>
            <a:ext cx="4573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r>
              <a:rPr lang="en-US" dirty="0"/>
              <a:t>Now, we must pick those items sets which frequency count is = 2 and &gt; 2,  because </a:t>
            </a:r>
            <a:r>
              <a:rPr lang="en-US" dirty="0" err="1"/>
              <a:t>min_support_count</a:t>
            </a:r>
            <a:r>
              <a:rPr lang="en-US" dirty="0"/>
              <a:t> = 2.</a:t>
            </a:r>
            <a:endParaRPr lang="en-US" spc="-11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FFBA9-8875-4352-AAF4-526F5DE99ABD}"/>
              </a:ext>
            </a:extLst>
          </p:cNvPr>
          <p:cNvSpPr txBox="1"/>
          <p:nvPr/>
        </p:nvSpPr>
        <p:spPr>
          <a:xfrm>
            <a:off x="349898" y="2072239"/>
            <a:ext cx="457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r>
              <a:rPr lang="en-US" dirty="0"/>
              <a:t>Now, we make 2-item set together.</a:t>
            </a:r>
            <a:endParaRPr lang="en-US" spc="-1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A0320-3CC2-3A92-C905-156246F88722}"/>
              </a:ext>
            </a:extLst>
          </p:cNvPr>
          <p:cNvSpPr txBox="1"/>
          <p:nvPr/>
        </p:nvSpPr>
        <p:spPr>
          <a:xfrm>
            <a:off x="4566133" y="5403740"/>
            <a:ext cx="447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dirty="0"/>
              <a:t>Now, we have three items only milk, coffee, sugar</a:t>
            </a:r>
            <a:endParaRPr lang="en-US" spc="-1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98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C91-53C2-E6DB-72AB-7F6EA336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4" y="1585038"/>
            <a:ext cx="3648656" cy="842894"/>
          </a:xfrm>
        </p:spPr>
        <p:txBody>
          <a:bodyPr anchor="ctr">
            <a:normAutofit/>
          </a:bodyPr>
          <a:lstStyle/>
          <a:p>
            <a:pPr marL="9525" marR="3810" algn="just">
              <a:spcBef>
                <a:spcPts val="75"/>
              </a:spcBef>
              <a:tabLst>
                <a:tab pos="266700" algn="l"/>
              </a:tabLst>
            </a:pPr>
            <a:r>
              <a:rPr lang="en-US" sz="1500" spc="-4" dirty="0"/>
              <a:t> </a:t>
            </a:r>
            <a:endParaRPr lang="en-US" sz="1500" spc="-11" dirty="0"/>
          </a:p>
          <a:p>
            <a:endParaRPr lang="en-US" sz="1500" dirty="0"/>
          </a:p>
          <a:p>
            <a:endParaRPr lang="en-US" sz="1500" spc="-11" dirty="0"/>
          </a:p>
          <a:p>
            <a:endParaRPr lang="en-US" sz="1500" dirty="0"/>
          </a:p>
          <a:p>
            <a:endParaRPr lang="en-IN" sz="15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0CC942-B4BB-706D-4F61-1991733D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5394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FFBA9-8875-4352-AAF4-526F5DE99ABD}"/>
              </a:ext>
            </a:extLst>
          </p:cNvPr>
          <p:cNvSpPr txBox="1"/>
          <p:nvPr/>
        </p:nvSpPr>
        <p:spPr>
          <a:xfrm>
            <a:off x="564354" y="2042274"/>
            <a:ext cx="457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r>
              <a:rPr lang="en-US" dirty="0"/>
              <a:t>Now, we make 3-item set together.</a:t>
            </a:r>
            <a:endParaRPr lang="en-US" spc="-11" dirty="0">
              <a:latin typeface="Calibri"/>
              <a:cs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E22BE2-3C1F-0112-FA6F-0C4D19EB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28324"/>
              </p:ext>
            </p:extLst>
          </p:nvPr>
        </p:nvGraphicFramePr>
        <p:xfrm>
          <a:off x="446854" y="2516686"/>
          <a:ext cx="3883656" cy="99864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554072">
                  <a:extLst>
                    <a:ext uri="{9D8B030D-6E8A-4147-A177-3AD203B41FA5}">
                      <a16:colId xmlns:a16="http://schemas.microsoft.com/office/drawing/2014/main" val="1477067435"/>
                    </a:ext>
                  </a:extLst>
                </a:gridCol>
                <a:gridCol w="796690">
                  <a:extLst>
                    <a:ext uri="{9D8B030D-6E8A-4147-A177-3AD203B41FA5}">
                      <a16:colId xmlns:a16="http://schemas.microsoft.com/office/drawing/2014/main" val="3025191168"/>
                    </a:ext>
                  </a:extLst>
                </a:gridCol>
                <a:gridCol w="1532894">
                  <a:extLst>
                    <a:ext uri="{9D8B030D-6E8A-4147-A177-3AD203B41FA5}">
                      <a16:colId xmlns:a16="http://schemas.microsoft.com/office/drawing/2014/main" val="495841050"/>
                    </a:ext>
                  </a:extLst>
                </a:gridCol>
              </a:tblGrid>
              <a:tr h="47441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3- Item sets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 transactions</a:t>
                      </a: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03185"/>
                  </a:ext>
                </a:extLst>
              </a:tr>
              <a:tr h="3684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coffee, sugar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T2, T6</a:t>
                      </a: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77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45872DA-8241-F717-6479-91E9EE69EE22}"/>
              </a:ext>
            </a:extLst>
          </p:cNvPr>
          <p:cNvSpPr txBox="1"/>
          <p:nvPr/>
        </p:nvSpPr>
        <p:spPr>
          <a:xfrm>
            <a:off x="373824" y="3563904"/>
            <a:ext cx="41981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Non-empty subsets of {Milk, Coffee, Sugar}: </a:t>
            </a:r>
          </a:p>
          <a:p>
            <a:r>
              <a:rPr lang="en-IN" sz="1600" dirty="0"/>
              <a:t>{Milk}, </a:t>
            </a:r>
          </a:p>
          <a:p>
            <a:r>
              <a:rPr lang="en-IN" sz="1600" dirty="0"/>
              <a:t>{Coffee}, </a:t>
            </a:r>
          </a:p>
          <a:p>
            <a:r>
              <a:rPr lang="en-IN" sz="1600" dirty="0"/>
              <a:t>{Sugar}, </a:t>
            </a:r>
          </a:p>
          <a:p>
            <a:r>
              <a:rPr lang="en-IN" sz="1600" dirty="0"/>
              <a:t>{Milk, Coffee}, </a:t>
            </a:r>
          </a:p>
          <a:p>
            <a:r>
              <a:rPr lang="en-IN" sz="1600" dirty="0"/>
              <a:t>{Milk, Sugar}, </a:t>
            </a:r>
          </a:p>
          <a:p>
            <a:r>
              <a:rPr lang="en-IN" sz="1600" dirty="0"/>
              <a:t>{Coffee, Sugar}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8AF9CE-EDF4-E051-3F65-B4A9CE30C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91860"/>
              </p:ext>
            </p:extLst>
          </p:nvPr>
        </p:nvGraphicFramePr>
        <p:xfrm>
          <a:off x="5062226" y="2314784"/>
          <a:ext cx="3135041" cy="350859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466178">
                  <a:extLst>
                    <a:ext uri="{9D8B030D-6E8A-4147-A177-3AD203B41FA5}">
                      <a16:colId xmlns:a16="http://schemas.microsoft.com/office/drawing/2014/main" val="1477067435"/>
                    </a:ext>
                  </a:extLst>
                </a:gridCol>
                <a:gridCol w="1668863">
                  <a:extLst>
                    <a:ext uri="{9D8B030D-6E8A-4147-A177-3AD203B41FA5}">
                      <a16:colId xmlns:a16="http://schemas.microsoft.com/office/drawing/2014/main" val="3025191168"/>
                    </a:ext>
                  </a:extLst>
                </a:gridCol>
              </a:tblGrid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03185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7706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Coffee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84578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Sugar</a:t>
                      </a: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08726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coffee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8442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Milk, Sugar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14503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Coffee, sugar</a:t>
                      </a:r>
                    </a:p>
                  </a:txBody>
                  <a:tcPr marL="206550" marR="123930" marT="123930" marB="123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06550" marR="123930" marT="123930" marB="12393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8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69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C91-53C2-E6DB-72AB-7F6EA336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4" y="1585038"/>
            <a:ext cx="3648656" cy="842894"/>
          </a:xfrm>
        </p:spPr>
        <p:txBody>
          <a:bodyPr anchor="ctr">
            <a:normAutofit/>
          </a:bodyPr>
          <a:lstStyle/>
          <a:p>
            <a:pPr marL="9525" marR="3810" algn="just">
              <a:spcBef>
                <a:spcPts val="75"/>
              </a:spcBef>
              <a:tabLst>
                <a:tab pos="266700" algn="l"/>
              </a:tabLst>
            </a:pPr>
            <a:r>
              <a:rPr lang="en-US" sz="1500" spc="-4" dirty="0"/>
              <a:t> </a:t>
            </a:r>
            <a:endParaRPr lang="en-US" sz="1500" spc="-11" dirty="0"/>
          </a:p>
          <a:p>
            <a:endParaRPr lang="en-US" sz="1500" dirty="0"/>
          </a:p>
          <a:p>
            <a:endParaRPr lang="en-US" sz="1500" spc="-11" dirty="0"/>
          </a:p>
          <a:p>
            <a:endParaRPr lang="en-US" sz="1500" dirty="0"/>
          </a:p>
          <a:p>
            <a:endParaRPr lang="en-IN" sz="15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0CC942-B4BB-706D-4F61-1991733D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49" y="457200"/>
            <a:ext cx="7886700" cy="45394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FFBA9-8875-4352-AAF4-526F5DE99ABD}"/>
              </a:ext>
            </a:extLst>
          </p:cNvPr>
          <p:cNvSpPr txBox="1"/>
          <p:nvPr/>
        </p:nvSpPr>
        <p:spPr>
          <a:xfrm>
            <a:off x="571350" y="1465155"/>
            <a:ext cx="7886699" cy="7207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/>
              <a:t>Now, we calculate confidence for association rule.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endParaRPr lang="en-US" sz="1600" dirty="0"/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/>
              <a:t>Support of {milk, coffee, sugar} = 2/6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sz="1600" dirty="0"/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/>
              <a:t>Rule 1: {Milk} --&gt; {Coffee, Sugar}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Support of (Milk) is 4/6.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Confidence = support (milk, coffee, sugar) / support (milk) = 2/6 / 4/6 = 2/4*100 = 50% (50% &lt; 60%)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sz="1600" spc="-15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/>
              <a:t>Rule 2: {Coffee} --&gt; {Milk, Sugar}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Support of (coffee) is 4/6.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Confidence = support (milk, coffee, sugar) / support (coffee) = 2/6 / 4/6 = 2/4*100 = 50% (50% &lt; 60%)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sz="1600" spc="-15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/>
              <a:t>Rule 3: {Sugar} --&gt; {Milk, Coffee}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Support of (sugar) is 4/6.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Confidence = support (milk, coffee, sugar) / support (sugar) = 2/6 / 4/6 = 2/4*100 = 50% (50% &lt; 60%) </a:t>
            </a:r>
          </a:p>
          <a:p>
            <a:pPr marL="9525" marR="3810" algn="just">
              <a:spcBef>
                <a:spcPts val="75"/>
              </a:spcBef>
              <a:tabLst>
                <a:tab pos="266700" algn="l"/>
              </a:tabLst>
            </a:pPr>
            <a:endParaRPr lang="en-US" sz="1600" dirty="0"/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60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  <a:p>
            <a:pPr marL="266700" marR="3810" indent="-257175" algn="just">
              <a:spcBef>
                <a:spcPts val="75"/>
              </a:spcBef>
              <a:buFont typeface="Arial MT"/>
              <a:buChar char="•"/>
              <a:tabLst>
                <a:tab pos="266700" algn="l"/>
              </a:tabLst>
            </a:pPr>
            <a:endParaRPr lang="en-US" sz="1350" spc="-1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0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C91-53C2-E6DB-72AB-7F6EA336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4" y="1585038"/>
            <a:ext cx="3648656" cy="842894"/>
          </a:xfrm>
        </p:spPr>
        <p:txBody>
          <a:bodyPr anchor="ctr">
            <a:normAutofit/>
          </a:bodyPr>
          <a:lstStyle/>
          <a:p>
            <a:pPr marL="9525" marR="3810" algn="just">
              <a:spcBef>
                <a:spcPts val="75"/>
              </a:spcBef>
              <a:tabLst>
                <a:tab pos="266700" algn="l"/>
              </a:tabLst>
            </a:pPr>
            <a:r>
              <a:rPr lang="en-US" sz="1500" spc="-4" dirty="0"/>
              <a:t> </a:t>
            </a:r>
            <a:endParaRPr lang="en-US" sz="1500" spc="-11" dirty="0"/>
          </a:p>
          <a:p>
            <a:endParaRPr lang="en-US" sz="1500" dirty="0"/>
          </a:p>
          <a:p>
            <a:endParaRPr lang="en-US" sz="1500" spc="-11" dirty="0"/>
          </a:p>
          <a:p>
            <a:endParaRPr lang="en-US" sz="1500" dirty="0"/>
          </a:p>
          <a:p>
            <a:endParaRPr lang="en-IN" sz="15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0CC942-B4BB-706D-4F61-1991733D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45394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FFBA9-8875-4352-AAF4-526F5DE99ABD}"/>
              </a:ext>
            </a:extLst>
          </p:cNvPr>
          <p:cNvSpPr txBox="1"/>
          <p:nvPr/>
        </p:nvSpPr>
        <p:spPr>
          <a:xfrm>
            <a:off x="564354" y="1143000"/>
            <a:ext cx="7886699" cy="5468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/>
              <a:t>Rule 4: {Milk, coffee} --&gt; {Sugar}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Support of (Milk, coffee) is 3/6.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Confidence = support (milk, coffee, sugar) / support (Milk, coffee) = 2/6 / 3/6 = 2/4*100 = 66.67%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(66.67% &gt; 60%)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sz="1600" spc="-15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/>
              <a:t>Rule 5: {Milk, sugar} --&gt; {coffee}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Support of (Milk, sugar) is 2/6.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Confidence = support (milk, coffee, sugar) / support (Milk, sugar) = 2/6 / 2/6 = 2/4*100 = 100%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(100% &gt; 60%)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sz="1600" spc="-15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/>
              <a:t>Rule 6: {coffee, sugar} --&gt; {milk}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Support of (coffee, sugar) is 3/6.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Confidence = support (milk, coffee, sugar) / support (coffee, sugar) = 2/6 / 3/6 = 2/4*100 = 66.67%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(100% &gt; 60%)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sz="1600" dirty="0"/>
          </a:p>
          <a:p>
            <a:pPr marL="298450" marR="5080" indent="-285750" algn="just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dirty="0"/>
              <a:t>So, from this calculation, strongly associated rules are: {Milk, coffee} --&gt; {Sugar}, {Milk, sugar} --&gt; {coffee}</a:t>
            </a:r>
          </a:p>
          <a:p>
            <a:pPr marL="12700" marR="508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/>
              <a:t>	{coffee, sugar} --&gt; {milk}</a:t>
            </a:r>
          </a:p>
        </p:txBody>
      </p:sp>
    </p:spTree>
    <p:extLst>
      <p:ext uri="{BB962C8B-B14F-4D97-AF65-F5344CB8AC3E}">
        <p14:creationId xmlns:p14="http://schemas.microsoft.com/office/powerpoint/2010/main" val="82572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6339DC-B1C7-BEB9-220B-7DCEFB71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57200"/>
            <a:ext cx="8915400" cy="990600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advantages of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in data mining?</a:t>
            </a:r>
            <a:b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F68EE1-85C6-D5C2-D87A-C59A2D2299B4}"/>
              </a:ext>
            </a:extLst>
          </p:cNvPr>
          <p:cNvSpPr txBox="1">
            <a:spLocks/>
          </p:cNvSpPr>
          <p:nvPr/>
        </p:nvSpPr>
        <p:spPr>
          <a:xfrm>
            <a:off x="647700" y="1828800"/>
            <a:ext cx="784860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 u="heavy">
                <a:solidFill>
                  <a:schemeClr val="hlink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u="none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Simplicity &amp; ease of implementation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u="none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rules are easy to human-readable * interpretable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u="none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well without labeled data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u="none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&amp; customizability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u="none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Extensions for multiple use cases can be created easily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u="none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 algorithm is widely used &amp; studied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21998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01A-CB7C-EA25-3F5E-788E6A4D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23" y="683703"/>
            <a:ext cx="8072754" cy="1443101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disadvantages of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in data mining?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A0A1-A550-0564-AB95-B55F9889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0"/>
            <a:ext cx="8072755" cy="370014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endParaRPr lang="en-US" sz="2000" b="0" i="0" u="non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Computational complexity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Time &amp; space overhead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Difficulty handling sparse data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Limited discovery of complex patterns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Higher memory usage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Bias of minimum support threshold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Inability to handle numeric data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Lack of incorporation of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2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66B-EAA3-CDF1-E35B-C2719976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1898"/>
            <a:ext cx="7848599" cy="1366902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we improve the Apriori Algorithm's efficiency?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0560-56F0-5ECC-B84C-B62C27DB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40" y="1295400"/>
            <a:ext cx="8072755" cy="5410200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are some of the methods to improve the efficiency of </a:t>
            </a:r>
            <a:r>
              <a:rPr lang="en-US" sz="1800" b="0" i="0" u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–</a:t>
            </a:r>
          </a:p>
          <a:p>
            <a:pPr algn="just"/>
            <a:endParaRPr lang="en-US" sz="1800" b="0" i="0" u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Hash-Based Technique: This method uses a hash-based structure called a hash table for generating the k-</a:t>
            </a:r>
            <a:r>
              <a:rPr lang="en-US" sz="1800" b="0" i="0" u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itemsets</a:t>
            </a: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their corresponding count. It uses a hash function for generating the table.</a:t>
            </a:r>
          </a:p>
          <a:p>
            <a:pPr algn="just">
              <a:buFont typeface="+mj-lt"/>
              <a:buAutoNum type="arabicPeriod"/>
            </a:pP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Reduction: This method reduces the number of transactions scanned in iterations. The transactions which do not contain frequent items are marked or removed.</a:t>
            </a:r>
          </a:p>
          <a:p>
            <a:pPr algn="just">
              <a:buFont typeface="+mj-lt"/>
              <a:buAutoNum type="arabicPeriod"/>
            </a:pP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Partitioning: This method requires only two database scans to mine the frequent </a:t>
            </a:r>
            <a:r>
              <a:rPr lang="en-US" sz="1800" b="0" i="0" u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itemsets</a:t>
            </a: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says that for any itemset to be potentially frequent in the database, it should be frequent in at least one of the partitions of the database.</a:t>
            </a:r>
          </a:p>
          <a:p>
            <a:pPr algn="just">
              <a:buFont typeface="+mj-lt"/>
              <a:buAutoNum type="arabicPeriod"/>
            </a:pP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Sampling: This method picks a random sample S from Database D and then searches for frequent itemset in S. It may be possible to lose a global frequent itemset. This can be reduced by lowering the </a:t>
            </a:r>
            <a:r>
              <a:rPr lang="en-US" sz="1800" b="0" i="0" u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min_sup</a:t>
            </a: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Itemset Counting: This technique can add new candidate </a:t>
            </a:r>
            <a:r>
              <a:rPr lang="en-US" sz="1800" b="0" i="0" u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itemsets</a:t>
            </a: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any marked start point of the database during the scanning of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DC1A-AC7E-CF6F-8D64-48671F7B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61898"/>
            <a:ext cx="8072754" cy="1062101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applications of </a:t>
            </a:r>
            <a:r>
              <a:rPr lang="en-US" sz="31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3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in data mining?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2A52-F4A8-3E17-5816-2885C3F4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89" y="1905000"/>
            <a:ext cx="8072755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0" i="0" u="non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9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0" b="0" i="0" u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19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has picked up a pace in recent years and is used in different industries for data mining and handling. </a:t>
            </a:r>
          </a:p>
          <a:p>
            <a:pPr algn="just"/>
            <a:r>
              <a:rPr lang="en-US" sz="19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fields where Apriori is used:</a:t>
            </a:r>
          </a:p>
          <a:p>
            <a:pPr algn="just"/>
            <a:endParaRPr lang="en-US" sz="1900" b="0" i="0" u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b="1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Medical</a:t>
            </a:r>
          </a:p>
          <a:p>
            <a:pPr algn="just"/>
            <a:r>
              <a:rPr lang="en-US" sz="19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Hospitals are generally trashed with data every day and need to retrieve a lot of past data for existing patients. The Apriori algorithm helps hospitals to manage the database of patients without jinxing it with other patients. </a:t>
            </a:r>
          </a:p>
          <a:p>
            <a:pPr algn="just"/>
            <a:endParaRPr lang="en-US" sz="1900" b="0" i="0" u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b="1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Education</a:t>
            </a:r>
          </a:p>
          <a:p>
            <a:pPr algn="just"/>
            <a:r>
              <a:rPr lang="en-US" sz="19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educational institute can use the Apriori algorithm to store and monitor students’ data like age, gender, traits, characteristics, parent’s details, etc. </a:t>
            </a:r>
          </a:p>
          <a:p>
            <a:pPr algn="just"/>
            <a:endParaRPr lang="en-US" sz="1900" b="0" i="0" u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b="1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Forestry</a:t>
            </a:r>
          </a:p>
          <a:p>
            <a:pPr algn="just"/>
            <a:r>
              <a:rPr lang="en-US" sz="19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same line as the education and medical industry, forestry can also use the </a:t>
            </a:r>
            <a:r>
              <a:rPr lang="en-US" sz="1900" b="0" i="0" u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19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to store, analyze, and manage details of every flora and fauna of the given territory. </a:t>
            </a:r>
          </a:p>
          <a:p>
            <a:pPr algn="just"/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154472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490" y="461899"/>
            <a:ext cx="2065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25" dirty="0"/>
              <a:t>n</a:t>
            </a:r>
            <a:r>
              <a:rPr spc="-50" dirty="0"/>
              <a:t>t</a:t>
            </a:r>
            <a:r>
              <a:rPr dirty="0"/>
              <a:t>e</a:t>
            </a:r>
            <a:r>
              <a:rPr spc="-30" dirty="0"/>
              <a:t>n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537461"/>
            <a:ext cx="8458200" cy="4911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Introduction</a:t>
            </a:r>
            <a:r>
              <a:rPr lang="en-US" sz="2700" b="1" spc="-10" dirty="0">
                <a:latin typeface="Calibri"/>
                <a:cs typeface="Calibri"/>
              </a:rPr>
              <a:t> to </a:t>
            </a:r>
            <a:r>
              <a:rPr lang="en-US" sz="2700" b="1" spc="-10" dirty="0" err="1">
                <a:latin typeface="Calibri"/>
                <a:cs typeface="Calibri"/>
              </a:rPr>
              <a:t>Apriori</a:t>
            </a:r>
            <a:r>
              <a:rPr lang="en-US" sz="2700" b="1" spc="-10" dirty="0">
                <a:latin typeface="Calibri"/>
                <a:cs typeface="Calibri"/>
              </a:rPr>
              <a:t> </a:t>
            </a:r>
            <a:endParaRPr sz="27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700" b="1" dirty="0">
                <a:latin typeface="Calibri"/>
                <a:cs typeface="Calibri"/>
              </a:rPr>
              <a:t>Frequent item sets 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700" b="1" dirty="0" err="1">
                <a:latin typeface="Calibri"/>
                <a:cs typeface="Calibri"/>
              </a:rPr>
              <a:t>Apriori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algorithm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–</a:t>
            </a:r>
            <a:r>
              <a:rPr sz="2700" b="1" spc="-5" dirty="0">
                <a:latin typeface="Calibri"/>
                <a:cs typeface="Calibri"/>
              </a:rPr>
              <a:t> The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Theory</a:t>
            </a:r>
            <a:endParaRPr sz="27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Support</a:t>
            </a:r>
            <a:endParaRPr sz="27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Confidence</a:t>
            </a:r>
            <a:endParaRPr lang="en-US" sz="2700" b="1" spc="-5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700" b="1" spc="-5" dirty="0">
                <a:latin typeface="Calibri"/>
                <a:cs typeface="Calibri"/>
              </a:rPr>
              <a:t>Flow chart</a:t>
            </a:r>
            <a:endParaRPr sz="27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How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does the</a:t>
            </a:r>
            <a:r>
              <a:rPr sz="2700" b="1" spc="-5" dirty="0">
                <a:latin typeface="Calibri"/>
                <a:cs typeface="Calibri"/>
              </a:rPr>
              <a:t> Apriori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Algorithm </a:t>
            </a:r>
            <a:r>
              <a:rPr sz="2700" b="1" dirty="0">
                <a:latin typeface="Calibri"/>
                <a:cs typeface="Calibri"/>
              </a:rPr>
              <a:t>in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Data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Mining</a:t>
            </a:r>
            <a:r>
              <a:rPr sz="2700" b="1" spc="-5" dirty="0">
                <a:latin typeface="Calibri"/>
                <a:cs typeface="Calibri"/>
              </a:rPr>
              <a:t> work?</a:t>
            </a:r>
            <a:endParaRPr sz="27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Pros,</a:t>
            </a:r>
            <a:r>
              <a:rPr lang="en-US" sz="2700" b="1" spc="-10" dirty="0">
                <a:latin typeface="Calibri"/>
                <a:cs typeface="Calibri"/>
              </a:rPr>
              <a:t> </a:t>
            </a:r>
            <a:r>
              <a:rPr lang="en-US" sz="2700" b="1" dirty="0">
                <a:latin typeface="Calibri"/>
                <a:cs typeface="Calibri"/>
              </a:rPr>
              <a:t>and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Cons</a:t>
            </a:r>
            <a:endParaRPr lang="en-US" sz="2700" b="1" spc="-5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700" b="1" spc="-5" dirty="0">
                <a:latin typeface="Calibri"/>
                <a:cs typeface="Calibri"/>
              </a:rPr>
              <a:t>Applications</a:t>
            </a:r>
            <a:endParaRPr sz="2700" dirty="0">
              <a:latin typeface="Calibri"/>
              <a:cs typeface="Calibri"/>
            </a:endParaRPr>
          </a:p>
          <a:p>
            <a:pPr marL="469900" marR="1398905" indent="-457200">
              <a:lnSpc>
                <a:spcPts val="26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How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to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Improve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 </a:t>
            </a:r>
            <a:r>
              <a:rPr sz="2700" b="1" spc="-15" dirty="0">
                <a:latin typeface="Calibri"/>
                <a:cs typeface="Calibri"/>
              </a:rPr>
              <a:t>Efficiency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of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</a:t>
            </a:r>
            <a:r>
              <a:rPr lang="en-IN"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Apriori</a:t>
            </a:r>
            <a:r>
              <a:rPr lang="en-IN"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Algorithm?</a:t>
            </a:r>
            <a:endParaRPr sz="27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700" b="1" spc="-20" dirty="0">
                <a:latin typeface="Calibri"/>
                <a:cs typeface="Calibri"/>
              </a:rPr>
              <a:t>References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A374-EE41-F594-8E7C-297D57D9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40" y="1143000"/>
            <a:ext cx="8072755" cy="2831544"/>
          </a:xfrm>
        </p:spPr>
        <p:txBody>
          <a:bodyPr/>
          <a:lstStyle/>
          <a:p>
            <a:pPr algn="l"/>
            <a:r>
              <a:rPr lang="en-US" sz="1800" b="1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New Tech Firms</a:t>
            </a:r>
          </a:p>
          <a:p>
            <a:pPr algn="l"/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firms use the Apriori algorithm to maintain the record of various items of products that are purchased by various customers for recommender systems. </a:t>
            </a:r>
          </a:p>
          <a:p>
            <a:pPr algn="l"/>
            <a:endParaRPr lang="en-US" sz="1800" b="0" i="0" u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Mobile Commerce</a:t>
            </a:r>
          </a:p>
          <a:p>
            <a:pPr algn="l"/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 can help mobile e-commerce companies to deliver an easy, convenient, and personalized shopping experience. With the </a:t>
            </a:r>
            <a:r>
              <a:rPr lang="en-US" sz="1800" b="0" i="0" u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1800" b="0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algorithm, the real-time product recommendation accuracy increases, which creates an excellent customer experience and increases sales for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6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214" y="461899"/>
            <a:ext cx="2674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spc="-35" dirty="0"/>
              <a:t>e</a:t>
            </a:r>
            <a:r>
              <a:rPr spc="-110" dirty="0"/>
              <a:t>f</a:t>
            </a:r>
            <a:r>
              <a:rPr dirty="0"/>
              <a:t>e</a:t>
            </a:r>
            <a:r>
              <a:rPr spc="-60" dirty="0"/>
              <a:t>r</a:t>
            </a:r>
            <a:r>
              <a:rPr dirty="0"/>
              <a:t>ences:</a:t>
            </a:r>
          </a:p>
        </p:txBody>
      </p:sp>
      <p:sp>
        <p:nvSpPr>
          <p:cNvPr id="3" name="object 3"/>
          <p:cNvSpPr/>
          <p:nvPr/>
        </p:nvSpPr>
        <p:spPr>
          <a:xfrm>
            <a:off x="891539" y="1879092"/>
            <a:ext cx="7702550" cy="18415"/>
          </a:xfrm>
          <a:custGeom>
            <a:avLst/>
            <a:gdLst/>
            <a:ahLst/>
            <a:cxnLst/>
            <a:rect l="l" t="t" r="r" b="b"/>
            <a:pathLst>
              <a:path w="7702550" h="18414">
                <a:moveTo>
                  <a:pt x="7702295" y="0"/>
                </a:moveTo>
                <a:lnTo>
                  <a:pt x="0" y="0"/>
                </a:lnTo>
                <a:lnTo>
                  <a:pt x="0" y="18287"/>
                </a:lnTo>
                <a:lnTo>
                  <a:pt x="7702295" y="18287"/>
                </a:lnTo>
                <a:lnTo>
                  <a:pt x="77022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27672" y="1555749"/>
            <a:ext cx="2079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4505" algn="l"/>
                <a:tab pos="1274445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in	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55749"/>
            <a:ext cx="575691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  <a:tab pos="1395095" algn="l"/>
                <a:tab pos="2893060" algn="l"/>
                <a:tab pos="3583940" algn="l"/>
                <a:tab pos="4427855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Apriori	Algorithms	and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Their	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Importance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(digitalvidya.com)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7620" indent="-342900">
              <a:lnSpc>
                <a:spcPct val="80000"/>
              </a:lnSpc>
              <a:spcBef>
                <a:spcPts val="6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  <a:tab pos="1035050" algn="l"/>
                <a:tab pos="1763395" algn="l"/>
                <a:tab pos="2139950" algn="l"/>
                <a:tab pos="4384040" algn="l"/>
                <a:tab pos="4653915" algn="l"/>
                <a:tab pos="5950585" algn="l"/>
                <a:tab pos="7107555" algn="l"/>
              </a:tabLst>
            </a:pPr>
            <a:r>
              <a:rPr spc="-10" dirty="0">
                <a:hlinkClick r:id="rId3"/>
              </a:rPr>
              <a:t>Flo</a:t>
            </a:r>
            <a:r>
              <a:rPr spc="-5" dirty="0">
                <a:hlinkClick r:id="rId3"/>
              </a:rPr>
              <a:t>w</a:t>
            </a:r>
            <a:r>
              <a:rPr dirty="0">
                <a:hlinkClick r:id="rId3"/>
              </a:rPr>
              <a:t>	</a:t>
            </a:r>
            <a:r>
              <a:rPr spc="-5" dirty="0">
                <a:hlinkClick r:id="rId3"/>
              </a:rPr>
              <a:t>chart</a:t>
            </a:r>
            <a:r>
              <a:rPr dirty="0">
                <a:hlinkClick r:id="rId3"/>
              </a:rPr>
              <a:t>	</a:t>
            </a:r>
            <a:r>
              <a:rPr spc="10" dirty="0">
                <a:hlinkClick r:id="rId3"/>
              </a:rPr>
              <a:t>o</a:t>
            </a:r>
            <a:r>
              <a:rPr spc="-5" dirty="0">
                <a:hlinkClick r:id="rId3"/>
              </a:rPr>
              <a:t>f</a:t>
            </a:r>
            <a:r>
              <a:rPr dirty="0">
                <a:hlinkClick r:id="rId3"/>
              </a:rPr>
              <a:t>	</a:t>
            </a:r>
            <a:r>
              <a:rPr spc="-5" dirty="0">
                <a:hlinkClick r:id="rId3"/>
              </a:rPr>
              <a:t>Apri</a:t>
            </a:r>
            <a:r>
              <a:rPr dirty="0">
                <a:hlinkClick r:id="rId3"/>
              </a:rPr>
              <a:t>o</a:t>
            </a:r>
            <a:r>
              <a:rPr spc="-5" dirty="0">
                <a:hlinkClick r:id="rId3"/>
              </a:rPr>
              <a:t>ri</a:t>
            </a:r>
            <a:r>
              <a:rPr spc="-20" dirty="0">
                <a:hlinkClick r:id="rId3"/>
              </a:rPr>
              <a:t>-</a:t>
            </a:r>
            <a:r>
              <a:rPr spc="-5" dirty="0">
                <a:hlinkClick r:id="rId3"/>
              </a:rPr>
              <a:t>al</a:t>
            </a:r>
            <a:r>
              <a:rPr spc="-30" dirty="0">
                <a:hlinkClick r:id="rId3"/>
              </a:rPr>
              <a:t>g</a:t>
            </a:r>
            <a:r>
              <a:rPr spc="-5" dirty="0">
                <a:hlinkClick r:id="rId3"/>
              </a:rPr>
              <a:t>orithm</a:t>
            </a:r>
            <a:r>
              <a:rPr dirty="0">
                <a:hlinkClick r:id="rId3"/>
              </a:rPr>
              <a:t>	</a:t>
            </a:r>
            <a:r>
              <a:rPr spc="-5" dirty="0">
                <a:hlinkClick r:id="rId3"/>
              </a:rPr>
              <a:t>|</a:t>
            </a:r>
            <a:r>
              <a:rPr dirty="0">
                <a:hlinkClick r:id="rId3"/>
              </a:rPr>
              <a:t>	</a:t>
            </a:r>
            <a:r>
              <a:rPr spc="-10" dirty="0">
                <a:hlinkClick r:id="rId3"/>
              </a:rPr>
              <a:t>Downl</a:t>
            </a:r>
            <a:r>
              <a:rPr spc="-5" dirty="0">
                <a:hlinkClick r:id="rId3"/>
              </a:rPr>
              <a:t>oad</a:t>
            </a:r>
            <a:r>
              <a:rPr dirty="0">
                <a:hlinkClick r:id="rId3"/>
              </a:rPr>
              <a:t>	</a:t>
            </a:r>
            <a:r>
              <a:rPr spc="-10" dirty="0">
                <a:hlinkClick r:id="rId3"/>
              </a:rPr>
              <a:t>Sci</a:t>
            </a:r>
            <a:r>
              <a:rPr spc="-15" dirty="0">
                <a:hlinkClick r:id="rId3"/>
              </a:rPr>
              <a:t>e</a:t>
            </a:r>
            <a:r>
              <a:rPr spc="-30" dirty="0">
                <a:hlinkClick r:id="rId3"/>
              </a:rPr>
              <a:t>n</a:t>
            </a:r>
            <a:r>
              <a:rPr spc="-5" dirty="0">
                <a:hlinkClick r:id="rId3"/>
              </a:rPr>
              <a:t>tific</a:t>
            </a:r>
            <a:r>
              <a:rPr dirty="0">
                <a:hlinkClick r:id="rId3"/>
              </a:rPr>
              <a:t>	</a:t>
            </a:r>
            <a:r>
              <a:rPr spc="-10" dirty="0">
                <a:hlinkClick r:id="rId3"/>
              </a:rPr>
              <a:t>Di</a:t>
            </a:r>
            <a:r>
              <a:rPr dirty="0">
                <a:hlinkClick r:id="rId3"/>
              </a:rPr>
              <a:t>a</a:t>
            </a:r>
            <a:r>
              <a:rPr spc="-5" dirty="0">
                <a:hlinkClick r:id="rId3"/>
              </a:rPr>
              <a:t>g</a:t>
            </a:r>
            <a:r>
              <a:rPr spc="-55" dirty="0">
                <a:hlinkClick r:id="rId3"/>
              </a:rPr>
              <a:t>r</a:t>
            </a:r>
            <a:r>
              <a:rPr spc="-5" dirty="0">
                <a:hlinkClick r:id="rId3"/>
              </a:rPr>
              <a:t>am </a:t>
            </a:r>
            <a:r>
              <a:rPr u="none" spc="-5" dirty="0">
                <a:hlinkClick r:id="rId3"/>
              </a:rPr>
              <a:t> </a:t>
            </a:r>
            <a:r>
              <a:rPr spc="-15" dirty="0">
                <a:hlinkClick r:id="rId3"/>
              </a:rPr>
              <a:t>(researchgate.net)</a:t>
            </a: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hlinkClick r:id="rId4"/>
              </a:rPr>
              <a:t>What</a:t>
            </a:r>
            <a:r>
              <a:rPr spc="-15" dirty="0">
                <a:hlinkClick r:id="rId4"/>
              </a:rPr>
              <a:t> </a:t>
            </a:r>
            <a:r>
              <a:rPr spc="-5" dirty="0">
                <a:hlinkClick r:id="rId4"/>
              </a:rPr>
              <a:t>is</a:t>
            </a:r>
            <a:r>
              <a:rPr spc="-10" dirty="0">
                <a:hlinkClick r:id="rId4"/>
              </a:rPr>
              <a:t> </a:t>
            </a:r>
            <a:r>
              <a:rPr spc="-5" dirty="0">
                <a:hlinkClick r:id="rId4"/>
              </a:rPr>
              <a:t>the</a:t>
            </a:r>
            <a:r>
              <a:rPr spc="5" dirty="0">
                <a:hlinkClick r:id="rId4"/>
              </a:rPr>
              <a:t> </a:t>
            </a:r>
            <a:r>
              <a:rPr spc="-5" dirty="0">
                <a:hlinkClick r:id="rId4"/>
              </a:rPr>
              <a:t>Apriori</a:t>
            </a:r>
            <a:r>
              <a:rPr spc="-15" dirty="0">
                <a:hlinkClick r:id="rId4"/>
              </a:rPr>
              <a:t> </a:t>
            </a:r>
            <a:r>
              <a:rPr spc="-5" dirty="0">
                <a:hlinkClick r:id="rId4"/>
              </a:rPr>
              <a:t>algorithm?</a:t>
            </a:r>
            <a:r>
              <a:rPr spc="5" dirty="0">
                <a:hlinkClick r:id="rId4"/>
              </a:rPr>
              <a:t> </a:t>
            </a:r>
            <a:r>
              <a:rPr spc="-10" dirty="0">
                <a:hlinkClick r:id="rId4"/>
              </a:rPr>
              <a:t>(educative.io)</a:t>
            </a: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hlinkClick r:id="rId5"/>
              </a:rPr>
              <a:t>Apriori</a:t>
            </a:r>
            <a:r>
              <a:rPr spc="-30" dirty="0">
                <a:hlinkClick r:id="rId5"/>
              </a:rPr>
              <a:t> </a:t>
            </a:r>
            <a:r>
              <a:rPr spc="-5" dirty="0">
                <a:hlinkClick r:id="rId5"/>
              </a:rPr>
              <a:t>Algorithm –</a:t>
            </a:r>
            <a:r>
              <a:rPr spc="5" dirty="0">
                <a:hlinkClick r:id="rId5"/>
              </a:rPr>
              <a:t> </a:t>
            </a:r>
            <a:r>
              <a:rPr spc="-15" dirty="0">
                <a:hlinkClick r:id="rId5"/>
              </a:rPr>
              <a:t>GeeksforGeeks</a:t>
            </a:r>
          </a:p>
          <a:p>
            <a:pPr marL="355600" marR="508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u="none" spc="-5" dirty="0">
                <a:solidFill>
                  <a:srgbClr val="000000"/>
                </a:solidFill>
              </a:rPr>
              <a:t>Niu, K., </a:t>
            </a:r>
            <a:r>
              <a:rPr u="none" spc="-10" dirty="0">
                <a:solidFill>
                  <a:srgbClr val="000000"/>
                </a:solidFill>
              </a:rPr>
              <a:t>Jiao, </a:t>
            </a:r>
            <a:r>
              <a:rPr u="none" spc="-5" dirty="0">
                <a:solidFill>
                  <a:srgbClr val="000000"/>
                </a:solidFill>
              </a:rPr>
              <a:t>H., </a:t>
            </a:r>
            <a:r>
              <a:rPr u="none" spc="-15" dirty="0">
                <a:solidFill>
                  <a:srgbClr val="000000"/>
                </a:solidFill>
              </a:rPr>
              <a:t>Gao, </a:t>
            </a:r>
            <a:r>
              <a:rPr u="none" spc="-5" dirty="0">
                <a:solidFill>
                  <a:srgbClr val="000000"/>
                </a:solidFill>
              </a:rPr>
              <a:t>Z., Chen, C., &amp; Zhang, H. (2017).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developed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apriori algorithm based </a:t>
            </a:r>
            <a:r>
              <a:rPr i="1" u="none" dirty="0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frequent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matrix. 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Proceedings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of the 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5th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International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15" dirty="0">
                <a:solidFill>
                  <a:srgbClr val="000000"/>
                </a:solidFill>
                <a:latin typeface="Calibri"/>
                <a:cs typeface="Calibri"/>
              </a:rPr>
              <a:t>Conference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i="1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Bioinformatics</a:t>
            </a:r>
            <a:r>
              <a:rPr i="1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Computational </a:t>
            </a:r>
            <a:r>
              <a:rPr i="1" u="none" spc="-48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Biology</a:t>
            </a:r>
            <a:r>
              <a:rPr i="1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i="1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ICBCB</a:t>
            </a:r>
            <a:r>
              <a:rPr i="1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u="none" spc="-5" dirty="0">
                <a:solidFill>
                  <a:srgbClr val="000000"/>
                </a:solidFill>
                <a:latin typeface="Calibri"/>
                <a:cs typeface="Calibri"/>
              </a:rPr>
              <a:t>’17.</a:t>
            </a:r>
            <a:r>
              <a:rPr i="1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doi:10.1145/3035012.3035019</a:t>
            </a: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25" dirty="0">
                <a:hlinkClick r:id="rId6"/>
              </a:rPr>
              <a:t>Fast</a:t>
            </a:r>
            <a:r>
              <a:rPr spc="-5" dirty="0">
                <a:hlinkClick r:id="rId6"/>
              </a:rPr>
              <a:t> Algorithms</a:t>
            </a:r>
            <a:r>
              <a:rPr spc="10" dirty="0">
                <a:hlinkClick r:id="rId6"/>
              </a:rPr>
              <a:t> </a:t>
            </a:r>
            <a:r>
              <a:rPr spc="-20" dirty="0">
                <a:hlinkClick r:id="rId6"/>
              </a:rPr>
              <a:t>for</a:t>
            </a:r>
            <a:r>
              <a:rPr dirty="0">
                <a:hlinkClick r:id="rId6"/>
              </a:rPr>
              <a:t> </a:t>
            </a:r>
            <a:r>
              <a:rPr spc="-10" dirty="0">
                <a:hlinkClick r:id="rId6"/>
              </a:rPr>
              <a:t>Mining</a:t>
            </a:r>
            <a:r>
              <a:rPr spc="5" dirty="0">
                <a:hlinkClick r:id="rId6"/>
              </a:rPr>
              <a:t> </a:t>
            </a:r>
            <a:r>
              <a:rPr spc="-5" dirty="0">
                <a:hlinkClick r:id="rId6"/>
              </a:rPr>
              <a:t>Association</a:t>
            </a:r>
            <a:r>
              <a:rPr dirty="0">
                <a:hlinkClick r:id="rId6"/>
              </a:rPr>
              <a:t> </a:t>
            </a:r>
            <a:r>
              <a:rPr spc="-5" dirty="0">
                <a:hlinkClick r:id="rId6"/>
              </a:rPr>
              <a:t>Rules</a:t>
            </a:r>
            <a:r>
              <a:rPr spc="10" dirty="0">
                <a:hlinkClick r:id="rId6"/>
              </a:rPr>
              <a:t> </a:t>
            </a:r>
            <a:r>
              <a:rPr spc="-10" dirty="0">
                <a:hlinkClick r:id="rId6"/>
              </a:rPr>
              <a:t>(vldb.org)</a:t>
            </a: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hlinkClick r:id="rId7"/>
              </a:rPr>
              <a:t>Apriori</a:t>
            </a:r>
            <a:r>
              <a:rPr spc="-25" dirty="0">
                <a:hlinkClick r:id="rId7"/>
              </a:rPr>
              <a:t> </a:t>
            </a:r>
            <a:r>
              <a:rPr spc="-5" dirty="0">
                <a:hlinkClick r:id="rId7"/>
              </a:rPr>
              <a:t>Association</a:t>
            </a:r>
            <a:r>
              <a:rPr dirty="0">
                <a:hlinkClick r:id="rId7"/>
              </a:rPr>
              <a:t> </a:t>
            </a:r>
            <a:r>
              <a:rPr spc="-5" dirty="0">
                <a:hlinkClick r:id="rId7"/>
              </a:rPr>
              <a:t>Rules</a:t>
            </a:r>
            <a:r>
              <a:rPr spc="25" dirty="0">
                <a:hlinkClick r:id="rId7"/>
              </a:rPr>
              <a:t> </a:t>
            </a:r>
            <a:r>
              <a:rPr spc="-5" dirty="0">
                <a:hlinkClick r:id="rId7"/>
              </a:rPr>
              <a:t>|</a:t>
            </a:r>
            <a:r>
              <a:rPr spc="5" dirty="0">
                <a:hlinkClick r:id="rId7"/>
              </a:rPr>
              <a:t> </a:t>
            </a:r>
            <a:r>
              <a:rPr spc="-10" dirty="0">
                <a:hlinkClick r:id="rId7"/>
              </a:rPr>
              <a:t>Grocery</a:t>
            </a:r>
            <a:r>
              <a:rPr spc="10" dirty="0">
                <a:hlinkClick r:id="rId7"/>
              </a:rPr>
              <a:t> </a:t>
            </a:r>
            <a:r>
              <a:rPr spc="-15" dirty="0">
                <a:hlinkClick r:id="rId7"/>
              </a:rPr>
              <a:t>Store</a:t>
            </a:r>
            <a:r>
              <a:rPr spc="10" dirty="0">
                <a:hlinkClick r:id="rId7"/>
              </a:rPr>
              <a:t> </a:t>
            </a:r>
            <a:r>
              <a:rPr spc="-5" dirty="0">
                <a:hlinkClick r:id="rId7"/>
              </a:rPr>
              <a:t>|</a:t>
            </a:r>
            <a:r>
              <a:rPr dirty="0">
                <a:hlinkClick r:id="rId7"/>
              </a:rPr>
              <a:t> </a:t>
            </a:r>
            <a:r>
              <a:rPr spc="-10" dirty="0">
                <a:hlinkClick r:id="rId7"/>
              </a:rPr>
              <a:t>Kaggle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hlinkClick r:id="rId8"/>
              </a:rPr>
              <a:t>Implementing</a:t>
            </a:r>
            <a:r>
              <a:rPr spc="20" dirty="0">
                <a:hlinkClick r:id="rId8"/>
              </a:rPr>
              <a:t> </a:t>
            </a:r>
            <a:r>
              <a:rPr spc="-5" dirty="0">
                <a:hlinkClick r:id="rId8"/>
              </a:rPr>
              <a:t>Apriori</a:t>
            </a:r>
            <a:r>
              <a:rPr spc="-15" dirty="0">
                <a:hlinkClick r:id="rId8"/>
              </a:rPr>
              <a:t> </a:t>
            </a:r>
            <a:r>
              <a:rPr spc="-5" dirty="0">
                <a:hlinkClick r:id="rId8"/>
              </a:rPr>
              <a:t>algorithm</a:t>
            </a:r>
            <a:r>
              <a:rPr spc="-10" dirty="0">
                <a:hlinkClick r:id="rId8"/>
              </a:rPr>
              <a:t> </a:t>
            </a:r>
            <a:r>
              <a:rPr spc="-5" dirty="0">
                <a:hlinkClick r:id="rId8"/>
              </a:rPr>
              <a:t>in</a:t>
            </a:r>
            <a:r>
              <a:rPr spc="-10" dirty="0">
                <a:hlinkClick r:id="rId8"/>
              </a:rPr>
              <a:t> </a:t>
            </a:r>
            <a:r>
              <a:rPr dirty="0">
                <a:hlinkClick r:id="rId8"/>
              </a:rPr>
              <a:t>Python</a:t>
            </a:r>
            <a:r>
              <a:rPr spc="10" dirty="0">
                <a:hlinkClick r:id="rId8"/>
              </a:rPr>
              <a:t> </a:t>
            </a:r>
            <a:r>
              <a:rPr spc="-5" dirty="0">
                <a:hlinkClick r:id="rId8"/>
              </a:rPr>
              <a:t>-</a:t>
            </a:r>
            <a:r>
              <a:rPr spc="5" dirty="0">
                <a:hlinkClick r:id="rId8"/>
              </a:rPr>
              <a:t> </a:t>
            </a:r>
            <a:r>
              <a:rPr spc="-15" dirty="0">
                <a:hlinkClick r:id="rId8"/>
              </a:rPr>
              <a:t>GeeksforGeeks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420" y="461899"/>
            <a:ext cx="5456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  <a:r>
              <a:rPr spc="-30" dirty="0"/>
              <a:t> </a:t>
            </a:r>
            <a:r>
              <a:rPr spc="-25" dirty="0"/>
              <a:t>to</a:t>
            </a:r>
            <a:r>
              <a:rPr spc="-30" dirty="0"/>
              <a:t> </a:t>
            </a:r>
            <a:r>
              <a:rPr dirty="0"/>
              <a:t>APRIORI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70" y="1371600"/>
            <a:ext cx="8074659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is an influential algorithm that is generally used in the field of data mining &amp; and association rule learning. It is used to identify frequent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itemsets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dataset &amp; and generate an association-based rule based on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itemsets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name of 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-6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 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knowledge</a:t>
            </a:r>
            <a:r>
              <a:rPr lang="en-US" sz="24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frequent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itemset</a:t>
            </a:r>
            <a:r>
              <a:rPr lang="en-US" sz="24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artoon of a bottle and a bag of chips&#10;&#10;Description automatically generated">
            <a:extLst>
              <a:ext uri="{FF2B5EF4-FFF2-40B4-BE49-F238E27FC236}">
                <a16:creationId xmlns:a16="http://schemas.microsoft.com/office/drawing/2014/main" id="{203D6638-10CD-A3C7-0D4C-D2E4B2AF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55663"/>
            <a:ext cx="7475868" cy="2461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25" dirty="0"/>
              <a:t>n</a:t>
            </a:r>
            <a:r>
              <a:rPr spc="-50" dirty="0"/>
              <a:t>t</a:t>
            </a:r>
            <a:r>
              <a:rPr spc="-5" dirty="0"/>
              <a:t>d.</a:t>
            </a:r>
            <a:r>
              <a:rPr spc="10" dirty="0"/>
              <a:t>.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8227060" cy="416973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marR="5080" indent="-342900" algn="just">
              <a:spcBef>
                <a:spcPts val="51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story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dirty="0">
                <a:latin typeface="Calibri"/>
                <a:cs typeface="Calibri"/>
              </a:rPr>
              <a:t> help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better.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noticed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vegetable</a:t>
            </a:r>
            <a:r>
              <a:rPr sz="2000" spc="-5" dirty="0">
                <a:latin typeface="Calibri"/>
                <a:cs typeface="Calibri"/>
              </a:rPr>
              <a:t> seller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always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potatoes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together.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offers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discount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buy 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bundles.</a:t>
            </a:r>
            <a:endParaRPr sz="2000" dirty="0">
              <a:latin typeface="Calibri"/>
              <a:cs typeface="Calibri"/>
            </a:endParaRPr>
          </a:p>
          <a:p>
            <a:pPr marL="355600" marR="5715" indent="-342900" algn="just">
              <a:spcBef>
                <a:spcPts val="44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Why </a:t>
            </a: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dirty="0">
                <a:latin typeface="Calibri"/>
                <a:cs typeface="Calibri"/>
              </a:rPr>
              <a:t>he </a:t>
            </a:r>
            <a:r>
              <a:rPr sz="2000" spc="5" dirty="0">
                <a:latin typeface="Calibri"/>
                <a:cs typeface="Calibri"/>
              </a:rPr>
              <a:t>do </a:t>
            </a:r>
            <a:r>
              <a:rPr sz="2000" spc="-5" dirty="0">
                <a:latin typeface="Calibri"/>
                <a:cs typeface="Calibri"/>
              </a:rPr>
              <a:t>so? He </a:t>
            </a:r>
            <a:r>
              <a:rPr sz="2000" spc="-10" dirty="0">
                <a:latin typeface="Calibri"/>
                <a:cs typeface="Calibri"/>
              </a:rPr>
              <a:t>realizes </a:t>
            </a:r>
            <a:r>
              <a:rPr sz="2000" spc="-5" dirty="0">
                <a:latin typeface="Calibri"/>
                <a:cs typeface="Calibri"/>
              </a:rPr>
              <a:t>that people </a:t>
            </a:r>
            <a:r>
              <a:rPr sz="2000" dirty="0">
                <a:latin typeface="Calibri"/>
                <a:cs typeface="Calibri"/>
              </a:rPr>
              <a:t>who buy </a:t>
            </a:r>
            <a:r>
              <a:rPr sz="2000" spc="-10" dirty="0">
                <a:latin typeface="Calibri"/>
                <a:cs typeface="Calibri"/>
              </a:rPr>
              <a:t>potatoes </a:t>
            </a:r>
            <a:r>
              <a:rPr sz="2000" dirty="0">
                <a:latin typeface="Calibri"/>
                <a:cs typeface="Calibri"/>
              </a:rPr>
              <a:t>also buy onions.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Therefore, </a:t>
            </a:r>
            <a:r>
              <a:rPr sz="2000" spc="-5" dirty="0">
                <a:latin typeface="Calibri"/>
                <a:cs typeface="Calibri"/>
              </a:rPr>
              <a:t>by bunching </a:t>
            </a:r>
            <a:r>
              <a:rPr sz="2000" dirty="0">
                <a:latin typeface="Calibri"/>
                <a:cs typeface="Calibri"/>
              </a:rPr>
              <a:t>them </a:t>
            </a:r>
            <a:r>
              <a:rPr sz="2000" spc="-25" dirty="0">
                <a:latin typeface="Calibri"/>
                <a:cs typeface="Calibri"/>
              </a:rPr>
              <a:t>together, </a:t>
            </a:r>
            <a:r>
              <a:rPr sz="2000" dirty="0">
                <a:latin typeface="Calibri"/>
                <a:cs typeface="Calibri"/>
              </a:rPr>
              <a:t>he </a:t>
            </a:r>
            <a:r>
              <a:rPr sz="2000" spc="-15" dirty="0">
                <a:latin typeface="Calibri"/>
                <a:cs typeface="Calibri"/>
              </a:rPr>
              <a:t>makes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easy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customers. </a:t>
            </a:r>
            <a:r>
              <a:rPr sz="2000" spc="-2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time, </a:t>
            </a:r>
            <a:r>
              <a:rPr sz="2000" dirty="0">
                <a:latin typeface="Calibri"/>
                <a:cs typeface="Calibri"/>
              </a:rPr>
              <a:t>he also </a:t>
            </a:r>
            <a:r>
              <a:rPr sz="2000" spc="-5" dirty="0">
                <a:latin typeface="Calibri"/>
                <a:cs typeface="Calibri"/>
              </a:rPr>
              <a:t>increases his sales </a:t>
            </a:r>
            <a:r>
              <a:rPr sz="2000" spc="-10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It also </a:t>
            </a:r>
            <a:r>
              <a:rPr sz="2000" spc="-5" dirty="0">
                <a:latin typeface="Calibri"/>
                <a:cs typeface="Calibri"/>
              </a:rPr>
              <a:t>allows him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offer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discounts.</a:t>
            </a:r>
            <a:endParaRPr sz="2000" dirty="0">
              <a:latin typeface="Calibri"/>
              <a:cs typeface="Calibri"/>
            </a:endParaRPr>
          </a:p>
          <a:p>
            <a:pPr marL="355600" marR="5715" indent="-342900" algn="just">
              <a:spcBef>
                <a:spcPts val="41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Similarly,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supermarket,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bread,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butter,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jam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bundled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together.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idea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comfortable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three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food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place.</a:t>
            </a:r>
            <a:endParaRPr sz="2000" dirty="0">
              <a:latin typeface="Calibri"/>
              <a:cs typeface="Calibri"/>
            </a:endParaRPr>
          </a:p>
          <a:p>
            <a:pPr marL="355600" indent="-342900" algn="just"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three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listed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above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perfect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Association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Mining.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helps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understand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apriori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algorithms.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219200"/>
            <a:ext cx="2209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spc="-15" dirty="0"/>
              <a:t>Frequent Item sets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670" y="3048000"/>
            <a:ext cx="3197860" cy="157382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6985" indent="-342900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400" spc="-5" dirty="0">
                <a:latin typeface="Calibri"/>
                <a:cs typeface="Calibri"/>
              </a:rPr>
              <a:t>Frequent item sets are sets of items that appear together  frequently in a dataset.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Picture 4" descr="A shopping cart with a few items&#10;&#10;Description automatically generated with medium confidence">
            <a:extLst>
              <a:ext uri="{FF2B5EF4-FFF2-40B4-BE49-F238E27FC236}">
                <a16:creationId xmlns:a16="http://schemas.microsoft.com/office/drawing/2014/main" id="{25A550B6-9182-19FF-9171-2CF23152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0"/>
          <a:stretch/>
        </p:blipFill>
        <p:spPr>
          <a:xfrm>
            <a:off x="3694553" y="2133600"/>
            <a:ext cx="51816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9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458" y="337689"/>
            <a:ext cx="714108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Apriori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algorithm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The </a:t>
            </a:r>
            <a:r>
              <a:rPr spc="-5" dirty="0">
                <a:latin typeface="Calibri"/>
                <a:cs typeface="Calibri"/>
              </a:rPr>
              <a:t>Theory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73390" cy="4283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</a:t>
            </a:r>
            <a:r>
              <a:rPr lang="en-IN" sz="2200" spc="-10" dirty="0">
                <a:latin typeface="Calibri"/>
                <a:cs typeface="Calibri"/>
              </a:rPr>
              <a:t>wo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significant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components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comprise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apriori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algorithm.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follows.</a:t>
            </a:r>
            <a:endParaRPr sz="22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672465" algn="l"/>
                <a:tab pos="673100" algn="l"/>
              </a:tabLst>
            </a:pPr>
            <a:r>
              <a:rPr lang="en-IN" sz="2200" spc="-10" dirty="0">
                <a:latin typeface="Calibri"/>
                <a:cs typeface="Calibri"/>
              </a:rPr>
              <a:t>	1. </a:t>
            </a:r>
            <a:r>
              <a:rPr sz="2200" spc="-10" dirty="0">
                <a:latin typeface="Calibri"/>
                <a:cs typeface="Calibri"/>
              </a:rPr>
              <a:t>Support</a:t>
            </a:r>
            <a:endParaRPr sz="22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672465" algn="l"/>
                <a:tab pos="673100" algn="l"/>
              </a:tabLst>
            </a:pPr>
            <a:r>
              <a:rPr lang="en-IN" sz="2200" spc="-10" dirty="0">
                <a:latin typeface="Calibri"/>
                <a:cs typeface="Calibri"/>
              </a:rPr>
              <a:t>	2. </a:t>
            </a:r>
            <a:r>
              <a:rPr sz="2200" spc="-10" dirty="0">
                <a:latin typeface="Calibri"/>
                <a:cs typeface="Calibri"/>
              </a:rPr>
              <a:t>Confidence</a:t>
            </a:r>
            <a:endParaRPr lang="en-IN" sz="2200" spc="-1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672465" algn="l"/>
                <a:tab pos="6731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25" dirty="0">
                <a:latin typeface="Calibri"/>
                <a:cs typeface="Calibri"/>
              </a:rPr>
              <a:t>make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things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easy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understand.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As mentioned </a:t>
            </a:r>
            <a:r>
              <a:rPr sz="2200" spc="-25" dirty="0">
                <a:latin typeface="Calibri"/>
                <a:cs typeface="Calibri"/>
              </a:rPr>
              <a:t>earlier, </a:t>
            </a:r>
            <a:r>
              <a:rPr sz="2200" spc="-15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need a big </a:t>
            </a:r>
            <a:r>
              <a:rPr sz="2200" spc="-10" dirty="0">
                <a:latin typeface="Calibri"/>
                <a:cs typeface="Calibri"/>
              </a:rPr>
              <a:t>database. Let </a:t>
            </a:r>
            <a:r>
              <a:rPr sz="2200" spc="-5" dirty="0">
                <a:latin typeface="Calibri"/>
                <a:cs typeface="Calibri"/>
              </a:rPr>
              <a:t>us suppose </a:t>
            </a:r>
            <a:r>
              <a:rPr sz="2200" spc="-1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2000 </a:t>
            </a:r>
            <a:r>
              <a:rPr sz="2200" spc="-15" dirty="0">
                <a:latin typeface="Calibri"/>
                <a:cs typeface="Calibri"/>
              </a:rPr>
              <a:t>customer </a:t>
            </a:r>
            <a:r>
              <a:rPr sz="2200" spc="-10" dirty="0">
                <a:latin typeface="Calibri"/>
                <a:cs typeface="Calibri"/>
              </a:rPr>
              <a:t>transactions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5" dirty="0">
                <a:latin typeface="Calibri"/>
                <a:cs typeface="Calibri"/>
              </a:rPr>
              <a:t>supermarket. </a:t>
            </a:r>
            <a:r>
              <a:rPr sz="2200" spc="-60" dirty="0">
                <a:latin typeface="Calibri"/>
                <a:cs typeface="Calibri"/>
              </a:rPr>
              <a:t>You </a:t>
            </a:r>
            <a:r>
              <a:rPr sz="2200" spc="-20" dirty="0">
                <a:latin typeface="Calibri"/>
                <a:cs typeface="Calibri"/>
              </a:rPr>
              <a:t>have to </a:t>
            </a: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Support,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Confidence</a:t>
            </a:r>
            <a:r>
              <a:rPr lang="en-IN"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items,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say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bread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jam.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because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people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frequently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bundle</a:t>
            </a:r>
            <a:r>
              <a:rPr sz="2200" spc="-5" dirty="0">
                <a:latin typeface="Calibri"/>
                <a:cs typeface="Calibri"/>
              </a:rPr>
              <a:t> these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items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together.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Out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2000 </a:t>
            </a:r>
            <a:r>
              <a:rPr sz="2200" spc="-10" dirty="0">
                <a:latin typeface="Calibri"/>
                <a:cs typeface="Calibri"/>
              </a:rPr>
              <a:t>transactions, </a:t>
            </a:r>
            <a:r>
              <a:rPr sz="2200" spc="-5" dirty="0">
                <a:latin typeface="Calibri"/>
                <a:cs typeface="Calibri"/>
              </a:rPr>
              <a:t>200 </a:t>
            </a:r>
            <a:r>
              <a:rPr sz="2200" spc="-15" dirty="0">
                <a:latin typeface="Calibri"/>
                <a:cs typeface="Calibri"/>
              </a:rPr>
              <a:t>contain </a:t>
            </a:r>
            <a:r>
              <a:rPr sz="2200" spc="-5" dirty="0">
                <a:latin typeface="Calibri"/>
                <a:cs typeface="Calibri"/>
              </a:rPr>
              <a:t>jam whereas 300 </a:t>
            </a:r>
            <a:r>
              <a:rPr sz="2200" spc="-15" dirty="0">
                <a:latin typeface="Calibri"/>
                <a:cs typeface="Calibri"/>
              </a:rPr>
              <a:t>contain </a:t>
            </a:r>
            <a:r>
              <a:rPr sz="2200" spc="-10" dirty="0">
                <a:latin typeface="Calibri"/>
                <a:cs typeface="Calibri"/>
              </a:rPr>
              <a:t> bread. These </a:t>
            </a:r>
            <a:r>
              <a:rPr sz="2200" spc="-5" dirty="0">
                <a:latin typeface="Calibri"/>
                <a:cs typeface="Calibri"/>
              </a:rPr>
              <a:t>300 </a:t>
            </a:r>
            <a:r>
              <a:rPr sz="2200" spc="-10" dirty="0">
                <a:latin typeface="Calibri"/>
                <a:cs typeface="Calibri"/>
              </a:rPr>
              <a:t>transactions </a:t>
            </a:r>
            <a:r>
              <a:rPr sz="2200" spc="-5" dirty="0">
                <a:latin typeface="Calibri"/>
                <a:cs typeface="Calibri"/>
              </a:rPr>
              <a:t>include a 100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includes </a:t>
            </a:r>
            <a:r>
              <a:rPr sz="2200" spc="-10" dirty="0">
                <a:latin typeface="Calibri"/>
                <a:cs typeface="Calibri"/>
              </a:rPr>
              <a:t>bread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well</a:t>
            </a:r>
            <a:r>
              <a:rPr sz="2200" spc="-5" dirty="0">
                <a:latin typeface="Calibri"/>
                <a:cs typeface="Calibri"/>
              </a:rPr>
              <a:t> 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jam.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find</a:t>
            </a:r>
            <a:r>
              <a:rPr sz="2200" spc="-5" dirty="0">
                <a:latin typeface="Calibri"/>
                <a:cs typeface="Calibri"/>
              </a:rPr>
              <a:t> out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confidence</a:t>
            </a:r>
            <a:r>
              <a:rPr lang="en-IN"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548" y="228600"/>
            <a:ext cx="215290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3390" cy="3186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Support is 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popularity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item.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80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calculate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quotient </a:t>
            </a:r>
            <a:r>
              <a:rPr sz="2400" dirty="0">
                <a:latin typeface="Calibri"/>
                <a:cs typeface="Calibri"/>
              </a:rPr>
              <a:t>of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division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transactions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containing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item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transactions.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15" dirty="0">
                <a:latin typeface="Calibri"/>
                <a:cs typeface="Calibri"/>
              </a:rPr>
              <a:t>example,</a:t>
            </a:r>
            <a:endParaRPr lang="en-IN" sz="2400" spc="-15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Support (Jam)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20" dirty="0">
                <a:latin typeface="Calibri"/>
                <a:cs typeface="Calibri"/>
              </a:rPr>
              <a:t>(Transactions </a:t>
            </a:r>
            <a:r>
              <a:rPr sz="2400" spc="-10" dirty="0">
                <a:latin typeface="Calibri"/>
                <a:cs typeface="Calibri"/>
              </a:rPr>
              <a:t>involving </a:t>
            </a:r>
            <a:r>
              <a:rPr sz="2400" dirty="0">
                <a:latin typeface="Calibri"/>
                <a:cs typeface="Calibri"/>
              </a:rPr>
              <a:t>jam) /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(Total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Transactions)</a:t>
            </a:r>
            <a:endParaRPr sz="2400" dirty="0">
              <a:latin typeface="Calibri"/>
              <a:cs typeface="Calibri"/>
            </a:endParaRPr>
          </a:p>
          <a:p>
            <a:pPr marL="2867660" algn="just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200/2000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10%</a:t>
            </a:r>
            <a:r>
              <a:rPr lang="en-US" sz="2400" spc="-5" dirty="0">
                <a:latin typeface="Calibri"/>
                <a:cs typeface="Calibri"/>
              </a:rPr>
              <a:t> contains Jam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004" y="304800"/>
            <a:ext cx="286842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Co</a:t>
            </a:r>
            <a:r>
              <a:rPr spc="-3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fidence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956550" cy="442601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9525" indent="-342900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Confidence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likelihood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customers </a:t>
            </a:r>
            <a:r>
              <a:rPr sz="2400" spc="-10" dirty="0">
                <a:latin typeface="Calibri"/>
                <a:cs typeface="Calibri"/>
              </a:rPr>
              <a:t> bought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bread </a:t>
            </a:r>
            <a:r>
              <a:rPr sz="2400" dirty="0">
                <a:latin typeface="Calibri"/>
                <a:cs typeface="Calibri"/>
              </a:rPr>
              <a:t>and jam. </a:t>
            </a:r>
            <a:r>
              <a:rPr sz="2400" spc="-10" dirty="0">
                <a:latin typeface="Calibri"/>
                <a:cs typeface="Calibri"/>
              </a:rPr>
              <a:t>Dividing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6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transactions that </a:t>
            </a:r>
            <a:r>
              <a:rPr sz="2400" dirty="0">
                <a:latin typeface="Calibri"/>
                <a:cs typeface="Calibri"/>
              </a:rPr>
              <a:t>include both </a:t>
            </a:r>
            <a:r>
              <a:rPr sz="2400" spc="-10" dirty="0">
                <a:latin typeface="Calibri"/>
                <a:cs typeface="Calibri"/>
              </a:rPr>
              <a:t>bread </a:t>
            </a:r>
            <a:r>
              <a:rPr sz="2400" dirty="0">
                <a:latin typeface="Calibri"/>
                <a:cs typeface="Calibri"/>
              </a:rPr>
              <a:t>and jam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 </a:t>
            </a:r>
            <a:r>
              <a:rPr sz="2400" spc="-5" dirty="0">
                <a:latin typeface="Calibri"/>
                <a:cs typeface="Calibri"/>
              </a:rPr>
              <a:t>number of transactions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give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Confidence</a:t>
            </a:r>
            <a:r>
              <a:rPr sz="2400" spc="-10" dirty="0">
                <a:latin typeface="Calibri"/>
                <a:cs typeface="Calibri"/>
              </a:rPr>
              <a:t> figure.</a:t>
            </a:r>
            <a:endParaRPr lang="en-IN" sz="2400" spc="-10" dirty="0">
              <a:latin typeface="Calibri"/>
              <a:cs typeface="Calibri"/>
            </a:endParaRPr>
          </a:p>
          <a:p>
            <a:pPr marL="12700" marR="9525">
              <a:lnSpc>
                <a:spcPct val="90000"/>
              </a:lnSpc>
              <a:spcBef>
                <a:spcPts val="459"/>
              </a:spcBef>
              <a:tabLst>
                <a:tab pos="354965" algn="l"/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176530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Confidence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(Transactions </a:t>
            </a:r>
            <a:r>
              <a:rPr sz="2400" spc="-15" dirty="0">
                <a:latin typeface="Calibri"/>
                <a:cs typeface="Calibri"/>
              </a:rPr>
              <a:t>involving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spc="-15" dirty="0">
                <a:latin typeface="Calibri"/>
                <a:cs typeface="Calibri"/>
              </a:rPr>
              <a:t>bread </a:t>
            </a:r>
            <a:r>
              <a:rPr sz="2400" spc="-6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jam)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(Total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Transactions </a:t>
            </a:r>
            <a:r>
              <a:rPr sz="2400" spc="-15" dirty="0">
                <a:latin typeface="Calibri"/>
                <a:cs typeface="Calibri"/>
              </a:rPr>
              <a:t>involving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jam)</a:t>
            </a:r>
            <a:endParaRPr sz="2400" dirty="0">
              <a:latin typeface="Calibri"/>
              <a:cs typeface="Calibri"/>
            </a:endParaRPr>
          </a:p>
          <a:p>
            <a:pPr marL="215519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100/200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50%</a:t>
            </a:r>
            <a:endParaRPr lang="en-IN" sz="2400" dirty="0">
              <a:latin typeface="Calibri"/>
              <a:cs typeface="Calibri"/>
            </a:endParaRPr>
          </a:p>
          <a:p>
            <a:pPr marL="2155190">
              <a:lnSpc>
                <a:spcPct val="100000"/>
              </a:lnSpc>
              <a:spcBef>
                <a:spcPts val="310"/>
              </a:spcBef>
            </a:pP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implies that </a:t>
            </a:r>
            <a:r>
              <a:rPr sz="2400" dirty="0">
                <a:latin typeface="Calibri"/>
                <a:cs typeface="Calibri"/>
              </a:rPr>
              <a:t>50%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customers </a:t>
            </a:r>
            <a:r>
              <a:rPr sz="2400" dirty="0">
                <a:latin typeface="Calibri"/>
                <a:cs typeface="Calibri"/>
              </a:rPr>
              <a:t>who </a:t>
            </a:r>
            <a:r>
              <a:rPr sz="2400" spc="-10" dirty="0">
                <a:latin typeface="Calibri"/>
                <a:cs typeface="Calibri"/>
              </a:rPr>
              <a:t>bought </a:t>
            </a:r>
            <a:r>
              <a:rPr sz="2400" spc="-5" dirty="0">
                <a:latin typeface="Calibri"/>
                <a:cs typeface="Calibri"/>
              </a:rPr>
              <a:t>jam </a:t>
            </a:r>
            <a:r>
              <a:rPr sz="2400" spc="-6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bought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bread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72D5D-DC1C-54C6-81C4-71FBA5B98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665" y="1587917"/>
            <a:ext cx="3066662" cy="3661172"/>
          </a:xfrm>
        </p:spPr>
        <p:txBody>
          <a:bodyPr>
            <a:normAutofit/>
          </a:bodyPr>
          <a:lstStyle/>
          <a:p>
            <a:pPr algn="ctr"/>
            <a:endParaRPr lang="en-IN" sz="3300" dirty="0">
              <a:latin typeface="+mj-lt"/>
            </a:endParaRPr>
          </a:p>
          <a:p>
            <a:pPr algn="ctr"/>
            <a:endParaRPr lang="en-IN" sz="3300" dirty="0">
              <a:latin typeface="+mj-lt"/>
            </a:endParaRPr>
          </a:p>
          <a:p>
            <a:pPr algn="ctr"/>
            <a:r>
              <a:rPr lang="en-IN" sz="4400" u="none" dirty="0">
                <a:solidFill>
                  <a:schemeClr val="tx1"/>
                </a:solidFill>
                <a:latin typeface="+mj-lt"/>
              </a:rPr>
              <a:t>Flowchart of Apriori Algorithm</a:t>
            </a:r>
          </a:p>
        </p:txBody>
      </p:sp>
      <p:pic>
        <p:nvPicPr>
          <p:cNvPr id="5" name="Content Placeholder 4" descr="A diagram of a flowchart">
            <a:extLst>
              <a:ext uri="{FF2B5EF4-FFF2-40B4-BE49-F238E27FC236}">
                <a16:creationId xmlns:a16="http://schemas.microsoft.com/office/drawing/2014/main" id="{3A2D03C6-2DFF-4521-3B97-43B8F3C5B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62" y="1144166"/>
            <a:ext cx="5507393" cy="4548674"/>
          </a:xfrm>
        </p:spPr>
      </p:pic>
    </p:spTree>
    <p:extLst>
      <p:ext uri="{BB962C8B-B14F-4D97-AF65-F5344CB8AC3E}">
        <p14:creationId xmlns:p14="http://schemas.microsoft.com/office/powerpoint/2010/main" val="416684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2035</Words>
  <Application>Microsoft Office PowerPoint</Application>
  <PresentationFormat>On-screen Show (4:3)</PresentationFormat>
  <Paragraphs>282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MT</vt:lpstr>
      <vt:lpstr>Calibri</vt:lpstr>
      <vt:lpstr>Source Sans Pro</vt:lpstr>
      <vt:lpstr>Office Theme</vt:lpstr>
      <vt:lpstr>Data Mining Apriori Algorithm for Market Basket Analysis   </vt:lpstr>
      <vt:lpstr>Contents</vt:lpstr>
      <vt:lpstr>Introduction to APRIORI</vt:lpstr>
      <vt:lpstr>Contd...</vt:lpstr>
      <vt:lpstr>Frequent Item sets</vt:lpstr>
      <vt:lpstr>Apriori algorithm – The Theory</vt:lpstr>
      <vt:lpstr>Support</vt:lpstr>
      <vt:lpstr>Confidence</vt:lpstr>
      <vt:lpstr>PowerPoint Presentation</vt:lpstr>
      <vt:lpstr>How this algorithm works in data mining?</vt:lpstr>
      <vt:lpstr>Cont…</vt:lpstr>
      <vt:lpstr>Cont…</vt:lpstr>
      <vt:lpstr>Cont…</vt:lpstr>
      <vt:lpstr>Cont…</vt:lpstr>
      <vt:lpstr>Cont…</vt:lpstr>
      <vt:lpstr>What are the advantages of Apriori Algorithm in data mining? </vt:lpstr>
      <vt:lpstr>What are the disadvantages of Apriori Algorithm in data mining? </vt:lpstr>
      <vt:lpstr>How can we improve the Apriori Algorithm's efficiency?</vt:lpstr>
      <vt:lpstr>What are the applications of Apriori Algorithm in data mining?  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Gaurav  19mslsbf03 Submitted to: Dr. Devinder  Kaur</dc:title>
  <dc:creator>Ashish Deriya</dc:creator>
  <cp:lastModifiedBy>Urvashi Thakkar</cp:lastModifiedBy>
  <cp:revision>26</cp:revision>
  <dcterms:created xsi:type="dcterms:W3CDTF">2023-11-29T15:14:41Z</dcterms:created>
  <dcterms:modified xsi:type="dcterms:W3CDTF">2023-12-04T23:23:42Z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2023-11-29T00:00:00Z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2023-11-29T22:02:34Z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b556cb21-2c4f-4d72-8bba-41051c8bb161</vt:lpwstr>
  </property>
  <property fmtid="{D5CDD505-2E9C-101B-9397-08002B2CF9AE}" pid="10" name="MSIP_Label_defa4170-0d19-0005-0004-bc88714345d2_ActionId">
    <vt:lpwstr>968991ac-1e09-49da-8a13-e37a367127c5</vt:lpwstr>
  </property>
  <property fmtid="{D5CDD505-2E9C-101B-9397-08002B2CF9AE}" pid="11" name="MSIP_Label_defa4170-0d19-0005-0004-bc88714345d2_ContentBits">
    <vt:lpwstr>0</vt:lpwstr>
  </property>
</Properties>
</file>