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27" y="3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Yeshita Motwani </a:t>
            </a:r>
          </a:p>
          <a:p>
            <a:r>
              <a:rPr lang="en-US" sz="2000" b="1" dirty="0">
                <a:solidFill>
                  <a:schemeClr val="accent1">
                    <a:lumMod val="75000"/>
                  </a:schemeClr>
                </a:solidFill>
                <a:latin typeface="Arial"/>
                <a:cs typeface="Arial"/>
              </a:rPr>
              <a:t>College Name &amp; Department : D Y Patil International University, B. 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132433"/>
          </a:xfrm>
        </p:spPr>
        <p:txBody>
          <a:bodyPr>
            <a:normAutofit fontScale="92500" lnSpcReduction="20000"/>
          </a:bodyPr>
          <a:lstStyle/>
          <a:p>
            <a:pPr>
              <a:buFont typeface="+mj-lt"/>
              <a:buAutoNum type="arabicPeriod"/>
            </a:pPr>
            <a:r>
              <a:rPr lang="en-IN" sz="1600" b="1" dirty="0"/>
              <a:t>GUI-Based Web Application</a:t>
            </a:r>
            <a:r>
              <a:rPr lang="en-IN" sz="1600" dirty="0"/>
              <a:t> </a:t>
            </a:r>
          </a:p>
          <a:p>
            <a:pPr marL="742950" lvl="1" indent="-285750">
              <a:buFont typeface="+mj-lt"/>
              <a:buAutoNum type="arabicPeriod"/>
            </a:pPr>
            <a:r>
              <a:rPr lang="en-IN" dirty="0"/>
              <a:t>Develop an </a:t>
            </a:r>
            <a:r>
              <a:rPr lang="en-IN" b="1" dirty="0"/>
              <a:t>interactive web app</a:t>
            </a:r>
            <a:r>
              <a:rPr lang="en-IN" dirty="0"/>
              <a:t> using </a:t>
            </a:r>
            <a:r>
              <a:rPr lang="en-IN" b="1" dirty="0"/>
              <a:t>React.js</a:t>
            </a:r>
            <a:r>
              <a:rPr lang="en-IN" dirty="0"/>
              <a:t> (frontend) and </a:t>
            </a:r>
            <a:r>
              <a:rPr lang="en-IN" b="1" dirty="0"/>
              <a:t>Flask/Django</a:t>
            </a:r>
            <a:r>
              <a:rPr lang="en-IN" dirty="0"/>
              <a:t> (backend) for user-friendly encryption and decryption.</a:t>
            </a:r>
          </a:p>
          <a:p>
            <a:pPr marL="742950" lvl="1" indent="-285750">
              <a:buFont typeface="+mj-lt"/>
              <a:buAutoNum type="arabicPeriod"/>
            </a:pPr>
            <a:r>
              <a:rPr lang="en-IN" dirty="0"/>
              <a:t>Allow users to upload images and DOCX files, hide messages, and retrieve them securely through a simple interface.</a:t>
            </a:r>
          </a:p>
          <a:p>
            <a:pPr>
              <a:buFont typeface="+mj-lt"/>
              <a:buAutoNum type="arabicPeriod"/>
            </a:pPr>
            <a:r>
              <a:rPr lang="en-IN" sz="1600" b="1" dirty="0"/>
              <a:t>Mobile App Integration</a:t>
            </a:r>
            <a:r>
              <a:rPr lang="en-IN" sz="1600" dirty="0"/>
              <a:t> </a:t>
            </a:r>
          </a:p>
          <a:p>
            <a:pPr marL="742950" lvl="1" indent="-285750">
              <a:buFont typeface="+mj-lt"/>
              <a:buAutoNum type="arabicPeriod"/>
            </a:pPr>
            <a:r>
              <a:rPr lang="en-IN" dirty="0"/>
              <a:t>Extend the project to </a:t>
            </a:r>
            <a:r>
              <a:rPr lang="en-IN" b="1" dirty="0"/>
              <a:t>Android &amp; iOS</a:t>
            </a:r>
            <a:r>
              <a:rPr lang="en-IN" dirty="0"/>
              <a:t> using </a:t>
            </a:r>
            <a:r>
              <a:rPr lang="en-IN" b="1" dirty="0"/>
              <a:t>React Native or Flutter</a:t>
            </a:r>
            <a:r>
              <a:rPr lang="en-IN" dirty="0"/>
              <a:t>, making secure steganography accessible on mobile devices.</a:t>
            </a:r>
          </a:p>
          <a:p>
            <a:pPr>
              <a:buFont typeface="+mj-lt"/>
              <a:buAutoNum type="arabicPeriod"/>
            </a:pPr>
            <a:r>
              <a:rPr lang="en-IN" sz="1600" b="1" dirty="0"/>
              <a:t>Cloud-Based Secure Data Storage</a:t>
            </a:r>
            <a:r>
              <a:rPr lang="en-IN" sz="1600" dirty="0"/>
              <a:t> </a:t>
            </a:r>
          </a:p>
          <a:p>
            <a:pPr marL="742950" lvl="1" indent="-285750">
              <a:buFont typeface="+mj-lt"/>
              <a:buAutoNum type="arabicPeriod"/>
            </a:pPr>
            <a:r>
              <a:rPr lang="en-IN" dirty="0"/>
              <a:t>Implement </a:t>
            </a:r>
            <a:r>
              <a:rPr lang="en-IN" b="1" dirty="0"/>
              <a:t>secure cloud storage</a:t>
            </a:r>
            <a:r>
              <a:rPr lang="en-IN" dirty="0"/>
              <a:t> where encrypted steganographic files can be uploaded and accessed with authentication.</a:t>
            </a:r>
          </a:p>
          <a:p>
            <a:pPr marL="742950" lvl="1" indent="-285750">
              <a:buFont typeface="+mj-lt"/>
              <a:buAutoNum type="arabicPeriod"/>
            </a:pPr>
            <a:r>
              <a:rPr lang="en-IN" dirty="0"/>
              <a:t>Use </a:t>
            </a:r>
            <a:r>
              <a:rPr lang="en-IN" b="1" dirty="0"/>
              <a:t>AWS S3, Firebase, or IBM Cloud</a:t>
            </a:r>
            <a:r>
              <a:rPr lang="en-IN" dirty="0"/>
              <a:t> for scalability.</a:t>
            </a:r>
          </a:p>
          <a:p>
            <a:pPr>
              <a:buFont typeface="+mj-lt"/>
              <a:buAutoNum type="arabicPeriod"/>
            </a:pPr>
            <a:r>
              <a:rPr lang="en-IN" sz="1600" b="1" dirty="0"/>
              <a:t>Multi-File Format Support</a:t>
            </a:r>
            <a:r>
              <a:rPr lang="en-IN" sz="1600" dirty="0"/>
              <a:t> </a:t>
            </a:r>
          </a:p>
          <a:p>
            <a:pPr marL="742950" lvl="1" indent="-285750">
              <a:buFont typeface="+mj-lt"/>
              <a:buAutoNum type="arabicPeriod"/>
            </a:pPr>
            <a:r>
              <a:rPr lang="en-IN" dirty="0"/>
              <a:t>Expand beyond </a:t>
            </a:r>
            <a:r>
              <a:rPr lang="en-IN" b="1" dirty="0"/>
              <a:t>images and DOCX</a:t>
            </a:r>
            <a:r>
              <a:rPr lang="en-IN" dirty="0"/>
              <a:t> to include </a:t>
            </a:r>
            <a:r>
              <a:rPr lang="en-IN" b="1" dirty="0"/>
              <a:t>PDFs, audio, and video steganography</a:t>
            </a:r>
            <a:r>
              <a:rPr lang="en-IN" dirty="0"/>
              <a:t>, enabling broader use cases.</a:t>
            </a:r>
          </a:p>
          <a:p>
            <a:pPr>
              <a:buFont typeface="+mj-lt"/>
              <a:buAutoNum type="arabicPeriod"/>
            </a:pPr>
            <a:r>
              <a:rPr lang="en-IN" sz="1600" b="1" dirty="0"/>
              <a:t>AI-Powered Steganalysis Resistance</a:t>
            </a:r>
            <a:r>
              <a:rPr lang="en-IN" sz="1600" dirty="0"/>
              <a:t> </a:t>
            </a:r>
          </a:p>
          <a:p>
            <a:pPr marL="742950" lvl="1" indent="-285750">
              <a:buFont typeface="+mj-lt"/>
              <a:buAutoNum type="arabicPeriod"/>
            </a:pPr>
            <a:r>
              <a:rPr lang="en-IN" dirty="0"/>
              <a:t>Enhance the algorithm to </a:t>
            </a:r>
            <a:r>
              <a:rPr lang="en-IN" b="1" dirty="0"/>
              <a:t>evade AI-based steganalysis tools</a:t>
            </a:r>
            <a:r>
              <a:rPr lang="en-IN" dirty="0"/>
              <a:t> that detect hidden data in media files.</a:t>
            </a:r>
          </a:p>
          <a:p>
            <a:pPr>
              <a:buFont typeface="+mj-lt"/>
              <a:buAutoNum type="arabicPeriod"/>
            </a:pPr>
            <a:r>
              <a:rPr lang="en-IN" sz="1600" b="1" dirty="0"/>
              <a:t>Blockchain for Secure Key Management</a:t>
            </a:r>
            <a:r>
              <a:rPr lang="en-IN" sz="1600" dirty="0"/>
              <a:t> </a:t>
            </a:r>
          </a:p>
          <a:p>
            <a:pPr marL="742950" lvl="1" indent="-285750">
              <a:buFont typeface="+mj-lt"/>
              <a:buAutoNum type="arabicPeriod"/>
            </a:pPr>
            <a:r>
              <a:rPr lang="en-IN" dirty="0"/>
              <a:t>Use </a:t>
            </a:r>
            <a:r>
              <a:rPr lang="en-IN" b="1" dirty="0"/>
              <a:t>blockchain technology</a:t>
            </a:r>
            <a:r>
              <a:rPr lang="en-IN" dirty="0"/>
              <a:t> to store encryption keys securely, preventing unauthorized access and key tampering.</a:t>
            </a:r>
          </a:p>
          <a:p>
            <a:pPr>
              <a:buFont typeface="+mj-lt"/>
              <a:buAutoNum type="arabicPeriod"/>
            </a:pPr>
            <a:r>
              <a:rPr lang="en-IN" sz="1600" b="1" dirty="0"/>
              <a:t>End-to-End Encrypted Messaging System</a:t>
            </a:r>
            <a:r>
              <a:rPr lang="en-IN" sz="1600" dirty="0"/>
              <a:t> </a:t>
            </a:r>
          </a:p>
          <a:p>
            <a:pPr marL="742950" lvl="1" indent="-285750">
              <a:buFont typeface="+mj-lt"/>
              <a:buAutoNum type="arabicPeriod"/>
            </a:pPr>
            <a:r>
              <a:rPr lang="en-IN" dirty="0"/>
              <a:t>Develop a </a:t>
            </a:r>
            <a:r>
              <a:rPr lang="en-IN" b="1" dirty="0"/>
              <a:t>secure chat application</a:t>
            </a:r>
            <a:r>
              <a:rPr lang="en-IN" dirty="0"/>
              <a:t> that uses steganography for hidden communication, adding an extra layer of privacy.</a:t>
            </a:r>
          </a:p>
          <a:p>
            <a:pPr marL="305435" indent="-305435"/>
            <a:endParaRPr lang="en-US" sz="16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384309" cy="2403139"/>
          </a:xfrm>
        </p:spPr>
        <p:txBody>
          <a:bodyPr/>
          <a:lstStyle/>
          <a:p>
            <a:pPr marL="0" indent="0">
              <a:buNone/>
            </a:pPr>
            <a:r>
              <a:rPr lang="en-US" dirty="0"/>
              <a:t>In the era of increasing cyber threats, ensuring secure data transmission is crucial. This project leverages steganography to embed encrypted messages within images and DOCX files, making the data invisible to unauthorized users. By implementing advanced encryption techniques, it enhances confidentiality and prevents data breaches. The system aims to provide a secure and efficient method for covert communication in cybersecurity applications.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9"/>
            <a:ext cx="11327723" cy="2341622"/>
          </a:xfrm>
        </p:spPr>
        <p:txBody>
          <a:bodyPr vert="horz" lIns="91440" tIns="45720" rIns="91440" bIns="45720" rtlCol="0" anchor="ctr">
            <a:noAutofit/>
          </a:bodyPr>
          <a:lstStyle/>
          <a:p>
            <a:r>
              <a:rPr lang="en-IN" b="1" dirty="0"/>
              <a:t>Technologies &amp; Libraries Used:</a:t>
            </a:r>
            <a:endParaRPr lang="en-IN" dirty="0"/>
          </a:p>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a:t>
            </a:r>
            <a:r>
              <a:rPr lang="en-IN" dirty="0"/>
              <a:t> OpenCV, Pillow, </a:t>
            </a:r>
            <a:r>
              <a:rPr lang="en-IN" dirty="0" err="1"/>
              <a:t>Stegano</a:t>
            </a:r>
            <a:r>
              <a:rPr lang="en-IN" dirty="0"/>
              <a:t>, Cryptography, Python-docx</a:t>
            </a:r>
          </a:p>
          <a:p>
            <a:pPr>
              <a:buFont typeface="Arial" panose="020B0604020202020204" pitchFamily="34" charset="0"/>
              <a:buChar char="•"/>
            </a:pPr>
            <a:r>
              <a:rPr lang="en-IN" b="1" dirty="0"/>
              <a:t>Platforms:</a:t>
            </a:r>
            <a:r>
              <a:rPr lang="en-IN" dirty="0"/>
              <a:t> IBM </a:t>
            </a:r>
            <a:r>
              <a:rPr lang="en-IN" dirty="0" err="1"/>
              <a:t>SkillsBuild</a:t>
            </a:r>
            <a:r>
              <a:rPr lang="en-IN" dirty="0"/>
              <a:t>, </a:t>
            </a:r>
            <a:r>
              <a:rPr lang="en-IN" dirty="0" err="1"/>
              <a:t>Jupyter</a:t>
            </a:r>
            <a:r>
              <a:rPr lang="en-IN" dirty="0"/>
              <a:t> Notebook/PyCharm (for development)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000" b="1" dirty="0"/>
              <a:t>1. Dual File Type Steganography (Images + DOCX)</a:t>
            </a:r>
          </a:p>
          <a:p>
            <a:r>
              <a:rPr lang="en-US" sz="2000" dirty="0"/>
              <a:t>Unlike many steganography projects that focus only on images, our also supports embedding encrypted data within </a:t>
            </a:r>
            <a:r>
              <a:rPr lang="en-US" sz="2000" b="1" dirty="0"/>
              <a:t>DOCX files</a:t>
            </a:r>
            <a:r>
              <a:rPr lang="en-US" sz="2000" dirty="0"/>
              <a:t>, adding an extra layer of versatility.</a:t>
            </a:r>
          </a:p>
          <a:p>
            <a:pPr marL="0" indent="0">
              <a:buNone/>
            </a:pPr>
            <a:r>
              <a:rPr lang="en-US" sz="2000" b="1" dirty="0"/>
              <a:t>2. Hybrid Encryption with Steganography</a:t>
            </a:r>
          </a:p>
          <a:p>
            <a:r>
              <a:rPr lang="en-US" sz="2000" dirty="0"/>
              <a:t>Instead of just hiding data, the project uses </a:t>
            </a:r>
            <a:r>
              <a:rPr lang="en-US" sz="2000" b="1" dirty="0"/>
              <a:t>cryptography</a:t>
            </a:r>
            <a:r>
              <a:rPr lang="en-US" sz="2000" dirty="0"/>
              <a:t> (AES, RSA, or other encryption techniques) before embedding, ensuring </a:t>
            </a:r>
            <a:r>
              <a:rPr lang="en-US" sz="2000" b="1" dirty="0"/>
              <a:t>double security</a:t>
            </a:r>
            <a:r>
              <a:rPr lang="en-US" sz="2000" dirty="0"/>
              <a:t>—even if the hidden data is extracted, it remains unreadable without the decryption key.</a:t>
            </a:r>
          </a:p>
          <a:p>
            <a:pPr marL="0" indent="0">
              <a:buNone/>
            </a:pPr>
            <a:r>
              <a:rPr lang="en-US" sz="2000" b="1" dirty="0"/>
              <a:t>3. Dynamic Payload Optimization</a:t>
            </a:r>
          </a:p>
          <a:p>
            <a:r>
              <a:rPr lang="en-US" sz="2000" dirty="0"/>
              <a:t>The system optimizes how much data can be securely embedded into an image or DOCX file without distortion, preventing detection while maintaining file integrity.</a:t>
            </a:r>
          </a:p>
          <a:p>
            <a:pPr marL="0" indent="0">
              <a:buNone/>
            </a:pPr>
            <a:r>
              <a:rPr lang="en-US" sz="2000" b="1" dirty="0"/>
              <a:t>4. Secure Key-Based Extraction</a:t>
            </a:r>
          </a:p>
          <a:p>
            <a:r>
              <a:rPr lang="en-US" sz="2000" dirty="0"/>
              <a:t>Only authorized users with the correct decryption key can retrieve and access hidden information, adding an </a:t>
            </a:r>
            <a:r>
              <a:rPr lang="en-US" sz="2000" b="1" dirty="0"/>
              <a:t>access control mechanism</a:t>
            </a:r>
            <a:r>
              <a:rPr lang="en-US" sz="2000" dirty="0"/>
              <a:t>.</a:t>
            </a:r>
          </a:p>
          <a:p>
            <a:pPr marL="0" indent="0">
              <a:buNone/>
            </a:pPr>
            <a:r>
              <a:rPr lang="en-US" sz="2000" b="1" dirty="0"/>
              <a:t>5. Practical Cybersecurity Use Cases</a:t>
            </a:r>
          </a:p>
          <a:p>
            <a:r>
              <a:rPr lang="en-US" sz="2000" dirty="0"/>
              <a:t>This project has real-world applications in </a:t>
            </a:r>
            <a:r>
              <a:rPr lang="en-US" sz="2000" b="1" dirty="0"/>
              <a:t>covert communication, digital watermarking, and secure document transmission</a:t>
            </a:r>
            <a:r>
              <a:rPr lang="en-US" sz="2000" dirty="0"/>
              <a:t>, making it highly relevant for cybersecurity.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738266" y="1189281"/>
            <a:ext cx="8271098" cy="5396643"/>
          </a:xfrm>
        </p:spPr>
        <p:txBody>
          <a:bodyPr>
            <a:normAutofit/>
          </a:bodyPr>
          <a:lstStyle/>
          <a:p>
            <a:pPr marL="0" indent="0">
              <a:buNone/>
            </a:pPr>
            <a:r>
              <a:rPr lang="en-US" sz="1300" dirty="0"/>
              <a:t>The end users of your </a:t>
            </a:r>
            <a:r>
              <a:rPr lang="en-US" sz="1300" b="1" dirty="0"/>
              <a:t>Steganography-Based Secure Data Transmission System</a:t>
            </a:r>
            <a:r>
              <a:rPr lang="en-US" sz="1300" dirty="0"/>
              <a:t> include:</a:t>
            </a:r>
          </a:p>
          <a:p>
            <a:pPr marL="0" indent="0">
              <a:buNone/>
            </a:pPr>
            <a:r>
              <a:rPr lang="en-US" sz="1300" b="1" dirty="0"/>
              <a:t>1. Cybersecurity Professionals </a:t>
            </a:r>
          </a:p>
          <a:p>
            <a:pPr>
              <a:buFont typeface="Arial" panose="020B0604020202020204" pitchFamily="34" charset="0"/>
              <a:buChar char="•"/>
            </a:pPr>
            <a:r>
              <a:rPr lang="en-US" sz="1300" dirty="0"/>
              <a:t>Used for </a:t>
            </a:r>
            <a:r>
              <a:rPr lang="en-US" sz="1300" b="1" dirty="0"/>
              <a:t>covert communication</a:t>
            </a:r>
            <a:r>
              <a:rPr lang="en-US" sz="1300" dirty="0"/>
              <a:t> and </a:t>
            </a:r>
            <a:r>
              <a:rPr lang="en-US" sz="1300" b="1" dirty="0"/>
              <a:t>secure data exchange</a:t>
            </a:r>
            <a:r>
              <a:rPr lang="en-US" sz="1300" dirty="0"/>
              <a:t> in high-security environments.</a:t>
            </a:r>
          </a:p>
          <a:p>
            <a:pPr>
              <a:buFont typeface="Arial" panose="020B0604020202020204" pitchFamily="34" charset="0"/>
              <a:buChar char="•"/>
            </a:pPr>
            <a:r>
              <a:rPr lang="en-US" sz="1300" dirty="0"/>
              <a:t>Prevents data leaks by hiding sensitive information within images and documents.</a:t>
            </a:r>
          </a:p>
          <a:p>
            <a:pPr marL="0" indent="0">
              <a:buNone/>
            </a:pPr>
            <a:r>
              <a:rPr lang="en-US" sz="1300" b="1" dirty="0"/>
              <a:t>2. Government &amp; Defense Agencies </a:t>
            </a:r>
          </a:p>
          <a:p>
            <a:pPr>
              <a:buFont typeface="Arial" panose="020B0604020202020204" pitchFamily="34" charset="0"/>
              <a:buChar char="•"/>
            </a:pPr>
            <a:r>
              <a:rPr lang="en-US" sz="1300" dirty="0"/>
              <a:t>Used for </a:t>
            </a:r>
            <a:r>
              <a:rPr lang="en-US" sz="1300" b="1" dirty="0"/>
              <a:t>classified communication</a:t>
            </a:r>
            <a:r>
              <a:rPr lang="en-US" sz="1300" dirty="0"/>
              <a:t> to avoid interception.</a:t>
            </a:r>
          </a:p>
          <a:p>
            <a:pPr>
              <a:buFont typeface="Arial" panose="020B0604020202020204" pitchFamily="34" charset="0"/>
              <a:buChar char="•"/>
            </a:pPr>
            <a:r>
              <a:rPr lang="en-US" sz="1300" dirty="0"/>
              <a:t>Securely transmits intelligence without raising suspicion.</a:t>
            </a:r>
          </a:p>
          <a:p>
            <a:pPr marL="0" indent="0">
              <a:buNone/>
            </a:pPr>
            <a:r>
              <a:rPr lang="en-US" sz="1300" b="1" dirty="0"/>
              <a:t>3. Corporate Organizations &amp; Legal Firms </a:t>
            </a:r>
          </a:p>
          <a:p>
            <a:pPr>
              <a:buFont typeface="Arial" panose="020B0604020202020204" pitchFamily="34" charset="0"/>
              <a:buChar char="•"/>
            </a:pPr>
            <a:r>
              <a:rPr lang="en-US" sz="1300" dirty="0"/>
              <a:t>Protects intellectual property and confidential business documents.</a:t>
            </a:r>
          </a:p>
          <a:p>
            <a:pPr>
              <a:buFont typeface="Arial" panose="020B0604020202020204" pitchFamily="34" charset="0"/>
              <a:buChar char="•"/>
            </a:pPr>
            <a:r>
              <a:rPr lang="en-US" sz="1300" dirty="0"/>
              <a:t>Secures </a:t>
            </a:r>
            <a:r>
              <a:rPr lang="en-US" sz="1300" b="1" dirty="0"/>
              <a:t>legal contracts and sensitive corporate data</a:t>
            </a:r>
            <a:r>
              <a:rPr lang="en-US" sz="1300" dirty="0"/>
              <a:t> against cyber threats.</a:t>
            </a:r>
          </a:p>
          <a:p>
            <a:pPr marL="0" indent="0">
              <a:buNone/>
            </a:pPr>
            <a:r>
              <a:rPr lang="en-US" sz="1300" b="1" dirty="0"/>
              <a:t>4. Ethical Hackers &amp; Security Researchers </a:t>
            </a:r>
          </a:p>
          <a:p>
            <a:pPr>
              <a:buFont typeface="Arial" panose="020B0604020202020204" pitchFamily="34" charset="0"/>
              <a:buChar char="•"/>
            </a:pPr>
            <a:r>
              <a:rPr lang="en-US" sz="1300" dirty="0"/>
              <a:t>Used for </a:t>
            </a:r>
            <a:r>
              <a:rPr lang="en-US" sz="1300" b="1" dirty="0"/>
              <a:t>penetration testing</a:t>
            </a:r>
            <a:r>
              <a:rPr lang="en-US" sz="1300" dirty="0"/>
              <a:t> and understanding </a:t>
            </a:r>
            <a:r>
              <a:rPr lang="en-US" sz="1300" b="1" dirty="0"/>
              <a:t>data hiding techniques</a:t>
            </a:r>
            <a:r>
              <a:rPr lang="en-US" sz="1300" dirty="0"/>
              <a:t>.</a:t>
            </a:r>
          </a:p>
          <a:p>
            <a:pPr>
              <a:buFont typeface="Arial" panose="020B0604020202020204" pitchFamily="34" charset="0"/>
              <a:buChar char="•"/>
            </a:pPr>
            <a:r>
              <a:rPr lang="en-US" sz="1300" dirty="0"/>
              <a:t>Helps in </a:t>
            </a:r>
            <a:r>
              <a:rPr lang="en-US" sz="1300" b="1" dirty="0"/>
              <a:t>anti-forensic research</a:t>
            </a:r>
            <a:r>
              <a:rPr lang="en-US" sz="1300" dirty="0"/>
              <a:t> and improving </a:t>
            </a:r>
            <a:r>
              <a:rPr lang="en-US" sz="1300" b="1" dirty="0"/>
              <a:t>steganography detection</a:t>
            </a:r>
            <a:r>
              <a:rPr lang="en-US" sz="1300" dirty="0"/>
              <a:t>.</a:t>
            </a:r>
          </a:p>
          <a:p>
            <a:pPr marL="0" indent="0">
              <a:buNone/>
            </a:pPr>
            <a:r>
              <a:rPr lang="en-US" sz="1300" b="1" dirty="0"/>
              <a:t>5. General Users Concerned About Privacy </a:t>
            </a:r>
          </a:p>
          <a:p>
            <a:pPr>
              <a:buFont typeface="Arial" panose="020B0604020202020204" pitchFamily="34" charset="0"/>
              <a:buChar char="•"/>
            </a:pPr>
            <a:r>
              <a:rPr lang="en-US" sz="1300" dirty="0"/>
              <a:t>Individuals who want to </a:t>
            </a:r>
            <a:r>
              <a:rPr lang="en-US" sz="1300" b="1" dirty="0"/>
              <a:t>securely store or share personal documents</a:t>
            </a:r>
            <a:r>
              <a:rPr lang="en-US" sz="1300" dirty="0"/>
              <a:t>.</a:t>
            </a:r>
          </a:p>
          <a:p>
            <a:pPr>
              <a:buFont typeface="Arial" panose="020B0604020202020204" pitchFamily="34" charset="0"/>
              <a:buChar char="•"/>
            </a:pPr>
            <a:r>
              <a:rPr lang="en-US" sz="1300" dirty="0"/>
              <a:t>Protects private messages from unauthorized access in a simple way.</a:t>
            </a:r>
            <a:endParaRPr lang="en-US" sz="900" dirty="0"/>
          </a:p>
          <a:p>
            <a:endParaRPr lang="en-IN" sz="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E90DEE4-2996-DAA4-08AC-19821FE6DEBD}"/>
              </a:ext>
            </a:extLst>
          </p:cNvPr>
          <p:cNvPicPr>
            <a:picLocks noGrp="1" noChangeAspect="1"/>
          </p:cNvPicPr>
          <p:nvPr>
            <p:ph idx="1"/>
          </p:nvPr>
        </p:nvPicPr>
        <p:blipFill>
          <a:blip r:embed="rId2"/>
          <a:stretch>
            <a:fillRect/>
          </a:stretch>
        </p:blipFill>
        <p:spPr>
          <a:xfrm>
            <a:off x="217370" y="1165135"/>
            <a:ext cx="3737550" cy="4044745"/>
          </a:xfrm>
        </p:spPr>
      </p:pic>
      <p:pic>
        <p:nvPicPr>
          <p:cNvPr id="13" name="Picture 12">
            <a:extLst>
              <a:ext uri="{FF2B5EF4-FFF2-40B4-BE49-F238E27FC236}">
                <a16:creationId xmlns:a16="http://schemas.microsoft.com/office/drawing/2014/main" id="{3C89A9A4-28F9-FD62-1830-CB408FD05B53}"/>
              </a:ext>
            </a:extLst>
          </p:cNvPr>
          <p:cNvPicPr>
            <a:picLocks noChangeAspect="1"/>
          </p:cNvPicPr>
          <p:nvPr/>
        </p:nvPicPr>
        <p:blipFill>
          <a:blip r:embed="rId3"/>
          <a:stretch>
            <a:fillRect/>
          </a:stretch>
        </p:blipFill>
        <p:spPr>
          <a:xfrm>
            <a:off x="4111180" y="1232452"/>
            <a:ext cx="4264276" cy="3892651"/>
          </a:xfrm>
          <a:prstGeom prst="rect">
            <a:avLst/>
          </a:prstGeom>
        </p:spPr>
      </p:pic>
      <p:pic>
        <p:nvPicPr>
          <p:cNvPr id="15" name="Picture 14">
            <a:extLst>
              <a:ext uri="{FF2B5EF4-FFF2-40B4-BE49-F238E27FC236}">
                <a16:creationId xmlns:a16="http://schemas.microsoft.com/office/drawing/2014/main" id="{5C030FFF-55F9-B929-7012-8C5F00D8955F}"/>
              </a:ext>
            </a:extLst>
          </p:cNvPr>
          <p:cNvPicPr>
            <a:picLocks noChangeAspect="1"/>
          </p:cNvPicPr>
          <p:nvPr/>
        </p:nvPicPr>
        <p:blipFill>
          <a:blip r:embed="rId4"/>
          <a:stretch>
            <a:fillRect/>
          </a:stretch>
        </p:blipFill>
        <p:spPr>
          <a:xfrm>
            <a:off x="8454450" y="1510675"/>
            <a:ext cx="3737550" cy="3176862"/>
          </a:xfrm>
          <a:prstGeom prst="rect">
            <a:avLst/>
          </a:prstGeom>
        </p:spPr>
      </p:pic>
      <p:pic>
        <p:nvPicPr>
          <p:cNvPr id="19" name="Picture 18">
            <a:extLst>
              <a:ext uri="{FF2B5EF4-FFF2-40B4-BE49-F238E27FC236}">
                <a16:creationId xmlns:a16="http://schemas.microsoft.com/office/drawing/2014/main" id="{004C9EBB-0815-7506-4F97-61700E44B8FE}"/>
              </a:ext>
            </a:extLst>
          </p:cNvPr>
          <p:cNvPicPr>
            <a:picLocks noChangeAspect="1"/>
          </p:cNvPicPr>
          <p:nvPr/>
        </p:nvPicPr>
        <p:blipFill>
          <a:blip r:embed="rId5"/>
          <a:stretch>
            <a:fillRect/>
          </a:stretch>
        </p:blipFill>
        <p:spPr>
          <a:xfrm>
            <a:off x="6395115" y="5209880"/>
            <a:ext cx="3119134" cy="156158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addresses the challenge of secure data transmission by integrating </a:t>
            </a:r>
            <a:r>
              <a:rPr lang="en-US" b="1" dirty="0"/>
              <a:t>steganography and encryption</a:t>
            </a:r>
            <a:r>
              <a:rPr lang="en-US" dirty="0"/>
              <a:t> to conceal sensitive information within images and DOCX files. By implementing </a:t>
            </a:r>
            <a:r>
              <a:rPr lang="en-US" b="1" dirty="0"/>
              <a:t>hybrid encryption techniques</a:t>
            </a:r>
            <a:r>
              <a:rPr lang="en-US" dirty="0"/>
              <a:t>, it ensures that even if the hidden data is extracted, it remains unreadable without proper authorization. The system provides an </a:t>
            </a:r>
            <a:r>
              <a:rPr lang="en-US" b="1" dirty="0"/>
              <a:t>efficient, covert, and secure</a:t>
            </a:r>
            <a:r>
              <a:rPr lang="en-US" dirty="0"/>
              <a:t> method for protecting confidential information from cyber threats.</a:t>
            </a:r>
          </a:p>
          <a:p>
            <a:r>
              <a:rPr lang="en-US" dirty="0"/>
              <a:t>With its </a:t>
            </a:r>
            <a:r>
              <a:rPr lang="en-US" b="1" dirty="0"/>
              <a:t>dual file support, optimized payload management, and key-based access control</a:t>
            </a:r>
            <a:r>
              <a:rPr lang="en-US" dirty="0"/>
              <a:t>, the project stands out as a practical solution for </a:t>
            </a:r>
            <a:r>
              <a:rPr lang="en-US" b="1" dirty="0"/>
              <a:t>government agencies, corporate firms, cybersecurity professionals, and privacy-conscious users</a:t>
            </a:r>
            <a:r>
              <a:rPr lang="en-US" dirty="0"/>
              <a:t>. It not only enhances </a:t>
            </a:r>
            <a:r>
              <a:rPr lang="en-US" b="1" dirty="0"/>
              <a:t>data security</a:t>
            </a:r>
            <a:r>
              <a:rPr lang="en-US" dirty="0"/>
              <a:t> but also showcases the importance of </a:t>
            </a:r>
            <a:r>
              <a:rPr lang="en-US" b="1" dirty="0"/>
              <a:t>steganography in modern cybersecurity applications</a:t>
            </a:r>
            <a:r>
              <a:rPr lang="en-US" dirty="0"/>
              <a:t>.</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https://github.com/YeshitaMotwani</a:t>
            </a:r>
            <a:r>
              <a:rPr lang="en-IN"/>
              <a:t>/IBM-Cybersecurity-Internship</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806</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Yeshita Motwani</dc:creator>
  <cp:lastModifiedBy>Yeshita Motwani</cp:lastModifiedBy>
  <cp:revision>30</cp:revision>
  <dcterms:created xsi:type="dcterms:W3CDTF">2021-05-26T16:50:10Z</dcterms:created>
  <dcterms:modified xsi:type="dcterms:W3CDTF">2025-02-20T07:15:46Z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