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4306BB-BAE2-4168-BD76-ED3785BE526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9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26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3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7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9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07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30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7575" y="609282"/>
            <a:ext cx="10356850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45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1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0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5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68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3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6934196" cy="7931017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lang="en-US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US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en-US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Contractors</a:t>
            </a:r>
            <a:r>
              <a:rPr lang="en-US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NFT</a:t>
            </a:r>
            <a:r>
              <a:rPr lang="en-US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 </a:t>
            </a:r>
            <a: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b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Yeshraj Maganti</a:t>
            </a:r>
            <a:b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Subash Chandra Bose Kondru</a:t>
            </a:r>
            <a:b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Under Professor</a:t>
            </a:r>
            <a:b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Dr. </a:t>
            </a:r>
            <a:r>
              <a:rPr lang="en-US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Wafa Elmannai</a:t>
            </a:r>
            <a:br>
              <a:rPr lang="en-US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&amp; </a:t>
            </a:r>
            <a:br>
              <a:rPr lang="en-US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Dr. Ausif Mahmood</a:t>
            </a:r>
            <a:br>
              <a:rPr lang="en-US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pc="-1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219FF70-FD0D-E790-1B39-E88C710DC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88" y="558652"/>
            <a:ext cx="8255424" cy="57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2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D61B2-9EE4-9786-979E-3CB55DE1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19200"/>
            <a:ext cx="9601196" cy="1303867"/>
          </a:xfrm>
        </p:spPr>
        <p:txBody>
          <a:bodyPr/>
          <a:lstStyle/>
          <a:p>
            <a:r>
              <a:rPr lang="en-US" dirty="0"/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164313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600" y="543878"/>
            <a:ext cx="26333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4" dirty="0"/>
              <a:t>Block</a:t>
            </a:r>
            <a:r>
              <a:rPr spc="-505" dirty="0"/>
              <a:t> </a:t>
            </a:r>
            <a:r>
              <a:rPr spc="-185" dirty="0"/>
              <a:t>Chain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2309812"/>
            <a:ext cx="10144125" cy="2798458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8451" marR="5080" indent="-285750">
              <a:lnSpc>
                <a:spcPts val="3000"/>
              </a:lnSpc>
              <a:spcBef>
                <a:spcPts val="475"/>
              </a:spcBef>
              <a:buFont typeface="Wingdings" panose="05000000000000000000" pitchFamily="2" charset="2"/>
              <a:buChar char="q"/>
              <a:tabLst>
                <a:tab pos="527050" algn="l"/>
                <a:tab pos="527685" algn="l"/>
              </a:tabLst>
            </a:pP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safely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</a:t>
            </a:r>
            <a:r>
              <a:rPr spc="6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provider.</a:t>
            </a:r>
            <a:endParaRPr lang="en-US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1" marR="5080" indent="-285750">
              <a:lnSpc>
                <a:spcPts val="3000"/>
              </a:lnSpc>
              <a:spcBef>
                <a:spcPts val="475"/>
              </a:spcBef>
              <a:buFont typeface="Wingdings" panose="05000000000000000000" pitchFamily="2" charset="2"/>
              <a:buChar char="q"/>
              <a:tabLst>
                <a:tab pos="527050" algn="l"/>
                <a:tab pos="527685" algn="l"/>
              </a:tabLst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1" marR="1087120" indent="-285750">
              <a:lnSpc>
                <a:spcPts val="3000"/>
              </a:lnSpc>
              <a:buFont typeface="Wingdings" panose="05000000000000000000" pitchFamily="2" charset="2"/>
              <a:buChar char="q"/>
              <a:tabLst>
                <a:tab pos="527050" algn="l"/>
                <a:tab pos="52768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middleman.</a:t>
            </a: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1" marR="1087120" indent="-285750">
              <a:lnSpc>
                <a:spcPts val="3000"/>
              </a:lnSpc>
              <a:buFont typeface="Wingdings" panose="05000000000000000000" pitchFamily="2" charset="2"/>
              <a:buChar char="q"/>
              <a:tabLst>
                <a:tab pos="527050" algn="l"/>
                <a:tab pos="527685" algn="l"/>
              </a:tabLst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1" marR="2132965" indent="-285750">
              <a:lnSpc>
                <a:spcPts val="3080"/>
              </a:lnSpc>
              <a:buFont typeface="Wingdings" panose="05000000000000000000" pitchFamily="2" charset="2"/>
              <a:buChar char="q"/>
              <a:tabLst>
                <a:tab pos="527050" algn="l"/>
                <a:tab pos="527685" algn="l"/>
                <a:tab pos="27578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middleman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bring 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their</a:t>
            </a:r>
            <a:r>
              <a:rPr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2309812"/>
            <a:ext cx="10125075" cy="228549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8450" indent="-285750">
              <a:lnSpc>
                <a:spcPts val="2825"/>
              </a:lnSpc>
              <a:spcBef>
                <a:spcPts val="130"/>
              </a:spcBef>
              <a:buFont typeface="Wingdings" panose="05000000000000000000" pitchFamily="2" charset="2"/>
              <a:buChar char="q"/>
              <a:tabLst>
                <a:tab pos="5270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non-fungible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standards.</a:t>
            </a: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ts val="2825"/>
              </a:lnSpc>
              <a:spcBef>
                <a:spcPts val="130"/>
              </a:spcBef>
              <a:buFont typeface="Wingdings" panose="05000000000000000000" pitchFamily="2" charset="2"/>
              <a:buChar char="q"/>
              <a:tabLst>
                <a:tab pos="527050" algn="l"/>
              </a:tabLst>
            </a:pP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ts val="2825"/>
              </a:lnSpc>
              <a:spcBef>
                <a:spcPts val="130"/>
              </a:spcBef>
              <a:buFont typeface="Wingdings" panose="05000000000000000000" pitchFamily="2" charset="2"/>
              <a:buChar char="q"/>
              <a:tabLst>
                <a:tab pos="52705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blockchain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way.</a:t>
            </a:r>
            <a:endParaRPr lang="en-US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ts val="2825"/>
              </a:lnSpc>
              <a:spcBef>
                <a:spcPts val="130"/>
              </a:spcBef>
              <a:buFont typeface="Wingdings" panose="05000000000000000000" pitchFamily="2" charset="2"/>
              <a:buChar char="q"/>
              <a:tabLst>
                <a:tab pos="527050" algn="l"/>
              </a:tabLst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1" indent="-285750">
              <a:lnSpc>
                <a:spcPts val="3115"/>
              </a:lnSpc>
              <a:buFont typeface="Wingdings" panose="05000000000000000000" pitchFamily="2" charset="2"/>
              <a:buChar char="q"/>
              <a:tabLst>
                <a:tab pos="527050" algn="l"/>
                <a:tab pos="527685" algn="l"/>
              </a:tabLst>
            </a:pP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digitally</a:t>
            </a:r>
            <a:r>
              <a:rPr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carried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6800" y="1676400"/>
            <a:ext cx="10319385" cy="169661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97816" marR="5080" indent="-285750">
              <a:lnSpc>
                <a:spcPts val="2710"/>
              </a:lnSpc>
              <a:spcBef>
                <a:spcPts val="409"/>
              </a:spcBef>
              <a:buFont typeface="Wingdings" panose="05000000000000000000" pitchFamily="2" charset="2"/>
              <a:buChar char="q"/>
              <a:tabLst>
                <a:tab pos="527050" algn="l"/>
                <a:tab pos="527685" algn="l"/>
              </a:tabLst>
            </a:pPr>
            <a:endParaRPr lang="en-US" spc="-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6" marR="5080" indent="-285750">
              <a:lnSpc>
                <a:spcPts val="2710"/>
              </a:lnSpc>
              <a:spcBef>
                <a:spcPts val="409"/>
              </a:spcBef>
              <a:buFont typeface="Wingdings" panose="05000000000000000000" pitchFamily="2" charset="2"/>
              <a:buChar char="q"/>
              <a:tabLst>
                <a:tab pos="527050" algn="l"/>
                <a:tab pos="527685" algn="l"/>
              </a:tabLst>
            </a:pP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transferred over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5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6" marR="2955925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527050" algn="l"/>
                <a:tab pos="527685" algn="l"/>
                <a:tab pos="3338829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6" marR="2955925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527050" algn="l"/>
                <a:tab pos="527685" algn="l"/>
                <a:tab pos="3338829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beneficial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manner.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133600"/>
            <a:ext cx="10248265" cy="1917063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69901" marR="5080" indent="-457200">
              <a:lnSpc>
                <a:spcPts val="3000"/>
              </a:lnSpc>
              <a:spcBef>
                <a:spcPts val="475"/>
              </a:spcBef>
              <a:buFont typeface="Wingdings" panose="05000000000000000000" pitchFamily="2" charset="2"/>
              <a:buChar char="q"/>
              <a:tabLst>
                <a:tab pos="527050" algn="l"/>
                <a:tab pos="527685" algn="l"/>
              </a:tabLst>
            </a:pPr>
            <a:r>
              <a:rPr lang="en-US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industries,  including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finance, healthcare,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1" marR="5080" indent="-285750">
              <a:lnSpc>
                <a:spcPts val="3000"/>
              </a:lnSpc>
              <a:spcBef>
                <a:spcPts val="475"/>
              </a:spcBef>
              <a:buFont typeface="Wingdings" panose="05000000000000000000" pitchFamily="2" charset="2"/>
              <a:buChar char="q"/>
              <a:tabLst>
                <a:tab pos="527050" algn="l"/>
                <a:tab pos="527685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allows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1" marR="326390" indent="-285750">
              <a:lnSpc>
                <a:spcPct val="92200"/>
              </a:lnSpc>
              <a:spcBef>
                <a:spcPts val="965"/>
              </a:spcBef>
              <a:buFont typeface="Wingdings" panose="05000000000000000000" pitchFamily="2" charset="2"/>
              <a:buChar char="q"/>
              <a:tabLst>
                <a:tab pos="527050" algn="l"/>
                <a:tab pos="52768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technology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verification,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contracts,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data</a:t>
            </a:r>
            <a:r>
              <a:rPr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964858"/>
            <a:ext cx="310705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4" dirty="0"/>
              <a:t>ERC</a:t>
            </a:r>
            <a:r>
              <a:rPr spc="-395" dirty="0"/>
              <a:t> </a:t>
            </a:r>
            <a:r>
              <a:rPr spc="-70" dirty="0"/>
              <a:t>721A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2590800"/>
            <a:ext cx="10588625" cy="163506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8451" indent="-285750">
              <a:lnSpc>
                <a:spcPct val="100000"/>
              </a:lnSpc>
              <a:spcBef>
                <a:spcPts val="770"/>
              </a:spcBef>
              <a:buFont typeface="Wingdings" panose="05000000000000000000" pitchFamily="2" charset="2"/>
              <a:buChar char="q"/>
              <a:tabLst>
                <a:tab pos="527050" algn="l"/>
                <a:tab pos="527685" algn="l"/>
              </a:tabLst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ERC 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721A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for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ERC721</a:t>
            </a:r>
            <a:r>
              <a:rPr lang="en-US" spc="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1" indent="-285750">
              <a:lnSpc>
                <a:spcPct val="100000"/>
              </a:lnSpc>
              <a:spcBef>
                <a:spcPts val="680"/>
              </a:spcBef>
              <a:buFont typeface="Wingdings" panose="05000000000000000000" pitchFamily="2" charset="2"/>
              <a:buChar char="q"/>
              <a:tabLst>
                <a:tab pos="527050" algn="l"/>
                <a:tab pos="527685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NFT</a:t>
            </a:r>
            <a:r>
              <a:rPr lang="en-US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collection.</a:t>
            </a:r>
          </a:p>
          <a:p>
            <a:pPr marL="298451" marR="5080" indent="-285750">
              <a:lnSpc>
                <a:spcPts val="3010"/>
              </a:lnSpc>
              <a:spcBef>
                <a:spcPts val="1095"/>
              </a:spcBef>
              <a:buFont typeface="Wingdings" panose="05000000000000000000" pitchFamily="2" charset="2"/>
              <a:buChar char="q"/>
              <a:tabLst>
                <a:tab pos="527050" algn="l"/>
                <a:tab pos="527685" algn="l"/>
              </a:tabLst>
            </a:pP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ERC721, ERC721A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gas-efficient standard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thousands 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NFTs</a:t>
            </a:r>
            <a: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1" indent="-285750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q"/>
              <a:tabLst>
                <a:tab pos="527050" algn="l"/>
                <a:tab pos="527685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mint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NFTs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17767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Mi</a:t>
            </a:r>
            <a:r>
              <a:rPr spc="35" dirty="0"/>
              <a:t>n</a:t>
            </a:r>
            <a:r>
              <a:rPr spc="-320" dirty="0"/>
              <a:t>t</a:t>
            </a:r>
            <a:r>
              <a:rPr spc="-130" dirty="0"/>
              <a:t>i</a:t>
            </a:r>
            <a:r>
              <a:rPr spc="-235" dirty="0"/>
              <a:t>n</a:t>
            </a:r>
            <a:r>
              <a:rPr spc="-13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2824797"/>
            <a:ext cx="10204450" cy="81637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27685" marR="5080" indent="-514984">
              <a:lnSpc>
                <a:spcPct val="91600"/>
              </a:lnSpc>
              <a:spcBef>
                <a:spcPts val="405"/>
              </a:spcBef>
              <a:buFont typeface="Wingdings" panose="05000000000000000000" pitchFamily="2" charset="2"/>
              <a:buChar char="q"/>
              <a:tabLst>
                <a:tab pos="527050" algn="l"/>
                <a:tab pos="1814195" algn="l"/>
                <a:tab pos="544639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Minting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coins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authenticating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blocks,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“proof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stake”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protocol.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Non-Fungible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(NFTs)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minted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609282"/>
            <a:ext cx="47250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254" dirty="0">
                <a:latin typeface="Trebuchet MS"/>
                <a:cs typeface="Trebuchet MS"/>
              </a:rPr>
              <a:t>ERC </a:t>
            </a:r>
            <a:r>
              <a:rPr sz="4400" spc="-65" dirty="0">
                <a:latin typeface="Trebuchet MS"/>
                <a:cs typeface="Trebuchet MS"/>
              </a:rPr>
              <a:t>721</a:t>
            </a:r>
            <a:r>
              <a:rPr sz="4400" spc="-530" dirty="0">
                <a:latin typeface="Trebuchet MS"/>
                <a:cs typeface="Trebuchet MS"/>
              </a:rPr>
              <a:t> </a:t>
            </a:r>
            <a:r>
              <a:rPr sz="4400" spc="-190" dirty="0">
                <a:latin typeface="Trebuchet MS"/>
                <a:cs typeface="Trebuchet MS"/>
              </a:rPr>
              <a:t>Enumerable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3406711"/>
            <a:ext cx="9840595" cy="89344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27685" marR="5080" indent="-514984">
              <a:lnSpc>
                <a:spcPts val="3229"/>
              </a:lnSpc>
              <a:spcBef>
                <a:spcPts val="515"/>
              </a:spcBef>
              <a:tabLst>
                <a:tab pos="527050" algn="l"/>
              </a:tabLst>
            </a:pPr>
            <a:r>
              <a:rPr sz="3000" spc="-10" dirty="0">
                <a:latin typeface="Carlito"/>
                <a:cs typeface="Carlito"/>
              </a:rPr>
              <a:t>1.	</a:t>
            </a:r>
            <a:r>
              <a:rPr sz="3000" spc="1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ERC721Enumerable </a:t>
            </a:r>
            <a:r>
              <a:rPr sz="3000" spc="-20" dirty="0">
                <a:latin typeface="Carlito"/>
                <a:cs typeface="Carlito"/>
              </a:rPr>
              <a:t>interface </a:t>
            </a:r>
            <a:r>
              <a:rPr sz="3000" spc="-10" dirty="0">
                <a:latin typeface="Carlito"/>
                <a:cs typeface="Carlito"/>
              </a:rPr>
              <a:t>is an </a:t>
            </a:r>
            <a:r>
              <a:rPr sz="3000" spc="-15" dirty="0">
                <a:latin typeface="Carlito"/>
                <a:cs typeface="Carlito"/>
              </a:rPr>
              <a:t>optional </a:t>
            </a:r>
            <a:r>
              <a:rPr sz="3000" spc="-20" dirty="0">
                <a:latin typeface="Carlito"/>
                <a:cs typeface="Carlito"/>
              </a:rPr>
              <a:t>interface </a:t>
            </a:r>
            <a:r>
              <a:rPr sz="3000" spc="-35" dirty="0">
                <a:latin typeface="Carlito"/>
                <a:cs typeface="Carlito"/>
              </a:rPr>
              <a:t>for  </a:t>
            </a:r>
            <a:r>
              <a:rPr sz="3000" spc="-10" dirty="0">
                <a:latin typeface="Carlito"/>
                <a:cs typeface="Carlito"/>
              </a:rPr>
              <a:t>adding </a:t>
            </a:r>
            <a:r>
              <a:rPr sz="3000" spc="-20" dirty="0">
                <a:latin typeface="Carlito"/>
                <a:cs typeface="Carlito"/>
              </a:rPr>
              <a:t>more </a:t>
            </a:r>
            <a:r>
              <a:rPr sz="3000" spc="-30" dirty="0">
                <a:latin typeface="Carlito"/>
                <a:cs typeface="Carlito"/>
              </a:rPr>
              <a:t>features </a:t>
            </a:r>
            <a:r>
              <a:rPr sz="3000" spc="-20" dirty="0">
                <a:latin typeface="Carlito"/>
                <a:cs typeface="Carlito"/>
              </a:rPr>
              <a:t>to </a:t>
            </a:r>
            <a:r>
              <a:rPr sz="3000" spc="-15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ERC721</a:t>
            </a:r>
            <a:r>
              <a:rPr sz="3000" spc="140" dirty="0">
                <a:latin typeface="Carlito"/>
                <a:cs typeface="Carlito"/>
              </a:rPr>
              <a:t> </a:t>
            </a:r>
            <a:r>
              <a:rPr sz="3000" spc="-75" dirty="0">
                <a:latin typeface="Carlito"/>
                <a:cs typeface="Carlito"/>
              </a:rPr>
              <a:t>NFT.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">
            <a:extLst>
              <a:ext uri="{FF2B5EF4-FFF2-40B4-BE49-F238E27FC236}">
                <a16:creationId xmlns:a16="http://schemas.microsoft.com/office/drawing/2014/main" id="{5BD5C62D-D032-5714-3402-648E0ED04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86" y="523725"/>
            <a:ext cx="8306227" cy="581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90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373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Carlito</vt:lpstr>
      <vt:lpstr>Garamond</vt:lpstr>
      <vt:lpstr>Times New Roman</vt:lpstr>
      <vt:lpstr>Trebuchet MS</vt:lpstr>
      <vt:lpstr>Wingdings</vt:lpstr>
      <vt:lpstr>Organic</vt:lpstr>
      <vt:lpstr>Creating Smart Contractors Using NFT in Block  Chain  Yeshraj Maganti Subash Chandra Bose Kondru     Under Professor Dr. Wafa Elmannai &amp;  Dr. Ausif Mahmood   </vt:lpstr>
      <vt:lpstr>Block Chain</vt:lpstr>
      <vt:lpstr>PowerPoint Presentation</vt:lpstr>
      <vt:lpstr>PowerPoint Presentation</vt:lpstr>
      <vt:lpstr>PowerPoint Presentation</vt:lpstr>
      <vt:lpstr>ERC 721A</vt:lpstr>
      <vt:lpstr>Minting</vt:lpstr>
      <vt:lpstr>PowerPoint Presentation</vt:lpstr>
      <vt:lpstr>PowerPoint Presentation</vt:lpstr>
      <vt:lpstr>PowerPoint Presentation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Smart Contractors Using NFT in Block  Chain</dc:title>
  <cp:lastModifiedBy>YESHRAJ MAGANTI</cp:lastModifiedBy>
  <cp:revision>4</cp:revision>
  <dcterms:created xsi:type="dcterms:W3CDTF">2023-04-11T15:30:52Z</dcterms:created>
  <dcterms:modified xsi:type="dcterms:W3CDTF">2023-04-11T16:17:16Z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2023-04-11T00:00:00Z</vt:filetime>
  </property>
  <property fmtid="{D5CDD505-2E9C-101B-9397-08002B2CF9AE}" pid="3" name="LastSaved">
    <vt:filetime>2023-04-11T00:00:00Z</vt:filetime>
  </property>
</Properties>
</file>