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2" r:id="rId7"/>
    <p:sldId id="269" r:id="rId8"/>
    <p:sldId id="263" r:id="rId9"/>
    <p:sldId id="264" r:id="rId10"/>
    <p:sldId id="265" r:id="rId11"/>
    <p:sldId id="267"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732"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D2178-F19A-4B8A-ACF0-BF6E032F4B08}" type="datetimeFigureOut">
              <a:rPr lang="en-IN" smtClean="0"/>
              <a:pPr/>
              <a:t>20-09-2019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CDC76-0B5A-4CAA-B09C-74168873884E}" type="slidenum">
              <a:rPr lang="en-IN" smtClean="0"/>
              <a:pPr/>
              <a:t>‹#›</a:t>
            </a:fld>
            <a:endParaRPr lang="en-IN"/>
          </a:p>
        </p:txBody>
      </p:sp>
    </p:spTree>
    <p:extLst>
      <p:ext uri="{BB962C8B-B14F-4D97-AF65-F5344CB8AC3E}">
        <p14:creationId xmlns:p14="http://schemas.microsoft.com/office/powerpoint/2010/main" val="2585910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6D4A0F6-32FF-4D6C-8A82-2BD0B222F90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4A0F6-32FF-4D6C-8A82-2BD0B222F90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4A0F6-32FF-4D6C-8A82-2BD0B222F9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727454-17EE-4182-97E9-E95DCBC4DEEC}" type="datetimeFigureOut">
              <a:rPr lang="en-IN" smtClean="0"/>
              <a:pPr/>
              <a:t>20-09-2019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6D4A0F6-32FF-4D6C-8A82-2BD0B222F902}"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727454-17EE-4182-97E9-E95DCBC4DEEC}" type="datetimeFigureOut">
              <a:rPr lang="en-IN" smtClean="0"/>
              <a:pPr/>
              <a:t>20-09-2019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6D4A0F6-32FF-4D6C-8A82-2BD0B222F902}"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60648"/>
            <a:ext cx="7851648" cy="1828800"/>
          </a:xfrm>
        </p:spPr>
        <p:txBody>
          <a:bodyPr>
            <a:normAutofit fontScale="90000"/>
          </a:bodyPr>
          <a:lstStyle/>
          <a:p>
            <a:pPr algn="ctr"/>
            <a:r>
              <a:rPr lang="en-IN" sz="4900" dirty="0" smtClean="0">
                <a:effectLst/>
              </a:rPr>
              <a:t>BHARAT</a:t>
            </a:r>
            <a:r>
              <a:rPr lang="en-IN" sz="4900" dirty="0" smtClean="0"/>
              <a:t> INSTITUTE OF ENGG </a:t>
            </a:r>
            <a:r>
              <a:rPr lang="en-IN" sz="4900" dirty="0" smtClean="0">
                <a:effectLst/>
              </a:rPr>
              <a:t>AND</a:t>
            </a:r>
            <a:r>
              <a:rPr lang="en-IN" sz="4900" dirty="0" smtClean="0"/>
              <a:t> TECH</a:t>
            </a:r>
            <a:r>
              <a:rPr lang="en-IN" dirty="0" smtClean="0"/>
              <a:t/>
            </a:r>
            <a:br>
              <a:rPr lang="en-IN" dirty="0" smtClean="0"/>
            </a:br>
            <a:r>
              <a:rPr lang="en-IN" sz="4000" dirty="0"/>
              <a:t>I</a:t>
            </a:r>
            <a:r>
              <a:rPr lang="en-IN" sz="4000" dirty="0" smtClean="0"/>
              <a:t>brahimpatnam-mangalpally</a:t>
            </a:r>
            <a:endParaRPr lang="en-IN" dirty="0"/>
          </a:p>
        </p:txBody>
      </p:sp>
      <p:sp>
        <p:nvSpPr>
          <p:cNvPr id="3" name="Subtitle 2"/>
          <p:cNvSpPr>
            <a:spLocks noGrp="1"/>
          </p:cNvSpPr>
          <p:nvPr>
            <p:ph type="subTitle" idx="1"/>
          </p:nvPr>
        </p:nvSpPr>
        <p:spPr>
          <a:xfrm>
            <a:off x="533400" y="3228536"/>
            <a:ext cx="7854696" cy="3080784"/>
          </a:xfrm>
        </p:spPr>
        <p:txBody>
          <a:bodyPr>
            <a:normAutofit fontScale="85000" lnSpcReduction="20000"/>
          </a:bodyPr>
          <a:lstStyle/>
          <a:p>
            <a:pPr algn="ctr"/>
            <a:r>
              <a:rPr lang="en-IN" dirty="0" smtClean="0"/>
              <a:t>Disaster management system for disaster </a:t>
            </a:r>
            <a:r>
              <a:rPr lang="en-IN" dirty="0" err="1" smtClean="0"/>
              <a:t>situatory</a:t>
            </a:r>
            <a:r>
              <a:rPr lang="en-IN" dirty="0" smtClean="0"/>
              <a:t> in Hyderabad</a:t>
            </a:r>
          </a:p>
          <a:p>
            <a:pPr algn="l"/>
            <a:endParaRPr lang="en-IN" dirty="0" smtClean="0"/>
          </a:p>
          <a:p>
            <a:pPr algn="l"/>
            <a:r>
              <a:rPr lang="en-IN" dirty="0" smtClean="0"/>
              <a:t>Guidance:</a:t>
            </a:r>
          </a:p>
          <a:p>
            <a:pPr algn="l"/>
            <a:r>
              <a:rPr lang="en-IN" dirty="0" smtClean="0"/>
              <a:t>Dr. R. MADANA MOHANA, CSE dept</a:t>
            </a:r>
          </a:p>
          <a:p>
            <a:pPr algn="ctr"/>
            <a:endParaRPr lang="en-IN" dirty="0" smtClean="0"/>
          </a:p>
          <a:p>
            <a:pPr algn="l"/>
            <a:r>
              <a:rPr lang="en-IN" dirty="0" smtClean="0"/>
              <a:t>Students:</a:t>
            </a:r>
          </a:p>
          <a:p>
            <a:pPr algn="l">
              <a:buFont typeface="Arial" pitchFamily="34" charset="0"/>
              <a:buChar char="•"/>
            </a:pPr>
            <a:r>
              <a:rPr lang="en-IN" dirty="0" err="1" smtClean="0"/>
              <a:t>V.Amruth</a:t>
            </a:r>
            <a:r>
              <a:rPr lang="en-IN" dirty="0" smtClean="0"/>
              <a:t> – 16E11A05J0</a:t>
            </a:r>
          </a:p>
          <a:p>
            <a:pPr algn="l">
              <a:buFont typeface="Arial" pitchFamily="34" charset="0"/>
              <a:buChar char="•"/>
            </a:pPr>
            <a:r>
              <a:rPr lang="en-IN" dirty="0" err="1" smtClean="0"/>
              <a:t>K.Yeshwanth</a:t>
            </a:r>
            <a:r>
              <a:rPr lang="en-IN" dirty="0" smtClean="0"/>
              <a:t> – 16E11A05H8</a:t>
            </a:r>
          </a:p>
          <a:p>
            <a:pPr algn="l">
              <a:buFont typeface="Arial" pitchFamily="34" charset="0"/>
              <a:buChar char="•"/>
            </a:pPr>
            <a:r>
              <a:rPr lang="en-IN" dirty="0" err="1" smtClean="0"/>
              <a:t>A.Nikhil</a:t>
            </a:r>
            <a:r>
              <a:rPr lang="en-IN" dirty="0" smtClean="0"/>
              <a:t>      - 16E11A05G7</a:t>
            </a:r>
          </a:p>
          <a:p>
            <a:pPr algn="l"/>
            <a:endParaRPr lang="en-IN" dirty="0" smtClean="0"/>
          </a:p>
          <a:p>
            <a:pPr algn="l">
              <a:buFont typeface="Arial" pitchFamily="34" charset="0"/>
              <a:buChar char="•"/>
            </a:pPr>
            <a:endParaRPr lang="en-IN" dirty="0" smtClean="0"/>
          </a:p>
          <a:p>
            <a:pPr algn="l">
              <a:buFont typeface="Arial" pitchFamily="34" charset="0"/>
              <a:buChar char="•"/>
            </a:pPr>
            <a:endParaRPr lang="en-IN" dirty="0" smtClean="0"/>
          </a:p>
          <a:p>
            <a:pPr algn="l"/>
            <a:endParaRPr lang="en-IN" dirty="0" smtClean="0"/>
          </a:p>
          <a:p>
            <a:pPr algn="ctr"/>
            <a:endParaRPr lang="en-IN" dirty="0"/>
          </a:p>
        </p:txBody>
      </p:sp>
      <p:pic>
        <p:nvPicPr>
          <p:cNvPr id="1026" name="Picture 2" descr="C:\Users\Yeshwanth\Desktop\1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64096" cy="664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90816-211825.jpg"/>
          <p:cNvPicPr>
            <a:picLocks noChangeAspect="1"/>
          </p:cNvPicPr>
          <p:nvPr/>
        </p:nvPicPr>
        <p:blipFill>
          <a:blip r:embed="rId2" cstate="print"/>
          <a:stretch>
            <a:fillRect/>
          </a:stretch>
        </p:blipFill>
        <p:spPr>
          <a:xfrm>
            <a:off x="395536" y="260648"/>
            <a:ext cx="3248526" cy="6237312"/>
          </a:xfrm>
          <a:prstGeom prst="rect">
            <a:avLst/>
          </a:prstGeom>
        </p:spPr>
      </p:pic>
      <p:pic>
        <p:nvPicPr>
          <p:cNvPr id="3" name="Picture 2" descr="Screenshot_20190816-211831.jpg"/>
          <p:cNvPicPr>
            <a:picLocks noChangeAspect="1"/>
          </p:cNvPicPr>
          <p:nvPr/>
        </p:nvPicPr>
        <p:blipFill>
          <a:blip r:embed="rId3" cstate="print"/>
          <a:stretch>
            <a:fillRect/>
          </a:stretch>
        </p:blipFill>
        <p:spPr>
          <a:xfrm>
            <a:off x="5580112" y="404664"/>
            <a:ext cx="3248526" cy="6192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90816-211841.jpg"/>
          <p:cNvPicPr>
            <a:picLocks noChangeAspect="1"/>
          </p:cNvPicPr>
          <p:nvPr/>
        </p:nvPicPr>
        <p:blipFill>
          <a:blip r:embed="rId2" cstate="print"/>
          <a:stretch>
            <a:fillRect/>
          </a:stretch>
        </p:blipFill>
        <p:spPr>
          <a:xfrm>
            <a:off x="539552" y="188640"/>
            <a:ext cx="3248526" cy="6480720"/>
          </a:xfrm>
          <a:prstGeom prst="rect">
            <a:avLst/>
          </a:prstGeom>
        </p:spPr>
      </p:pic>
      <p:pic>
        <p:nvPicPr>
          <p:cNvPr id="3" name="Picture 2" descr="Screenshot_20190816-211858.jpg"/>
          <p:cNvPicPr>
            <a:picLocks noChangeAspect="1"/>
          </p:cNvPicPr>
          <p:nvPr/>
        </p:nvPicPr>
        <p:blipFill>
          <a:blip r:embed="rId3" cstate="print"/>
          <a:stretch>
            <a:fillRect/>
          </a:stretch>
        </p:blipFill>
        <p:spPr>
          <a:xfrm>
            <a:off x="5220072" y="260648"/>
            <a:ext cx="3248526" cy="65973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628800"/>
            <a:ext cx="7632848" cy="2246769"/>
          </a:xfrm>
          <a:prstGeom prst="rect">
            <a:avLst/>
          </a:prstGeom>
          <a:noFill/>
        </p:spPr>
        <p:txBody>
          <a:bodyPr wrap="square" rtlCol="0">
            <a:spAutoFit/>
          </a:bodyPr>
          <a:lstStyle/>
          <a:p>
            <a:r>
              <a:rPr lang="en-IN" sz="2800" dirty="0" smtClean="0"/>
              <a:t>Conclusion</a:t>
            </a:r>
          </a:p>
          <a:p>
            <a:endParaRPr lang="en-IN" sz="2800" dirty="0"/>
          </a:p>
          <a:p>
            <a:r>
              <a:rPr lang="en-US" sz="2800" dirty="0" smtClean="0"/>
              <a:t>Thus the objective is to make an efficient app to handle disasters and improve the conditions.</a:t>
            </a:r>
          </a:p>
          <a:p>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2564904"/>
            <a:ext cx="7200800" cy="584775"/>
          </a:xfrm>
          <a:prstGeom prst="rect">
            <a:avLst/>
          </a:prstGeom>
          <a:noFill/>
        </p:spPr>
        <p:txBody>
          <a:bodyPr wrap="square" rtlCol="0">
            <a:spAutoFit/>
          </a:bodyPr>
          <a:lstStyle/>
          <a:p>
            <a:r>
              <a:rPr lang="en-IN" smtClean="0"/>
              <a:t>                                          </a:t>
            </a:r>
            <a:r>
              <a:rPr lang="en-IN" sz="3200" dirty="0" smtClean="0"/>
              <a:t>THANK YOU</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1268760"/>
            <a:ext cx="8136904" cy="5078313"/>
          </a:xfrm>
          <a:prstGeom prst="rect">
            <a:avLst/>
          </a:prstGeom>
          <a:noFill/>
        </p:spPr>
        <p:txBody>
          <a:bodyPr wrap="square" rtlCol="0">
            <a:spAutoFit/>
          </a:bodyPr>
          <a:lstStyle/>
          <a:p>
            <a:r>
              <a:rPr lang="en-IN" sz="3600" dirty="0" smtClean="0"/>
              <a:t>Contents</a:t>
            </a:r>
          </a:p>
          <a:p>
            <a:endParaRPr lang="en-IN" sz="3600" dirty="0" smtClean="0"/>
          </a:p>
          <a:p>
            <a:pPr>
              <a:buFont typeface="Arial" pitchFamily="34" charset="0"/>
              <a:buChar char="•"/>
            </a:pPr>
            <a:r>
              <a:rPr lang="en-IN" sz="3600" dirty="0" smtClean="0"/>
              <a:t>Introduction</a:t>
            </a:r>
          </a:p>
          <a:p>
            <a:pPr>
              <a:buFont typeface="Arial" pitchFamily="34" charset="0"/>
              <a:buChar char="•"/>
            </a:pPr>
            <a:r>
              <a:rPr lang="en-IN" sz="3600" dirty="0" smtClean="0"/>
              <a:t>Abstract</a:t>
            </a:r>
          </a:p>
          <a:p>
            <a:pPr>
              <a:buFont typeface="Arial" pitchFamily="34" charset="0"/>
              <a:buChar char="•"/>
            </a:pPr>
            <a:r>
              <a:rPr lang="en-IN" sz="3600" dirty="0" smtClean="0"/>
              <a:t>System Analysis Architecture</a:t>
            </a:r>
          </a:p>
          <a:p>
            <a:pPr>
              <a:buFont typeface="Arial" pitchFamily="34" charset="0"/>
              <a:buChar char="•"/>
            </a:pPr>
            <a:r>
              <a:rPr lang="en-IN" sz="3600" dirty="0" smtClean="0"/>
              <a:t>UML diagrams</a:t>
            </a:r>
          </a:p>
          <a:p>
            <a:pPr>
              <a:buFont typeface="Arial" pitchFamily="34" charset="0"/>
              <a:buChar char="•"/>
            </a:pPr>
            <a:r>
              <a:rPr lang="en-IN" sz="3600" dirty="0" smtClean="0"/>
              <a:t>Experimental results</a:t>
            </a:r>
          </a:p>
          <a:p>
            <a:pPr>
              <a:buFont typeface="Arial" pitchFamily="34" charset="0"/>
              <a:buChar char="•"/>
            </a:pPr>
            <a:r>
              <a:rPr lang="en-IN" sz="3600" dirty="0" smtClean="0"/>
              <a:t>Conclusion</a:t>
            </a:r>
          </a:p>
          <a:p>
            <a:pPr>
              <a:buFont typeface="Arial" pitchFamily="34" charset="0"/>
              <a:buChar char="•"/>
            </a:pP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5"/>
            <a:ext cx="8280920" cy="4524315"/>
          </a:xfrm>
          <a:prstGeom prst="rect">
            <a:avLst/>
          </a:prstGeom>
          <a:noFill/>
        </p:spPr>
        <p:txBody>
          <a:bodyPr wrap="square" rtlCol="0">
            <a:spAutoFit/>
          </a:bodyPr>
          <a:lstStyle/>
          <a:p>
            <a:r>
              <a:rPr lang="en-IN" sz="2400" b="1" dirty="0" smtClean="0"/>
              <a:t>Abstract</a:t>
            </a:r>
          </a:p>
          <a:p>
            <a:r>
              <a:rPr lang="en-IN" sz="2400" dirty="0"/>
              <a:t> </a:t>
            </a:r>
            <a:r>
              <a:rPr lang="en-IN" sz="2400" dirty="0" smtClean="0"/>
              <a:t>             </a:t>
            </a:r>
          </a:p>
          <a:p>
            <a:endParaRPr lang="en-IN" sz="2400" dirty="0"/>
          </a:p>
          <a:p>
            <a:r>
              <a:rPr lang="en-IN" sz="2400" dirty="0" smtClean="0"/>
              <a:t> </a:t>
            </a:r>
            <a:r>
              <a:rPr lang="en-US" sz="2400" dirty="0" smtClean="0"/>
              <a:t>This </a:t>
            </a:r>
            <a:r>
              <a:rPr lang="en-US" sz="2400" dirty="0"/>
              <a:t>is an Android Application through which the citizens can report the </a:t>
            </a:r>
            <a:r>
              <a:rPr lang="en-US" sz="2400" dirty="0" smtClean="0"/>
              <a:t>bad situations related to various aspects. </a:t>
            </a:r>
            <a:r>
              <a:rPr lang="en-US" sz="2400" dirty="0"/>
              <a:t>All they need to do is take a picture where the condition of the road is bad and upload it in the page. They need to mention the locality and if they wish they can add some content (E.g.; Since when the road has been like that, Any other specifications). In addition if there is any situation at a particular location the risk factors are </a:t>
            </a:r>
            <a:r>
              <a:rPr lang="en-US" sz="2400" dirty="0" smtClean="0"/>
              <a:t>classified.</a:t>
            </a:r>
            <a:endParaRPr lang="en-IN" sz="2400" dirty="0"/>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20688"/>
            <a:ext cx="8136904" cy="6863417"/>
          </a:xfrm>
          <a:prstGeom prst="rect">
            <a:avLst/>
          </a:prstGeom>
          <a:noFill/>
        </p:spPr>
        <p:txBody>
          <a:bodyPr wrap="square" rtlCol="0">
            <a:spAutoFit/>
          </a:bodyPr>
          <a:lstStyle/>
          <a:p>
            <a:r>
              <a:rPr lang="en-IN" sz="4000" dirty="0" smtClean="0"/>
              <a:t>Features</a:t>
            </a:r>
          </a:p>
          <a:p>
            <a:r>
              <a:rPr lang="en-IN" sz="2000" dirty="0" smtClean="0"/>
              <a:t>THIS App mainly has 4 functionalities: Education  , Law and Order, Health , Transport and Others.</a:t>
            </a:r>
          </a:p>
          <a:p>
            <a:endParaRPr lang="en-IN" sz="2000" dirty="0" smtClean="0"/>
          </a:p>
          <a:p>
            <a:endParaRPr lang="en-IN" sz="2000" dirty="0" smtClean="0"/>
          </a:p>
          <a:p>
            <a:r>
              <a:rPr lang="en-US" sz="4000" dirty="0"/>
              <a:t>1</a:t>
            </a:r>
            <a:r>
              <a:rPr lang="en-US" sz="2000" dirty="0"/>
              <a:t>. </a:t>
            </a:r>
            <a:r>
              <a:rPr lang="en-US" sz="2000" b="1" dirty="0"/>
              <a:t>If there is an accident at a particular location the </a:t>
            </a:r>
            <a:r>
              <a:rPr lang="en-US" sz="2000" b="1" dirty="0" smtClean="0"/>
              <a:t>users can upload the situation </a:t>
            </a:r>
            <a:r>
              <a:rPr lang="en-US" sz="2000" b="1" dirty="0"/>
              <a:t>will be updated so that </a:t>
            </a:r>
            <a:r>
              <a:rPr lang="en-US" sz="2000" b="1" dirty="0" smtClean="0"/>
              <a:t>the respected departments will respond.</a:t>
            </a:r>
            <a:endParaRPr lang="en-IN" sz="2000" dirty="0"/>
          </a:p>
          <a:p>
            <a:r>
              <a:rPr lang="en-US" sz="2000" b="1" dirty="0"/>
              <a:t> </a:t>
            </a:r>
            <a:r>
              <a:rPr lang="en-US" sz="2000" b="1" dirty="0" smtClean="0"/>
              <a:t>2.Users can report about bad </a:t>
            </a:r>
            <a:r>
              <a:rPr lang="en-US" sz="2000" b="1" dirty="0"/>
              <a:t>weather conditions like fog, heavy rainfall </a:t>
            </a:r>
            <a:r>
              <a:rPr lang="en-US" sz="2000" b="1" dirty="0" smtClean="0"/>
              <a:t>.</a:t>
            </a:r>
            <a:endParaRPr lang="en-IN" sz="2000" dirty="0"/>
          </a:p>
          <a:p>
            <a:r>
              <a:rPr lang="en-US" sz="2000" b="1" dirty="0"/>
              <a:t>3</a:t>
            </a:r>
            <a:r>
              <a:rPr lang="en-US" sz="2000" b="1" dirty="0" smtClean="0"/>
              <a:t>. Users can report  about Drainage </a:t>
            </a:r>
            <a:r>
              <a:rPr lang="en-US" sz="2000" b="1" dirty="0"/>
              <a:t>system overflow.</a:t>
            </a:r>
            <a:endParaRPr lang="en-IN" sz="2000" dirty="0"/>
          </a:p>
          <a:p>
            <a:r>
              <a:rPr lang="en-US" sz="2000" b="1" dirty="0"/>
              <a:t>4. </a:t>
            </a:r>
            <a:r>
              <a:rPr lang="en-US" sz="2000" b="1" dirty="0" smtClean="0"/>
              <a:t>Users can report  about Building </a:t>
            </a:r>
            <a:r>
              <a:rPr lang="en-US" sz="2000" b="1" dirty="0"/>
              <a:t>collapses and Falling of electrical poles.</a:t>
            </a:r>
            <a:endParaRPr lang="en-IN" sz="2000" dirty="0"/>
          </a:p>
          <a:p>
            <a:r>
              <a:rPr lang="en-US" sz="2000" b="1" dirty="0"/>
              <a:t>5. Online human chat box.</a:t>
            </a:r>
            <a:endParaRPr lang="en-IN" sz="2000" dirty="0"/>
          </a:p>
          <a:p>
            <a:r>
              <a:rPr lang="en-US" sz="2000" b="1" dirty="0"/>
              <a:t>6. </a:t>
            </a:r>
            <a:r>
              <a:rPr lang="en-US" sz="2000" b="1" dirty="0" smtClean="0"/>
              <a:t>Users can report  about  Severe </a:t>
            </a:r>
            <a:r>
              <a:rPr lang="en-US" sz="2000" b="1" dirty="0"/>
              <a:t>Natural Calamities like earthquakes, tsunami and cyclone etc;</a:t>
            </a:r>
            <a:endParaRPr lang="en-IN" sz="2000" dirty="0"/>
          </a:p>
          <a:p>
            <a:endParaRPr lang="en-IN" sz="4000" dirty="0"/>
          </a:p>
          <a:p>
            <a:endParaRPr lang="en-I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692697"/>
            <a:ext cx="8064896" cy="1508105"/>
          </a:xfrm>
          <a:prstGeom prst="rect">
            <a:avLst/>
          </a:prstGeom>
          <a:noFill/>
        </p:spPr>
        <p:txBody>
          <a:bodyPr wrap="square" rtlCol="0">
            <a:spAutoFit/>
          </a:bodyPr>
          <a:lstStyle/>
          <a:p>
            <a:r>
              <a:rPr lang="en-IN" sz="3600" dirty="0" smtClean="0"/>
              <a:t>System Architecture</a:t>
            </a:r>
          </a:p>
          <a:p>
            <a:r>
              <a:rPr lang="en-IN" sz="2000" dirty="0" smtClean="0"/>
              <a:t>Three tiers of an app</a:t>
            </a:r>
            <a:endParaRPr lang="en-IN" sz="2000" dirty="0"/>
          </a:p>
          <a:p>
            <a:r>
              <a:rPr lang="en-IN" sz="3600" dirty="0" smtClean="0"/>
              <a:t> </a:t>
            </a:r>
            <a:endParaRPr lang="en-IN" sz="3600" dirty="0"/>
          </a:p>
        </p:txBody>
      </p:sp>
      <p:graphicFrame>
        <p:nvGraphicFramePr>
          <p:cNvPr id="7" name="Table 6"/>
          <p:cNvGraphicFramePr>
            <a:graphicFrameLocks noGrp="1"/>
          </p:cNvGraphicFramePr>
          <p:nvPr/>
        </p:nvGraphicFramePr>
        <p:xfrm>
          <a:off x="3059832" y="1628800"/>
          <a:ext cx="2448272" cy="586864"/>
        </p:xfrm>
        <a:graphic>
          <a:graphicData uri="http://schemas.openxmlformats.org/drawingml/2006/table">
            <a:tbl>
              <a:tblPr firstRow="1" bandRow="1">
                <a:tableStyleId>{5C22544A-7EE6-4342-B048-85BDC9FD1C3A}</a:tableStyleId>
              </a:tblPr>
              <a:tblGrid>
                <a:gridCol w="2448272"/>
              </a:tblGrid>
              <a:tr h="586864">
                <a:tc>
                  <a:txBody>
                    <a:bodyPr/>
                    <a:lstStyle/>
                    <a:p>
                      <a:pPr algn="l"/>
                      <a:r>
                        <a:rPr lang="en-IN" dirty="0" smtClean="0"/>
                        <a:t>        APPLICATION</a:t>
                      </a:r>
                      <a:endParaRPr lang="en-IN" dirty="0"/>
                    </a:p>
                  </a:txBody>
                  <a:tcPr/>
                </a:tc>
              </a:tr>
            </a:tbl>
          </a:graphicData>
        </a:graphic>
      </p:graphicFrame>
      <p:cxnSp>
        <p:nvCxnSpPr>
          <p:cNvPr id="9" name="Elbow Connector 8"/>
          <p:cNvCxnSpPr/>
          <p:nvPr/>
        </p:nvCxnSpPr>
        <p:spPr>
          <a:xfrm rot="5400000">
            <a:off x="2915816" y="2204864"/>
            <a:ext cx="1368152" cy="13681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a:off x="4247964" y="2888940"/>
            <a:ext cx="7200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4247964" y="2240868"/>
            <a:ext cx="1368152" cy="12961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83968" y="292494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75656" y="3645024"/>
            <a:ext cx="20882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a:t>
            </a:r>
          </a:p>
          <a:p>
            <a:pPr algn="ctr"/>
            <a:r>
              <a:rPr lang="en-IN" dirty="0" smtClean="0"/>
              <a:t>(android XML)</a:t>
            </a:r>
          </a:p>
          <a:p>
            <a:pPr algn="ctr"/>
            <a:endParaRPr lang="en-IN" dirty="0"/>
          </a:p>
        </p:txBody>
      </p:sp>
      <p:sp>
        <p:nvSpPr>
          <p:cNvPr id="19" name="Rectangle 18"/>
          <p:cNvSpPr/>
          <p:nvPr/>
        </p:nvSpPr>
        <p:spPr>
          <a:xfrm>
            <a:off x="3635896" y="3717032"/>
            <a:ext cx="151216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Business</a:t>
            </a:r>
            <a:endParaRPr lang="en-IN" dirty="0"/>
          </a:p>
          <a:p>
            <a:pPr algn="ctr"/>
            <a:r>
              <a:rPr lang="en-IN" dirty="0" smtClean="0"/>
              <a:t>Logic</a:t>
            </a:r>
          </a:p>
          <a:p>
            <a:pPr algn="ctr"/>
            <a:r>
              <a:rPr lang="en-IN" dirty="0" smtClean="0"/>
              <a:t>(JAVA)</a:t>
            </a:r>
            <a:endParaRPr lang="en-IN" dirty="0"/>
          </a:p>
        </p:txBody>
      </p:sp>
      <p:sp>
        <p:nvSpPr>
          <p:cNvPr id="20" name="Rectangle 19"/>
          <p:cNvSpPr/>
          <p:nvPr/>
        </p:nvSpPr>
        <p:spPr>
          <a:xfrm>
            <a:off x="5364088" y="3645024"/>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p>
          <a:p>
            <a:pPr algn="ctr"/>
            <a:r>
              <a:rPr lang="en-IN" dirty="0" smtClean="0"/>
              <a:t>(</a:t>
            </a:r>
            <a:r>
              <a:rPr lang="en-IN" dirty="0" err="1" smtClean="0"/>
              <a:t>sql</a:t>
            </a:r>
            <a:r>
              <a:rPr lang="en-IN" dirty="0" smtClean="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627784" y="836712"/>
            <a:ext cx="324036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APPS</a:t>
            </a:r>
            <a:endParaRPr lang="en-IN" sz="3200" b="1" dirty="0"/>
          </a:p>
        </p:txBody>
      </p:sp>
      <p:cxnSp>
        <p:nvCxnSpPr>
          <p:cNvPr id="4" name="Shape 3"/>
          <p:cNvCxnSpPr>
            <a:stCxn id="2" idx="2"/>
          </p:cNvCxnSpPr>
          <p:nvPr/>
        </p:nvCxnSpPr>
        <p:spPr>
          <a:xfrm rot="5400000">
            <a:off x="2465766" y="278650"/>
            <a:ext cx="360040" cy="32043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15616" y="2060848"/>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83968" y="2060848"/>
            <a:ext cx="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3968" y="2060848"/>
            <a:ext cx="2664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48264" y="2060848"/>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55576" y="2924944"/>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Native App</a:t>
            </a:r>
            <a:endParaRPr lang="en-IN" dirty="0"/>
          </a:p>
        </p:txBody>
      </p:sp>
      <p:sp>
        <p:nvSpPr>
          <p:cNvPr id="17" name="Rectangle 16"/>
          <p:cNvSpPr/>
          <p:nvPr/>
        </p:nvSpPr>
        <p:spPr>
          <a:xfrm>
            <a:off x="3203848" y="2996952"/>
            <a:ext cx="25202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Hybrid App</a:t>
            </a:r>
            <a:endParaRPr lang="en-IN" dirty="0"/>
          </a:p>
        </p:txBody>
      </p:sp>
      <p:sp>
        <p:nvSpPr>
          <p:cNvPr id="18" name="Rectangle 17"/>
          <p:cNvSpPr/>
          <p:nvPr/>
        </p:nvSpPr>
        <p:spPr>
          <a:xfrm>
            <a:off x="6084168" y="2996952"/>
            <a:ext cx="23762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 Application</a:t>
            </a:r>
            <a:endParaRPr lang="en-IN" dirty="0"/>
          </a:p>
        </p:txBody>
      </p:sp>
      <p:graphicFrame>
        <p:nvGraphicFramePr>
          <p:cNvPr id="19" name="Table 18"/>
          <p:cNvGraphicFramePr>
            <a:graphicFrameLocks noGrp="1"/>
          </p:cNvGraphicFramePr>
          <p:nvPr/>
        </p:nvGraphicFramePr>
        <p:xfrm>
          <a:off x="539552" y="4149080"/>
          <a:ext cx="8136905" cy="2021840"/>
        </p:xfrm>
        <a:graphic>
          <a:graphicData uri="http://schemas.openxmlformats.org/drawingml/2006/table">
            <a:tbl>
              <a:tblPr firstRow="1" bandRow="1">
                <a:tableStyleId>{5C22544A-7EE6-4342-B048-85BDC9FD1C3A}</a:tableStyleId>
              </a:tblPr>
              <a:tblGrid>
                <a:gridCol w="1656184"/>
                <a:gridCol w="1152128"/>
                <a:gridCol w="1512168"/>
                <a:gridCol w="1800200"/>
                <a:gridCol w="2016225"/>
              </a:tblGrid>
              <a:tr h="370840">
                <a:tc>
                  <a:txBody>
                    <a:bodyPr/>
                    <a:lstStyle/>
                    <a:p>
                      <a:endParaRPr lang="en-IN" dirty="0"/>
                    </a:p>
                  </a:txBody>
                  <a:tcPr/>
                </a:tc>
                <a:tc>
                  <a:txBody>
                    <a:bodyPr/>
                    <a:lstStyle/>
                    <a:p>
                      <a:r>
                        <a:rPr lang="en-IN" dirty="0" smtClean="0"/>
                        <a:t>client</a:t>
                      </a:r>
                      <a:endParaRPr lang="en-IN" dirty="0"/>
                    </a:p>
                  </a:txBody>
                  <a:tcPr/>
                </a:tc>
                <a:tc>
                  <a:txBody>
                    <a:bodyPr/>
                    <a:lstStyle/>
                    <a:p>
                      <a:r>
                        <a:rPr lang="en-IN" dirty="0" smtClean="0"/>
                        <a:t>server</a:t>
                      </a:r>
                      <a:endParaRPr lang="en-IN" dirty="0"/>
                    </a:p>
                  </a:txBody>
                  <a:tcPr/>
                </a:tc>
                <a:tc>
                  <a:txBody>
                    <a:bodyPr/>
                    <a:lstStyle/>
                    <a:p>
                      <a:r>
                        <a:rPr lang="en-IN" dirty="0" smtClean="0"/>
                        <a:t>client</a:t>
                      </a:r>
                      <a:endParaRPr lang="en-IN" dirty="0"/>
                    </a:p>
                  </a:txBody>
                  <a:tcPr/>
                </a:tc>
                <a:tc>
                  <a:txBody>
                    <a:bodyPr/>
                    <a:lstStyle/>
                    <a:p>
                      <a:r>
                        <a:rPr lang="en-IN" dirty="0" smtClean="0"/>
                        <a:t>server</a:t>
                      </a:r>
                      <a:endParaRPr lang="en-IN" dirty="0"/>
                    </a:p>
                  </a:txBody>
                  <a:tcPr/>
                </a:tc>
              </a:tr>
              <a:tr h="370840">
                <a:tc>
                  <a:txBody>
                    <a:bodyPr/>
                    <a:lstStyle/>
                    <a:p>
                      <a:r>
                        <a:rPr lang="en-IN" dirty="0" smtClean="0"/>
                        <a:t>UI</a:t>
                      </a:r>
                      <a:endParaRPr lang="en-IN" dirty="0"/>
                    </a:p>
                  </a:txBody>
                  <a:tcPr/>
                </a:tc>
                <a:tc>
                  <a:txBody>
                    <a:bodyPr/>
                    <a:lstStyle/>
                    <a:p>
                      <a:r>
                        <a:rPr lang="en-IN" dirty="0" smtClean="0"/>
                        <a:t>Android xml</a:t>
                      </a:r>
                      <a:endParaRPr lang="en-IN" dirty="0"/>
                    </a:p>
                  </a:txBody>
                  <a:tcPr/>
                </a:tc>
                <a:tc>
                  <a:txBody>
                    <a:bodyPr/>
                    <a:lstStyle/>
                    <a:p>
                      <a:r>
                        <a:rPr lang="en-IN" dirty="0" smtClean="0"/>
                        <a:t>JavaScript</a:t>
                      </a:r>
                      <a:endParaRPr lang="en-IN" dirty="0"/>
                    </a:p>
                  </a:txBody>
                  <a:tcPr/>
                </a:tc>
                <a:tc>
                  <a:txBody>
                    <a:bodyPr/>
                    <a:lstStyle/>
                    <a:p>
                      <a:r>
                        <a:rPr lang="en-IN" dirty="0" smtClean="0"/>
                        <a:t>Android Xml</a:t>
                      </a:r>
                      <a:endParaRPr lang="en-IN" dirty="0"/>
                    </a:p>
                  </a:txBody>
                  <a:tcPr/>
                </a:tc>
                <a:tc>
                  <a:txBody>
                    <a:bodyPr/>
                    <a:lstStyle/>
                    <a:p>
                      <a:r>
                        <a:rPr lang="en-IN" dirty="0" smtClean="0"/>
                        <a:t>HTML</a:t>
                      </a:r>
                      <a:endParaRPr lang="en-IN" dirty="0"/>
                    </a:p>
                  </a:txBody>
                  <a:tcPr/>
                </a:tc>
              </a:tr>
              <a:tr h="370840">
                <a:tc>
                  <a:txBody>
                    <a:bodyPr/>
                    <a:lstStyle/>
                    <a:p>
                      <a:r>
                        <a:rPr lang="en-IN" dirty="0" smtClean="0"/>
                        <a:t>Business logic</a:t>
                      </a:r>
                      <a:endParaRPr lang="en-IN" dirty="0"/>
                    </a:p>
                  </a:txBody>
                  <a:tcPr/>
                </a:tc>
                <a:tc>
                  <a:txBody>
                    <a:bodyPr/>
                    <a:lstStyle/>
                    <a:p>
                      <a:r>
                        <a:rPr lang="en-IN" dirty="0" smtClean="0"/>
                        <a:t>JAVA</a:t>
                      </a:r>
                      <a:endParaRPr lang="en-IN" dirty="0"/>
                    </a:p>
                  </a:txBody>
                  <a:tcPr/>
                </a:tc>
                <a:tc>
                  <a:txBody>
                    <a:bodyPr/>
                    <a:lstStyle/>
                    <a:p>
                      <a:r>
                        <a:rPr lang="en-IN" dirty="0" smtClean="0"/>
                        <a:t>Python </a:t>
                      </a:r>
                      <a:endParaRPr lang="en-IN" dirty="0"/>
                    </a:p>
                  </a:txBody>
                  <a:tcPr/>
                </a:tc>
                <a:tc>
                  <a:txBody>
                    <a:bodyPr/>
                    <a:lstStyle/>
                    <a:p>
                      <a:r>
                        <a:rPr lang="en-IN" dirty="0" smtClean="0"/>
                        <a:t>JAVA</a:t>
                      </a:r>
                      <a:endParaRPr lang="en-IN" dirty="0"/>
                    </a:p>
                  </a:txBody>
                  <a:tcPr/>
                </a:tc>
                <a:tc>
                  <a:txBody>
                    <a:bodyPr/>
                    <a:lstStyle/>
                    <a:p>
                      <a:r>
                        <a:rPr lang="en-IN" dirty="0" smtClean="0"/>
                        <a:t>python</a:t>
                      </a:r>
                      <a:endParaRPr lang="en-IN" dirty="0"/>
                    </a:p>
                  </a:txBody>
                  <a:tcPr/>
                </a:tc>
              </a:tr>
              <a:tr h="370840">
                <a:tc>
                  <a:txBody>
                    <a:bodyPr/>
                    <a:lstStyle/>
                    <a:p>
                      <a:r>
                        <a:rPr lang="en-IN" dirty="0" smtClean="0"/>
                        <a:t>Database</a:t>
                      </a:r>
                      <a:endParaRPr lang="en-IN" dirty="0"/>
                    </a:p>
                  </a:txBody>
                  <a:tcPr/>
                </a:tc>
                <a:tc>
                  <a:txBody>
                    <a:bodyPr/>
                    <a:lstStyle/>
                    <a:p>
                      <a:r>
                        <a:rPr lang="en-IN" dirty="0" smtClean="0"/>
                        <a:t>SQL </a:t>
                      </a:r>
                      <a:r>
                        <a:rPr lang="en-IN" dirty="0" err="1" smtClean="0"/>
                        <a:t>lite</a:t>
                      </a:r>
                      <a:endParaRPr lang="en-IN" dirty="0"/>
                    </a:p>
                  </a:txBody>
                  <a:tcPr/>
                </a:tc>
                <a:tc>
                  <a:txBody>
                    <a:bodyPr/>
                    <a:lstStyle/>
                    <a:p>
                      <a:r>
                        <a:rPr lang="en-IN" dirty="0" smtClean="0"/>
                        <a:t>Oracle,mysql</a:t>
                      </a:r>
                      <a:endParaRPr lang="en-IN" dirty="0"/>
                    </a:p>
                  </a:txBody>
                  <a:tcPr/>
                </a:tc>
                <a:tc>
                  <a:txBody>
                    <a:bodyPr/>
                    <a:lstStyle/>
                    <a:p>
                      <a:r>
                        <a:rPr lang="en-IN" dirty="0" smtClean="0"/>
                        <a:t>            x</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Oracle</a:t>
                      </a:r>
                    </a:p>
                    <a:p>
                      <a:endParaRPr lang="en-IN" dirty="0"/>
                    </a:p>
                  </a:txBody>
                  <a:tcPr/>
                </a:tc>
              </a:tr>
            </a:tbl>
          </a:graphicData>
        </a:graphic>
      </p:graphicFrame>
      <p:sp>
        <p:nvSpPr>
          <p:cNvPr id="20" name="TextBox 19"/>
          <p:cNvSpPr txBox="1"/>
          <p:nvPr/>
        </p:nvSpPr>
        <p:spPr>
          <a:xfrm>
            <a:off x="1043608" y="6309320"/>
            <a:ext cx="6912768" cy="369332"/>
          </a:xfrm>
          <a:prstGeom prst="rect">
            <a:avLst/>
          </a:prstGeom>
          <a:noFill/>
        </p:spPr>
        <p:txBody>
          <a:bodyPr wrap="square" rtlCol="0">
            <a:spAutoFit/>
          </a:bodyPr>
          <a:lstStyle/>
          <a:p>
            <a:r>
              <a:rPr lang="en-IN" dirty="0" smtClean="0"/>
              <a:t>*for hybrid app the client  and server side is same as native app</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39" y="599445"/>
            <a:ext cx="8064896"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Yeshwanth\Desktop\Sample-Use-case-diagram-of-CEMA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124745"/>
            <a:ext cx="8096250" cy="544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1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3022109" cy="400110"/>
          </a:xfrm>
          <a:prstGeom prst="rect">
            <a:avLst/>
          </a:prstGeom>
          <a:noFill/>
        </p:spPr>
        <p:txBody>
          <a:bodyPr wrap="none" rtlCol="0">
            <a:spAutoFit/>
          </a:bodyPr>
          <a:lstStyle/>
          <a:p>
            <a:r>
              <a:rPr lang="en-IN" b="1" dirty="0" smtClean="0"/>
              <a:t>Screenshots of </a:t>
            </a:r>
            <a:r>
              <a:rPr lang="en-IN" sz="2000" b="1" dirty="0" smtClean="0"/>
              <a:t>Prototype</a:t>
            </a:r>
            <a:endParaRPr lang="en-IN" sz="2000" b="1" dirty="0"/>
          </a:p>
        </p:txBody>
      </p:sp>
      <p:pic>
        <p:nvPicPr>
          <p:cNvPr id="3" name="Picture 2" descr="Screenshot_20190816-211741.jpg"/>
          <p:cNvPicPr>
            <a:picLocks noChangeAspect="1"/>
          </p:cNvPicPr>
          <p:nvPr/>
        </p:nvPicPr>
        <p:blipFill>
          <a:blip r:embed="rId2" cstate="print"/>
          <a:stretch>
            <a:fillRect/>
          </a:stretch>
        </p:blipFill>
        <p:spPr>
          <a:xfrm>
            <a:off x="899592" y="764704"/>
            <a:ext cx="3096344" cy="6093296"/>
          </a:xfrm>
          <a:prstGeom prst="rect">
            <a:avLst/>
          </a:prstGeom>
        </p:spPr>
      </p:pic>
      <p:pic>
        <p:nvPicPr>
          <p:cNvPr id="5" name="Picture 4" descr="Screenshot_20190816-211747.jpg"/>
          <p:cNvPicPr>
            <a:picLocks noChangeAspect="1"/>
          </p:cNvPicPr>
          <p:nvPr/>
        </p:nvPicPr>
        <p:blipFill>
          <a:blip r:embed="rId3" cstate="print"/>
          <a:stretch>
            <a:fillRect/>
          </a:stretch>
        </p:blipFill>
        <p:spPr>
          <a:xfrm>
            <a:off x="4932040" y="836712"/>
            <a:ext cx="3248526" cy="60212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190816-211753.jpg"/>
          <p:cNvPicPr>
            <a:picLocks noChangeAspect="1"/>
          </p:cNvPicPr>
          <p:nvPr/>
        </p:nvPicPr>
        <p:blipFill>
          <a:blip r:embed="rId2" cstate="print"/>
          <a:stretch>
            <a:fillRect/>
          </a:stretch>
        </p:blipFill>
        <p:spPr>
          <a:xfrm>
            <a:off x="755576" y="188640"/>
            <a:ext cx="3248526" cy="6669360"/>
          </a:xfrm>
          <a:prstGeom prst="rect">
            <a:avLst/>
          </a:prstGeom>
        </p:spPr>
      </p:pic>
      <p:pic>
        <p:nvPicPr>
          <p:cNvPr id="5" name="Picture 4" descr="Screenshot_20190816-211820.jpg"/>
          <p:cNvPicPr>
            <a:picLocks noChangeAspect="1"/>
          </p:cNvPicPr>
          <p:nvPr/>
        </p:nvPicPr>
        <p:blipFill>
          <a:blip r:embed="rId3" cstate="print"/>
          <a:stretch>
            <a:fillRect/>
          </a:stretch>
        </p:blipFill>
        <p:spPr>
          <a:xfrm>
            <a:off x="5076056" y="188640"/>
            <a:ext cx="3248526" cy="666936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165</TotalTime>
  <Words>344</Words>
  <Application>Microsoft Office PowerPoint</Application>
  <PresentationFormat>On-screen Show (4:3)</PresentationFormat>
  <Paragraphs>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BHARAT INSTITUTE OF ENGG AND TECH Ibrahimpatnam-mangalpally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INSTITUTE OF ENGG AND TECH ibrahimpatnam-mangalpally</dc:title>
  <dc:creator>SHARMA</dc:creator>
  <cp:lastModifiedBy>Yeshwanth</cp:lastModifiedBy>
  <cp:revision>19</cp:revision>
  <dcterms:created xsi:type="dcterms:W3CDTF">2019-06-29T03:34:19Z</dcterms:created>
  <dcterms:modified xsi:type="dcterms:W3CDTF">2019-09-20T17:12:35Z</dcterms:modified>
</cp:coreProperties>
</file>