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779" r:id="rId3"/>
    <p:sldMasterId id="2147483791" r:id="rId4"/>
  </p:sldMasterIdLst>
  <p:notesMasterIdLst>
    <p:notesMasterId r:id="rId31"/>
  </p:notesMasterIdLst>
  <p:sldIdLst>
    <p:sldId id="259" r:id="rId5"/>
    <p:sldId id="262" r:id="rId6"/>
    <p:sldId id="265" r:id="rId7"/>
    <p:sldId id="268" r:id="rId8"/>
    <p:sldId id="271" r:id="rId9"/>
    <p:sldId id="274" r:id="rId10"/>
    <p:sldId id="277" r:id="rId11"/>
    <p:sldId id="280" r:id="rId12"/>
    <p:sldId id="283" r:id="rId13"/>
    <p:sldId id="286" r:id="rId14"/>
    <p:sldId id="289" r:id="rId15"/>
    <p:sldId id="354" r:id="rId16"/>
    <p:sldId id="292" r:id="rId17"/>
    <p:sldId id="295" r:id="rId18"/>
    <p:sldId id="322" r:id="rId19"/>
    <p:sldId id="325" r:id="rId20"/>
    <p:sldId id="353" r:id="rId21"/>
    <p:sldId id="328" r:id="rId22"/>
    <p:sldId id="331" r:id="rId23"/>
    <p:sldId id="334" r:id="rId24"/>
    <p:sldId id="337" r:id="rId25"/>
    <p:sldId id="340" r:id="rId26"/>
    <p:sldId id="343" r:id="rId27"/>
    <p:sldId id="346" r:id="rId28"/>
    <p:sldId id="349" r:id="rId29"/>
    <p:sldId id="352" r:id="rId30"/>
  </p:sldIdLst>
  <p:sldSz cx="9144000" cy="5143500" type="screen16x9"/>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hmood Shariff" initials="M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p:scale>
          <a:sx n="100" d="100"/>
          <a:sy n="100" d="100"/>
        </p:scale>
        <p:origin x="284" y="-21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4-23T21:39:11.768"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06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2CDDD-5DE2-C81F-8CEA-9A998CFB31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35DCC-934F-0CC8-178A-1B696C88FE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27E632-3CFC-7E27-CB1B-D836971C7F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F098CA9-980D-5834-6D0B-42C771E49CF0}"/>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9816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https://www.slidemake.com</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https://miro.medium.com</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https://onlinetoolguides.com</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https://www.researchgate.net</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https://www.researchgate.net</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https://www.researchgate.net</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8EF0284-6470-4795-845B-17053676A5F0}" type="datetimeFigureOut">
              <a:rPr lang="en-US" smtClean="0"/>
              <a:t>5/8/2025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4CD8419-4ED6-4831-97D4-CCBE2442F98A}" type="datetimeFigureOut">
              <a:rPr lang="en-US" smtClean="0"/>
              <a:t>5/8/2025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72853B1-2821-42DB-B5DA-22F54FC3D518}" type="datetimeFigureOut">
              <a:rPr lang="en-US" smtClean="0"/>
              <a:t>5/8/2025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4" name="Date Placeholder 3"/>
          <p:cNvSpPr>
            <a:spLocks noGrp="1"/>
          </p:cNvSpPr>
          <p:nvPr>
            <p:ph type="dt" sz="half" idx="10"/>
          </p:nvPr>
        </p:nvSpPr>
        <p:spPr/>
        <p:txBody>
          <a:bodyPr/>
          <a:lstStyle/>
          <a:p>
            <a:fld id="{D6AD6E2B-6084-4A00-9658-2254E0627FF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2F0C69-20E2-4AF5-9E51-43AED7042E73}"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748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130941364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55133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18018926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122624376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1674780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p>
            <a:fld id="{4D94136C-8742-45B2-AF27-D93DF72833A9}" type="datetimeFigureOut">
              <a:rPr lang="en-US"/>
              <a:t>5/8/2025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5466889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a:t>5/8/2025</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t>‹#›</a:t>
            </a:fld>
            <a:endParaRPr lang="en-US"/>
          </a:p>
        </p:txBody>
      </p:sp>
    </p:spTree>
    <p:extLst>
      <p:ext uri="{BB962C8B-B14F-4D97-AF65-F5344CB8AC3E}">
        <p14:creationId xmlns:p14="http://schemas.microsoft.com/office/powerpoint/2010/main" val="9205861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77511CF-3550-4E83-9DBA-94AF0A8D559C}" type="datetimeFigureOut">
              <a:rPr lang="en-US" smtClean="0"/>
              <a:t>5/8/2025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ct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890804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81323460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152653858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12855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4" name="Date Placeholder 3"/>
          <p:cNvSpPr>
            <a:spLocks noGrp="1"/>
          </p:cNvSpPr>
          <p:nvPr>
            <p:ph type="dt" sz="half" idx="10"/>
          </p:nvPr>
        </p:nvSpPr>
        <p:spPr/>
        <p:txBody>
          <a:bodyPr/>
          <a:lstStyle/>
          <a:p>
            <a:fld id="{D6AD6E2B-6084-4A00-9658-2254E0627FF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2F0C69-20E2-4AF5-9E51-43AED7042E73}"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7353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280971293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57566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266294195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94214378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5301886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D25CB42-E0F4-4882-A669-ADC9732E0B2D}" type="datetimeFigureOut">
              <a:rPr lang="en-US" smtClean="0"/>
              <a:t>5/8/2025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p>
            <a:fld id="{D6AD6E2B-6084-4A00-9658-2254E0627FFC}" type="datetimeFigureOut">
              <a:rPr lang="en-IN" smtClean="0"/>
              <a:t>08-05-2025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E2F0C69-20E2-4AF5-9E51-43AED7042E73}" type="slidenum">
              <a:rPr lang="en-IN" smtClean="0"/>
              <a:t>‹#›</a:t>
            </a:fld>
            <a:endParaRPr lang="en-IN"/>
          </a:p>
        </p:txBody>
      </p:sp>
    </p:spTree>
    <p:extLst>
      <p:ext uri="{BB962C8B-B14F-4D97-AF65-F5344CB8AC3E}">
        <p14:creationId xmlns:p14="http://schemas.microsoft.com/office/powerpoint/2010/main" val="2356081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t>5/8/2025</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a:p>
        </p:txBody>
      </p:sp>
    </p:spTree>
    <p:extLst>
      <p:ext uri="{BB962C8B-B14F-4D97-AF65-F5344CB8AC3E}">
        <p14:creationId xmlns:p14="http://schemas.microsoft.com/office/powerpoint/2010/main" val="124982268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ct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60314701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92122886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50055658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4" name="Date Placeholder 3"/>
          <p:cNvSpPr>
            <a:spLocks noGrp="1"/>
          </p:cNvSpPr>
          <p:nvPr>
            <p:ph type="dt" sz="half" idx="10"/>
          </p:nvPr>
        </p:nvSpPr>
        <p:spPr/>
        <p:txBody>
          <a:bodyPr/>
          <a:lstStyle/>
          <a:p>
            <a:fld id="{D6AD6E2B-6084-4A00-9658-2254E0627FF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2F0C69-20E2-4AF5-9E51-43AED7042E73}"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7481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130941364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55133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18018926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1226243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0192257A-B39B-46A0-BC06-808BA64BD349}" type="datetimeFigureOut">
              <a:rPr lang="en-US" smtClean="0"/>
              <a:t>5/8/2025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167478054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p>
            <a:fld id="{4D94136C-8742-45B2-AF27-D93DF72833A9}" type="datetimeFigureOut">
              <a:rPr lang="en-US"/>
              <a:t>5/8/2025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05466889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a:t>5/8/2025</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t>‹#›</a:t>
            </a:fld>
            <a:endParaRPr lang="en-US"/>
          </a:p>
        </p:txBody>
      </p:sp>
    </p:spTree>
    <p:extLst>
      <p:ext uri="{BB962C8B-B14F-4D97-AF65-F5344CB8AC3E}">
        <p14:creationId xmlns:p14="http://schemas.microsoft.com/office/powerpoint/2010/main" val="92058610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ct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89080400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81323460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15265385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43C4FB2E-D471-4AB2-9E90-A5E702B1F671}" type="datetimeFigureOut">
              <a:rPr lang="en-US" smtClean="0"/>
              <a:t>5/8/2025</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1F3C746-27BF-45B4-9EE1-8970CE9A8459}" type="datetimeFigureOut">
              <a:rPr lang="en-US" smtClean="0"/>
              <a:t>5/8/2025</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20DC9CBF-CA04-4647-A257-AE39E47CFEE9}" type="datetimeFigureOut">
              <a:rPr lang="en-US" smtClean="0"/>
              <a:t>5/8/2025</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A93EAFB-62BB-476B-9236-CE2FB9FD5D18}" type="datetimeFigureOut">
              <a:rPr lang="en-US" smtClean="0"/>
              <a:t>5/8/2025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57B6ED2-9DB3-4F1B-AAB0-61230AA44C24}" type="datetimeFigureOut">
              <a:rPr lang="en-US" smtClean="0"/>
              <a:t>5/8/2025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624D31-43A5-475A-80CF-332C9F6DCF35}" type="datetimeFigureOut">
              <a:rPr lang="en-US"/>
              <a:t>5/8/2025</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5936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Tx/>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smtClean="0"/>
              <a:t>5/8/2025</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936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ransition/>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Tx/>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624D31-43A5-475A-80CF-332C9F6DCF35}" type="datetimeFigureOut">
              <a:rPr lang="en-US"/>
              <a:t>5/8/2025</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5936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Tx/>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92B9-10B8-E71D-462C-998A99C68B97}"/>
              </a:ext>
            </a:extLst>
          </p:cNvPr>
          <p:cNvSpPr>
            <a:spLocks noGrp="1"/>
          </p:cNvSpPr>
          <p:nvPr>
            <p:ph type="ctrTitle"/>
          </p:nvPr>
        </p:nvSpPr>
        <p:spPr>
          <a:xfrm>
            <a:off x="2086744" y="1995686"/>
            <a:ext cx="4970511" cy="1470126"/>
          </a:xfrm>
        </p:spPr>
        <p:txBody>
          <a:bodyPr>
            <a:noAutofit/>
          </a:bodyPr>
          <a:lstStyle/>
          <a:p>
            <a:r>
              <a:rPr lang="en-US" sz="4000" b="1" dirty="0"/>
              <a:t>Health Diagnosis System</a:t>
            </a:r>
            <a:br>
              <a:rPr lang="en-IN" sz="4000" b="1" dirty="0"/>
            </a:br>
            <a:endParaRPr lang="en-IN" sz="4000" b="1" dirty="0"/>
          </a:p>
        </p:txBody>
      </p:sp>
    </p:spTree>
    <p:extLst>
      <p:ext uri="{BB962C8B-B14F-4D97-AF65-F5344CB8AC3E}">
        <p14:creationId xmlns:p14="http://schemas.microsoft.com/office/powerpoint/2010/main" val="38064389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p:spPr>
        <p:txBody>
          <a:bodyPr wrap="square"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0000"/>
                </a:solidFill>
                <a:latin typeface="Optima" pitchFamily="34" charset="0"/>
                <a:ea typeface="Optima" pitchFamily="34" charset="-122"/>
                <a:cs typeface="Optima" pitchFamily="34" charset="-120"/>
              </a:rPr>
              <a:t>Importance of Feature Selection</a:t>
            </a:r>
            <a:endParaRPr lang="en-US" sz="2400"/>
          </a:p>
        </p:txBody>
      </p:sp>
      <p:sp>
        <p:nvSpPr>
          <p:cNvPr id="5" name="Text 1"/>
          <p:cNvSpPr/>
          <p:nvPr/>
        </p:nvSpPr>
        <p:spPr>
          <a:xfrm>
            <a:off x="457200" y="1298787"/>
            <a:ext cx="4114800" cy="3200400"/>
          </a:xfrm>
          <a:prstGeom prst="rect">
            <a:avLst/>
          </a:prstGeom>
          <a:noFill/>
        </p:spPr>
        <p:txBody>
          <a:bodyPr wrap="square"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Feature selection is vital in random forests to identify the most relevant predictors for kidney disease.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Techniques such as Gini importance and permutation importance help in determining the contribution of each feature.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Reducing the number of features not only enhances model interpretability but also improves computational efficiency.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p:spPr>
        <p:txBody>
          <a:bodyPr wrap="square"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0000"/>
                </a:solidFill>
                <a:latin typeface="Optima" pitchFamily="34" charset="0"/>
                <a:ea typeface="Optima" pitchFamily="34" charset="-122"/>
                <a:cs typeface="Optima" pitchFamily="34" charset="-120"/>
              </a:rPr>
              <a:t>Future Directions and Challenges</a:t>
            </a:r>
            <a:endParaRPr lang="en-US" sz="2400"/>
          </a:p>
        </p:txBody>
      </p:sp>
      <p:sp>
        <p:nvSpPr>
          <p:cNvPr id="5" name="Text 1"/>
          <p:cNvSpPr/>
          <p:nvPr/>
        </p:nvSpPr>
        <p:spPr>
          <a:xfrm>
            <a:off x="457200" y="1264920"/>
            <a:ext cx="4114800" cy="3200400"/>
          </a:xfrm>
          <a:prstGeom prst="rect">
            <a:avLst/>
          </a:prstGeom>
          <a:noFill/>
        </p:spPr>
        <p:txBody>
          <a:bodyPr wrap="square"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Despite its effectiveness, challenges such as data imbalance and feature interactions remain in kidney disease prediction.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Future research may focus on integrating random forests with other machine learning techniques to enhance predictive performance.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Ongoing advancements in artificial intelligence can further refine models and facilitate personalized medicine approaches for kidney disease.</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D7B92-864E-2EB8-64C3-6ED770594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478"/>
            <a:ext cx="9144000" cy="4853334"/>
          </a:xfrm>
          <a:prstGeom prst="rect">
            <a:avLst/>
          </a:prstGeom>
        </p:spPr>
      </p:pic>
    </p:spTree>
    <p:extLst>
      <p:ext uri="{BB962C8B-B14F-4D97-AF65-F5344CB8AC3E}">
        <p14:creationId xmlns:p14="http://schemas.microsoft.com/office/powerpoint/2010/main" val="13879071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ED88-4CFD-05B6-8067-584F42F267FD}"/>
              </a:ext>
            </a:extLst>
          </p:cNvPr>
          <p:cNvSpPr>
            <a:spLocks noGrp="1"/>
          </p:cNvSpPr>
          <p:nvPr>
            <p:ph type="title"/>
          </p:nvPr>
        </p:nvSpPr>
        <p:spPr>
          <a:xfrm>
            <a:off x="800100" y="277706"/>
            <a:ext cx="7543800" cy="331892"/>
          </a:xfrm>
        </p:spPr>
        <p:txBody>
          <a:bodyPr>
            <a:normAutofit/>
          </a:bodyPr>
          <a:lstStyle/>
          <a:p>
            <a:r>
              <a:rPr lang="en-US" sz="1600" b="1"/>
              <a:t>Kidney disease Prediction and its inputs and outputs(for positive results)</a:t>
            </a:r>
            <a:endParaRPr lang="en-IN" sz="1600" b="1"/>
          </a:p>
        </p:txBody>
      </p:sp>
      <p:pic>
        <p:nvPicPr>
          <p:cNvPr id="4" name="Picture 3">
            <a:extLst>
              <a:ext uri="{FF2B5EF4-FFF2-40B4-BE49-F238E27FC236}">
                <a16:creationId xmlns:a16="http://schemas.microsoft.com/office/drawing/2014/main" id="{621B893D-4C83-3C46-5CE5-662FE32BBE09}"/>
              </a:ext>
            </a:extLst>
          </p:cNvPr>
          <p:cNvPicPr>
            <a:picLocks noChangeAspect="1"/>
          </p:cNvPicPr>
          <p:nvPr/>
        </p:nvPicPr>
        <p:blipFill>
          <a:blip r:embed="rId2"/>
          <a:stretch>
            <a:fillRect/>
          </a:stretch>
        </p:blipFill>
        <p:spPr>
          <a:xfrm>
            <a:off x="0" y="670561"/>
            <a:ext cx="9144000" cy="4500032"/>
          </a:xfrm>
          <a:prstGeom prst="rect">
            <a:avLst/>
          </a:prstGeom>
        </p:spPr>
      </p:pic>
    </p:spTree>
    <p:extLst>
      <p:ext uri="{BB962C8B-B14F-4D97-AF65-F5344CB8AC3E}">
        <p14:creationId xmlns:p14="http://schemas.microsoft.com/office/powerpoint/2010/main" val="31901743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27BF-95FA-6DAC-6AB4-BC41500EC6EF}"/>
              </a:ext>
            </a:extLst>
          </p:cNvPr>
          <p:cNvSpPr>
            <a:spLocks noGrp="1"/>
          </p:cNvSpPr>
          <p:nvPr>
            <p:ph type="title"/>
          </p:nvPr>
        </p:nvSpPr>
        <p:spPr>
          <a:xfrm>
            <a:off x="800100" y="155787"/>
            <a:ext cx="7543800" cy="352213"/>
          </a:xfrm>
        </p:spPr>
        <p:txBody>
          <a:bodyPr>
            <a:normAutofit/>
          </a:bodyPr>
          <a:lstStyle/>
          <a:p>
            <a:r>
              <a:rPr lang="en-US" sz="1600" b="1"/>
              <a:t>Kidney disease prediction for Negative Results</a:t>
            </a:r>
            <a:endParaRPr lang="en-IN" sz="1600" b="1"/>
          </a:p>
        </p:txBody>
      </p:sp>
      <p:pic>
        <p:nvPicPr>
          <p:cNvPr id="4" name="Picture 3">
            <a:extLst>
              <a:ext uri="{FF2B5EF4-FFF2-40B4-BE49-F238E27FC236}">
                <a16:creationId xmlns:a16="http://schemas.microsoft.com/office/drawing/2014/main" id="{8722A2C7-2F27-BB50-580C-9B947EAD1839}"/>
              </a:ext>
            </a:extLst>
          </p:cNvPr>
          <p:cNvPicPr>
            <a:picLocks noChangeAspect="1"/>
          </p:cNvPicPr>
          <p:nvPr/>
        </p:nvPicPr>
        <p:blipFill>
          <a:blip r:embed="rId2"/>
          <a:stretch>
            <a:fillRect/>
          </a:stretch>
        </p:blipFill>
        <p:spPr>
          <a:xfrm>
            <a:off x="0" y="677332"/>
            <a:ext cx="9144000" cy="4466167"/>
          </a:xfrm>
          <a:prstGeom prst="rect">
            <a:avLst/>
          </a:prstGeom>
        </p:spPr>
      </p:pic>
    </p:spTree>
    <p:extLst>
      <p:ext uri="{BB962C8B-B14F-4D97-AF65-F5344CB8AC3E}">
        <p14:creationId xmlns:p14="http://schemas.microsoft.com/office/powerpoint/2010/main" val="40992406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7280-32A2-9F9F-BAA0-840261BA0A96}"/>
              </a:ext>
            </a:extLst>
          </p:cNvPr>
          <p:cNvSpPr>
            <a:spLocks noGrp="1"/>
          </p:cNvSpPr>
          <p:nvPr>
            <p:ph type="title"/>
          </p:nvPr>
        </p:nvSpPr>
        <p:spPr/>
        <p:txBody>
          <a:bodyPr/>
          <a:lstStyle/>
          <a:p>
            <a:r>
              <a:rPr lang="en-US" sz="1500" b="1" dirty="0">
                <a:latin typeface="Times New Roman" panose="02020603050405020304" pitchFamily="18" charset="0"/>
                <a:cs typeface="Times New Roman" panose="02020603050405020304" pitchFamily="18" charset="0"/>
              </a:rPr>
              <a:t>KNN Algorithm for Diabetes Prediction</a:t>
            </a:r>
            <a:endParaRPr lang="en-IN" sz="1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053716-E171-3F69-8EFD-F86EF737B18F}"/>
              </a:ext>
            </a:extLst>
          </p:cNvPr>
          <p:cNvSpPr>
            <a:spLocks noGrp="1"/>
          </p:cNvSpPr>
          <p:nvPr>
            <p:ph idx="1"/>
          </p:nvPr>
        </p:nvSpPr>
        <p:spPr>
          <a:xfrm>
            <a:off x="117661" y="1338792"/>
            <a:ext cx="8908677" cy="2995893"/>
          </a:xfrm>
        </p:spPr>
        <p:txBody>
          <a:bodyPr>
            <a:normAutofit lnSpcReduction="10000"/>
          </a:bodyPr>
          <a:lstStyle/>
          <a:p>
            <a:pPr marL="0" indent="0" algn="just">
              <a:buNone/>
            </a:pPr>
            <a:r>
              <a:rPr lang="en-US"/>
              <a:t>1.</a:t>
            </a:r>
            <a:r>
              <a:rPr lang="en-US" b="1"/>
              <a:t>Dataset Selection:</a:t>
            </a:r>
            <a:r>
              <a:rPr lang="en-US"/>
              <a:t> We used a dataset related to diabetes, which includes relevant medical      </a:t>
            </a:r>
          </a:p>
          <a:p>
            <a:pPr marL="0" indent="0" algn="just">
              <a:buNone/>
            </a:pPr>
            <a:r>
              <a:rPr lang="en-US"/>
              <a:t>    features to predict outcomes.</a:t>
            </a:r>
          </a:p>
          <a:p>
            <a:pPr marL="0" indent="0" algn="just">
              <a:buNone/>
            </a:pPr>
            <a:r>
              <a:rPr lang="en-US"/>
              <a:t>2.</a:t>
            </a:r>
            <a:r>
              <a:rPr lang="en-US" b="1"/>
              <a:t> Library Import:</a:t>
            </a:r>
            <a:r>
              <a:rPr lang="en-US"/>
              <a:t> Essential Python libraries, such as pandas, NumPy, KNN Neighbors Classifier and scikit-learn, were imported  to handle data manipulation, preprocessing, and machine learning tasks.</a:t>
            </a:r>
          </a:p>
          <a:p>
            <a:pPr marL="0" indent="0" algn="just">
              <a:buNone/>
            </a:pPr>
            <a:endParaRPr lang="en-US"/>
          </a:p>
          <a:p>
            <a:pPr marL="0" indent="0" algn="just">
              <a:buNone/>
            </a:pPr>
            <a:r>
              <a:rPr lang="en-US"/>
              <a:t>3.</a:t>
            </a:r>
            <a:r>
              <a:rPr lang="en-US" b="1"/>
              <a:t>Data Preprocessing </a:t>
            </a:r>
            <a:r>
              <a:rPr lang="en-US"/>
              <a:t>:The data was cleaned and prepared, including handling missing values, encoding categorical variables (if any), and normalizing features using </a:t>
            </a:r>
            <a:r>
              <a:rPr lang="en-US" b="1" err="1"/>
              <a:t>MinMaxScaler</a:t>
            </a:r>
            <a:endParaRPr lang="en-US" b="1"/>
          </a:p>
          <a:p>
            <a:pPr marL="0" indent="0" algn="just">
              <a:buNone/>
            </a:pPr>
            <a:endParaRPr lang="en-US" b="1"/>
          </a:p>
          <a:p>
            <a:pPr marL="0" indent="0" algn="just">
              <a:buNone/>
            </a:pPr>
            <a:r>
              <a:rPr lang="en-US"/>
              <a:t>4</a:t>
            </a:r>
            <a:r>
              <a:rPr lang="en-US" b="1"/>
              <a:t>. Data Splitting:</a:t>
            </a:r>
            <a:r>
              <a:rPr lang="en-US"/>
              <a:t> The dataset was divided into training and testing subsets to evaluate the model’s performance effectively.</a:t>
            </a:r>
            <a:endParaRPr lang="en-US" b="1"/>
          </a:p>
          <a:p>
            <a:pPr marL="0" indent="0" algn="just">
              <a:buNone/>
            </a:pPr>
            <a:endParaRPr lang="en-IN" b="1"/>
          </a:p>
        </p:txBody>
      </p:sp>
    </p:spTree>
    <p:extLst>
      <p:ext uri="{BB962C8B-B14F-4D97-AF65-F5344CB8AC3E}">
        <p14:creationId xmlns:p14="http://schemas.microsoft.com/office/powerpoint/2010/main" val="23418241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362B-8EDD-D149-6E3C-8199487F0033}"/>
              </a:ext>
            </a:extLst>
          </p:cNvPr>
          <p:cNvSpPr>
            <a:spLocks noGrp="1"/>
          </p:cNvSpPr>
          <p:nvPr>
            <p:ph type="title"/>
          </p:nvPr>
        </p:nvSpPr>
        <p:spPr>
          <a:xfrm>
            <a:off x="822960" y="187859"/>
            <a:ext cx="7543800" cy="1088068"/>
          </a:xfrm>
        </p:spPr>
        <p:txBody>
          <a:bodyPr/>
          <a:lstStyle/>
          <a:p>
            <a:r>
              <a:rPr lang="en-US" sz="1500" b="1" dirty="0"/>
              <a:t>Diabetes Prediction Using KNN Classifier Algorithm</a:t>
            </a:r>
            <a:endParaRPr lang="en-IN" sz="1500" b="1" dirty="0"/>
          </a:p>
        </p:txBody>
      </p:sp>
      <p:sp>
        <p:nvSpPr>
          <p:cNvPr id="3" name="Content Placeholder 2">
            <a:extLst>
              <a:ext uri="{FF2B5EF4-FFF2-40B4-BE49-F238E27FC236}">
                <a16:creationId xmlns:a16="http://schemas.microsoft.com/office/drawing/2014/main" id="{5ABCB20F-325A-1648-2800-8D72102F35BB}"/>
              </a:ext>
            </a:extLst>
          </p:cNvPr>
          <p:cNvSpPr>
            <a:spLocks noGrp="1"/>
          </p:cNvSpPr>
          <p:nvPr>
            <p:ph idx="1"/>
          </p:nvPr>
        </p:nvSpPr>
        <p:spPr>
          <a:xfrm>
            <a:off x="295836" y="1831602"/>
            <a:ext cx="8740588" cy="3103469"/>
          </a:xfrm>
        </p:spPr>
        <p:txBody>
          <a:bodyPr>
            <a:normAutofit/>
          </a:bodyPr>
          <a:lstStyle/>
          <a:p>
            <a:r>
              <a:rPr lang="en-US" dirty="0"/>
              <a:t>I implemented the </a:t>
            </a:r>
            <a:r>
              <a:rPr lang="en-US" b="1" dirty="0"/>
              <a:t>K-Nearest Neighbors-Classifier</a:t>
            </a:r>
            <a:r>
              <a:rPr lang="en-US" dirty="0"/>
              <a:t> from scikit-learn to build and train the k-nearest neighbors classification model, leveraging its simplicity and effectiveness for the given diabetes dataset.</a:t>
            </a:r>
          </a:p>
          <a:p>
            <a:r>
              <a:rPr lang="en-US" dirty="0"/>
              <a:t>K Nearest Algorithm uses a kth Point. Which comes to nearer to that point then it decides it as a true one it means that person has Diabetes ,if it is far then person does not have Diabetes Problem</a:t>
            </a:r>
            <a:endParaRPr lang="en-IN" dirty="0"/>
          </a:p>
          <a:p>
            <a:endParaRPr lang="en-US" dirty="0"/>
          </a:p>
        </p:txBody>
      </p:sp>
    </p:spTree>
    <p:extLst>
      <p:ext uri="{BB962C8B-B14F-4D97-AF65-F5344CB8AC3E}">
        <p14:creationId xmlns:p14="http://schemas.microsoft.com/office/powerpoint/2010/main" val="26622607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AE387-0E5F-3268-87E7-6082E3F09BDB}"/>
              </a:ext>
            </a:extLst>
          </p:cNvPr>
          <p:cNvSpPr txBox="1"/>
          <p:nvPr/>
        </p:nvSpPr>
        <p:spPr>
          <a:xfrm>
            <a:off x="346587" y="206478"/>
            <a:ext cx="5656006" cy="66941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rgbClr val="1B1B1B"/>
                </a:solidFill>
                <a:latin typeface="Times New Roman" panose="02020603050405020304" pitchFamily="18" charset="0"/>
                <a:cs typeface="Times New Roman" panose="02020603050405020304" pitchFamily="18" charset="0"/>
              </a:rPr>
              <a:t>3.Feature Selection </a:t>
            </a:r>
          </a:p>
          <a:p>
            <a:endParaRPr lang="en-IN" sz="1350" dirty="0"/>
          </a:p>
        </p:txBody>
      </p:sp>
      <p:sp>
        <p:nvSpPr>
          <p:cNvPr id="3" name="TextBox 2">
            <a:extLst>
              <a:ext uri="{FF2B5EF4-FFF2-40B4-BE49-F238E27FC236}">
                <a16:creationId xmlns:a16="http://schemas.microsoft.com/office/drawing/2014/main" id="{CC5C9DB9-F57F-74FB-6D93-5D83A1062EC2}"/>
              </a:ext>
            </a:extLst>
          </p:cNvPr>
          <p:cNvSpPr txBox="1"/>
          <p:nvPr/>
        </p:nvSpPr>
        <p:spPr>
          <a:xfrm>
            <a:off x="346588" y="733286"/>
            <a:ext cx="8636639" cy="13388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350" dirty="0"/>
              <a:t>    The performance of ML models depends on the quality of the features used as input. As the number of features in the datasets increases, the prediction performance of the model decreases. By reducing the number of features, the model can obtain more accurate results and work faster and more efficiently. ML models are designed according to the data used in the learning process.</a:t>
            </a:r>
          </a:p>
          <a:p>
            <a:pPr algn="just"/>
            <a:r>
              <a:rPr lang="en-US" sz="1350" dirty="0"/>
              <a:t>Selecting the best features makes the features learned by the model more generalizable. Thus, it makes the model work better with new data. </a:t>
            </a:r>
            <a:endParaRPr lang="en-IN" sz="1350" dirty="0"/>
          </a:p>
        </p:txBody>
      </p:sp>
      <p:sp>
        <p:nvSpPr>
          <p:cNvPr id="8" name="TextBox 7">
            <a:extLst>
              <a:ext uri="{FF2B5EF4-FFF2-40B4-BE49-F238E27FC236}">
                <a16:creationId xmlns:a16="http://schemas.microsoft.com/office/drawing/2014/main" id="{E304C90D-5247-076A-AD3C-8317A9642E42}"/>
              </a:ext>
            </a:extLst>
          </p:cNvPr>
          <p:cNvSpPr txBox="1"/>
          <p:nvPr/>
        </p:nvSpPr>
        <p:spPr>
          <a:xfrm>
            <a:off x="346587" y="2225501"/>
            <a:ext cx="2007281" cy="223907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Dataset Features</a:t>
            </a:r>
            <a:endParaRPr lang="en-US" sz="1350" dirty="0">
              <a:latin typeface="Times New Roman" panose="02020603050405020304" pitchFamily="18" charset="0"/>
              <a:cs typeface="Times New Roman" panose="02020603050405020304" pitchFamily="18" charset="0"/>
            </a:endParaRPr>
          </a:p>
          <a:p>
            <a:r>
              <a:rPr lang="en-US" sz="1350" dirty="0">
                <a:latin typeface="Times New Roman" panose="02020603050405020304" pitchFamily="18" charset="0"/>
                <a:cs typeface="Times New Roman" panose="02020603050405020304" pitchFamily="18" charset="0"/>
              </a:rPr>
              <a:t>1.Age</a:t>
            </a:r>
          </a:p>
          <a:p>
            <a:r>
              <a:rPr lang="en-US" sz="1350" dirty="0">
                <a:latin typeface="Times New Roman" panose="02020603050405020304" pitchFamily="18" charset="0"/>
                <a:cs typeface="Times New Roman" panose="02020603050405020304" pitchFamily="18" charset="0"/>
              </a:rPr>
              <a:t>2.Pregnancies</a:t>
            </a:r>
          </a:p>
          <a:p>
            <a:r>
              <a:rPr lang="en-US" sz="1350" dirty="0">
                <a:latin typeface="Times New Roman" panose="02020603050405020304" pitchFamily="18" charset="0"/>
                <a:cs typeface="Times New Roman" panose="02020603050405020304" pitchFamily="18" charset="0"/>
              </a:rPr>
              <a:t>3.Insulin Level</a:t>
            </a:r>
          </a:p>
          <a:p>
            <a:r>
              <a:rPr lang="en-US" sz="1350" dirty="0">
                <a:latin typeface="Times New Roman" panose="02020603050405020304" pitchFamily="18" charset="0"/>
                <a:cs typeface="Times New Roman" panose="02020603050405020304" pitchFamily="18" charset="0"/>
              </a:rPr>
              <a:t>4.Glucose level</a:t>
            </a:r>
          </a:p>
          <a:p>
            <a:r>
              <a:rPr lang="en-US" sz="1350" dirty="0">
                <a:latin typeface="Times New Roman" panose="02020603050405020304" pitchFamily="18" charset="0"/>
                <a:cs typeface="Times New Roman" panose="02020603050405020304" pitchFamily="18" charset="0"/>
              </a:rPr>
              <a:t>5.Diabetes Pedigree Level</a:t>
            </a:r>
          </a:p>
          <a:p>
            <a:r>
              <a:rPr lang="en-US" sz="1350" dirty="0">
                <a:latin typeface="Times New Roman" panose="02020603050405020304" pitchFamily="18" charset="0"/>
                <a:cs typeface="Times New Roman" panose="02020603050405020304" pitchFamily="18" charset="0"/>
              </a:rPr>
              <a:t>6.Blood Pressure</a:t>
            </a:r>
          </a:p>
          <a:p>
            <a:r>
              <a:rPr lang="en-US" sz="1350" dirty="0">
                <a:latin typeface="Times New Roman" panose="02020603050405020304" pitchFamily="18" charset="0"/>
                <a:cs typeface="Times New Roman" panose="02020603050405020304" pitchFamily="18" charset="0"/>
              </a:rPr>
              <a:t>7.Skin Thickness</a:t>
            </a:r>
          </a:p>
          <a:p>
            <a:r>
              <a:rPr lang="en-US" sz="1350" dirty="0">
                <a:latin typeface="Times New Roman" panose="02020603050405020304" pitchFamily="18" charset="0"/>
                <a:cs typeface="Times New Roman" panose="02020603050405020304" pitchFamily="18" charset="0"/>
              </a:rPr>
              <a:t>8.Body Mass Index(BMI)</a:t>
            </a:r>
          </a:p>
          <a:p>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22136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D015-2C9B-5ADB-64D2-1ED042E3EDB5}"/>
              </a:ext>
            </a:extLst>
          </p:cNvPr>
          <p:cNvSpPr>
            <a:spLocks noGrp="1"/>
          </p:cNvSpPr>
          <p:nvPr>
            <p:ph type="title"/>
          </p:nvPr>
        </p:nvSpPr>
        <p:spPr/>
        <p:txBody>
          <a:bodyPr/>
          <a:lstStyle/>
          <a:p>
            <a:r>
              <a:rPr lang="en-US"/>
              <a:t>Diabetes Prediction</a:t>
            </a:r>
            <a:endParaRPr lang="en-IN"/>
          </a:p>
        </p:txBody>
      </p:sp>
      <p:sp>
        <p:nvSpPr>
          <p:cNvPr id="3" name="Content Placeholder 2">
            <a:extLst>
              <a:ext uri="{FF2B5EF4-FFF2-40B4-BE49-F238E27FC236}">
                <a16:creationId xmlns:a16="http://schemas.microsoft.com/office/drawing/2014/main" id="{5E8C16C3-B275-2A3E-779F-267E5D498D51}"/>
              </a:ext>
            </a:extLst>
          </p:cNvPr>
          <p:cNvSpPr>
            <a:spLocks noGrp="1"/>
          </p:cNvSpPr>
          <p:nvPr>
            <p:ph idx="1"/>
          </p:nvPr>
        </p:nvSpPr>
        <p:spPr/>
        <p:txBody>
          <a:bodyPr/>
          <a:lstStyle/>
          <a:p>
            <a:r>
              <a:rPr lang="en-US" dirty="0"/>
              <a:t>We performed some performance matrix parameters like accuracy Score, Precision Score,f1 Score, Recall etc.</a:t>
            </a:r>
          </a:p>
          <a:p>
            <a:r>
              <a:rPr lang="en-US" dirty="0"/>
              <a:t>The Accuracy of KNN Classifier is </a:t>
            </a:r>
            <a:r>
              <a:rPr lang="en-US" b="1" dirty="0"/>
              <a:t>78.57%</a:t>
            </a:r>
            <a:endParaRPr lang="en-US" dirty="0"/>
          </a:p>
          <a:p>
            <a:r>
              <a:rPr lang="en-US" dirty="0"/>
              <a:t>Then I exported  it using  pickle file from Machine Learning Model </a:t>
            </a:r>
          </a:p>
          <a:p>
            <a:r>
              <a:rPr lang="en-US" dirty="0"/>
              <a:t>We importing this file app.py.py file that we get a establishment.</a:t>
            </a:r>
          </a:p>
          <a:p>
            <a:endParaRPr lang="en-IN" dirty="0"/>
          </a:p>
          <a:p>
            <a:endParaRPr lang="en-US" dirty="0"/>
          </a:p>
        </p:txBody>
      </p:sp>
    </p:spTree>
    <p:extLst>
      <p:ext uri="{BB962C8B-B14F-4D97-AF65-F5344CB8AC3E}">
        <p14:creationId xmlns:p14="http://schemas.microsoft.com/office/powerpoint/2010/main" val="18304456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55EC55-D4C0-C9A9-F705-4B60A9810683}"/>
              </a:ext>
            </a:extLst>
          </p:cNvPr>
          <p:cNvPicPr>
            <a:picLocks noChangeAspect="1"/>
          </p:cNvPicPr>
          <p:nvPr/>
        </p:nvPicPr>
        <p:blipFill>
          <a:blip r:embed="rId2"/>
          <a:stretch>
            <a:fillRect/>
          </a:stretch>
        </p:blipFill>
        <p:spPr>
          <a:xfrm>
            <a:off x="0" y="1099074"/>
            <a:ext cx="9144000" cy="3829473"/>
          </a:xfrm>
          <a:prstGeom prst="rect">
            <a:avLst/>
          </a:prstGeom>
        </p:spPr>
      </p:pic>
      <p:sp>
        <p:nvSpPr>
          <p:cNvPr id="7" name="Title 6">
            <a:extLst>
              <a:ext uri="{FF2B5EF4-FFF2-40B4-BE49-F238E27FC236}">
                <a16:creationId xmlns:a16="http://schemas.microsoft.com/office/drawing/2014/main" id="{F7C6DA30-D9A1-0364-E842-4B76C2FBA0AC}"/>
              </a:ext>
            </a:extLst>
          </p:cNvPr>
          <p:cNvSpPr>
            <a:spLocks noGrp="1"/>
          </p:cNvSpPr>
          <p:nvPr>
            <p:ph type="title"/>
          </p:nvPr>
        </p:nvSpPr>
        <p:spPr>
          <a:xfrm>
            <a:off x="822960" y="214953"/>
            <a:ext cx="7543800" cy="530114"/>
          </a:xfrm>
        </p:spPr>
        <p:txBody>
          <a:bodyPr>
            <a:normAutofit/>
          </a:bodyPr>
          <a:lstStyle/>
          <a:p>
            <a:r>
              <a:rPr lang="en-US" sz="1600" b="1">
                <a:latin typeface="Times New Roman" panose="02020603050405020304" pitchFamily="18" charset="0"/>
                <a:cs typeface="Times New Roman" panose="02020603050405020304" pitchFamily="18" charset="0"/>
              </a:rPr>
              <a:t>Diabetes Prediction and its input and Ouputs(positive Result)</a:t>
            </a:r>
            <a:endParaRPr lang="en-IN"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8975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A6838-4BBD-8973-AD55-EE3CD2E970DF}"/>
              </a:ext>
            </a:extLst>
          </p:cNvPr>
          <p:cNvSpPr>
            <a:spLocks noGrp="1"/>
          </p:cNvSpPr>
          <p:nvPr>
            <p:ph idx="1"/>
          </p:nvPr>
        </p:nvSpPr>
        <p:spPr>
          <a:xfrm>
            <a:off x="430604" y="570217"/>
            <a:ext cx="7540587" cy="3836685"/>
          </a:xfrm>
        </p:spPr>
        <p:txBody>
          <a:bodyPr>
            <a:normAutofit lnSpcReduction="10000"/>
          </a:bodyPr>
          <a:lstStyle/>
          <a:p>
            <a:pPr marL="0" indent="0">
              <a:buNone/>
            </a:pPr>
            <a:r>
              <a:rPr lang="en-IN" sz="1800" b="1">
                <a:latin typeface="Cambria" panose="02040503050406030204" pitchFamily="18" charset="0"/>
                <a:ea typeface="Cambria" panose="02040503050406030204" pitchFamily="18" charset="0"/>
              </a:rPr>
              <a:t>Project Guide:</a:t>
            </a:r>
          </a:p>
          <a:p>
            <a:pPr marL="0" indent="0">
              <a:buNone/>
            </a:pPr>
            <a:r>
              <a:rPr lang="en-IN" sz="2400"/>
              <a:t>M. Shashidhar</a:t>
            </a:r>
          </a:p>
          <a:p>
            <a:pPr marL="0" indent="0">
              <a:buNone/>
            </a:pPr>
            <a:r>
              <a:rPr lang="en-IN" sz="2400"/>
              <a:t>Assistant Professor </a:t>
            </a:r>
          </a:p>
          <a:p>
            <a:pPr marL="0" indent="0">
              <a:buNone/>
            </a:pPr>
            <a:endParaRPr lang="en-IN" sz="2400"/>
          </a:p>
          <a:p>
            <a:pPr marL="0" indent="0">
              <a:buNone/>
            </a:pPr>
            <a:r>
              <a:rPr lang="en-IN" sz="2400" b="1">
                <a:latin typeface="Times New Roman" panose="02020603050405020304" pitchFamily="18" charset="0"/>
                <a:cs typeface="Times New Roman" panose="02020603050405020304" pitchFamily="18" charset="0"/>
              </a:rPr>
              <a:t>Batch:CSE-A21</a:t>
            </a:r>
          </a:p>
          <a:p>
            <a:pPr marL="0" indent="0">
              <a:buNone/>
            </a:pPr>
            <a:r>
              <a:rPr lang="en-IN" sz="2400" b="1">
                <a:latin typeface="Times New Roman" panose="02020603050405020304" pitchFamily="18" charset="0"/>
                <a:cs typeface="Times New Roman" panose="02020603050405020304" pitchFamily="18" charset="0"/>
              </a:rPr>
              <a:t>Team Members:</a:t>
            </a:r>
          </a:p>
          <a:p>
            <a:pPr marL="0" indent="0">
              <a:buNone/>
            </a:pPr>
            <a:r>
              <a:rPr lang="en-IN" sz="2400"/>
              <a:t>1.B.Sai Kiran (219X1A05B0)</a:t>
            </a:r>
          </a:p>
          <a:p>
            <a:pPr marL="0" indent="0">
              <a:buNone/>
            </a:pPr>
            <a:r>
              <a:rPr lang="en-IN" sz="2400"/>
              <a:t>2.C.Yaswanth (219X1A05B5)</a:t>
            </a:r>
          </a:p>
          <a:p>
            <a:pPr marL="0" indent="0">
              <a:buNone/>
            </a:pPr>
            <a:r>
              <a:rPr lang="en-IN" sz="2400"/>
              <a:t>3.R.Mahmood Shariff (219X1A05G3)</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Tree>
    <p:extLst>
      <p:ext uri="{BB962C8B-B14F-4D97-AF65-F5344CB8AC3E}">
        <p14:creationId xmlns:p14="http://schemas.microsoft.com/office/powerpoint/2010/main" val="8524925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728F-B0D8-83A9-5207-6FFD6484029E}"/>
              </a:ext>
            </a:extLst>
          </p:cNvPr>
          <p:cNvSpPr>
            <a:spLocks noGrp="1"/>
          </p:cNvSpPr>
          <p:nvPr>
            <p:ph type="title"/>
          </p:nvPr>
        </p:nvSpPr>
        <p:spPr>
          <a:xfrm>
            <a:off x="182517" y="67563"/>
            <a:ext cx="6571060" cy="530223"/>
          </a:xfrm>
        </p:spPr>
        <p:txBody>
          <a:bodyPr>
            <a:normAutofit/>
          </a:bodyPr>
          <a:lstStyle/>
          <a:p>
            <a:r>
              <a:rPr lang="en-US" sz="1800"/>
              <a:t>Diabetes Prediction for Negative Result(not having diabetes)</a:t>
            </a:r>
            <a:endParaRPr lang="en-IN" sz="1800">
              <a:solidFill>
                <a:schemeClr val="tx1">
                  <a:lumMod val="75000"/>
                  <a:lumOff val="25000"/>
                </a:schemeClr>
              </a:solidFill>
            </a:endParaRPr>
          </a:p>
        </p:txBody>
      </p:sp>
      <p:pic>
        <p:nvPicPr>
          <p:cNvPr id="5" name="Content Placeholder 4">
            <a:extLst>
              <a:ext uri="{FF2B5EF4-FFF2-40B4-BE49-F238E27FC236}">
                <a16:creationId xmlns:a16="http://schemas.microsoft.com/office/drawing/2014/main" id="{BAF352B6-55F6-1222-5234-0731FDD5C3D6}"/>
              </a:ext>
            </a:extLst>
          </p:cNvPr>
          <p:cNvPicPr>
            <a:picLocks noGrp="1" noChangeAspect="1"/>
          </p:cNvPicPr>
          <p:nvPr>
            <p:ph idx="1"/>
          </p:nvPr>
        </p:nvPicPr>
        <p:blipFill>
          <a:blip r:embed="rId2"/>
          <a:stretch>
            <a:fillRect/>
          </a:stretch>
        </p:blipFill>
        <p:spPr>
          <a:xfrm>
            <a:off x="0" y="597786"/>
            <a:ext cx="9191065" cy="4240214"/>
          </a:xfrm>
        </p:spPr>
      </p:pic>
    </p:spTree>
    <p:extLst>
      <p:ext uri="{BB962C8B-B14F-4D97-AF65-F5344CB8AC3E}">
        <p14:creationId xmlns:p14="http://schemas.microsoft.com/office/powerpoint/2010/main" val="20863600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AB79-AECF-9B38-F8D0-825700671FA0}"/>
              </a:ext>
            </a:extLst>
          </p:cNvPr>
          <p:cNvSpPr>
            <a:spLocks noGrp="1"/>
          </p:cNvSpPr>
          <p:nvPr>
            <p:ph type="ctrTitle"/>
          </p:nvPr>
        </p:nvSpPr>
        <p:spPr>
          <a:xfrm>
            <a:off x="1965591" y="195532"/>
            <a:ext cx="5168290" cy="706694"/>
          </a:xfrm>
        </p:spPr>
        <p:txBody>
          <a:bodyPr>
            <a:normAutofit/>
          </a:bodyPr>
          <a:lstStyle/>
          <a:p>
            <a:r>
              <a:rPr lang="en-US" sz="4000">
                <a:latin typeface="Times New Roman" panose="02020603050405020304" pitchFamily="18" charset="0"/>
                <a:cs typeface="Times New Roman" panose="02020603050405020304" pitchFamily="18" charset="0"/>
              </a:rPr>
              <a:t>Heart Disease prediction</a:t>
            </a:r>
            <a:endParaRPr lang="en-IN" sz="40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7E964F-39DF-AD1C-4063-A9D1DBAC72A6}"/>
              </a:ext>
            </a:extLst>
          </p:cNvPr>
          <p:cNvSpPr txBox="1"/>
          <p:nvPr/>
        </p:nvSpPr>
        <p:spPr>
          <a:xfrm>
            <a:off x="308522" y="1054510"/>
            <a:ext cx="1935145"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1.Introduction</a:t>
            </a:r>
            <a:endParaRPr lang="en-IN" sz="2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D62DFC-ED70-2C01-F417-E1E2536BDA34}"/>
              </a:ext>
            </a:extLst>
          </p:cNvPr>
          <p:cNvSpPr txBox="1"/>
          <p:nvPr/>
        </p:nvSpPr>
        <p:spPr>
          <a:xfrm>
            <a:off x="232408" y="1525120"/>
            <a:ext cx="8675618"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350">
                <a:latin typeface="Times New Roman" panose="02020603050405020304" pitchFamily="18" charset="0"/>
                <a:cs typeface="Times New Roman" panose="02020603050405020304" pitchFamily="18" charset="0"/>
              </a:rPr>
              <a:t>     According to the World Health Organization, even though there have been big improvements in diagnosing and treating heart problems, heart disease is still the leading cause of death worldwide, causing about one-third of all deaths each year. </a:t>
            </a:r>
          </a:p>
          <a:p>
            <a:pPr algn="just"/>
            <a:r>
              <a:rPr lang="en-US" sz="1350">
                <a:latin typeface="Times New Roman" panose="02020603050405020304" pitchFamily="18" charset="0"/>
                <a:cs typeface="Times New Roman" panose="02020603050405020304" pitchFamily="18" charset="0"/>
              </a:rPr>
              <a:t>"Heart disease" is a broad term that covers several heart conditions, such as Coronary Artery Disease, irregular heartbeats (Arrhythmia), problems with heart valves, and Heart Failure, where the heart can't pump blood properly.</a:t>
            </a:r>
            <a:endParaRPr lang="en-IN" sz="135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8FF3493-4E77-FC86-1A85-115D0897678A}"/>
              </a:ext>
            </a:extLst>
          </p:cNvPr>
          <p:cNvSpPr txBox="1"/>
          <p:nvPr/>
        </p:nvSpPr>
        <p:spPr>
          <a:xfrm>
            <a:off x="308522" y="2720740"/>
            <a:ext cx="1337226"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2.Dataset</a:t>
            </a:r>
            <a:endParaRPr lang="en-IN" sz="24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C5FB757-1D33-2F34-35BC-7DD620A717B8}"/>
              </a:ext>
            </a:extLst>
          </p:cNvPr>
          <p:cNvSpPr txBox="1"/>
          <p:nvPr/>
        </p:nvSpPr>
        <p:spPr>
          <a:xfrm>
            <a:off x="308522" y="3373252"/>
            <a:ext cx="8482429" cy="113107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350"/>
              <a:t>   The Cleveland heart disease dataset is commonly used for heart disease prediction with supervised Machine Learning. The Cleveland dataset is obtained from the Kaggle Machine Learning repository. The Cleveland dataset was collected for use in a study in the field of health research by the Cleveland Clinic Foundation in 1988. </a:t>
            </a:r>
          </a:p>
          <a:p>
            <a:pPr algn="just"/>
            <a:r>
              <a:rPr lang="en-US" sz="1350"/>
              <a:t>In the original of this dataset, 76 different features of 303 subjects were recorded. However, it is known that most researchers use only 14 of these features, including the target class feature.</a:t>
            </a:r>
          </a:p>
        </p:txBody>
      </p:sp>
    </p:spTree>
    <p:extLst>
      <p:ext uri="{BB962C8B-B14F-4D97-AF65-F5344CB8AC3E}">
        <p14:creationId xmlns:p14="http://schemas.microsoft.com/office/powerpoint/2010/main" val="104992488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AE387-0E5F-3268-87E7-6082E3F09BDB}"/>
              </a:ext>
            </a:extLst>
          </p:cNvPr>
          <p:cNvSpPr txBox="1"/>
          <p:nvPr/>
        </p:nvSpPr>
        <p:spPr>
          <a:xfrm>
            <a:off x="346587" y="206478"/>
            <a:ext cx="5656006" cy="66941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rgbClr val="1B1B1B"/>
                </a:solidFill>
                <a:latin typeface="Times New Roman" panose="02020603050405020304" pitchFamily="18" charset="0"/>
                <a:cs typeface="Times New Roman" panose="02020603050405020304" pitchFamily="18" charset="0"/>
              </a:rPr>
              <a:t>3.Feature Selection and Dimension Reduce</a:t>
            </a:r>
          </a:p>
          <a:p>
            <a:endParaRPr lang="en-IN" sz="1350"/>
          </a:p>
        </p:txBody>
      </p:sp>
      <p:sp>
        <p:nvSpPr>
          <p:cNvPr id="3" name="TextBox 2">
            <a:extLst>
              <a:ext uri="{FF2B5EF4-FFF2-40B4-BE49-F238E27FC236}">
                <a16:creationId xmlns:a16="http://schemas.microsoft.com/office/drawing/2014/main" id="{CC5C9DB9-F57F-74FB-6D93-5D83A1062EC2}"/>
              </a:ext>
            </a:extLst>
          </p:cNvPr>
          <p:cNvSpPr txBox="1"/>
          <p:nvPr/>
        </p:nvSpPr>
        <p:spPr>
          <a:xfrm>
            <a:off x="346588" y="733286"/>
            <a:ext cx="8636639" cy="13388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350"/>
              <a:t>    The performance of ML models depends on the quality of the features used as input. As the number of features in the datasets increases, the prediction performance of the model decreases, and the computational costs increase. By reducing the number of features, the model can obtain more accurate results and work faster and more efficiently. ML models are designed according to the data used in the learning process.</a:t>
            </a:r>
          </a:p>
          <a:p>
            <a:pPr algn="just"/>
            <a:r>
              <a:rPr lang="en-US" sz="1350"/>
              <a:t>Selecting the best features makes the features learned by the model more generalizable. Thus, it makes the model work better with new data. </a:t>
            </a:r>
            <a:endParaRPr lang="en-IN" sz="1350"/>
          </a:p>
        </p:txBody>
      </p:sp>
      <p:sp>
        <p:nvSpPr>
          <p:cNvPr id="8" name="TextBox 7">
            <a:extLst>
              <a:ext uri="{FF2B5EF4-FFF2-40B4-BE49-F238E27FC236}">
                <a16:creationId xmlns:a16="http://schemas.microsoft.com/office/drawing/2014/main" id="{E304C90D-5247-076A-AD3C-8317A9642E42}"/>
              </a:ext>
            </a:extLst>
          </p:cNvPr>
          <p:cNvSpPr txBox="1"/>
          <p:nvPr/>
        </p:nvSpPr>
        <p:spPr>
          <a:xfrm>
            <a:off x="346587" y="2225501"/>
            <a:ext cx="1717137" cy="244682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Dataset Features</a:t>
            </a:r>
            <a:endParaRPr lang="en-US" sz="1350" dirty="0">
              <a:latin typeface="Times New Roman" panose="02020603050405020304" pitchFamily="18" charset="0"/>
              <a:cs typeface="Times New Roman" panose="02020603050405020304" pitchFamily="18" charset="0"/>
            </a:endParaRPr>
          </a:p>
          <a:p>
            <a:r>
              <a:rPr lang="en-US" sz="1350" dirty="0">
                <a:latin typeface="Times New Roman" panose="02020603050405020304" pitchFamily="18" charset="0"/>
                <a:cs typeface="Times New Roman" panose="02020603050405020304" pitchFamily="18" charset="0"/>
              </a:rPr>
              <a:t>1.Age</a:t>
            </a:r>
          </a:p>
          <a:p>
            <a:r>
              <a:rPr lang="en-US" sz="1350" dirty="0">
                <a:latin typeface="Times New Roman" panose="02020603050405020304" pitchFamily="18" charset="0"/>
                <a:cs typeface="Times New Roman" panose="02020603050405020304" pitchFamily="18" charset="0"/>
              </a:rPr>
              <a:t>2.Gender</a:t>
            </a:r>
          </a:p>
          <a:p>
            <a:r>
              <a:rPr lang="en-US" sz="1350" dirty="0">
                <a:latin typeface="Times New Roman" panose="02020603050405020304" pitchFamily="18" charset="0"/>
                <a:cs typeface="Times New Roman" panose="02020603050405020304" pitchFamily="18" charset="0"/>
              </a:rPr>
              <a:t>3.Cp</a:t>
            </a:r>
          </a:p>
          <a:p>
            <a:r>
              <a:rPr lang="en-US" sz="1350" dirty="0">
                <a:latin typeface="Times New Roman" panose="02020603050405020304" pitchFamily="18" charset="0"/>
                <a:cs typeface="Times New Roman" panose="02020603050405020304" pitchFamily="18" charset="0"/>
              </a:rPr>
              <a:t>4.Trestbps</a:t>
            </a:r>
          </a:p>
          <a:p>
            <a:r>
              <a:rPr lang="en-US" sz="1350" dirty="0">
                <a:latin typeface="Times New Roman" panose="02020603050405020304" pitchFamily="18" charset="0"/>
                <a:cs typeface="Times New Roman" panose="02020603050405020304" pitchFamily="18" charset="0"/>
              </a:rPr>
              <a:t>5.Chol</a:t>
            </a:r>
          </a:p>
          <a:p>
            <a:r>
              <a:rPr lang="en-US" sz="1350" dirty="0">
                <a:latin typeface="Times New Roman" panose="02020603050405020304" pitchFamily="18" charset="0"/>
                <a:cs typeface="Times New Roman" panose="02020603050405020304" pitchFamily="18" charset="0"/>
              </a:rPr>
              <a:t>6.Fbs</a:t>
            </a:r>
          </a:p>
          <a:p>
            <a:r>
              <a:rPr lang="en-US" sz="1350" dirty="0">
                <a:latin typeface="Times New Roman" panose="02020603050405020304" pitchFamily="18" charset="0"/>
                <a:cs typeface="Times New Roman" panose="02020603050405020304" pitchFamily="18" charset="0"/>
              </a:rPr>
              <a:t>7.Slope</a:t>
            </a:r>
          </a:p>
          <a:p>
            <a:r>
              <a:rPr lang="en-US" sz="1350" dirty="0">
                <a:latin typeface="Times New Roman" panose="02020603050405020304" pitchFamily="18" charset="0"/>
                <a:cs typeface="Times New Roman" panose="02020603050405020304" pitchFamily="18" charset="0"/>
              </a:rPr>
              <a:t>8.Ca</a:t>
            </a:r>
          </a:p>
          <a:p>
            <a:r>
              <a:rPr lang="en-US" sz="1350" dirty="0">
                <a:latin typeface="Times New Roman" panose="02020603050405020304" pitchFamily="18" charset="0"/>
                <a:cs typeface="Times New Roman" panose="02020603050405020304" pitchFamily="18" charset="0"/>
              </a:rPr>
              <a:t>9.Thal</a:t>
            </a:r>
          </a:p>
          <a:p>
            <a:r>
              <a:rPr lang="en-US" sz="1350" dirty="0">
                <a:latin typeface="Times New Roman" panose="02020603050405020304" pitchFamily="18" charset="0"/>
                <a:cs typeface="Times New Roman" panose="02020603050405020304" pitchFamily="18" charset="0"/>
              </a:rPr>
              <a:t>10.Target</a:t>
            </a:r>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62368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FBABAD-17FC-833A-7F52-38663EFBC913}"/>
              </a:ext>
            </a:extLst>
          </p:cNvPr>
          <p:cNvSpPr txBox="1"/>
          <p:nvPr/>
        </p:nvSpPr>
        <p:spPr>
          <a:xfrm>
            <a:off x="351283" y="1616042"/>
            <a:ext cx="8082116" cy="57708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Random Forest</a:t>
            </a:r>
          </a:p>
          <a:p>
            <a:pPr algn="just"/>
            <a:r>
              <a:rPr lang="en-US" sz="1350">
                <a:latin typeface="Times New Roman" panose="02020603050405020304" pitchFamily="18" charset="0"/>
                <a:cs typeface="Times New Roman" panose="02020603050405020304" pitchFamily="18" charset="0"/>
              </a:rPr>
              <a:t>A Random Forest is a collection of decision trees that work together to make predictions</a:t>
            </a:r>
            <a:endParaRPr lang="en-IN" sz="135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5E18143-79A4-EA6F-4732-7E24D7EED5E5}"/>
              </a:ext>
            </a:extLst>
          </p:cNvPr>
          <p:cNvSpPr txBox="1"/>
          <p:nvPr/>
        </p:nvSpPr>
        <p:spPr>
          <a:xfrm>
            <a:off x="351283" y="348126"/>
            <a:ext cx="3738716"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en-US" sz="2400">
                <a:solidFill>
                  <a:prstClr val="black"/>
                </a:solidFill>
                <a:latin typeface="Times New Roman" panose="02020603050405020304" pitchFamily="18" charset="0"/>
                <a:cs typeface="Times New Roman" panose="02020603050405020304" pitchFamily="18" charset="0"/>
              </a:rPr>
              <a:t>4.Machine Learning Model</a:t>
            </a:r>
            <a:endParaRPr lang="en-IN" sz="2400">
              <a:solidFill>
                <a:prstClr val="black"/>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70C6220-C875-1A6B-2221-B5FFFF48631A}"/>
              </a:ext>
            </a:extLst>
          </p:cNvPr>
          <p:cNvSpPr txBox="1"/>
          <p:nvPr/>
        </p:nvSpPr>
        <p:spPr>
          <a:xfrm>
            <a:off x="351283" y="855956"/>
            <a:ext cx="8600988" cy="8463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200" b="1" dirty="0"/>
              <a:t>Decision Tree</a:t>
            </a:r>
          </a:p>
          <a:p>
            <a:pPr algn="just"/>
            <a:r>
              <a:rPr lang="en-US" sz="1350" dirty="0"/>
              <a:t>Decision tree is a simple diagram that shows different choices and their possible results helping you make decisions easily.</a:t>
            </a:r>
            <a:endParaRPr lang="en-IN" sz="1350" dirty="0"/>
          </a:p>
        </p:txBody>
      </p:sp>
      <p:pic>
        <p:nvPicPr>
          <p:cNvPr id="8" name="Picture 7">
            <a:extLst>
              <a:ext uri="{FF2B5EF4-FFF2-40B4-BE49-F238E27FC236}">
                <a16:creationId xmlns:a16="http://schemas.microsoft.com/office/drawing/2014/main" id="{647A3550-BF1D-6134-9499-62DF782CB3BB}"/>
              </a:ext>
            </a:extLst>
          </p:cNvPr>
          <p:cNvPicPr>
            <a:picLocks noChangeAspect="1"/>
          </p:cNvPicPr>
          <p:nvPr/>
        </p:nvPicPr>
        <p:blipFill>
          <a:blip r:embed="rId2"/>
          <a:stretch>
            <a:fillRect/>
          </a:stretch>
        </p:blipFill>
        <p:spPr>
          <a:xfrm>
            <a:off x="2220641" y="2180492"/>
            <a:ext cx="3758128" cy="2550581"/>
          </a:xfrm>
          <a:prstGeom prst="rect">
            <a:avLst/>
          </a:prstGeom>
        </p:spPr>
      </p:pic>
    </p:spTree>
    <p:extLst>
      <p:ext uri="{BB962C8B-B14F-4D97-AF65-F5344CB8AC3E}">
        <p14:creationId xmlns:p14="http://schemas.microsoft.com/office/powerpoint/2010/main" val="141655602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FA6F-9D75-5C4E-B136-AD97182052A3}"/>
              </a:ext>
            </a:extLst>
          </p:cNvPr>
          <p:cNvSpPr>
            <a:spLocks noGrp="1"/>
          </p:cNvSpPr>
          <p:nvPr>
            <p:ph type="title"/>
          </p:nvPr>
        </p:nvSpPr>
        <p:spPr>
          <a:xfrm>
            <a:off x="822960" y="214953"/>
            <a:ext cx="7543800" cy="604620"/>
          </a:xfrm>
        </p:spPr>
        <p:txBody>
          <a:bodyPr>
            <a:normAutofit/>
          </a:bodyPr>
          <a:lstStyle/>
          <a:p>
            <a:r>
              <a:rPr lang="en-US" sz="1400" b="1"/>
              <a:t>Heart Prediction with Inputs and Outputs(for Negative Result)</a:t>
            </a:r>
            <a:endParaRPr lang="en-IN" sz="1400" b="1"/>
          </a:p>
        </p:txBody>
      </p:sp>
      <p:pic>
        <p:nvPicPr>
          <p:cNvPr id="4" name="Picture 3">
            <a:extLst>
              <a:ext uri="{FF2B5EF4-FFF2-40B4-BE49-F238E27FC236}">
                <a16:creationId xmlns:a16="http://schemas.microsoft.com/office/drawing/2014/main" id="{17156DB0-744A-CB3C-A957-2B0CD748C796}"/>
              </a:ext>
            </a:extLst>
          </p:cNvPr>
          <p:cNvPicPr>
            <a:picLocks noChangeAspect="1"/>
          </p:cNvPicPr>
          <p:nvPr/>
        </p:nvPicPr>
        <p:blipFill>
          <a:blip r:embed="rId2"/>
          <a:stretch>
            <a:fillRect/>
          </a:stretch>
        </p:blipFill>
        <p:spPr>
          <a:xfrm>
            <a:off x="0" y="907627"/>
            <a:ext cx="9144000" cy="3874029"/>
          </a:xfrm>
          <a:prstGeom prst="rect">
            <a:avLst/>
          </a:prstGeom>
        </p:spPr>
      </p:pic>
    </p:spTree>
    <p:extLst>
      <p:ext uri="{BB962C8B-B14F-4D97-AF65-F5344CB8AC3E}">
        <p14:creationId xmlns:p14="http://schemas.microsoft.com/office/powerpoint/2010/main" val="390160848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6D97-A366-A2E3-0E76-6142B038A435}"/>
              </a:ext>
            </a:extLst>
          </p:cNvPr>
          <p:cNvSpPr>
            <a:spLocks noGrp="1"/>
          </p:cNvSpPr>
          <p:nvPr>
            <p:ph type="title"/>
          </p:nvPr>
        </p:nvSpPr>
        <p:spPr>
          <a:xfrm>
            <a:off x="822960" y="214953"/>
            <a:ext cx="7543800" cy="658807"/>
          </a:xfrm>
        </p:spPr>
        <p:txBody>
          <a:bodyPr>
            <a:normAutofit/>
          </a:bodyPr>
          <a:lstStyle/>
          <a:p>
            <a:r>
              <a:rPr lang="en-US" sz="1400" b="1"/>
              <a:t>Prediction for Positive Result (for Positive Result)</a:t>
            </a:r>
            <a:endParaRPr lang="en-IN" sz="1400" b="1"/>
          </a:p>
        </p:txBody>
      </p:sp>
      <p:pic>
        <p:nvPicPr>
          <p:cNvPr id="4" name="Picture 3">
            <a:extLst>
              <a:ext uri="{FF2B5EF4-FFF2-40B4-BE49-F238E27FC236}">
                <a16:creationId xmlns:a16="http://schemas.microsoft.com/office/drawing/2014/main" id="{B46DD72A-00BC-E200-4EAF-D5F9EF2B8B01}"/>
              </a:ext>
            </a:extLst>
          </p:cNvPr>
          <p:cNvPicPr>
            <a:picLocks noChangeAspect="1"/>
          </p:cNvPicPr>
          <p:nvPr/>
        </p:nvPicPr>
        <p:blipFill>
          <a:blip r:embed="rId2"/>
          <a:stretch>
            <a:fillRect/>
          </a:stretch>
        </p:blipFill>
        <p:spPr>
          <a:xfrm>
            <a:off x="0" y="873761"/>
            <a:ext cx="9144000" cy="3902916"/>
          </a:xfrm>
          <a:prstGeom prst="rect">
            <a:avLst/>
          </a:prstGeom>
        </p:spPr>
      </p:pic>
    </p:spTree>
    <p:extLst>
      <p:ext uri="{BB962C8B-B14F-4D97-AF65-F5344CB8AC3E}">
        <p14:creationId xmlns:p14="http://schemas.microsoft.com/office/powerpoint/2010/main" val="20446882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988222-E723-1E03-088F-5713AC6D7193}"/>
              </a:ext>
            </a:extLst>
          </p:cNvPr>
          <p:cNvSpPr>
            <a:spLocks noGrp="1"/>
          </p:cNvSpPr>
          <p:nvPr>
            <p:ph type="title"/>
          </p:nvPr>
        </p:nvSpPr>
        <p:spPr>
          <a:xfrm>
            <a:off x="827584" y="1275606"/>
            <a:ext cx="7543800" cy="1088068"/>
          </a:xfrm>
        </p:spPr>
        <p:txBody>
          <a:bodyPr/>
          <a:lstStyle/>
          <a:p>
            <a:r>
              <a:rPr lang="en-US"/>
              <a:t>                             Thank You</a:t>
            </a:r>
            <a:endParaRPr lang="en-IN"/>
          </a:p>
        </p:txBody>
      </p:sp>
    </p:spTree>
    <p:extLst>
      <p:ext uri="{BB962C8B-B14F-4D97-AF65-F5344CB8AC3E}">
        <p14:creationId xmlns:p14="http://schemas.microsoft.com/office/powerpoint/2010/main" val="8509995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E84D-F78D-0415-2FFE-86AFDF93E56F}"/>
              </a:ext>
            </a:extLst>
          </p:cNvPr>
          <p:cNvSpPr>
            <a:spLocks noGrp="1"/>
          </p:cNvSpPr>
          <p:nvPr>
            <p:ph type="title"/>
          </p:nvPr>
        </p:nvSpPr>
        <p:spPr/>
        <p:txBody>
          <a:bodyPr>
            <a:normAutofit/>
          </a:bodyPr>
          <a:lstStyle/>
          <a:p>
            <a:r>
              <a:rPr lang="en-IN">
                <a:solidFill>
                  <a:srgbClr val="0C0C0C"/>
                </a:solidFill>
              </a:rPr>
              <a:t>                                                            Abstract of the Project</a:t>
            </a:r>
            <a:endParaRPr lang="en-IN"/>
          </a:p>
        </p:txBody>
      </p:sp>
      <p:sp>
        <p:nvSpPr>
          <p:cNvPr id="3" name="Content Placeholder 2">
            <a:extLst>
              <a:ext uri="{FF2B5EF4-FFF2-40B4-BE49-F238E27FC236}">
                <a16:creationId xmlns:a16="http://schemas.microsoft.com/office/drawing/2014/main" id="{EC2D79F4-E81E-CBF7-74B5-881724B87156}"/>
              </a:ext>
            </a:extLst>
          </p:cNvPr>
          <p:cNvSpPr>
            <a:spLocks noGrp="1"/>
          </p:cNvSpPr>
          <p:nvPr>
            <p:ph idx="1"/>
          </p:nvPr>
        </p:nvSpPr>
        <p:spPr>
          <a:xfrm>
            <a:off x="528320" y="1579032"/>
            <a:ext cx="7775787" cy="2489202"/>
          </a:xfrm>
        </p:spPr>
        <p:txBody>
          <a:bodyPr>
            <a:noAutofit/>
          </a:bodyPr>
          <a:lstStyle/>
          <a:p>
            <a:pPr marL="0" indent="0" algn="just">
              <a:buNone/>
            </a:pPr>
            <a:r>
              <a:rPr lang="en-US" sz="1400"/>
              <a:t>	</a:t>
            </a:r>
            <a:r>
              <a:rPr lang="en-US" sz="1400">
                <a:latin typeface="Times New Roman" panose="02020603050405020304" pitchFamily="18" charset="0"/>
                <a:cs typeface="Times New Roman" panose="02020603050405020304" pitchFamily="18" charset="0"/>
              </a:rPr>
              <a:t>The core of the project involves creating a suite of machine learning algorithms designed to analyze a range of diagnostic data, including patient symptoms, clinical histories, lab results, and imaging studies. By employing techniques such as supervised learning, neural networks, and ensemble methods, the project seeks to build models that can predict the likelihood of various conditions based on historical and real-time data.</a:t>
            </a:r>
          </a:p>
          <a:p>
            <a:pPr marL="0" indent="0" algn="just">
              <a:buNone/>
            </a:pPr>
            <a:r>
              <a:rPr lang="en-US" sz="1400">
                <a:latin typeface="Times New Roman" panose="02020603050405020304" pitchFamily="18" charset="0"/>
                <a:cs typeface="Times New Roman" panose="02020603050405020304" pitchFamily="18" charset="0"/>
              </a:rPr>
              <a:t>	A project would be very useful in the medical field and machine learning- based web application would be created for medical diagnosis. For a medical diagnosis, a machine learning model would be developed and integrated with the created web application. The user would be able to upload his medical data on the web application. The web application would pass this data to a developed machine learning model for health disease detection. After analysing the user’s data it predicts the health condition of the user.</a:t>
            </a:r>
            <a:endParaRPr lang="en-IN" sz="135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4891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42DF-AC4D-DE18-965A-3FDFC8C5325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C822F27-5497-0E2B-85DF-A267BA6FD6A1}"/>
              </a:ext>
            </a:extLst>
          </p:cNvPr>
          <p:cNvSpPr/>
          <p:nvPr/>
        </p:nvSpPr>
        <p:spPr>
          <a:xfrm>
            <a:off x="457200" y="2286000"/>
            <a:ext cx="8229600" cy="457200"/>
          </a:xfrm>
          <a:prstGeom prst="rect">
            <a:avLst/>
          </a:prstGeom>
          <a:noFill/>
        </p:spPr>
        <p:txBody>
          <a:bodyPr wrap="square"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b="1">
                <a:solidFill>
                  <a:srgbClr val="000000"/>
                </a:solidFill>
                <a:latin typeface="Optima" pitchFamily="34" charset="0"/>
                <a:ea typeface="Optima" pitchFamily="34" charset="-122"/>
                <a:cs typeface="Optima" pitchFamily="34" charset="-120"/>
              </a:rPr>
              <a:t>Kidney Disease Prediction Using Random Forest Machine Learing Algorithm</a:t>
            </a:r>
            <a:endParaRPr lang="en-US" sz="3000"/>
          </a:p>
        </p:txBody>
      </p:sp>
    </p:spTree>
    <p:extLst>
      <p:ext uri="{BB962C8B-B14F-4D97-AF65-F5344CB8AC3E}">
        <p14:creationId xmlns:p14="http://schemas.microsoft.com/office/powerpoint/2010/main" val="29499279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348826" y="242146"/>
            <a:ext cx="8229600" cy="822960"/>
          </a:xfrm>
          <a:prstGeom prst="rect">
            <a:avLst/>
          </a:prstGeom>
          <a:noFill/>
        </p:spPr>
        <p:txBody>
          <a:bodyPr wrap="square"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0000"/>
                </a:solidFill>
                <a:latin typeface="Optima" pitchFamily="34" charset="0"/>
                <a:ea typeface="Optima" pitchFamily="34" charset="-122"/>
                <a:cs typeface="Optima" pitchFamily="34" charset="-120"/>
              </a:rPr>
              <a:t>Introduction to Kidney Disease</a:t>
            </a:r>
            <a:endParaRPr lang="en-US" sz="2400"/>
          </a:p>
        </p:txBody>
      </p:sp>
      <p:sp>
        <p:nvSpPr>
          <p:cNvPr id="5" name="Text 1"/>
          <p:cNvSpPr/>
          <p:nvPr/>
        </p:nvSpPr>
        <p:spPr>
          <a:xfrm>
            <a:off x="457200" y="1312333"/>
            <a:ext cx="4114800" cy="3200400"/>
          </a:xfrm>
          <a:prstGeom prst="rect">
            <a:avLst/>
          </a:prstGeom>
          <a:noFill/>
        </p:spPr>
        <p:txBody>
          <a:bodyPr wrap="square"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a:solidFill>
                  <a:srgbClr val="000000"/>
                </a:solidFill>
                <a:latin typeface="Optima" pitchFamily="34" charset="0"/>
                <a:ea typeface="Optima" pitchFamily="34" charset="-122"/>
                <a:cs typeface="Optima" pitchFamily="34" charset="-120"/>
              </a:rPr>
              <a:t>Kidney disease is a significant global health issue, affecting millions of individuals worldwide.</a:t>
            </a:r>
            <a:endParaRPr lang="en-US" sz="1600"/>
          </a:p>
          <a:p>
            <a:endParaRPr lang="en-US" sz="1600"/>
          </a:p>
          <a:p>
            <a:r>
              <a:rPr lang="en-US" sz="1600">
                <a:solidFill>
                  <a:srgbClr val="000000"/>
                </a:solidFill>
                <a:latin typeface="Optima" pitchFamily="34" charset="0"/>
                <a:ea typeface="Optima" pitchFamily="34" charset="-122"/>
                <a:cs typeface="Optima" pitchFamily="34" charset="-120"/>
              </a:rPr>
              <a:t>Early detection and intervention can significantly improve patient outcomes and reduce healthcare costs.</a:t>
            </a:r>
            <a:endParaRPr lang="en-US" sz="1600"/>
          </a:p>
          <a:p>
            <a:endParaRPr lang="en-US" sz="1600"/>
          </a:p>
          <a:p>
            <a:r>
              <a:rPr lang="en-US" sz="1600">
                <a:solidFill>
                  <a:srgbClr val="000000"/>
                </a:solidFill>
                <a:latin typeface="Optima" pitchFamily="34" charset="0"/>
                <a:ea typeface="Optima" pitchFamily="34" charset="-122"/>
                <a:cs typeface="Optima" pitchFamily="34" charset="-120"/>
              </a:rPr>
              <a:t>Machine learning algorithms, such as random forests, play a crucial role in enhancing prediction accuracy for kidney disease.</a:t>
            </a:r>
            <a:endParaRPr lang="en-US" sz="16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p:spPr>
        <p:txBody>
          <a:bodyPr wrap="square"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0000"/>
                </a:solidFill>
                <a:latin typeface="Optima" pitchFamily="34" charset="0"/>
                <a:ea typeface="Optima" pitchFamily="34" charset="-122"/>
                <a:cs typeface="Optima" pitchFamily="34" charset="-120"/>
              </a:rPr>
              <a:t>Overview of Random Forest Algorithm</a:t>
            </a:r>
            <a:endParaRPr lang="en-US" sz="2400"/>
          </a:p>
        </p:txBody>
      </p:sp>
      <p:sp>
        <p:nvSpPr>
          <p:cNvPr id="5" name="Text 1"/>
          <p:cNvSpPr/>
          <p:nvPr/>
        </p:nvSpPr>
        <p:spPr>
          <a:xfrm>
            <a:off x="457200" y="1143000"/>
            <a:ext cx="4114800" cy="3200400"/>
          </a:xfrm>
          <a:prstGeom prst="rect">
            <a:avLst/>
          </a:prstGeom>
          <a:noFill/>
        </p:spPr>
        <p:txBody>
          <a:bodyPr wrap="square"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600" dirty="0">
              <a:solidFill>
                <a:srgbClr val="000000"/>
              </a:solidFill>
              <a:latin typeface="Optima" pitchFamily="34" charset="0"/>
              <a:ea typeface="Optima" pitchFamily="34" charset="-122"/>
              <a:cs typeface="Optima" pitchFamily="34" charset="-120"/>
            </a:endParaRPr>
          </a:p>
          <a:p>
            <a:r>
              <a:rPr lang="en-US" sz="1600" dirty="0">
                <a:solidFill>
                  <a:srgbClr val="000000"/>
                </a:solidFill>
                <a:latin typeface="Optima" pitchFamily="34" charset="0"/>
                <a:ea typeface="Optima" pitchFamily="34" charset="-122"/>
                <a:cs typeface="Optima" pitchFamily="34" charset="-120"/>
              </a:rPr>
              <a:t>Random Forest is an ensemble learning method that combines multiple decision trees to improve prediction accuracy.</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It operates by generating a diverse set of trees through bootstrapping and feature randomness, which helps in reducing overfitting.</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The final prediction is made based on the majority voting from individual trees, enhancing robustness and reliability.</a:t>
            </a:r>
            <a:endParaRPr lang="en-US" sz="16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616-05E0-4578-C57F-94FE158F9FE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7E91006-03E4-D65E-7219-90B221E97CA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B37F7A3-FEB1-FF9D-8D6B-9EAAEF35789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2775345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onlinetoolguides.com/wp-content/uploads/2023/06/Data-Collection-and-Preparation.jp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43840"/>
            <a:ext cx="8229600" cy="822960"/>
          </a:xfrm>
          <a:prstGeom prst="rect">
            <a:avLst/>
          </a:prstGeom>
          <a:noFill/>
        </p:spPr>
        <p:txBody>
          <a:bodyPr wrap="square"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0000"/>
                </a:solidFill>
                <a:latin typeface="Optima" pitchFamily="34" charset="0"/>
                <a:ea typeface="Optima" pitchFamily="34" charset="-122"/>
                <a:cs typeface="Optima" pitchFamily="34" charset="-120"/>
              </a:rPr>
              <a:t>Data Collection and Preparation</a:t>
            </a:r>
            <a:endParaRPr lang="en-US" sz="2400"/>
          </a:p>
        </p:txBody>
      </p:sp>
      <p:sp>
        <p:nvSpPr>
          <p:cNvPr id="5" name="Text 1"/>
          <p:cNvSpPr/>
          <p:nvPr/>
        </p:nvSpPr>
        <p:spPr>
          <a:xfrm>
            <a:off x="457200" y="1298786"/>
            <a:ext cx="4114800" cy="3200400"/>
          </a:xfrm>
          <a:prstGeom prst="rect">
            <a:avLst/>
          </a:prstGeom>
          <a:noFill/>
        </p:spPr>
        <p:txBody>
          <a:bodyPr wrap="square"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High-quality data is essential for training an effective random forest model for kidney disease prediction.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Commonly used datasets include various clinical parameters, demographic information, and laboratory results.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Data preprocessing steps, such as handling missing values and normalization, are crucial for optimal model performanc</a:t>
            </a:r>
            <a:r>
              <a:rPr lang="en-US" sz="1600" dirty="0">
                <a:solidFill>
                  <a:srgbClr val="000000"/>
                </a:solidFill>
                <a:latin typeface="Optima" pitchFamily="34" charset="0"/>
                <a:ea typeface="Optima" pitchFamily="34" charset="-122"/>
                <a:cs typeface="Optima" pitchFamily="34" charset="-120"/>
              </a:rPr>
              <a:t>e.</a:t>
            </a:r>
            <a:endParaRPr lang="en-US" sz="16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p:spPr>
        <p:txBody>
          <a:bodyPr wrap="square"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0000"/>
                </a:solidFill>
                <a:latin typeface="Optima" pitchFamily="34" charset="0"/>
                <a:ea typeface="Optima" pitchFamily="34" charset="-122"/>
                <a:cs typeface="Optima" pitchFamily="34" charset="-120"/>
              </a:rPr>
              <a:t>Model Training and Evaluation</a:t>
            </a:r>
            <a:endParaRPr lang="en-US" sz="2400"/>
          </a:p>
        </p:txBody>
      </p:sp>
      <p:sp>
        <p:nvSpPr>
          <p:cNvPr id="5" name="Text 1"/>
          <p:cNvSpPr/>
          <p:nvPr/>
        </p:nvSpPr>
        <p:spPr>
          <a:xfrm>
            <a:off x="457200" y="1285240"/>
            <a:ext cx="4114800" cy="3200400"/>
          </a:xfrm>
          <a:prstGeom prst="rect">
            <a:avLst/>
          </a:prstGeom>
          <a:noFill/>
        </p:spPr>
        <p:txBody>
          <a:bodyPr wrap="square"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The random forest model is trained using labeled datasets, where the outcome variable indicates the presence of kidney disease.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Model evaluation is performed using metrics such as accuracy, precision, recall, and the area under the ROC curve.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ea typeface="Optima" pitchFamily="34" charset="-122"/>
                <a:cs typeface="Times New Roman" panose="02020603050405020304" pitchFamily="18" charset="0"/>
              </a:rPr>
              <a:t>Cross-validation techniques ensure that the model generalizes well to unseen data and maintains high predictive performance</a:t>
            </a:r>
            <a:r>
              <a:rPr lang="en-US" sz="1600" dirty="0">
                <a:solidFill>
                  <a:srgbClr val="000000"/>
                </a:solidFill>
                <a:latin typeface="Optima" pitchFamily="34" charset="0"/>
                <a:ea typeface="Optima" pitchFamily="34" charset="-122"/>
                <a:cs typeface="Optima" pitchFamily="34" charset="-120"/>
              </a:rPr>
              <a:t>.</a:t>
            </a:r>
            <a:endParaRPr lang="en-US" sz="160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9"/>
  <p:tag name="AS_OS" val="Unix 5.4.0.205"/>
  <p:tag name="AS_RELEASE_DATE" val="2024.02.14"/>
  <p:tag name="AS_TITLE" val="Aspose.Slides for .NET6"/>
  <p:tag name="AS_VERSION" val="2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1446</Words>
  <Application>Microsoft Office PowerPoint</Application>
  <PresentationFormat>On-screen Show (16:9)</PresentationFormat>
  <Paragraphs>133</Paragraphs>
  <Slides>26</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26</vt:i4>
      </vt:variant>
    </vt:vector>
  </HeadingPairs>
  <TitlesOfParts>
    <vt:vector size="36" baseType="lpstr">
      <vt:lpstr>Arial</vt:lpstr>
      <vt:lpstr>Calibri</vt:lpstr>
      <vt:lpstr>Calibri Light</vt:lpstr>
      <vt:lpstr>Cambria</vt:lpstr>
      <vt:lpstr>Optima</vt:lpstr>
      <vt:lpstr>Times New Roman</vt:lpstr>
      <vt:lpstr>Office Theme</vt:lpstr>
      <vt:lpstr>Retrospect</vt:lpstr>
      <vt:lpstr>Retrospect</vt:lpstr>
      <vt:lpstr>Retrospect</vt:lpstr>
      <vt:lpstr>Health Diagnosis System </vt:lpstr>
      <vt:lpstr>PowerPoint Presentation</vt:lpstr>
      <vt:lpstr>                                                            Abstract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Kidney disease Prediction and its inputs and outputs(for positive results)</vt:lpstr>
      <vt:lpstr>Kidney disease prediction for Negative Results</vt:lpstr>
      <vt:lpstr>KNN Algorithm for Diabetes Prediction</vt:lpstr>
      <vt:lpstr>Diabetes Prediction Using KNN Classifier Algorithm</vt:lpstr>
      <vt:lpstr>PowerPoint Presentation</vt:lpstr>
      <vt:lpstr>Diabetes Prediction</vt:lpstr>
      <vt:lpstr>Diabetes Prediction and its input and Ouputs(positive Result)</vt:lpstr>
      <vt:lpstr>Diabetes Prediction for Negative Result(not having diabetes)</vt:lpstr>
      <vt:lpstr>Heart Disease prediction</vt:lpstr>
      <vt:lpstr>PowerPoint Presentation</vt:lpstr>
      <vt:lpstr>PowerPoint Presentation</vt:lpstr>
      <vt:lpstr>Heart Prediction with Inputs and Outputs(for Negative Result)</vt:lpstr>
      <vt:lpstr>Prediction for Positive Result (for Positive Result)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Diagnosis Using Machine Learning Models and Techniques</dc:title>
  <dc:creator>SHARIFF</dc:creator>
  <cp:lastModifiedBy>Yaswanth, Chikkala (Contractor)</cp:lastModifiedBy>
  <cp:revision>13</cp:revision>
  <cp:lastPrinted>2025-04-23T16:51:27Z</cp:lastPrinted>
  <dcterms:created xsi:type="dcterms:W3CDTF">2025-04-23T16:51:27Z</dcterms:created>
  <dcterms:modified xsi:type="dcterms:W3CDTF">2025-05-08T07:51:22Z</dcterms:modified>
</cp:coreProperties>
</file>