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57"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5640-9502-6934-47D2-99C4A31C81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9E97A0-FBD8-8E4B-C67D-73F8A054D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800512-1E70-661E-03C8-C3DCB0C93B81}"/>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5" name="Footer Placeholder 4">
            <a:extLst>
              <a:ext uri="{FF2B5EF4-FFF2-40B4-BE49-F238E27FC236}">
                <a16:creationId xmlns:a16="http://schemas.microsoft.com/office/drawing/2014/main" id="{A3AC1411-5849-6D2C-2E83-DF4EC691BB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A5E01-F455-AA38-D169-68F76DE837EB}"/>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52776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B17C-35FF-AABD-26D0-6F40013C7D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F1C1ED-4106-627A-8C53-F6894B6C33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D33F5-7D13-5617-8DA3-AF5895B059D1}"/>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5" name="Footer Placeholder 4">
            <a:extLst>
              <a:ext uri="{FF2B5EF4-FFF2-40B4-BE49-F238E27FC236}">
                <a16:creationId xmlns:a16="http://schemas.microsoft.com/office/drawing/2014/main" id="{09488600-73D4-FCE9-778B-894AB01C0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F9E17E-371D-A13D-E75A-6A60484BBF47}"/>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155405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9B8F78-FFC3-FAEC-DFB5-32E860A872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4FC2C7-B3F2-5ED8-9A73-304BE7FF7F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BFCFC-7662-9AD9-A0BA-708BAAA177BF}"/>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5" name="Footer Placeholder 4">
            <a:extLst>
              <a:ext uri="{FF2B5EF4-FFF2-40B4-BE49-F238E27FC236}">
                <a16:creationId xmlns:a16="http://schemas.microsoft.com/office/drawing/2014/main" id="{F1990A8F-D34E-FFAE-E51A-27363CF7E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D0773-F521-94ED-D56A-FD08DBDFE510}"/>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78037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8D6B-2C54-A39C-C736-EFAFAAC029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EA064-D217-8F57-490E-570F3DD7C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5204F-3717-EBCD-9D11-B6C6C2094647}"/>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5" name="Footer Placeholder 4">
            <a:extLst>
              <a:ext uri="{FF2B5EF4-FFF2-40B4-BE49-F238E27FC236}">
                <a16:creationId xmlns:a16="http://schemas.microsoft.com/office/drawing/2014/main" id="{1563552B-D78B-458F-C1CC-E17663B06B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1BCD7E-79B9-75EA-1B8E-904061AA737F}"/>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154866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E895-F92C-3048-CB97-394E415CC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FC2156-C094-6E22-0097-4B958EF3B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A4800-2D74-FC3F-EB27-1C0B38C9751A}"/>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5" name="Footer Placeholder 4">
            <a:extLst>
              <a:ext uri="{FF2B5EF4-FFF2-40B4-BE49-F238E27FC236}">
                <a16:creationId xmlns:a16="http://schemas.microsoft.com/office/drawing/2014/main" id="{D99678ED-9197-C5A9-867D-0FF6D4E9D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5D6AE-02B5-6D94-5345-C7E3C753208D}"/>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298800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6F79-28A8-7451-6269-9D3DBE2382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423E41-ED09-EAEF-F0D5-DE8F735B0D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C4B36E-D27D-27E4-1814-5252B9A73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9CC008-7B48-85FE-FC77-EF11CF5F5862}"/>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6" name="Footer Placeholder 5">
            <a:extLst>
              <a:ext uri="{FF2B5EF4-FFF2-40B4-BE49-F238E27FC236}">
                <a16:creationId xmlns:a16="http://schemas.microsoft.com/office/drawing/2014/main" id="{9569EBCC-1C1A-A790-A8DB-4141E685B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9DE3A3-37A4-9A9D-48F9-C3FB01DCD718}"/>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385968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DDA2-55FA-37C5-D085-E2944FFE4C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D4F5C8-7E1B-4632-801E-B9832F0F9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12B524-A3AC-1A27-3BC8-EDF6363B5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09DACF-4724-FD42-4426-6BD74A7AC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0BD559-F270-98EE-8F6A-430AA21C8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32E794-67BF-AC22-FFB1-FBE30315FE74}"/>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8" name="Footer Placeholder 7">
            <a:extLst>
              <a:ext uri="{FF2B5EF4-FFF2-40B4-BE49-F238E27FC236}">
                <a16:creationId xmlns:a16="http://schemas.microsoft.com/office/drawing/2014/main" id="{0A12D67C-D6E8-FD39-17A5-EEB4DE392D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2BDAE6-8958-64D1-75E1-C28A8A7E5E74}"/>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6341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37EF-2C98-1B70-67CF-0A6FD56D35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08D0A1-543F-DACB-7F3C-971BC84A872A}"/>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4" name="Footer Placeholder 3">
            <a:extLst>
              <a:ext uri="{FF2B5EF4-FFF2-40B4-BE49-F238E27FC236}">
                <a16:creationId xmlns:a16="http://schemas.microsoft.com/office/drawing/2014/main" id="{0AE01CB2-D863-740A-8853-614B6D6CE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EF73D6-A14F-6C79-01C3-7885F5D8BC42}"/>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87880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16FB6-5656-D5A4-1269-44C587D69B29}"/>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3" name="Footer Placeholder 2">
            <a:extLst>
              <a:ext uri="{FF2B5EF4-FFF2-40B4-BE49-F238E27FC236}">
                <a16:creationId xmlns:a16="http://schemas.microsoft.com/office/drawing/2014/main" id="{A99DD03D-CC7D-A0AA-535A-44615D0BB8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04A654-D600-6FE5-817D-36B2849356D7}"/>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177979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7245-B45F-E858-66B5-11D273CA4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20957B-A496-E9A7-F847-802DD0A72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870E5D-0855-6902-C788-D1AF9CE87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869F0-07B1-E165-D90B-632DD00B8B77}"/>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6" name="Footer Placeholder 5">
            <a:extLst>
              <a:ext uri="{FF2B5EF4-FFF2-40B4-BE49-F238E27FC236}">
                <a16:creationId xmlns:a16="http://schemas.microsoft.com/office/drawing/2014/main" id="{0FA2F6CD-94AB-E1E3-A650-7BB35BB53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94DC8C-CB52-ADFD-C092-046FD65F1925}"/>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299417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E217-A616-CEB3-490A-E4CFA2A7B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028E7-38AB-8DD5-9704-71C6293D5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B651EE-93DB-0120-EAB7-4D4B97EFA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9290E-E536-00A4-28CF-36835961FC7C}"/>
              </a:ext>
            </a:extLst>
          </p:cNvPr>
          <p:cNvSpPr>
            <a:spLocks noGrp="1"/>
          </p:cNvSpPr>
          <p:nvPr>
            <p:ph type="dt" sz="half" idx="10"/>
          </p:nvPr>
        </p:nvSpPr>
        <p:spPr/>
        <p:txBody>
          <a:bodyPr/>
          <a:lstStyle/>
          <a:p>
            <a:fld id="{7FF3BB0C-2197-469F-8BFB-76B04AABE7A6}" type="datetimeFigureOut">
              <a:rPr lang="en-IN" smtClean="0"/>
              <a:t>22-03-2024</a:t>
            </a:fld>
            <a:endParaRPr lang="en-IN"/>
          </a:p>
        </p:txBody>
      </p:sp>
      <p:sp>
        <p:nvSpPr>
          <p:cNvPr id="6" name="Footer Placeholder 5">
            <a:extLst>
              <a:ext uri="{FF2B5EF4-FFF2-40B4-BE49-F238E27FC236}">
                <a16:creationId xmlns:a16="http://schemas.microsoft.com/office/drawing/2014/main" id="{48DED439-47D4-E60C-F10C-C8A075075A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DF22FF-C039-BE46-01AA-02203EA63F66}"/>
              </a:ext>
            </a:extLst>
          </p:cNvPr>
          <p:cNvSpPr>
            <a:spLocks noGrp="1"/>
          </p:cNvSpPr>
          <p:nvPr>
            <p:ph type="sldNum" sz="quarter" idx="12"/>
          </p:nvPr>
        </p:nvSpPr>
        <p:spPr/>
        <p:txBody>
          <a:bodyPr/>
          <a:lstStyle/>
          <a:p>
            <a:fld id="{0B03CE7E-D992-4386-B759-4B3748B6FEFA}" type="slidenum">
              <a:rPr lang="en-IN" smtClean="0"/>
              <a:t>‹#›</a:t>
            </a:fld>
            <a:endParaRPr lang="en-IN"/>
          </a:p>
        </p:txBody>
      </p:sp>
    </p:spTree>
    <p:extLst>
      <p:ext uri="{BB962C8B-B14F-4D97-AF65-F5344CB8AC3E}">
        <p14:creationId xmlns:p14="http://schemas.microsoft.com/office/powerpoint/2010/main" val="214550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3B846-196E-5257-71D6-66E197AF9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A65A48-CD3A-D443-37CF-15F36EA09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1D3F5B-828A-69F0-52A2-0B6885C70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3BB0C-2197-469F-8BFB-76B04AABE7A6}" type="datetimeFigureOut">
              <a:rPr lang="en-IN" smtClean="0"/>
              <a:t>22-03-2024</a:t>
            </a:fld>
            <a:endParaRPr lang="en-IN"/>
          </a:p>
        </p:txBody>
      </p:sp>
      <p:sp>
        <p:nvSpPr>
          <p:cNvPr id="5" name="Footer Placeholder 4">
            <a:extLst>
              <a:ext uri="{FF2B5EF4-FFF2-40B4-BE49-F238E27FC236}">
                <a16:creationId xmlns:a16="http://schemas.microsoft.com/office/drawing/2014/main" id="{B6F6F658-707A-5933-18BE-57BCF61AE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7D19FE-68E6-F3DC-7C8D-18200E7D8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3CE7E-D992-4386-B759-4B3748B6FEFA}" type="slidenum">
              <a:rPr lang="en-IN" smtClean="0"/>
              <a:t>‹#›</a:t>
            </a:fld>
            <a:endParaRPr lang="en-IN"/>
          </a:p>
        </p:txBody>
      </p:sp>
    </p:spTree>
    <p:extLst>
      <p:ext uri="{BB962C8B-B14F-4D97-AF65-F5344CB8AC3E}">
        <p14:creationId xmlns:p14="http://schemas.microsoft.com/office/powerpoint/2010/main" val="334958382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3BFA-AB52-98F3-4F95-73D0938B87C4}"/>
              </a:ext>
            </a:extLst>
          </p:cNvPr>
          <p:cNvSpPr>
            <a:spLocks noGrp="1"/>
          </p:cNvSpPr>
          <p:nvPr>
            <p:ph type="ctrTitle"/>
          </p:nvPr>
        </p:nvSpPr>
        <p:spPr>
          <a:xfrm>
            <a:off x="1386840" y="2394980"/>
            <a:ext cx="9418320" cy="1329613"/>
          </a:xfrm>
        </p:spPr>
        <p:txBody>
          <a:bodyPr>
            <a:noAutofit/>
          </a:bodyPr>
          <a:lstStyle/>
          <a:p>
            <a:pPr marL="270510" indent="89535" algn="ctr">
              <a:lnSpc>
                <a:spcPct val="115000"/>
              </a:lnSpc>
              <a:spcAft>
                <a:spcPts val="800"/>
              </a:spcAft>
              <a:tabLst>
                <a:tab pos="630555" algn="l"/>
              </a:tabLs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EYE-GUIDED CURSOR CONTROL: PRECISION THROUGH VISION</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2EFE1D14-D657-6479-BAAD-B5512EC65A42}"/>
              </a:ext>
            </a:extLst>
          </p:cNvPr>
          <p:cNvSpPr>
            <a:spLocks noGrp="1"/>
          </p:cNvSpPr>
          <p:nvPr>
            <p:ph type="subTitle" idx="1"/>
          </p:nvPr>
        </p:nvSpPr>
        <p:spPr>
          <a:xfrm>
            <a:off x="5822482" y="5162628"/>
            <a:ext cx="5585678" cy="1329612"/>
          </a:xfrm>
        </p:spPr>
        <p:txBody>
          <a:bodyPr>
            <a:normAutofit/>
          </a:bodyPr>
          <a:lstStyle/>
          <a:p>
            <a:pPr algn="r"/>
            <a:r>
              <a:rPr lang="en-IN" sz="2000" dirty="0"/>
              <a:t>N. </a:t>
            </a:r>
            <a:r>
              <a:rPr lang="en-IN" sz="2000" dirty="0" err="1"/>
              <a:t>Nishitha</a:t>
            </a:r>
            <a:r>
              <a:rPr lang="en-IN" sz="2000" dirty="0"/>
              <a:t>, 20P61A6739</a:t>
            </a:r>
          </a:p>
          <a:p>
            <a:pPr algn="r"/>
            <a:r>
              <a:rPr lang="en-IN" sz="2000" dirty="0"/>
              <a:t>P. </a:t>
            </a:r>
            <a:r>
              <a:rPr lang="en-IN" sz="2000" dirty="0" err="1"/>
              <a:t>Yeshwanth</a:t>
            </a:r>
            <a:r>
              <a:rPr lang="en-IN" sz="2000" dirty="0"/>
              <a:t>, 20P61A6745</a:t>
            </a:r>
          </a:p>
          <a:p>
            <a:pPr algn="r"/>
            <a:r>
              <a:rPr lang="en-IN" sz="2000" dirty="0"/>
              <a:t>M. </a:t>
            </a:r>
            <a:r>
              <a:rPr lang="en-IN" sz="2000" dirty="0" err="1"/>
              <a:t>Suryaprakash</a:t>
            </a:r>
            <a:r>
              <a:rPr lang="en-IN" sz="2000" dirty="0"/>
              <a:t> Reddy, 20P61A6736</a:t>
            </a:r>
          </a:p>
          <a:p>
            <a:pPr algn="r"/>
            <a:endParaRPr lang="en-IN" sz="2000" dirty="0"/>
          </a:p>
        </p:txBody>
      </p:sp>
      <p:pic>
        <p:nvPicPr>
          <p:cNvPr id="1028" name="Picture 4" descr="VBIT HAND BOOK 2020-21.cdr">
            <a:extLst>
              <a:ext uri="{FF2B5EF4-FFF2-40B4-BE49-F238E27FC236}">
                <a16:creationId xmlns:a16="http://schemas.microsoft.com/office/drawing/2014/main" id="{F7C08A0D-D73B-AD6B-1607-4977B8FB3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866" y="365760"/>
            <a:ext cx="7510267" cy="995204"/>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0E5AFD05-71B4-915F-5DB0-0222C24CE4D6}"/>
              </a:ext>
            </a:extLst>
          </p:cNvPr>
          <p:cNvSpPr txBox="1">
            <a:spLocks/>
          </p:cNvSpPr>
          <p:nvPr/>
        </p:nvSpPr>
        <p:spPr>
          <a:xfrm>
            <a:off x="912177" y="5162628"/>
            <a:ext cx="5585678" cy="13296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IN" sz="2000" dirty="0"/>
              <a:t>Under the guidance of: </a:t>
            </a:r>
          </a:p>
          <a:p>
            <a:r>
              <a:rPr lang="en-IN" sz="2000" dirty="0"/>
              <a:t>           Mrs. P. </a:t>
            </a:r>
            <a:r>
              <a:rPr lang="en-IN" sz="2000" dirty="0" err="1"/>
              <a:t>Oshin</a:t>
            </a:r>
            <a:endParaRPr lang="en-IN" sz="2000" dirty="0"/>
          </a:p>
          <a:p>
            <a:r>
              <a:rPr lang="en-IN" sz="2000" dirty="0"/>
              <a:t>           [</a:t>
            </a:r>
            <a:r>
              <a:rPr lang="en-IN" sz="2000" dirty="0" err="1"/>
              <a:t>Asst.Professor</a:t>
            </a:r>
            <a:r>
              <a:rPr lang="en-IN" sz="2000" dirty="0"/>
              <a:t>]</a:t>
            </a:r>
          </a:p>
        </p:txBody>
      </p:sp>
    </p:spTree>
    <p:extLst>
      <p:ext uri="{BB962C8B-B14F-4D97-AF65-F5344CB8AC3E}">
        <p14:creationId xmlns:p14="http://schemas.microsoft.com/office/powerpoint/2010/main" val="215366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6027-92E5-3C8A-8AB7-8389C27C52DA}"/>
              </a:ext>
            </a:extLst>
          </p:cNvPr>
          <p:cNvSpPr>
            <a:spLocks noGrp="1"/>
          </p:cNvSpPr>
          <p:nvPr>
            <p:ph type="title"/>
          </p:nvPr>
        </p:nvSpPr>
        <p:spPr>
          <a:xfrm>
            <a:off x="2930360" y="2394469"/>
            <a:ext cx="6331279" cy="1853908"/>
          </a:xfrm>
        </p:spPr>
        <p:txBody>
          <a:bodyPr>
            <a:noAutofit/>
          </a:bodyPr>
          <a:lstStyle/>
          <a:p>
            <a:pPr algn="ctr"/>
            <a:r>
              <a:rPr lang="en-IN" sz="8000" b="1" dirty="0"/>
              <a:t>THANK YOU</a:t>
            </a:r>
          </a:p>
        </p:txBody>
      </p:sp>
    </p:spTree>
    <p:extLst>
      <p:ext uri="{BB962C8B-B14F-4D97-AF65-F5344CB8AC3E}">
        <p14:creationId xmlns:p14="http://schemas.microsoft.com/office/powerpoint/2010/main" val="246773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8507-34E9-3EDA-710B-DB0B1D01D287}"/>
              </a:ext>
            </a:extLst>
          </p:cNvPr>
          <p:cNvSpPr>
            <a:spLocks noGrp="1"/>
          </p:cNvSpPr>
          <p:nvPr>
            <p:ph type="title"/>
          </p:nvPr>
        </p:nvSpPr>
        <p:spPr>
          <a:xfrm>
            <a:off x="944342" y="0"/>
            <a:ext cx="10058400" cy="1609344"/>
          </a:xfrm>
        </p:spPr>
        <p:txBody>
          <a:bodyPr>
            <a:noAutofit/>
          </a:bodyPr>
          <a:lstStyle/>
          <a:p>
            <a:pPr algn="l"/>
            <a:r>
              <a:rPr lang="en-IN" sz="4000" b="1" dirty="0"/>
              <a:t>ABSTRACT</a:t>
            </a:r>
          </a:p>
        </p:txBody>
      </p:sp>
      <p:sp>
        <p:nvSpPr>
          <p:cNvPr id="3" name="Subtitle 2">
            <a:extLst>
              <a:ext uri="{FF2B5EF4-FFF2-40B4-BE49-F238E27FC236}">
                <a16:creationId xmlns:a16="http://schemas.microsoft.com/office/drawing/2014/main" id="{E813D1F4-6A06-0C7D-E528-64A6CA911BC1}"/>
              </a:ext>
            </a:extLst>
          </p:cNvPr>
          <p:cNvSpPr>
            <a:spLocks noGrp="1"/>
          </p:cNvSpPr>
          <p:nvPr>
            <p:ph idx="1"/>
          </p:nvPr>
        </p:nvSpPr>
        <p:spPr>
          <a:xfrm>
            <a:off x="944342" y="1403604"/>
            <a:ext cx="10058400" cy="4050792"/>
          </a:xfrm>
        </p:spPr>
        <p:txBody>
          <a:bodyPr>
            <a:noAutofit/>
          </a:bodyPr>
          <a:lstStyle/>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study explores a fascinating approach to computer interaction by utilizing the natural movement of the eyes to control the on-screen cursor. Traditional mouse and keyboard methods may sometimes pose challenges, especially for individuals with physical limitations. The proposed eye-ball-based cursor movement system aims to provide an intuitive and accessible alternative. In this research, we delve into the technology behind eye-tracking devices and their integration into mainstream computing. By understanding how the eyes move, we can create a responsive system that allows users to effortlessly control the cursor with their gaze. The simplicity of this method opens doors to a more inclusive computing experience for everyone. The study investigates the potential applications of eye-ball-based cursor movement, including gaming, accessibility features, and enhanced user interfaces. Moreover, we address concerns related to privacy and user comfort, ensuring that the technology respects individual boundaries. Through this exploration, we aim to contribute to the ongoing efforts in making technology more user-friendly and accessible, ultimately fostering a more inclusive digital environment for people of all abilities.</a:t>
            </a:r>
          </a:p>
          <a:p>
            <a:pPr marL="0" indent="0" algn="just">
              <a:lnSpc>
                <a:spcPct val="107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Keywords: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8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Eye-tracking, Eye-ball-based interaction, OpenCV, Gaze control, Human-computer interaction</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196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1E88-F722-6993-2042-C0E2E45C6F71}"/>
              </a:ext>
            </a:extLst>
          </p:cNvPr>
          <p:cNvSpPr>
            <a:spLocks noGrp="1"/>
          </p:cNvSpPr>
          <p:nvPr>
            <p:ph type="title"/>
          </p:nvPr>
        </p:nvSpPr>
        <p:spPr>
          <a:xfrm>
            <a:off x="838200" y="809819"/>
            <a:ext cx="10515600" cy="1015806"/>
          </a:xfrm>
        </p:spPr>
        <p:txBody>
          <a:bodyPr>
            <a:normAutofit/>
          </a:bodyPr>
          <a:lstStyle/>
          <a:p>
            <a:r>
              <a:rPr lang="en-IN" sz="4000" b="1" dirty="0"/>
              <a:t>EXISTING SYSTEM</a:t>
            </a:r>
          </a:p>
        </p:txBody>
      </p:sp>
      <p:sp>
        <p:nvSpPr>
          <p:cNvPr id="3" name="Content Placeholder 2">
            <a:extLst>
              <a:ext uri="{FF2B5EF4-FFF2-40B4-BE49-F238E27FC236}">
                <a16:creationId xmlns:a16="http://schemas.microsoft.com/office/drawing/2014/main" id="{45992D9B-5D8D-FDFC-7E09-79A8153FD8C8}"/>
              </a:ext>
            </a:extLst>
          </p:cNvPr>
          <p:cNvSpPr>
            <a:spLocks noGrp="1"/>
          </p:cNvSpPr>
          <p:nvPr>
            <p:ph idx="1"/>
          </p:nvPr>
        </p:nvSpPr>
        <p:spPr>
          <a:xfrm>
            <a:off x="838200" y="2233976"/>
            <a:ext cx="10150642" cy="2606416"/>
          </a:xfrm>
        </p:spPr>
        <p:txBody>
          <a:bodyPr>
            <a:normAutofit lnSpcReduction="10000"/>
          </a:bodyPr>
          <a:lstStyle/>
          <a:p>
            <a:pPr marL="0" indent="0" algn="just">
              <a:buNone/>
            </a:pPr>
            <a:r>
              <a:rPr lang="en-US" sz="2400" dirty="0">
                <a:solidFill>
                  <a:srgbClr val="0F0F0F"/>
                </a:solidFill>
                <a:latin typeface="Times New Roman" panose="02020603050405020304" pitchFamily="18" charset="0"/>
                <a:cs typeface="Times New Roman" panose="02020603050405020304" pitchFamily="18" charset="0"/>
              </a:rPr>
              <a:t>Company</a:t>
            </a:r>
            <a:r>
              <a:rPr lang="en-US" sz="2400" b="0" i="0" dirty="0">
                <a:solidFill>
                  <a:srgbClr val="0F0F0F"/>
                </a:solidFill>
                <a:effectLst/>
                <a:latin typeface="Times New Roman" panose="02020603050405020304" pitchFamily="18" charset="0"/>
                <a:cs typeface="Times New Roman" panose="02020603050405020304" pitchFamily="18" charset="0"/>
              </a:rPr>
              <a:t> like </a:t>
            </a:r>
            <a:r>
              <a:rPr lang="en-US" sz="2400" b="0" i="0" dirty="0" err="1">
                <a:solidFill>
                  <a:srgbClr val="0F0F0F"/>
                </a:solidFill>
                <a:effectLst/>
                <a:latin typeface="Times New Roman" panose="02020603050405020304" pitchFamily="18" charset="0"/>
                <a:cs typeface="Times New Roman" panose="02020603050405020304" pitchFamily="18" charset="0"/>
              </a:rPr>
              <a:t>Tobii</a:t>
            </a:r>
            <a:r>
              <a:rPr lang="en-US" sz="2400" dirty="0">
                <a:solidFill>
                  <a:srgbClr val="0F0F0F"/>
                </a:solidFill>
                <a:latin typeface="Times New Roman" panose="02020603050405020304" pitchFamily="18" charset="0"/>
                <a:cs typeface="Times New Roman" panose="02020603050405020304" pitchFamily="18" charset="0"/>
              </a:rPr>
              <a:t> </a:t>
            </a:r>
            <a:r>
              <a:rPr lang="en-US" sz="2400" b="0" i="0" dirty="0">
                <a:solidFill>
                  <a:srgbClr val="0F0F0F"/>
                </a:solidFill>
                <a:effectLst/>
                <a:latin typeface="Times New Roman" panose="02020603050405020304" pitchFamily="18" charset="0"/>
                <a:cs typeface="Times New Roman" panose="02020603050405020304" pitchFamily="18" charset="0"/>
              </a:rPr>
              <a:t>have made computer systems where you can control the cursor using your eyes. </a:t>
            </a:r>
            <a:r>
              <a:rPr lang="en-US" sz="2400" b="0" i="0" dirty="0" err="1">
                <a:solidFill>
                  <a:srgbClr val="0F0F0F"/>
                </a:solidFill>
                <a:effectLst/>
                <a:latin typeface="Times New Roman" panose="02020603050405020304" pitchFamily="18" charset="0"/>
                <a:cs typeface="Times New Roman" panose="02020603050405020304" pitchFamily="18" charset="0"/>
              </a:rPr>
              <a:t>Tobii</a:t>
            </a:r>
            <a:r>
              <a:rPr lang="en-US" sz="2400" b="0" i="0" dirty="0">
                <a:solidFill>
                  <a:srgbClr val="0F0F0F"/>
                </a:solidFill>
                <a:effectLst/>
                <a:latin typeface="Times New Roman" panose="02020603050405020304" pitchFamily="18" charset="0"/>
                <a:cs typeface="Times New Roman" panose="02020603050405020304" pitchFamily="18" charset="0"/>
              </a:rPr>
              <a:t> is known for helping gamers and making technology for people who need assistance. Smart Eye is focused on using eye-tracking in research and different industries. There's even a simple and low-cost option called </a:t>
            </a:r>
            <a:r>
              <a:rPr lang="en-US" sz="2400" b="0" i="0" dirty="0" err="1">
                <a:solidFill>
                  <a:srgbClr val="0F0F0F"/>
                </a:solidFill>
                <a:effectLst/>
                <a:latin typeface="Times New Roman" panose="02020603050405020304" pitchFamily="18" charset="0"/>
                <a:cs typeface="Times New Roman" panose="02020603050405020304" pitchFamily="18" charset="0"/>
              </a:rPr>
              <a:t>GazePointer</a:t>
            </a:r>
            <a:r>
              <a:rPr lang="en-US" sz="2400" b="0" i="0" dirty="0">
                <a:solidFill>
                  <a:srgbClr val="0F0F0F"/>
                </a:solidFill>
                <a:effectLst/>
                <a:latin typeface="Times New Roman" panose="02020603050405020304" pitchFamily="18" charset="0"/>
                <a:cs typeface="Times New Roman" panose="02020603050405020304" pitchFamily="18" charset="0"/>
              </a:rPr>
              <a:t> that uses a regular webcam. If you play games on certain Acer laptops, like the Predator series, they have special eye-tracking technology built in. These systems make computers easier to use for everyone by letting you move the cursor with just your eyes.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22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02E7-6894-D51C-4A72-2E799A8EE70B}"/>
              </a:ext>
            </a:extLst>
          </p:cNvPr>
          <p:cNvSpPr>
            <a:spLocks noGrp="1"/>
          </p:cNvSpPr>
          <p:nvPr>
            <p:ph type="title"/>
          </p:nvPr>
        </p:nvSpPr>
        <p:spPr>
          <a:xfrm>
            <a:off x="838200" y="804396"/>
            <a:ext cx="10515600" cy="1325563"/>
          </a:xfrm>
        </p:spPr>
        <p:txBody>
          <a:bodyPr>
            <a:normAutofit/>
          </a:bodyPr>
          <a:lstStyle/>
          <a:p>
            <a:r>
              <a:rPr lang="en-IN" sz="4000" b="1" dirty="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E1BBF7D-733F-E88B-8F0F-7B830F91F8CB}"/>
              </a:ext>
            </a:extLst>
          </p:cNvPr>
          <p:cNvSpPr>
            <a:spLocks noGrp="1"/>
          </p:cNvSpPr>
          <p:nvPr>
            <p:ph idx="1"/>
          </p:nvPr>
        </p:nvSpPr>
        <p:spPr>
          <a:xfrm>
            <a:off x="900953" y="2435225"/>
            <a:ext cx="10515600" cy="3391834"/>
          </a:xfrm>
        </p:spPr>
        <p:txBody>
          <a:bodyPr>
            <a:normAutofit/>
          </a:bodyPr>
          <a:lstStyle/>
          <a:p>
            <a:pPr marL="0" indent="0" algn="just">
              <a:buNone/>
            </a:pPr>
            <a:r>
              <a:rPr lang="en-US" sz="2000" b="0" i="0" dirty="0">
                <a:solidFill>
                  <a:srgbClr val="0F0F0F"/>
                </a:solidFill>
                <a:effectLst/>
                <a:latin typeface="Times New Roman" panose="02020603050405020304" pitchFamily="18" charset="0"/>
                <a:cs typeface="Times New Roman" panose="02020603050405020304" pitchFamily="18" charset="0"/>
              </a:rPr>
              <a:t>The proposed system aims to create an intuitive and accessible way of interacting with computers by using eye movements to control the on-screen cursor. Leveraging eye-tracking technology, the system will track the user's gaze and translate it into precise cursor movements. This method offers a user-friendly alternative for cursor control, particularly beneficial for individuals with physical limitations or those seeking a more natural and responsive interface. The system's simplicity will enhance accessibility, making it easier for a wider range of users to navigate digital environments. Additionally, the research will explore potential applications, such as gaming and user interfaces, while addressing privacy concerns to ensure a secure and comfortable user experience. This innovative approach seeks to contribute to the development of inclusive and user-centric computing systems.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30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C889-BF15-49CF-2C69-6D1EDBC74B91}"/>
              </a:ext>
            </a:extLst>
          </p:cNvPr>
          <p:cNvSpPr>
            <a:spLocks noGrp="1"/>
          </p:cNvSpPr>
          <p:nvPr>
            <p:ph type="title"/>
          </p:nvPr>
        </p:nvSpPr>
        <p:spPr>
          <a:xfrm>
            <a:off x="838200" y="660961"/>
            <a:ext cx="10515600" cy="1325563"/>
          </a:xfrm>
        </p:spPr>
        <p:txBody>
          <a:bodyPr>
            <a:normAutofit/>
          </a:bodyPr>
          <a:lstStyle/>
          <a:p>
            <a:r>
              <a:rPr lang="en-IN" sz="4000" b="1" dirty="0"/>
              <a:t>SOFTWARE REQUIREMENTS</a:t>
            </a:r>
          </a:p>
        </p:txBody>
      </p:sp>
      <p:sp>
        <p:nvSpPr>
          <p:cNvPr id="3" name="Content Placeholder 2">
            <a:extLst>
              <a:ext uri="{FF2B5EF4-FFF2-40B4-BE49-F238E27FC236}">
                <a16:creationId xmlns:a16="http://schemas.microsoft.com/office/drawing/2014/main" id="{7BBF773B-A479-A812-0421-5D5A4338490C}"/>
              </a:ext>
            </a:extLst>
          </p:cNvPr>
          <p:cNvSpPr>
            <a:spLocks noGrp="1"/>
          </p:cNvSpPr>
          <p:nvPr>
            <p:ph idx="1"/>
          </p:nvPr>
        </p:nvSpPr>
        <p:spPr>
          <a:xfrm>
            <a:off x="838200" y="1658470"/>
            <a:ext cx="10515600" cy="3406869"/>
          </a:xfrm>
        </p:spPr>
        <p:txBody>
          <a:bodyPr>
            <a:normAutofit/>
          </a:bodyPr>
          <a:lstStyle/>
          <a:p>
            <a:pPr marL="0"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PyCharm</a:t>
            </a:r>
          </a:p>
          <a:p>
            <a:r>
              <a:rPr lang="en-IN" sz="2800" dirty="0">
                <a:latin typeface="Times New Roman" panose="02020603050405020304" pitchFamily="18" charset="0"/>
                <a:cs typeface="Times New Roman" panose="02020603050405020304" pitchFamily="18" charset="0"/>
              </a:rPr>
              <a:t>VS Code</a:t>
            </a:r>
          </a:p>
          <a:p>
            <a:r>
              <a:rPr lang="en-IN" sz="2800" dirty="0">
                <a:latin typeface="Times New Roman" panose="02020603050405020304" pitchFamily="18" charset="0"/>
                <a:cs typeface="Times New Roman" panose="02020603050405020304" pitchFamily="18" charset="0"/>
              </a:rPr>
              <a:t>Python packages</a:t>
            </a: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76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6FBD-4F97-25CC-1CEE-BBF87D322D18}"/>
              </a:ext>
            </a:extLst>
          </p:cNvPr>
          <p:cNvSpPr>
            <a:spLocks noGrp="1"/>
          </p:cNvSpPr>
          <p:nvPr>
            <p:ph type="title"/>
          </p:nvPr>
        </p:nvSpPr>
        <p:spPr>
          <a:xfrm>
            <a:off x="838200" y="681037"/>
            <a:ext cx="10515600" cy="1325563"/>
          </a:xfrm>
        </p:spPr>
        <p:txBody>
          <a:bodyPr>
            <a:normAutofit/>
          </a:bodyPr>
          <a:lstStyle/>
          <a:p>
            <a:r>
              <a:rPr lang="en-IN" sz="4000" b="1" dirty="0"/>
              <a:t>HARDWARE REQUIREMENTS</a:t>
            </a:r>
          </a:p>
        </p:txBody>
      </p:sp>
      <p:sp>
        <p:nvSpPr>
          <p:cNvPr id="3" name="Content Placeholder 2">
            <a:extLst>
              <a:ext uri="{FF2B5EF4-FFF2-40B4-BE49-F238E27FC236}">
                <a16:creationId xmlns:a16="http://schemas.microsoft.com/office/drawing/2014/main" id="{3908B6D2-8599-AB86-B0A7-839D9D810C78}"/>
              </a:ext>
            </a:extLst>
          </p:cNvPr>
          <p:cNvSpPr>
            <a:spLocks noGrp="1"/>
          </p:cNvSpPr>
          <p:nvPr>
            <p:ph idx="1"/>
          </p:nvPr>
        </p:nvSpPr>
        <p:spPr>
          <a:xfrm>
            <a:off x="838200" y="2300754"/>
            <a:ext cx="10515600" cy="4351338"/>
          </a:xfrm>
        </p:spPr>
        <p:txBody>
          <a:bodyPr>
            <a:normAutofit/>
          </a:bodyPr>
          <a:lstStyle/>
          <a:p>
            <a:r>
              <a:rPr lang="en-IN" sz="2800" dirty="0">
                <a:latin typeface="Times New Roman" panose="02020603050405020304" pitchFamily="18" charset="0"/>
                <a:cs typeface="Times New Roman" panose="02020603050405020304" pitchFamily="18" charset="0"/>
              </a:rPr>
              <a:t>Processor: i5</a:t>
            </a:r>
          </a:p>
          <a:p>
            <a:r>
              <a:rPr lang="en-IN" sz="2800" dirty="0">
                <a:latin typeface="Times New Roman" panose="02020603050405020304" pitchFamily="18" charset="0"/>
                <a:cs typeface="Times New Roman" panose="02020603050405020304" pitchFamily="18" charset="0"/>
              </a:rPr>
              <a:t>Webcam</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17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2031-F157-EE80-CD9E-D5B1A1F2ACBE}"/>
              </a:ext>
            </a:extLst>
          </p:cNvPr>
          <p:cNvSpPr>
            <a:spLocks noGrp="1"/>
          </p:cNvSpPr>
          <p:nvPr>
            <p:ph type="title"/>
          </p:nvPr>
        </p:nvSpPr>
        <p:spPr/>
        <p:txBody>
          <a:bodyPr/>
          <a:lstStyle/>
          <a:p>
            <a:r>
              <a:rPr lang="en-IN" dirty="0"/>
              <a:t>System architecture</a:t>
            </a:r>
          </a:p>
        </p:txBody>
      </p:sp>
      <p:pic>
        <p:nvPicPr>
          <p:cNvPr id="3" name="Picture 2">
            <a:extLst>
              <a:ext uri="{FF2B5EF4-FFF2-40B4-BE49-F238E27FC236}">
                <a16:creationId xmlns:a16="http://schemas.microsoft.com/office/drawing/2014/main" id="{061C8C82-7A95-F737-38F8-A1F0CA0751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0552" y="1428973"/>
            <a:ext cx="6490896" cy="4577395"/>
          </a:xfrm>
          <a:prstGeom prst="rect">
            <a:avLst/>
          </a:prstGeom>
          <a:noFill/>
          <a:ln>
            <a:noFill/>
          </a:ln>
        </p:spPr>
      </p:pic>
    </p:spTree>
    <p:extLst>
      <p:ext uri="{BB962C8B-B14F-4D97-AF65-F5344CB8AC3E}">
        <p14:creationId xmlns:p14="http://schemas.microsoft.com/office/powerpoint/2010/main" val="159750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4CC015-304E-85DB-CE03-3D15B678010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OUTPUT</a:t>
            </a:r>
          </a:p>
        </p:txBody>
      </p:sp>
      <p:pic>
        <p:nvPicPr>
          <p:cNvPr id="5" name="Picture 4">
            <a:extLst>
              <a:ext uri="{FF2B5EF4-FFF2-40B4-BE49-F238E27FC236}">
                <a16:creationId xmlns:a16="http://schemas.microsoft.com/office/drawing/2014/main" id="{5659C8EA-50C2-CAAC-CDF2-9140AFE390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2755" y="1843088"/>
            <a:ext cx="7418723" cy="3890982"/>
          </a:xfrm>
          <a:prstGeom prst="rect">
            <a:avLst/>
          </a:prstGeom>
          <a:noFill/>
          <a:ln>
            <a:noFill/>
          </a:ln>
        </p:spPr>
      </p:pic>
      <p:sp>
        <p:nvSpPr>
          <p:cNvPr id="7" name="TextBox 6">
            <a:extLst>
              <a:ext uri="{FF2B5EF4-FFF2-40B4-BE49-F238E27FC236}">
                <a16:creationId xmlns:a16="http://schemas.microsoft.com/office/drawing/2014/main" id="{53B10EC1-703F-54C5-0755-F78D32036221}"/>
              </a:ext>
            </a:extLst>
          </p:cNvPr>
          <p:cNvSpPr txBox="1"/>
          <p:nvPr/>
        </p:nvSpPr>
        <p:spPr>
          <a:xfrm>
            <a:off x="4410635" y="5738552"/>
            <a:ext cx="609600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Cursor Movements</a:t>
            </a:r>
            <a:endParaRPr lang="en-IN" dirty="0"/>
          </a:p>
        </p:txBody>
      </p:sp>
    </p:spTree>
    <p:extLst>
      <p:ext uri="{BB962C8B-B14F-4D97-AF65-F5344CB8AC3E}">
        <p14:creationId xmlns:p14="http://schemas.microsoft.com/office/powerpoint/2010/main" val="133207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BF7FDF-367F-9689-E9DE-92E6C89D7C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4595" y="1112519"/>
            <a:ext cx="8082810" cy="4185621"/>
          </a:xfrm>
          <a:prstGeom prst="rect">
            <a:avLst/>
          </a:prstGeom>
          <a:noFill/>
          <a:ln>
            <a:noFill/>
          </a:ln>
        </p:spPr>
      </p:pic>
      <p:sp>
        <p:nvSpPr>
          <p:cNvPr id="4" name="TextBox 3">
            <a:extLst>
              <a:ext uri="{FF2B5EF4-FFF2-40B4-BE49-F238E27FC236}">
                <a16:creationId xmlns:a16="http://schemas.microsoft.com/office/drawing/2014/main" id="{DCD53D52-763A-EE85-7697-231278C524ED}"/>
              </a:ext>
            </a:extLst>
          </p:cNvPr>
          <p:cNvSpPr txBox="1"/>
          <p:nvPr/>
        </p:nvSpPr>
        <p:spPr>
          <a:xfrm>
            <a:off x="5163670" y="5449651"/>
            <a:ext cx="6096000" cy="369332"/>
          </a:xfrm>
          <a:prstGeom prst="rect">
            <a:avLst/>
          </a:prstGeom>
          <a:noFill/>
        </p:spPr>
        <p:txBody>
          <a:bodyPr wrap="square">
            <a:spAutoFit/>
          </a:bodyPr>
          <a:lstStyle/>
          <a:p>
            <a:r>
              <a:rPr lang="en-IN" sz="1800" kern="0" dirty="0">
                <a:effectLst/>
                <a:latin typeface="Times New Roman" panose="02020603050405020304" pitchFamily="18" charset="0"/>
                <a:ea typeface="Times New Roman" panose="02020603050405020304" pitchFamily="18" charset="0"/>
              </a:rPr>
              <a:t>Click Operation</a:t>
            </a:r>
            <a:endParaRPr lang="en-IN" dirty="0"/>
          </a:p>
        </p:txBody>
      </p:sp>
    </p:spTree>
    <p:extLst>
      <p:ext uri="{BB962C8B-B14F-4D97-AF65-F5344CB8AC3E}">
        <p14:creationId xmlns:p14="http://schemas.microsoft.com/office/powerpoint/2010/main" val="2090722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511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EYE-GUIDED CURSOR CONTROL: PRECISION THROUGH VISION</vt:lpstr>
      <vt:lpstr>ABSTRACT</vt:lpstr>
      <vt:lpstr>EXISTING SYSTEM</vt:lpstr>
      <vt:lpstr>PROPOSED SYSTEM</vt:lpstr>
      <vt:lpstr>SOFTWARE REQUIREMENTS</vt:lpstr>
      <vt:lpstr>HARDWARE REQUIREMENTS</vt:lpstr>
      <vt:lpstr>System architecture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Video Statistics</dc:title>
  <dc:creator>Shailesh Reddy;NISHITHA NAKKA</dc:creator>
  <cp:lastModifiedBy>NISHITHA NAKKA</cp:lastModifiedBy>
  <cp:revision>10</cp:revision>
  <dcterms:created xsi:type="dcterms:W3CDTF">2023-07-31T08:46:59Z</dcterms:created>
  <dcterms:modified xsi:type="dcterms:W3CDTF">2024-03-22T05:52:26Z</dcterms:modified>
</cp:coreProperties>
</file>