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0" r:id="rId4"/>
    <p:sldId id="352" r:id="rId5"/>
    <p:sldId id="351" r:id="rId6"/>
    <p:sldId id="353" r:id="rId7"/>
    <p:sldId id="354" r:id="rId8"/>
    <p:sldId id="355" r:id="rId9"/>
    <p:sldId id="361" r:id="rId10"/>
    <p:sldId id="357" r:id="rId11"/>
    <p:sldId id="358" r:id="rId12"/>
    <p:sldId id="359" r:id="rId13"/>
    <p:sldId id="3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EDEFF7"/>
    <a:srgbClr val="D0D1D9"/>
    <a:srgbClr val="F6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5/4/2021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5/4/2021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5/4/2021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5/4/2021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5/4/2021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5/4/2021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5/4/2021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5/4/2021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4000" dirty="0"/>
              <a:t>Chicago Traffic Crashes Analysis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Data Champs</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 histogram&#10;&#10;Description automatically generated">
            <a:extLst>
              <a:ext uri="{FF2B5EF4-FFF2-40B4-BE49-F238E27FC236}">
                <a16:creationId xmlns:a16="http://schemas.microsoft.com/office/drawing/2014/main" id="{F63A4324-7BE8-416F-A588-551C50E63B90}"/>
              </a:ext>
            </a:extLst>
          </p:cNvPr>
          <p:cNvPicPr>
            <a:picLocks noGrp="1" noChangeAspect="1"/>
          </p:cNvPicPr>
          <p:nvPr>
            <p:ph idx="1"/>
          </p:nvPr>
        </p:nvPicPr>
        <p:blipFill>
          <a:blip r:embed="rId2"/>
          <a:stretch>
            <a:fillRect/>
          </a:stretch>
        </p:blipFill>
        <p:spPr>
          <a:xfrm>
            <a:off x="1857414" y="1819469"/>
            <a:ext cx="9237306" cy="4348065"/>
          </a:xfrm>
        </p:spPr>
      </p:pic>
      <p:sp>
        <p:nvSpPr>
          <p:cNvPr id="8" name="Title 2">
            <a:extLst>
              <a:ext uri="{FF2B5EF4-FFF2-40B4-BE49-F238E27FC236}">
                <a16:creationId xmlns:a16="http://schemas.microsoft.com/office/drawing/2014/main" id="{DB674561-1475-47F4-8A12-C7B8132D3825}"/>
              </a:ext>
            </a:extLst>
          </p:cNvPr>
          <p:cNvSpPr>
            <a:spLocks noGrp="1"/>
          </p:cNvSpPr>
          <p:nvPr>
            <p:ph type="title"/>
          </p:nvPr>
        </p:nvSpPr>
        <p:spPr>
          <a:xfrm>
            <a:off x="682305" y="690466"/>
            <a:ext cx="10058400" cy="587584"/>
          </a:xfrm>
        </p:spPr>
        <p:txBody>
          <a:bodyPr/>
          <a:lstStyle/>
          <a:p>
            <a:r>
              <a:rPr lang="en-US" dirty="0"/>
              <a:t>FINDINGS of Research question</a:t>
            </a:r>
          </a:p>
        </p:txBody>
      </p:sp>
      <p:sp>
        <p:nvSpPr>
          <p:cNvPr id="11" name="TextBox 10">
            <a:extLst>
              <a:ext uri="{FF2B5EF4-FFF2-40B4-BE49-F238E27FC236}">
                <a16:creationId xmlns:a16="http://schemas.microsoft.com/office/drawing/2014/main" id="{E3843A5C-88C7-4AD8-806B-BC206CF4FADE}"/>
              </a:ext>
            </a:extLst>
          </p:cNvPr>
          <p:cNvSpPr txBox="1"/>
          <p:nvPr/>
        </p:nvSpPr>
        <p:spPr>
          <a:xfrm>
            <a:off x="2189293" y="1364094"/>
            <a:ext cx="8573547" cy="646331"/>
          </a:xfrm>
          <a:prstGeom prst="rect">
            <a:avLst/>
          </a:prstGeom>
          <a:noFill/>
        </p:spPr>
        <p:txBody>
          <a:bodyPr wrap="square" rtlCol="0">
            <a:spAutoFit/>
          </a:bodyPr>
          <a:lstStyle/>
          <a:p>
            <a:r>
              <a:rPr lang="en-US" b="1" dirty="0"/>
              <a:t>1.What is the hour-wise number of crashes in Chicago from 2018 to 2020?</a:t>
            </a:r>
          </a:p>
          <a:p>
            <a:endParaRPr lang="en-IN" dirty="0"/>
          </a:p>
        </p:txBody>
      </p:sp>
    </p:spTree>
    <p:extLst>
      <p:ext uri="{BB962C8B-B14F-4D97-AF65-F5344CB8AC3E}">
        <p14:creationId xmlns:p14="http://schemas.microsoft.com/office/powerpoint/2010/main" val="161859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5CBCA598-7AA8-40AE-8B5E-F0F9490DB14B}"/>
              </a:ext>
            </a:extLst>
          </p:cNvPr>
          <p:cNvPicPr>
            <a:picLocks noGrp="1" noChangeAspect="1"/>
          </p:cNvPicPr>
          <p:nvPr>
            <p:ph idx="1"/>
          </p:nvPr>
        </p:nvPicPr>
        <p:blipFill>
          <a:blip r:embed="rId2"/>
          <a:stretch>
            <a:fillRect/>
          </a:stretch>
        </p:blipFill>
        <p:spPr>
          <a:xfrm>
            <a:off x="1698171" y="1828801"/>
            <a:ext cx="8994711" cy="4334084"/>
          </a:xfrm>
        </p:spPr>
      </p:pic>
      <p:sp>
        <p:nvSpPr>
          <p:cNvPr id="3" name="Title 2">
            <a:extLst>
              <a:ext uri="{FF2B5EF4-FFF2-40B4-BE49-F238E27FC236}">
                <a16:creationId xmlns:a16="http://schemas.microsoft.com/office/drawing/2014/main" id="{E6137198-8980-45B3-B88F-983002065B5C}"/>
              </a:ext>
            </a:extLst>
          </p:cNvPr>
          <p:cNvSpPr>
            <a:spLocks noGrp="1"/>
          </p:cNvSpPr>
          <p:nvPr>
            <p:ph type="title"/>
          </p:nvPr>
        </p:nvSpPr>
        <p:spPr>
          <a:xfrm>
            <a:off x="719777" y="695116"/>
            <a:ext cx="10058400" cy="587584"/>
          </a:xfrm>
        </p:spPr>
        <p:txBody>
          <a:bodyPr/>
          <a:lstStyle/>
          <a:p>
            <a:r>
              <a:rPr lang="en-US" dirty="0"/>
              <a:t>FINDINGS of Research question</a:t>
            </a:r>
            <a:endParaRPr lang="en-IN" dirty="0"/>
          </a:p>
        </p:txBody>
      </p:sp>
      <p:sp>
        <p:nvSpPr>
          <p:cNvPr id="6" name="TextBox 5">
            <a:extLst>
              <a:ext uri="{FF2B5EF4-FFF2-40B4-BE49-F238E27FC236}">
                <a16:creationId xmlns:a16="http://schemas.microsoft.com/office/drawing/2014/main" id="{3746FC70-2F34-4B1E-B8FC-E1040E0F8DE9}"/>
              </a:ext>
            </a:extLst>
          </p:cNvPr>
          <p:cNvSpPr txBox="1"/>
          <p:nvPr/>
        </p:nvSpPr>
        <p:spPr>
          <a:xfrm>
            <a:off x="1249959" y="1350627"/>
            <a:ext cx="10073592" cy="646331"/>
          </a:xfrm>
          <a:prstGeom prst="rect">
            <a:avLst/>
          </a:prstGeom>
          <a:noFill/>
        </p:spPr>
        <p:txBody>
          <a:bodyPr wrap="none" rtlCol="0">
            <a:spAutoFit/>
          </a:bodyPr>
          <a:lstStyle/>
          <a:p>
            <a:r>
              <a:rPr lang="en-US" b="1" dirty="0"/>
              <a:t>2. Biannually, how many crashes have been reported in Chicago city from 2018 to 2020?</a:t>
            </a:r>
          </a:p>
          <a:p>
            <a:endParaRPr lang="en-IN" dirty="0"/>
          </a:p>
        </p:txBody>
      </p:sp>
    </p:spTree>
    <p:extLst>
      <p:ext uri="{BB962C8B-B14F-4D97-AF65-F5344CB8AC3E}">
        <p14:creationId xmlns:p14="http://schemas.microsoft.com/office/powerpoint/2010/main" val="61331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B2FB59E-68AA-4BBA-97E7-B87D9CC417FD}"/>
              </a:ext>
            </a:extLst>
          </p:cNvPr>
          <p:cNvGraphicFramePr>
            <a:graphicFrameLocks noGrp="1"/>
          </p:cNvGraphicFramePr>
          <p:nvPr>
            <p:ph idx="1"/>
            <p:extLst>
              <p:ext uri="{D42A27DB-BD31-4B8C-83A1-F6EECF244321}">
                <p14:modId xmlns:p14="http://schemas.microsoft.com/office/powerpoint/2010/main" val="3904920735"/>
              </p:ext>
            </p:extLst>
          </p:nvPr>
        </p:nvGraphicFramePr>
        <p:xfrm>
          <a:off x="782216" y="2031244"/>
          <a:ext cx="10627568" cy="4111759"/>
        </p:xfrm>
        <a:graphic>
          <a:graphicData uri="http://schemas.openxmlformats.org/drawingml/2006/table">
            <a:tbl>
              <a:tblPr/>
              <a:tblGrid>
                <a:gridCol w="789897">
                  <a:extLst>
                    <a:ext uri="{9D8B030D-6E8A-4147-A177-3AD203B41FA5}">
                      <a16:colId xmlns:a16="http://schemas.microsoft.com/office/drawing/2014/main" val="4024240039"/>
                    </a:ext>
                  </a:extLst>
                </a:gridCol>
                <a:gridCol w="1496454">
                  <a:extLst>
                    <a:ext uri="{9D8B030D-6E8A-4147-A177-3AD203B41FA5}">
                      <a16:colId xmlns:a16="http://schemas.microsoft.com/office/drawing/2014/main" val="4136918196"/>
                    </a:ext>
                  </a:extLst>
                </a:gridCol>
                <a:gridCol w="1754955">
                  <a:extLst>
                    <a:ext uri="{9D8B030D-6E8A-4147-A177-3AD203B41FA5}">
                      <a16:colId xmlns:a16="http://schemas.microsoft.com/office/drawing/2014/main" val="3039728302"/>
                    </a:ext>
                  </a:extLst>
                </a:gridCol>
                <a:gridCol w="1646564">
                  <a:extLst>
                    <a:ext uri="{9D8B030D-6E8A-4147-A177-3AD203B41FA5}">
                      <a16:colId xmlns:a16="http://schemas.microsoft.com/office/drawing/2014/main" val="3674091219"/>
                    </a:ext>
                  </a:extLst>
                </a:gridCol>
                <a:gridCol w="1646566">
                  <a:extLst>
                    <a:ext uri="{9D8B030D-6E8A-4147-A177-3AD203B41FA5}">
                      <a16:colId xmlns:a16="http://schemas.microsoft.com/office/drawing/2014/main" val="4064977309"/>
                    </a:ext>
                  </a:extLst>
                </a:gridCol>
                <a:gridCol w="1646566">
                  <a:extLst>
                    <a:ext uri="{9D8B030D-6E8A-4147-A177-3AD203B41FA5}">
                      <a16:colId xmlns:a16="http://schemas.microsoft.com/office/drawing/2014/main" val="3516104113"/>
                    </a:ext>
                  </a:extLst>
                </a:gridCol>
                <a:gridCol w="1646566">
                  <a:extLst>
                    <a:ext uri="{9D8B030D-6E8A-4147-A177-3AD203B41FA5}">
                      <a16:colId xmlns:a16="http://schemas.microsoft.com/office/drawing/2014/main" val="2203267773"/>
                    </a:ext>
                  </a:extLst>
                </a:gridCol>
              </a:tblGrid>
              <a:tr h="422392">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Rank</a:t>
                      </a:r>
                      <a:endParaRPr lang="en-IN" sz="2000" b="0" i="0" u="none" strike="noStrike" dirty="0">
                        <a:effectLst/>
                        <a:latin typeface="Arial" panose="020B0604020202020204" pitchFamily="34" charset="0"/>
                      </a:endParaRPr>
                    </a:p>
                  </a:txBody>
                  <a:tcPr marL="9710" marR="9710" marT="83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Jan-Jun (2018)</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Jul-Dec (2018)</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a:solidFill>
                            <a:srgbClr val="000000"/>
                          </a:solidFill>
                          <a:effectLst/>
                          <a:latin typeface="Times New Roman" panose="02020603050405020304" pitchFamily="18" charset="0"/>
                        </a:rPr>
                        <a:t>Jan-Jun (2019)</a:t>
                      </a:r>
                      <a:endParaRPr lang="en-IN" sz="2000" b="0" i="0" u="none" strike="noStrike">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a:solidFill>
                            <a:srgbClr val="000000"/>
                          </a:solidFill>
                          <a:effectLst/>
                          <a:latin typeface="Times New Roman" panose="02020603050405020304" pitchFamily="18" charset="0"/>
                        </a:rPr>
                        <a:t>Jul-Dec (2019)</a:t>
                      </a:r>
                      <a:endParaRPr lang="en-IN" sz="2000" b="0" i="0" u="none" strike="noStrike">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a:solidFill>
                            <a:srgbClr val="000000"/>
                          </a:solidFill>
                          <a:effectLst/>
                          <a:latin typeface="Times New Roman" panose="02020603050405020304" pitchFamily="18" charset="0"/>
                        </a:rPr>
                        <a:t>Jan-Jun (2020)</a:t>
                      </a:r>
                      <a:endParaRPr lang="en-IN" sz="2000" b="0" i="0" u="none" strike="noStrike">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a:solidFill>
                            <a:srgbClr val="000000"/>
                          </a:solidFill>
                          <a:effectLst/>
                          <a:latin typeface="Times New Roman" panose="02020603050405020304" pitchFamily="18" charset="0"/>
                        </a:rPr>
                        <a:t>Jul-Dec (2020)</a:t>
                      </a:r>
                      <a:endParaRPr lang="en-IN" sz="2000" b="0" i="0" u="none" strike="noStrike">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6351748"/>
                  </a:ext>
                </a:extLst>
              </a:tr>
              <a:tr h="609948">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1</a:t>
                      </a:r>
                      <a:endParaRPr lang="en-IN" sz="2000" b="0" i="0" u="none" strike="noStrike" dirty="0">
                        <a:effectLst/>
                        <a:latin typeface="Arial" panose="020B0604020202020204" pitchFamily="34" charset="0"/>
                      </a:endParaRPr>
                    </a:p>
                  </a:txBody>
                  <a:tcPr marL="9710" marR="9710" marT="83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Unable to determine</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16</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Unable to determine</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18</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Unable to determine</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16</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Unable to determine</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12</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Unable to determine</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23</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Unable to determine</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34</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33565947"/>
                  </a:ext>
                </a:extLst>
              </a:tr>
              <a:tr h="797505">
                <a:tc>
                  <a:txBody>
                    <a:bodyPr/>
                    <a:lstStyle/>
                    <a:p>
                      <a:pPr algn="ctr" fontAlgn="ctr">
                        <a:spcBef>
                          <a:spcPts val="0"/>
                        </a:spcBef>
                        <a:spcAft>
                          <a:spcPts val="0"/>
                        </a:spcAft>
                      </a:pPr>
                      <a:r>
                        <a:rPr lang="en-IN" sz="1400" b="1" i="0" u="none" strike="noStrike">
                          <a:solidFill>
                            <a:srgbClr val="000000"/>
                          </a:solidFill>
                          <a:effectLst/>
                          <a:latin typeface="Times New Roman" panose="02020603050405020304" pitchFamily="18" charset="0"/>
                        </a:rPr>
                        <a:t>2</a:t>
                      </a:r>
                      <a:endParaRPr lang="en-IN" sz="2000" b="0" i="0" u="none" strike="noStrike">
                        <a:effectLst/>
                        <a:latin typeface="Arial" panose="020B0604020202020204" pitchFamily="34" charset="0"/>
                      </a:endParaRPr>
                    </a:p>
                  </a:txBody>
                  <a:tcPr marL="9710" marR="9710" marT="83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Physical condition of Driver</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10</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Failing to Yield</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9</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Disregarding Traffic Signals</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8</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Failing to Reduce speed</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8</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7B7B"/>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Failing to Yield</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7</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Physical condition of Driver</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13</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343916339"/>
                  </a:ext>
                </a:extLst>
              </a:tr>
              <a:tr h="797505">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3</a:t>
                      </a:r>
                      <a:endParaRPr lang="en-IN" sz="2000" b="0" i="0" u="none" strike="noStrike" dirty="0">
                        <a:effectLst/>
                        <a:latin typeface="Arial" panose="020B0604020202020204" pitchFamily="34" charset="0"/>
                      </a:endParaRPr>
                    </a:p>
                  </a:txBody>
                  <a:tcPr marL="9710" marR="9710" marT="83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Exceeding Speed Limit</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9</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Disregarding Traffic Signals</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5</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Physical condition of Driver</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7</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Failing to Yield</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8</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Physical condition of Driver</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6</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Disregarding Traffic Signals</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11</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4008650141"/>
                  </a:ext>
                </a:extLst>
              </a:tr>
              <a:tr h="609948">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4</a:t>
                      </a:r>
                      <a:endParaRPr lang="en-IN" sz="2000" b="0" i="0" u="none" strike="noStrike" dirty="0">
                        <a:effectLst/>
                        <a:latin typeface="Arial" panose="020B0604020202020204" pitchFamily="34" charset="0"/>
                      </a:endParaRPr>
                    </a:p>
                  </a:txBody>
                  <a:tcPr marL="9710" marR="9710" marT="83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1" i="0" u="none" strike="noStrike">
                          <a:solidFill>
                            <a:srgbClr val="000000"/>
                          </a:solidFill>
                          <a:effectLst/>
                          <a:latin typeface="Times New Roman" panose="02020603050405020304" pitchFamily="18" charset="0"/>
                        </a:rPr>
                        <a:t>Failing to Reduce speed</a:t>
                      </a:r>
                      <a:br>
                        <a:rPr lang="en-US" sz="1400" b="1" i="0" u="none" strike="noStrike">
                          <a:solidFill>
                            <a:srgbClr val="000000"/>
                          </a:solidFill>
                          <a:effectLst/>
                          <a:latin typeface="Times New Roman" panose="02020603050405020304" pitchFamily="18" charset="0"/>
                        </a:rPr>
                      </a:br>
                      <a:r>
                        <a:rPr lang="en-US" sz="1400" b="1" i="0" u="none" strike="noStrike">
                          <a:solidFill>
                            <a:srgbClr val="000000"/>
                          </a:solidFill>
                          <a:effectLst/>
                          <a:latin typeface="Times New Roman" panose="02020603050405020304" pitchFamily="18" charset="0"/>
                        </a:rPr>
                        <a:t>4</a:t>
                      </a:r>
                      <a:endParaRPr lang="en-US" sz="2000" b="0" i="0" u="none" strike="noStrike">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7B7B"/>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Exceeding Speed Limit</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5</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spcBef>
                          <a:spcPts val="0"/>
                        </a:spcBef>
                        <a:spcAft>
                          <a:spcPts val="0"/>
                        </a:spcAft>
                      </a:pPr>
                      <a:r>
                        <a:rPr lang="en-IN" sz="1400" b="1" i="0" u="none" strike="noStrike" dirty="0">
                          <a:solidFill>
                            <a:srgbClr val="000000"/>
                          </a:solidFill>
                          <a:effectLst/>
                          <a:latin typeface="Times New Roman" panose="02020603050405020304" pitchFamily="18" charset="0"/>
                        </a:rPr>
                        <a:t>Operating Vehicle Issue</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4</a:t>
                      </a:r>
                      <a:endParaRPr lang="en-IN" sz="2000" b="0" i="0" u="none" strike="noStrike" dirty="0">
                        <a:effectLst/>
                        <a:latin typeface="Arial" panose="020B0604020202020204" pitchFamily="34" charset="0"/>
                      </a:endParaRPr>
                    </a:p>
                  </a:txBody>
                  <a:tcPr marL="9710" marR="9710" marT="83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FF"/>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Disregarding Traffic Signals</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4</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Disregarding Traffic Signals</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5</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Failing to Yield</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9</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505788094"/>
                  </a:ext>
                </a:extLst>
              </a:tr>
              <a:tr h="797505">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5</a:t>
                      </a:r>
                      <a:endParaRPr lang="en-IN" sz="2000" b="0" i="0" u="none" strike="noStrike" dirty="0">
                        <a:effectLst/>
                        <a:latin typeface="Arial" panose="020B0604020202020204" pitchFamily="34" charset="0"/>
                      </a:endParaRPr>
                    </a:p>
                  </a:txBody>
                  <a:tcPr marL="9710" marR="9710" marT="83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400" b="1" i="0" u="none" strike="noStrike" dirty="0">
                          <a:solidFill>
                            <a:srgbClr val="000000"/>
                          </a:solidFill>
                          <a:effectLst/>
                          <a:latin typeface="Times New Roman" panose="02020603050405020304" pitchFamily="18" charset="0"/>
                        </a:rPr>
                        <a:t>Failing to Yield</a:t>
                      </a:r>
                      <a:br>
                        <a:rPr lang="en-IN" sz="1400" b="1" i="0" u="none" strike="noStrike" dirty="0">
                          <a:solidFill>
                            <a:srgbClr val="000000"/>
                          </a:solidFill>
                          <a:effectLst/>
                          <a:latin typeface="Times New Roman" panose="02020603050405020304" pitchFamily="18" charset="0"/>
                        </a:rPr>
                      </a:br>
                      <a:r>
                        <a:rPr lang="en-IN" sz="1400" b="1" i="0" u="none" strike="noStrike" dirty="0">
                          <a:solidFill>
                            <a:srgbClr val="000000"/>
                          </a:solidFill>
                          <a:effectLst/>
                          <a:latin typeface="Times New Roman" panose="02020603050405020304" pitchFamily="18" charset="0"/>
                        </a:rPr>
                        <a:t>4</a:t>
                      </a:r>
                      <a:endParaRPr lang="en-IN"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Failing to Reduce speed</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5</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7B7B"/>
                    </a:solidFill>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Failing to Reduce speed</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2</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7B7B"/>
                    </a:solidFill>
                  </a:tcPr>
                </a:tc>
                <a:tc>
                  <a:txBody>
                    <a:bodyPr/>
                    <a:lstStyle/>
                    <a:p>
                      <a:pPr algn="ctr" fontAlgn="ctr">
                        <a:spcBef>
                          <a:spcPts val="0"/>
                        </a:spcBef>
                        <a:spcAft>
                          <a:spcPts val="0"/>
                        </a:spcAft>
                      </a:pPr>
                      <a:r>
                        <a:rPr lang="en-US" sz="1400" b="1" i="0" u="none" strike="noStrike">
                          <a:solidFill>
                            <a:srgbClr val="000000"/>
                          </a:solidFill>
                          <a:effectLst/>
                          <a:latin typeface="Times New Roman" panose="02020603050405020304" pitchFamily="18" charset="0"/>
                        </a:rPr>
                        <a:t>Physical condition of Driver</a:t>
                      </a:r>
                      <a:br>
                        <a:rPr lang="en-US" sz="1400" b="1" i="0" u="none" strike="noStrike">
                          <a:solidFill>
                            <a:srgbClr val="000000"/>
                          </a:solidFill>
                          <a:effectLst/>
                          <a:latin typeface="Times New Roman" panose="02020603050405020304" pitchFamily="18" charset="0"/>
                        </a:rPr>
                      </a:br>
                      <a:r>
                        <a:rPr lang="en-US" sz="1400" b="1" i="0" u="none" strike="noStrike">
                          <a:solidFill>
                            <a:srgbClr val="000000"/>
                          </a:solidFill>
                          <a:effectLst/>
                          <a:latin typeface="Times New Roman" panose="02020603050405020304" pitchFamily="18" charset="0"/>
                        </a:rPr>
                        <a:t>4</a:t>
                      </a:r>
                      <a:endParaRPr lang="en-US" sz="2000" b="0" i="0" u="none" strike="noStrike">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spcBef>
                          <a:spcPts val="0"/>
                        </a:spcBef>
                        <a:spcAft>
                          <a:spcPts val="0"/>
                        </a:spcAft>
                      </a:pPr>
                      <a:r>
                        <a:rPr lang="en-US" sz="1400" b="1" i="0" u="none" strike="noStrike">
                          <a:solidFill>
                            <a:srgbClr val="000000"/>
                          </a:solidFill>
                          <a:effectLst/>
                          <a:latin typeface="Times New Roman" panose="02020603050405020304" pitchFamily="18" charset="0"/>
                        </a:rPr>
                        <a:t>Failing to Reduce speed</a:t>
                      </a:r>
                      <a:br>
                        <a:rPr lang="en-US" sz="1400" b="1" i="0" u="none" strike="noStrike">
                          <a:solidFill>
                            <a:srgbClr val="000000"/>
                          </a:solidFill>
                          <a:effectLst/>
                          <a:latin typeface="Times New Roman" panose="02020603050405020304" pitchFamily="18" charset="0"/>
                        </a:rPr>
                      </a:br>
                      <a:r>
                        <a:rPr lang="en-US" sz="1400" b="1" i="0" u="none" strike="noStrike">
                          <a:solidFill>
                            <a:srgbClr val="000000"/>
                          </a:solidFill>
                          <a:effectLst/>
                          <a:latin typeface="Times New Roman" panose="02020603050405020304" pitchFamily="18" charset="0"/>
                        </a:rPr>
                        <a:t>4</a:t>
                      </a:r>
                      <a:endParaRPr lang="en-US" sz="2000" b="0" i="0" u="none" strike="noStrike">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7B7B"/>
                    </a:solidFill>
                  </a:tcPr>
                </a:tc>
                <a:tc>
                  <a:txBody>
                    <a:bodyPr/>
                    <a:lstStyle/>
                    <a:p>
                      <a:pPr algn="ctr" fontAlgn="ctr">
                        <a:spcBef>
                          <a:spcPts val="0"/>
                        </a:spcBef>
                        <a:spcAft>
                          <a:spcPts val="0"/>
                        </a:spcAft>
                      </a:pPr>
                      <a:r>
                        <a:rPr lang="en-US" sz="1400" b="1" i="0" u="none" strike="noStrike" dirty="0">
                          <a:solidFill>
                            <a:srgbClr val="000000"/>
                          </a:solidFill>
                          <a:effectLst/>
                          <a:latin typeface="Times New Roman" panose="02020603050405020304" pitchFamily="18" charset="0"/>
                        </a:rPr>
                        <a:t>Failing to Reduce speed</a:t>
                      </a:r>
                      <a:br>
                        <a:rPr lang="en-US" sz="1400" b="1" i="0" u="none" strike="noStrike" dirty="0">
                          <a:solidFill>
                            <a:srgbClr val="000000"/>
                          </a:solidFill>
                          <a:effectLst/>
                          <a:latin typeface="Times New Roman" panose="02020603050405020304" pitchFamily="18" charset="0"/>
                        </a:rPr>
                      </a:br>
                      <a:r>
                        <a:rPr lang="en-US" sz="1400" b="1" i="0" u="none" strike="noStrike" dirty="0">
                          <a:solidFill>
                            <a:srgbClr val="000000"/>
                          </a:solidFill>
                          <a:effectLst/>
                          <a:latin typeface="Times New Roman" panose="02020603050405020304" pitchFamily="18" charset="0"/>
                        </a:rPr>
                        <a:t>8</a:t>
                      </a:r>
                      <a:endParaRPr lang="en-US" sz="2000" b="0" i="0" u="none" strike="noStrike" dirty="0">
                        <a:effectLst/>
                        <a:latin typeface="Arial" panose="020B0604020202020204" pitchFamily="34" charset="0"/>
                      </a:endParaRPr>
                    </a:p>
                  </a:txBody>
                  <a:tcPr marL="9710" marR="9710" marT="83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7B7B"/>
                    </a:solidFill>
                  </a:tcPr>
                </a:tc>
                <a:extLst>
                  <a:ext uri="{0D108BD9-81ED-4DB2-BD59-A6C34878D82A}">
                    <a16:rowId xmlns:a16="http://schemas.microsoft.com/office/drawing/2014/main" val="2364771902"/>
                  </a:ext>
                </a:extLst>
              </a:tr>
            </a:tbl>
          </a:graphicData>
        </a:graphic>
      </p:graphicFrame>
      <p:sp>
        <p:nvSpPr>
          <p:cNvPr id="3" name="Title 2">
            <a:extLst>
              <a:ext uri="{FF2B5EF4-FFF2-40B4-BE49-F238E27FC236}">
                <a16:creationId xmlns:a16="http://schemas.microsoft.com/office/drawing/2014/main" id="{1C261971-A893-4876-8E75-0E516DB8794C}"/>
              </a:ext>
            </a:extLst>
          </p:cNvPr>
          <p:cNvSpPr>
            <a:spLocks noGrp="1"/>
          </p:cNvSpPr>
          <p:nvPr>
            <p:ph type="title"/>
          </p:nvPr>
        </p:nvSpPr>
        <p:spPr>
          <a:xfrm>
            <a:off x="696064" y="714997"/>
            <a:ext cx="10058400" cy="587584"/>
          </a:xfrm>
        </p:spPr>
        <p:txBody>
          <a:bodyPr vert="horz" lIns="91440" tIns="45720" rIns="91440" bIns="45720" rtlCol="0" anchor="ctr">
            <a:normAutofit/>
          </a:bodyPr>
          <a:lstStyle/>
          <a:p>
            <a:r>
              <a:rPr lang="en-US" kern="1200" spc="-50" baseline="0" dirty="0">
                <a:latin typeface="+mj-lt"/>
                <a:ea typeface="+mj-ea"/>
                <a:cs typeface="+mj-cs"/>
              </a:rPr>
              <a:t>FINDINGS of Research question</a:t>
            </a:r>
          </a:p>
        </p:txBody>
      </p:sp>
      <p:sp>
        <p:nvSpPr>
          <p:cNvPr id="6" name="TextBox 5">
            <a:extLst>
              <a:ext uri="{FF2B5EF4-FFF2-40B4-BE49-F238E27FC236}">
                <a16:creationId xmlns:a16="http://schemas.microsoft.com/office/drawing/2014/main" id="{9F650542-D76B-48D9-BC70-1450F58040F9}"/>
              </a:ext>
            </a:extLst>
          </p:cNvPr>
          <p:cNvSpPr txBox="1"/>
          <p:nvPr/>
        </p:nvSpPr>
        <p:spPr>
          <a:xfrm>
            <a:off x="696064" y="1302581"/>
            <a:ext cx="10605794" cy="923330"/>
          </a:xfrm>
          <a:prstGeom prst="rect">
            <a:avLst/>
          </a:prstGeom>
          <a:noFill/>
        </p:spPr>
        <p:txBody>
          <a:bodyPr wrap="square" rtlCol="0">
            <a:spAutoFit/>
          </a:bodyPr>
          <a:lstStyle/>
          <a:p>
            <a:pPr algn="just"/>
            <a:r>
              <a:rPr lang="en-US" b="1" dirty="0"/>
              <a:t>3. Biannually, what are the top 5 contributory causes of fatalities reported in traffic crashes from 2018 to 2020?</a:t>
            </a:r>
          </a:p>
          <a:p>
            <a:endParaRPr lang="en-IN" b="1" dirty="0"/>
          </a:p>
        </p:txBody>
      </p:sp>
    </p:spTree>
    <p:extLst>
      <p:ext uri="{BB962C8B-B14F-4D97-AF65-F5344CB8AC3E}">
        <p14:creationId xmlns:p14="http://schemas.microsoft.com/office/powerpoint/2010/main" val="63960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6268B0-28CE-4180-9AD8-12E4D65C1ACE}"/>
              </a:ext>
            </a:extLst>
          </p:cNvPr>
          <p:cNvSpPr>
            <a:spLocks noGrp="1"/>
          </p:cNvSpPr>
          <p:nvPr>
            <p:ph idx="1"/>
          </p:nvPr>
        </p:nvSpPr>
        <p:spPr/>
        <p:txBody>
          <a:bodyPr/>
          <a:lstStyle/>
          <a:p>
            <a:r>
              <a:rPr lang="en-IN" dirty="0"/>
              <a:t>If we had to this project again, we would consider different questions like </a:t>
            </a:r>
          </a:p>
          <a:p>
            <a:pPr marL="457200" indent="-457200">
              <a:buClr>
                <a:schemeClr val="tx1"/>
              </a:buClr>
              <a:buFont typeface="+mj-lt"/>
              <a:buAutoNum type="arabicPeriod"/>
            </a:pPr>
            <a:r>
              <a:rPr lang="en-US" dirty="0"/>
              <a:t>If there isn’t any missing data in weather, we would like to determine which weather condition was most prevalent for each type of crash.</a:t>
            </a:r>
          </a:p>
          <a:p>
            <a:pPr marL="457200" indent="-457200">
              <a:buClr>
                <a:schemeClr val="tx1"/>
              </a:buClr>
              <a:buFont typeface="+mj-lt"/>
              <a:buAutoNum type="arabicPeriod"/>
            </a:pPr>
            <a:r>
              <a:rPr lang="en-US" dirty="0"/>
              <a:t>Display a cluster map showing the locations of crashes involving a hit and run.</a:t>
            </a:r>
          </a:p>
          <a:p>
            <a:pPr marL="457200" indent="-457200">
              <a:buFont typeface="+mj-lt"/>
              <a:buAutoNum type="arabicPeriod"/>
            </a:pPr>
            <a:endParaRPr lang="en-IN" dirty="0"/>
          </a:p>
          <a:p>
            <a:pPr marL="457200" indent="-457200">
              <a:buFont typeface="+mj-lt"/>
              <a:buAutoNum type="arabicPeriod"/>
            </a:pPr>
            <a:endParaRPr lang="en-IN" dirty="0"/>
          </a:p>
          <a:p>
            <a:endParaRPr lang="en-IN" dirty="0"/>
          </a:p>
        </p:txBody>
      </p:sp>
      <p:sp>
        <p:nvSpPr>
          <p:cNvPr id="3" name="Title 2">
            <a:extLst>
              <a:ext uri="{FF2B5EF4-FFF2-40B4-BE49-F238E27FC236}">
                <a16:creationId xmlns:a16="http://schemas.microsoft.com/office/drawing/2014/main" id="{DA2142A9-D255-4DDA-8950-0ED22A0A882A}"/>
              </a:ext>
            </a:extLst>
          </p:cNvPr>
          <p:cNvSpPr>
            <a:spLocks noGrp="1"/>
          </p:cNvSpPr>
          <p:nvPr>
            <p:ph type="title"/>
          </p:nvPr>
        </p:nvSpPr>
        <p:spPr/>
        <p:txBody>
          <a:bodyPr/>
          <a:lstStyle/>
          <a:p>
            <a:r>
              <a:rPr lang="en-IN" dirty="0"/>
              <a:t>If we had to this Project Again?</a:t>
            </a:r>
          </a:p>
        </p:txBody>
      </p:sp>
    </p:spTree>
    <p:extLst>
      <p:ext uri="{BB962C8B-B14F-4D97-AF65-F5344CB8AC3E}">
        <p14:creationId xmlns:p14="http://schemas.microsoft.com/office/powerpoint/2010/main" val="80450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Introduction </a:t>
            </a:r>
          </a:p>
          <a:p>
            <a:r>
              <a:rPr lang="en-US" dirty="0"/>
              <a:t>Data Set	</a:t>
            </a:r>
          </a:p>
          <a:p>
            <a:r>
              <a:rPr lang="en-US" dirty="0"/>
              <a:t>Quality Issues</a:t>
            </a:r>
          </a:p>
          <a:p>
            <a:r>
              <a:rPr lang="en-US" dirty="0"/>
              <a:t>Research Questions</a:t>
            </a:r>
          </a:p>
          <a:p>
            <a:r>
              <a:rPr lang="en-US" dirty="0"/>
              <a:t>Analyzing Process</a:t>
            </a:r>
          </a:p>
          <a:p>
            <a:r>
              <a:rPr lang="en-US" dirty="0"/>
              <a:t>Findings of Research Questions</a:t>
            </a:r>
          </a:p>
          <a:p>
            <a:r>
              <a:rPr lang="en-IN" dirty="0"/>
              <a:t>If we had to this Project Again</a:t>
            </a:r>
            <a:endParaRPr lang="en-US" dirty="0"/>
          </a:p>
          <a:p>
            <a:pPr marL="0" indent="0">
              <a:buNone/>
            </a:pPr>
            <a:endParaRPr lang="en-US"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Introduction</a:t>
            </a:r>
          </a:p>
        </p:txBody>
      </p:sp>
      <p:sp>
        <p:nvSpPr>
          <p:cNvPr id="2" name="Content Placeholder 1">
            <a:extLst>
              <a:ext uri="{FF2B5EF4-FFF2-40B4-BE49-F238E27FC236}">
                <a16:creationId xmlns:a16="http://schemas.microsoft.com/office/drawing/2014/main" id="{9FB5F556-4409-4C0E-AE32-B39800AEC387}"/>
              </a:ext>
            </a:extLst>
          </p:cNvPr>
          <p:cNvSpPr>
            <a:spLocks noGrp="1"/>
          </p:cNvSpPr>
          <p:nvPr>
            <p:ph sz="half" idx="2"/>
          </p:nvPr>
        </p:nvSpPr>
        <p:spPr>
          <a:xfrm>
            <a:off x="5419288" y="633874"/>
            <a:ext cx="6007083" cy="5590250"/>
          </a:xfrm>
        </p:spPr>
        <p:txBody>
          <a:bodyPr/>
          <a:lstStyle/>
          <a:p>
            <a:pPr marL="0" indent="0">
              <a:buNone/>
            </a:pPr>
            <a:r>
              <a:rPr lang="en-US" dirty="0"/>
              <a:t>We are Data Champs, team of two members.</a:t>
            </a:r>
          </a:p>
          <a:p>
            <a:pPr marL="201168" lvl="1" indent="0">
              <a:buNone/>
            </a:pPr>
            <a:endParaRPr lang="en-US" dirty="0"/>
          </a:p>
          <a:p>
            <a:pPr marL="201168" lvl="1" indent="0">
              <a:buNone/>
            </a:pPr>
            <a:r>
              <a:rPr lang="en-US" dirty="0"/>
              <a:t>Shivani Konyala </a:t>
            </a:r>
          </a:p>
          <a:p>
            <a:pPr marL="201168" lvl="1" indent="0">
              <a:buNone/>
            </a:pPr>
            <a:r>
              <a:rPr lang="en-US" dirty="0"/>
              <a:t>Yeshwanth Nellikanti</a:t>
            </a: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AEFC1C-E816-4EAD-9482-CC0450A8836E}"/>
              </a:ext>
            </a:extLst>
          </p:cNvPr>
          <p:cNvSpPr>
            <a:spLocks noGrp="1"/>
          </p:cNvSpPr>
          <p:nvPr>
            <p:ph type="title"/>
          </p:nvPr>
        </p:nvSpPr>
        <p:spPr>
          <a:xfrm>
            <a:off x="635000" y="3135207"/>
            <a:ext cx="4886854" cy="587584"/>
          </a:xfrm>
        </p:spPr>
        <p:txBody>
          <a:bodyPr anchor="ctr">
            <a:normAutofit/>
          </a:bodyPr>
          <a:lstStyle/>
          <a:p>
            <a:r>
              <a:rPr lang="en-US" dirty="0"/>
              <a:t>Data Set</a:t>
            </a:r>
            <a:endParaRPr lang="en-IN" dirty="0"/>
          </a:p>
        </p:txBody>
      </p:sp>
      <p:sp>
        <p:nvSpPr>
          <p:cNvPr id="5" name="Content Placeholder 4">
            <a:extLst>
              <a:ext uri="{FF2B5EF4-FFF2-40B4-BE49-F238E27FC236}">
                <a16:creationId xmlns:a16="http://schemas.microsoft.com/office/drawing/2014/main" id="{0E61134C-3D96-445E-80D8-0A6521C09D94}"/>
              </a:ext>
            </a:extLst>
          </p:cNvPr>
          <p:cNvSpPr>
            <a:spLocks noGrp="1"/>
          </p:cNvSpPr>
          <p:nvPr>
            <p:ph sz="half" idx="2"/>
          </p:nvPr>
        </p:nvSpPr>
        <p:spPr>
          <a:xfrm>
            <a:off x="4739781" y="822121"/>
            <a:ext cx="6568579" cy="5402004"/>
          </a:xfrm>
        </p:spPr>
        <p:txBody>
          <a:bodyPr anchor="ctr">
            <a:normAutofit/>
          </a:bodyPr>
          <a:lstStyle/>
          <a:p>
            <a:pPr algn="just">
              <a:buClrTx/>
              <a:buFont typeface="Arial" panose="020B0604020202020204" pitchFamily="34" charset="0"/>
              <a:buChar char="•"/>
            </a:pPr>
            <a:r>
              <a:rPr lang="en-US" dirty="0"/>
              <a:t>The team is responsible for selecting a large data dataset, developing research questions to break down the information, performing data analysis, and detailing the results of sightings.</a:t>
            </a:r>
          </a:p>
          <a:p>
            <a:pPr algn="just">
              <a:buClrTx/>
              <a:buFont typeface="Arial" panose="020B0604020202020204" pitchFamily="34" charset="0"/>
              <a:buChar char="•"/>
            </a:pPr>
            <a:r>
              <a:rPr lang="en-US" dirty="0"/>
              <a:t>We went through several datasets from the suggested sites, we investigated some of the datasets like a dual credit card, cybersecurity, and a few others. </a:t>
            </a:r>
          </a:p>
          <a:p>
            <a:pPr algn="just">
              <a:buClrTx/>
              <a:buFont typeface="Arial" panose="020B0604020202020204" pitchFamily="34" charset="0"/>
              <a:buChar char="•"/>
            </a:pPr>
            <a:r>
              <a:rPr lang="en-US" dirty="0"/>
              <a:t>Eventually, the team selected Chicago Traffic Crashes, as it helps to analyze the traffic crashes of Chicago. We intended to analyze the data from 2018 as it has information of all the districts of Chicago. </a:t>
            </a:r>
          </a:p>
          <a:p>
            <a:pPr marL="0" indent="0" algn="just">
              <a:buNone/>
            </a:pPr>
            <a:br>
              <a:rPr lang="en-US" dirty="0"/>
            </a:br>
            <a:endParaRPr lang="en-IN" dirty="0"/>
          </a:p>
        </p:txBody>
      </p:sp>
    </p:spTree>
    <p:extLst>
      <p:ext uri="{BB962C8B-B14F-4D97-AF65-F5344CB8AC3E}">
        <p14:creationId xmlns:p14="http://schemas.microsoft.com/office/powerpoint/2010/main" val="84263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70030-C38B-4623-90FB-6E4656E1CE73}"/>
              </a:ext>
            </a:extLst>
          </p:cNvPr>
          <p:cNvSpPr>
            <a:spLocks noGrp="1"/>
          </p:cNvSpPr>
          <p:nvPr>
            <p:ph type="title"/>
          </p:nvPr>
        </p:nvSpPr>
        <p:spPr>
          <a:xfrm>
            <a:off x="635000" y="3135207"/>
            <a:ext cx="4886854" cy="587584"/>
          </a:xfrm>
        </p:spPr>
        <p:txBody>
          <a:bodyPr anchor="ctr">
            <a:normAutofit/>
          </a:bodyPr>
          <a:lstStyle/>
          <a:p>
            <a:r>
              <a:rPr lang="en-IN" dirty="0"/>
              <a:t>Quality ISSUES</a:t>
            </a:r>
          </a:p>
        </p:txBody>
      </p:sp>
      <p:sp>
        <p:nvSpPr>
          <p:cNvPr id="5" name="Content Placeholder 4">
            <a:extLst>
              <a:ext uri="{FF2B5EF4-FFF2-40B4-BE49-F238E27FC236}">
                <a16:creationId xmlns:a16="http://schemas.microsoft.com/office/drawing/2014/main" id="{6F39F95D-8A18-4BA8-B749-5D4675D3DAED}"/>
              </a:ext>
            </a:extLst>
          </p:cNvPr>
          <p:cNvSpPr>
            <a:spLocks noGrp="1"/>
          </p:cNvSpPr>
          <p:nvPr>
            <p:ph sz="half" idx="2"/>
          </p:nvPr>
        </p:nvSpPr>
        <p:spPr>
          <a:xfrm>
            <a:off x="5575830" y="633875"/>
            <a:ext cx="5757698" cy="5590250"/>
          </a:xfrm>
        </p:spPr>
        <p:txBody>
          <a:bodyPr anchor="ctr">
            <a:normAutofit/>
          </a:bodyPr>
          <a:lstStyle/>
          <a:p>
            <a:pPr marL="0" indent="0" algn="just">
              <a:buNone/>
            </a:pPr>
            <a:r>
              <a:rPr lang="en-US" dirty="0"/>
              <a:t>For one of the research questions, we need the primary contributory cause of the crash. The Details in the primary contributory cause are not blank but for most of the records, the cause was unable to determine. </a:t>
            </a:r>
          </a:p>
          <a:p>
            <a:pPr marL="0" indent="0" algn="just">
              <a:buNone/>
            </a:pPr>
            <a:r>
              <a:rPr lang="en-US" dirty="0"/>
              <a:t>The Chicago traffic department would know the importance of detailed description of the primary cause for analyzing the crashes and they would take necessary measures to avoid crashes in future.</a:t>
            </a:r>
            <a:endParaRPr lang="en-IN" dirty="0"/>
          </a:p>
        </p:txBody>
      </p:sp>
    </p:spTree>
    <p:extLst>
      <p:ext uri="{BB962C8B-B14F-4D97-AF65-F5344CB8AC3E}">
        <p14:creationId xmlns:p14="http://schemas.microsoft.com/office/powerpoint/2010/main" val="251627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6533-9F95-445B-827D-0A6C90C39D22}"/>
              </a:ext>
            </a:extLst>
          </p:cNvPr>
          <p:cNvSpPr>
            <a:spLocks noGrp="1"/>
          </p:cNvSpPr>
          <p:nvPr>
            <p:ph type="title"/>
          </p:nvPr>
        </p:nvSpPr>
        <p:spPr/>
        <p:txBody>
          <a:bodyPr/>
          <a:lstStyle/>
          <a:p>
            <a:r>
              <a:rPr lang="en-IN" dirty="0"/>
              <a:t>Research Questions</a:t>
            </a:r>
          </a:p>
        </p:txBody>
      </p:sp>
      <p:sp>
        <p:nvSpPr>
          <p:cNvPr id="3" name="Content Placeholder 2">
            <a:extLst>
              <a:ext uri="{FF2B5EF4-FFF2-40B4-BE49-F238E27FC236}">
                <a16:creationId xmlns:a16="http://schemas.microsoft.com/office/drawing/2014/main" id="{A0D4BB49-1AB8-4166-8396-246412E040E6}"/>
              </a:ext>
            </a:extLst>
          </p:cNvPr>
          <p:cNvSpPr>
            <a:spLocks noGrp="1"/>
          </p:cNvSpPr>
          <p:nvPr>
            <p:ph sz="half" idx="2"/>
          </p:nvPr>
        </p:nvSpPr>
        <p:spPr>
          <a:xfrm>
            <a:off x="5575830" y="633875"/>
            <a:ext cx="5791254" cy="5590250"/>
          </a:xfrm>
        </p:spPr>
        <p:txBody>
          <a:bodyPr/>
          <a:lstStyle/>
          <a:p>
            <a:pPr algn="just"/>
            <a:r>
              <a:rPr lang="en-US" dirty="0"/>
              <a:t>What is the hour-wise number of crashes in Chicago from 2018 to 2020?</a:t>
            </a:r>
          </a:p>
          <a:p>
            <a:pPr algn="just"/>
            <a:r>
              <a:rPr lang="en-US" dirty="0"/>
              <a:t>Biannually, how many crashes have been reported in Chicago city from 2018 to 2020?</a:t>
            </a:r>
          </a:p>
          <a:p>
            <a:pPr algn="just"/>
            <a:r>
              <a:rPr lang="en-US" dirty="0"/>
              <a:t>Biannually, what are the top 5 contributory causes of fatalities reported in traffic crashes from 2018 to 2020?</a:t>
            </a:r>
          </a:p>
          <a:p>
            <a:pPr marL="0" indent="0" algn="just">
              <a:buNone/>
            </a:pPr>
            <a:br>
              <a:rPr lang="en-US" dirty="0"/>
            </a:br>
            <a:endParaRPr lang="en-IN" dirty="0"/>
          </a:p>
        </p:txBody>
      </p:sp>
    </p:spTree>
    <p:extLst>
      <p:ext uri="{BB962C8B-B14F-4D97-AF65-F5344CB8AC3E}">
        <p14:creationId xmlns:p14="http://schemas.microsoft.com/office/powerpoint/2010/main" val="38621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3BCF-85BF-48FF-B732-34CEC97276A9}"/>
              </a:ext>
            </a:extLst>
          </p:cNvPr>
          <p:cNvSpPr>
            <a:spLocks noGrp="1"/>
          </p:cNvSpPr>
          <p:nvPr>
            <p:ph type="title"/>
          </p:nvPr>
        </p:nvSpPr>
        <p:spPr/>
        <p:txBody>
          <a:bodyPr/>
          <a:lstStyle/>
          <a:p>
            <a:r>
              <a:rPr lang="en-IN" dirty="0"/>
              <a:t>Research Questions</a:t>
            </a:r>
          </a:p>
        </p:txBody>
      </p:sp>
      <p:sp>
        <p:nvSpPr>
          <p:cNvPr id="3" name="Content Placeholder 2">
            <a:extLst>
              <a:ext uri="{FF2B5EF4-FFF2-40B4-BE49-F238E27FC236}">
                <a16:creationId xmlns:a16="http://schemas.microsoft.com/office/drawing/2014/main" id="{CE8C0271-73AF-46A5-964F-11B7E1A3EEE0}"/>
              </a:ext>
            </a:extLst>
          </p:cNvPr>
          <p:cNvSpPr>
            <a:spLocks noGrp="1"/>
          </p:cNvSpPr>
          <p:nvPr>
            <p:ph sz="half" idx="2"/>
          </p:nvPr>
        </p:nvSpPr>
        <p:spPr>
          <a:xfrm>
            <a:off x="5575830" y="633875"/>
            <a:ext cx="5791254" cy="5590250"/>
          </a:xfrm>
        </p:spPr>
        <p:txBody>
          <a:bodyPr/>
          <a:lstStyle/>
          <a:p>
            <a:pPr algn="just"/>
            <a:r>
              <a:rPr lang="en-US" dirty="0"/>
              <a:t>For analyzing the dataset, the team firstly have chosen the research questions based on the available data. (Avoiding missing data discrepancy) </a:t>
            </a:r>
          </a:p>
          <a:p>
            <a:pPr algn="just"/>
            <a:r>
              <a:rPr lang="en-US" dirty="0"/>
              <a:t>Secondly, the team has further filtered the research questions based on whether they provide value to analyze the traffic crash problems. </a:t>
            </a:r>
          </a:p>
          <a:p>
            <a:pPr algn="just"/>
            <a:r>
              <a:rPr lang="en-US" dirty="0"/>
              <a:t>Furthermore, the team concentrated on choosing questions where the aspects like crash rate, fatality rate, road defects, and hour-wise data can be analyzed</a:t>
            </a:r>
            <a:endParaRPr lang="en-IN" dirty="0"/>
          </a:p>
        </p:txBody>
      </p:sp>
    </p:spTree>
    <p:extLst>
      <p:ext uri="{BB962C8B-B14F-4D97-AF65-F5344CB8AC3E}">
        <p14:creationId xmlns:p14="http://schemas.microsoft.com/office/powerpoint/2010/main" val="335015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3B03-A4E8-48CC-BB1A-87D02671E8A0}"/>
              </a:ext>
            </a:extLst>
          </p:cNvPr>
          <p:cNvSpPr>
            <a:spLocks noGrp="1"/>
          </p:cNvSpPr>
          <p:nvPr>
            <p:ph type="title"/>
          </p:nvPr>
        </p:nvSpPr>
        <p:spPr/>
        <p:txBody>
          <a:bodyPr/>
          <a:lstStyle/>
          <a:p>
            <a:r>
              <a:rPr lang="en-IN" dirty="0"/>
              <a:t>Analysing Process</a:t>
            </a:r>
          </a:p>
        </p:txBody>
      </p:sp>
      <p:sp>
        <p:nvSpPr>
          <p:cNvPr id="3" name="Content Placeholder 2">
            <a:extLst>
              <a:ext uri="{FF2B5EF4-FFF2-40B4-BE49-F238E27FC236}">
                <a16:creationId xmlns:a16="http://schemas.microsoft.com/office/drawing/2014/main" id="{75B28787-4388-432A-84C0-5ED623F8B955}"/>
              </a:ext>
            </a:extLst>
          </p:cNvPr>
          <p:cNvSpPr>
            <a:spLocks noGrp="1"/>
          </p:cNvSpPr>
          <p:nvPr>
            <p:ph sz="half" idx="2"/>
          </p:nvPr>
        </p:nvSpPr>
        <p:spPr/>
        <p:txBody>
          <a:bodyPr/>
          <a:lstStyle/>
          <a:p>
            <a:r>
              <a:rPr lang="en-US" dirty="0"/>
              <a:t>To analyze the research questions, we have used PYSPARK SQL.</a:t>
            </a:r>
          </a:p>
          <a:p>
            <a:r>
              <a:rPr lang="en-US" dirty="0"/>
              <a:t>To visualize the findings of the research questions, we have used tableau software, and excel.</a:t>
            </a:r>
            <a:endParaRPr lang="en-IN" dirty="0"/>
          </a:p>
        </p:txBody>
      </p:sp>
    </p:spTree>
    <p:extLst>
      <p:ext uri="{BB962C8B-B14F-4D97-AF65-F5344CB8AC3E}">
        <p14:creationId xmlns:p14="http://schemas.microsoft.com/office/powerpoint/2010/main" val="216790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DF84B3-00B4-488C-AC60-BE31C773975A}"/>
              </a:ext>
            </a:extLst>
          </p:cNvPr>
          <p:cNvSpPr>
            <a:spLocks noGrp="1"/>
          </p:cNvSpPr>
          <p:nvPr>
            <p:ph type="body" idx="1"/>
          </p:nvPr>
        </p:nvSpPr>
        <p:spPr/>
        <p:txBody>
          <a:bodyPr/>
          <a:lstStyle/>
          <a:p>
            <a:pPr algn="ctr"/>
            <a:r>
              <a:rPr lang="en-IN" dirty="0"/>
              <a:t>PIG</a:t>
            </a:r>
          </a:p>
        </p:txBody>
      </p:sp>
      <p:sp>
        <p:nvSpPr>
          <p:cNvPr id="6" name="Content Placeholder 5">
            <a:extLst>
              <a:ext uri="{FF2B5EF4-FFF2-40B4-BE49-F238E27FC236}">
                <a16:creationId xmlns:a16="http://schemas.microsoft.com/office/drawing/2014/main" id="{1315B574-F14C-4EBC-99FD-A5E71166EBF1}"/>
              </a:ext>
            </a:extLst>
          </p:cNvPr>
          <p:cNvSpPr>
            <a:spLocks noGrp="1"/>
          </p:cNvSpPr>
          <p:nvPr>
            <p:ph sz="half" idx="2"/>
          </p:nvPr>
        </p:nvSpPr>
        <p:spPr/>
        <p:txBody>
          <a:bodyPr/>
          <a:lstStyle/>
          <a:p>
            <a:pPr>
              <a:buClrTx/>
              <a:buFont typeface="Arial" panose="020B0604020202020204" pitchFamily="34" charset="0"/>
              <a:buChar char="•"/>
            </a:pPr>
            <a:r>
              <a:rPr lang="en-IN" dirty="0"/>
              <a:t>Slower than Spark but productive for smaller scripts.</a:t>
            </a:r>
          </a:p>
          <a:p>
            <a:pPr>
              <a:buClrTx/>
              <a:buFont typeface="Arial" panose="020B0604020202020204" pitchFamily="34" charset="0"/>
              <a:buChar char="•"/>
            </a:pPr>
            <a:r>
              <a:rPr lang="en-IN" dirty="0"/>
              <a:t>In pig there are few built in functions for few operations and functionalities.</a:t>
            </a:r>
          </a:p>
        </p:txBody>
      </p:sp>
      <p:sp>
        <p:nvSpPr>
          <p:cNvPr id="7" name="Text Placeholder 6">
            <a:extLst>
              <a:ext uri="{FF2B5EF4-FFF2-40B4-BE49-F238E27FC236}">
                <a16:creationId xmlns:a16="http://schemas.microsoft.com/office/drawing/2014/main" id="{B4444081-B137-43F3-8291-5EEB2251F488}"/>
              </a:ext>
            </a:extLst>
          </p:cNvPr>
          <p:cNvSpPr>
            <a:spLocks noGrp="1"/>
          </p:cNvSpPr>
          <p:nvPr>
            <p:ph type="body" sz="quarter" idx="3"/>
          </p:nvPr>
        </p:nvSpPr>
        <p:spPr/>
        <p:txBody>
          <a:bodyPr/>
          <a:lstStyle/>
          <a:p>
            <a:pPr algn="ctr"/>
            <a:r>
              <a:rPr lang="en-IN" dirty="0"/>
              <a:t>SPARK</a:t>
            </a:r>
          </a:p>
        </p:txBody>
      </p:sp>
      <p:sp>
        <p:nvSpPr>
          <p:cNvPr id="8" name="Content Placeholder 7">
            <a:extLst>
              <a:ext uri="{FF2B5EF4-FFF2-40B4-BE49-F238E27FC236}">
                <a16:creationId xmlns:a16="http://schemas.microsoft.com/office/drawing/2014/main" id="{E4E4ACDC-007A-4129-8285-4E01E978B294}"/>
              </a:ext>
            </a:extLst>
          </p:cNvPr>
          <p:cNvSpPr>
            <a:spLocks noGrp="1"/>
          </p:cNvSpPr>
          <p:nvPr>
            <p:ph sz="quarter" idx="4"/>
          </p:nvPr>
        </p:nvSpPr>
        <p:spPr/>
        <p:txBody>
          <a:bodyPr/>
          <a:lstStyle/>
          <a:p>
            <a:pPr>
              <a:buClrTx/>
              <a:buFont typeface="Arial" panose="020B0604020202020204" pitchFamily="34" charset="0"/>
              <a:buChar char="•"/>
            </a:pPr>
            <a:r>
              <a:rPr lang="en-IN" dirty="0"/>
              <a:t>Spark is really fast and provides run time capacity.</a:t>
            </a:r>
          </a:p>
          <a:p>
            <a:pPr>
              <a:buClrTx/>
              <a:buFont typeface="Arial" panose="020B0604020202020204" pitchFamily="34" charset="0"/>
              <a:buChar char="•"/>
            </a:pPr>
            <a:r>
              <a:rPr lang="en-IN" dirty="0"/>
              <a:t>Availability of stack libraries like SQL, </a:t>
            </a:r>
            <a:r>
              <a:rPr lang="en-IN" dirty="0" err="1"/>
              <a:t>Mlib</a:t>
            </a:r>
            <a:r>
              <a:rPr lang="en-IN" dirty="0"/>
              <a:t> and Streaming modules.</a:t>
            </a:r>
          </a:p>
        </p:txBody>
      </p:sp>
      <p:sp>
        <p:nvSpPr>
          <p:cNvPr id="4" name="Title 3">
            <a:extLst>
              <a:ext uri="{FF2B5EF4-FFF2-40B4-BE49-F238E27FC236}">
                <a16:creationId xmlns:a16="http://schemas.microsoft.com/office/drawing/2014/main" id="{4402182F-B7F0-44F4-9250-47EBFF3A727B}"/>
              </a:ext>
            </a:extLst>
          </p:cNvPr>
          <p:cNvSpPr>
            <a:spLocks noGrp="1"/>
          </p:cNvSpPr>
          <p:nvPr>
            <p:ph type="title"/>
          </p:nvPr>
        </p:nvSpPr>
        <p:spPr/>
        <p:txBody>
          <a:bodyPr/>
          <a:lstStyle/>
          <a:p>
            <a:r>
              <a:rPr lang="en-IN" dirty="0"/>
              <a:t>Difference between Pig or Spark</a:t>
            </a:r>
          </a:p>
        </p:txBody>
      </p:sp>
    </p:spTree>
    <p:extLst>
      <p:ext uri="{BB962C8B-B14F-4D97-AF65-F5344CB8AC3E}">
        <p14:creationId xmlns:p14="http://schemas.microsoft.com/office/powerpoint/2010/main" val="102419906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157</TotalTime>
  <Words>755</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RetrospectVTI</vt:lpstr>
      <vt:lpstr>Chicago Traffic Crashes Analysis</vt:lpstr>
      <vt:lpstr>OUTLINE</vt:lpstr>
      <vt:lpstr>Introduction</vt:lpstr>
      <vt:lpstr>Data Set</vt:lpstr>
      <vt:lpstr>Quality ISSUES</vt:lpstr>
      <vt:lpstr>Research Questions</vt:lpstr>
      <vt:lpstr>Research Questions</vt:lpstr>
      <vt:lpstr>Analysing Process</vt:lpstr>
      <vt:lpstr>Difference between Pig or Spark</vt:lpstr>
      <vt:lpstr>FINDINGS of Research question</vt:lpstr>
      <vt:lpstr>FINDINGS of Research question</vt:lpstr>
      <vt:lpstr>FINDINGS of Research question</vt:lpstr>
      <vt:lpstr>If we had to this Project Again?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 Analysis</dc:title>
  <dc:creator>yeshwanth nellikanti</dc:creator>
  <cp:lastModifiedBy>yeshwanth nellikanti</cp:lastModifiedBy>
  <cp:revision>27</cp:revision>
  <dcterms:created xsi:type="dcterms:W3CDTF">2021-05-04T15:51:58Z</dcterms:created>
  <dcterms:modified xsi:type="dcterms:W3CDTF">2021-05-04T18:29:23Z</dcterms:modified>
</cp:coreProperties>
</file>