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8" r:id="rId2"/>
    <p:sldId id="275" r:id="rId3"/>
    <p:sldId id="284" r:id="rId4"/>
    <p:sldId id="279" r:id="rId5"/>
    <p:sldId id="280" r:id="rId6"/>
    <p:sldId id="281" r:id="rId7"/>
    <p:sldId id="282" r:id="rId8"/>
    <p:sldId id="283"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94" autoAdjust="0"/>
  </p:normalViewPr>
  <p:slideViewPr>
    <p:cSldViewPr snapToGrid="0">
      <p:cViewPr>
        <p:scale>
          <a:sx n="72" d="100"/>
          <a:sy n="72" d="100"/>
        </p:scale>
        <p:origin x="410" y="22"/>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2/20/2020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2/20/2020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2/20/2020</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2/20/2020</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2/20/2020</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93A66BA0-BF77-43AC-894A-20AD8220B887}" type="datetime1">
              <a:rPr lang="en-US" smtClean="0"/>
              <a:pPr/>
              <a:t>2/20/2020</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2/20/2020</a:t>
            </a:fld>
            <a:endParaRPr lang="en-US" dirty="0"/>
          </a:p>
        </p:txBody>
      </p:sp>
      <p:sp>
        <p:nvSpPr>
          <p:cNvPr id="8" name="Footer Placeholder 7"/>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2/20/2020</a:t>
            </a:fld>
            <a:endParaRPr lang="en-US" dirty="0"/>
          </a:p>
        </p:txBody>
      </p:sp>
      <p:sp>
        <p:nvSpPr>
          <p:cNvPr id="4" name="Footer Placeholder 3"/>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2/20/2020</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2/20/2020</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2/20/2020</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2/20/2020</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0686" y="2038525"/>
            <a:ext cx="5025006" cy="2600587"/>
          </a:xfrm>
        </p:spPr>
        <p:txBody>
          <a:bodyPr>
            <a:noAutofit/>
          </a:bodyPr>
          <a:lstStyle/>
          <a:p>
            <a:r>
              <a:rPr lang="en-US" sz="3600" dirty="0"/>
              <a:t>Alabama’s Department of Environmental Management</a:t>
            </a:r>
            <a:br>
              <a:rPr lang="en-US" sz="3600" dirty="0"/>
            </a:br>
            <a:r>
              <a:rPr lang="en-US" sz="3600" dirty="0"/>
              <a:t/>
            </a:r>
            <a:br>
              <a:rPr lang="en-US" sz="3600" dirty="0"/>
            </a:br>
            <a:r>
              <a:rPr lang="en-US" sz="3600" dirty="0"/>
              <a:t>			</a:t>
            </a:r>
            <a:endParaRPr lang="en-US" sz="1600" dirty="0"/>
          </a:p>
        </p:txBody>
      </p:sp>
      <p:sp>
        <p:nvSpPr>
          <p:cNvPr id="4" name="TextBox 3">
            <a:extLst>
              <a:ext uri="{FF2B5EF4-FFF2-40B4-BE49-F238E27FC236}">
                <a16:creationId xmlns:a16="http://schemas.microsoft.com/office/drawing/2014/main" xmlns="" id="{A5E784EA-31ED-45AD-AB5B-046D4DE4AABB}"/>
              </a:ext>
            </a:extLst>
          </p:cNvPr>
          <p:cNvSpPr txBox="1"/>
          <p:nvPr/>
        </p:nvSpPr>
        <p:spPr>
          <a:xfrm>
            <a:off x="4286774" y="4446165"/>
            <a:ext cx="2348918" cy="923330"/>
          </a:xfrm>
          <a:prstGeom prst="rect">
            <a:avLst/>
          </a:prstGeom>
          <a:noFill/>
        </p:spPr>
        <p:txBody>
          <a:bodyPr wrap="square" rtlCol="0">
            <a:spAutoFit/>
          </a:bodyPr>
          <a:lstStyle/>
          <a:p>
            <a:r>
              <a:rPr lang="en-IN" dirty="0">
                <a:solidFill>
                  <a:schemeClr val="bg1"/>
                </a:solidFill>
              </a:rPr>
              <a:t>Yeshwanth</a:t>
            </a:r>
            <a:r>
              <a:rPr lang="en-IN" dirty="0"/>
              <a:t> </a:t>
            </a:r>
            <a:r>
              <a:rPr lang="en-IN" dirty="0">
                <a:solidFill>
                  <a:schemeClr val="bg1"/>
                </a:solidFill>
              </a:rPr>
              <a:t>Nellikanti</a:t>
            </a:r>
          </a:p>
          <a:p>
            <a:r>
              <a:rPr lang="en-IN" dirty="0">
                <a:solidFill>
                  <a:schemeClr val="bg1"/>
                </a:solidFill>
              </a:rPr>
              <a:t>Robert </a:t>
            </a:r>
            <a:r>
              <a:rPr lang="en-US" dirty="0">
                <a:solidFill>
                  <a:schemeClr val="bg1"/>
                </a:solidFill>
              </a:rPr>
              <a:t>Allen</a:t>
            </a:r>
            <a:endParaRPr lang="en-IN" dirty="0">
              <a:solidFill>
                <a:schemeClr val="bg1"/>
              </a:solidFill>
            </a:endParaRPr>
          </a:p>
          <a:p>
            <a:r>
              <a:rPr lang="en-IN" dirty="0" err="1" smtClean="0">
                <a:solidFill>
                  <a:schemeClr val="bg1"/>
                </a:solidFill>
              </a:rPr>
              <a:t>Shivani</a:t>
            </a:r>
            <a:r>
              <a:rPr lang="en-IN" dirty="0" smtClean="0">
                <a:solidFill>
                  <a:schemeClr val="bg1"/>
                </a:solidFill>
              </a:rPr>
              <a:t> </a:t>
            </a:r>
            <a:r>
              <a:rPr lang="en-US" dirty="0" err="1" smtClean="0">
                <a:solidFill>
                  <a:schemeClr val="bg1"/>
                </a:solidFill>
              </a:rPr>
              <a:t>Konyala</a:t>
            </a:r>
            <a:endParaRPr lang="en-IN" dirty="0">
              <a:solidFill>
                <a:schemeClr val="bg1"/>
              </a:solidFill>
            </a:endParaRP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777" y="2054188"/>
            <a:ext cx="6949440" cy="647067"/>
          </a:xfrm>
        </p:spPr>
        <p:txBody>
          <a:bodyPr>
            <a:noAutofit/>
          </a:bodyPr>
          <a:lstStyle/>
          <a:p>
            <a:pPr algn="ctr"/>
            <a:r>
              <a:rPr lang="fr-FR" sz="4400" b="1" dirty="0"/>
              <a:t>Introduction</a:t>
            </a:r>
            <a:endParaRPr lang="en-US" sz="4400" b="1" dirty="0"/>
          </a:p>
        </p:txBody>
      </p:sp>
      <p:sp>
        <p:nvSpPr>
          <p:cNvPr id="7" name="Content Placeholder 6">
            <a:extLst>
              <a:ext uri="{FF2B5EF4-FFF2-40B4-BE49-F238E27FC236}">
                <a16:creationId xmlns:a16="http://schemas.microsoft.com/office/drawing/2014/main" xmlns="" id="{02020424-2506-4138-8548-5274BB4B7638}"/>
              </a:ext>
            </a:extLst>
          </p:cNvPr>
          <p:cNvSpPr>
            <a:spLocks noGrp="1"/>
          </p:cNvSpPr>
          <p:nvPr>
            <p:ph type="body" idx="1"/>
          </p:nvPr>
        </p:nvSpPr>
        <p:spPr>
          <a:xfrm>
            <a:off x="1610686" y="2701255"/>
            <a:ext cx="7090531" cy="3196206"/>
          </a:xfrm>
        </p:spPr>
        <p:txBody>
          <a:bodyPr>
            <a:normAutofit lnSpcReduction="10000"/>
          </a:bodyPr>
          <a:lstStyle/>
          <a:p>
            <a:r>
              <a:rPr lang="en-US" dirty="0"/>
              <a:t>We are building a warehouse to be used for the purpose of public health and knowledge. Our data is designed for users looking to explore methods of maintaining &amp; improving living conditions in metropolitan areas, and modeling trends in air quality for a given area. For instance, public health officials using our data warehouse will be able to build applications and systems that can notify of harmful air conditions. Our data is housed in the public domain to be used by all.</a:t>
            </a:r>
            <a:endParaRPr lang="en-IN" dirty="0"/>
          </a:p>
        </p:txBody>
      </p:sp>
      <p:sp>
        <p:nvSpPr>
          <p:cNvPr id="4" name="Slide Number Placeholder 3"/>
          <p:cNvSpPr>
            <a:spLocks noGrp="1"/>
          </p:cNvSpPr>
          <p:nvPr>
            <p:ph type="sldNum" sz="quarter" idx="4294967295"/>
          </p:nvPr>
        </p:nvSpPr>
        <p:spPr>
          <a:xfrm>
            <a:off x="0" y="6629400"/>
            <a:ext cx="411163" cy="228600"/>
          </a:xfrm>
        </p:spPr>
        <p:txBody>
          <a:bodyPr/>
          <a:lstStyle/>
          <a:p>
            <a:fld id="{9CD8D479-8942-46E8-A226-A4E01F7A105C}" type="slidenum">
              <a:rPr lang="en-US" smtClean="0"/>
              <a:t>2</a:t>
            </a:fld>
            <a:endParaRPr lang="en-US"/>
          </a:p>
        </p:txBody>
      </p:sp>
      <p:sp>
        <p:nvSpPr>
          <p:cNvPr id="5" name="Date Placeholder 4"/>
          <p:cNvSpPr>
            <a:spLocks noGrp="1"/>
          </p:cNvSpPr>
          <p:nvPr>
            <p:ph type="dt" sz="half" idx="4294967295"/>
          </p:nvPr>
        </p:nvSpPr>
        <p:spPr>
          <a:xfrm>
            <a:off x="0" y="6629400"/>
            <a:ext cx="1000125" cy="228600"/>
          </a:xfrm>
        </p:spPr>
        <p:txBody>
          <a:bodyPr/>
          <a:lstStyle/>
          <a:p>
            <a:fld id="{6DD1B487-36FD-4CED-B07A-1A81FC6540B1}" type="datetime1">
              <a:rPr lang="en-US" smtClean="0"/>
              <a:pPr/>
              <a:t>2/20/2020</a:t>
            </a:fld>
            <a:endParaRPr lang="en-US" dirty="0"/>
          </a:p>
        </p:txBody>
      </p:sp>
      <p:sp>
        <p:nvSpPr>
          <p:cNvPr id="6" name="Footer Placeholder 5"/>
          <p:cNvSpPr>
            <a:spLocks noGrp="1"/>
          </p:cNvSpPr>
          <p:nvPr>
            <p:ph type="ftr" sz="quarter" idx="4294967295"/>
          </p:nvPr>
        </p:nvSpPr>
        <p:spPr>
          <a:xfrm>
            <a:off x="3048000" y="6629400"/>
            <a:ext cx="9144000" cy="228600"/>
          </a:xfrm>
        </p:spPr>
        <p:txBody>
          <a:bodyPr/>
          <a:lstStyle/>
          <a:p>
            <a:r>
              <a:rPr lang="en-US"/>
              <a:t>Add a footer</a:t>
            </a:r>
            <a:endParaRPr lang="en-US" dirty="0"/>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071B3D-0720-4143-846B-E6BC07E0634C}"/>
              </a:ext>
            </a:extLst>
          </p:cNvPr>
          <p:cNvSpPr>
            <a:spLocks noGrp="1"/>
          </p:cNvSpPr>
          <p:nvPr>
            <p:ph type="title"/>
          </p:nvPr>
        </p:nvSpPr>
        <p:spPr>
          <a:xfrm>
            <a:off x="0" y="0"/>
            <a:ext cx="12192000" cy="629174"/>
          </a:xfrm>
        </p:spPr>
        <p:txBody>
          <a:bodyPr/>
          <a:lstStyle/>
          <a:p>
            <a:r>
              <a:rPr lang="en-IN" dirty="0"/>
              <a:t>USERS</a:t>
            </a:r>
          </a:p>
        </p:txBody>
      </p:sp>
      <p:sp>
        <p:nvSpPr>
          <p:cNvPr id="3" name="Content Placeholder 2">
            <a:extLst>
              <a:ext uri="{FF2B5EF4-FFF2-40B4-BE49-F238E27FC236}">
                <a16:creationId xmlns:a16="http://schemas.microsoft.com/office/drawing/2014/main" xmlns="" id="{44A6AF4A-B633-44BE-87C0-E1B6C1C6A7DF}"/>
              </a:ext>
            </a:extLst>
          </p:cNvPr>
          <p:cNvSpPr>
            <a:spLocks noGrp="1"/>
          </p:cNvSpPr>
          <p:nvPr>
            <p:ph idx="1"/>
          </p:nvPr>
        </p:nvSpPr>
        <p:spPr>
          <a:xfrm>
            <a:off x="1034385" y="1118659"/>
            <a:ext cx="9371948" cy="4620682"/>
          </a:xfrm>
        </p:spPr>
        <p:txBody>
          <a:bodyPr/>
          <a:lstStyle/>
          <a:p>
            <a:pPr marL="342900" indent="-342900">
              <a:lnSpc>
                <a:spcPct val="150000"/>
              </a:lnSpc>
              <a:spcBef>
                <a:spcPts val="0"/>
              </a:spcBef>
              <a:buFont typeface="Wingdings" panose="05000000000000000000" pitchFamily="2" charset="2"/>
              <a:buChar char="Ø"/>
            </a:pPr>
            <a:r>
              <a:rPr lang="en-IN" dirty="0"/>
              <a:t>Scientist </a:t>
            </a:r>
          </a:p>
          <a:p>
            <a:pPr marL="342900" indent="-342900">
              <a:lnSpc>
                <a:spcPct val="150000"/>
              </a:lnSpc>
              <a:spcBef>
                <a:spcPts val="0"/>
              </a:spcBef>
              <a:buFont typeface="Wingdings" panose="05000000000000000000" pitchFamily="2" charset="2"/>
              <a:buChar char="Ø"/>
            </a:pPr>
            <a:r>
              <a:rPr lang="en-IN" dirty="0"/>
              <a:t>State government agency</a:t>
            </a:r>
          </a:p>
          <a:p>
            <a:pPr marL="342900" indent="-342900">
              <a:lnSpc>
                <a:spcPct val="150000"/>
              </a:lnSpc>
              <a:spcBef>
                <a:spcPts val="0"/>
              </a:spcBef>
              <a:buFont typeface="Wingdings" panose="05000000000000000000" pitchFamily="2" charset="2"/>
              <a:buChar char="Ø"/>
            </a:pPr>
            <a:r>
              <a:rPr lang="en-IN" dirty="0"/>
              <a:t>Students</a:t>
            </a:r>
          </a:p>
          <a:p>
            <a:endParaRPr lang="en-IN" dirty="0"/>
          </a:p>
        </p:txBody>
      </p:sp>
      <p:sp>
        <p:nvSpPr>
          <p:cNvPr id="4" name="Slide Number Placeholder 3">
            <a:extLst>
              <a:ext uri="{FF2B5EF4-FFF2-40B4-BE49-F238E27FC236}">
                <a16:creationId xmlns:a16="http://schemas.microsoft.com/office/drawing/2014/main" xmlns="" id="{9A376BCF-672A-4DA7-8E39-81B9332EA587}"/>
              </a:ext>
            </a:extLst>
          </p:cNvPr>
          <p:cNvSpPr>
            <a:spLocks noGrp="1"/>
          </p:cNvSpPr>
          <p:nvPr>
            <p:ph type="sldNum" sz="quarter" idx="12"/>
          </p:nvPr>
        </p:nvSpPr>
        <p:spPr/>
        <p:txBody>
          <a:bodyPr/>
          <a:lstStyle/>
          <a:p>
            <a:fld id="{9CD8D479-8942-46E8-A226-A4E01F7A105C}" type="slidenum">
              <a:rPr lang="en-IN" smtClean="0"/>
              <a:t>3</a:t>
            </a:fld>
            <a:endParaRPr lang="en-IN"/>
          </a:p>
        </p:txBody>
      </p:sp>
      <p:sp>
        <p:nvSpPr>
          <p:cNvPr id="5" name="Date Placeholder 4">
            <a:extLst>
              <a:ext uri="{FF2B5EF4-FFF2-40B4-BE49-F238E27FC236}">
                <a16:creationId xmlns:a16="http://schemas.microsoft.com/office/drawing/2014/main" xmlns="" id="{EACC7414-0E13-4289-BDD2-3155668BF1FC}"/>
              </a:ext>
            </a:extLst>
          </p:cNvPr>
          <p:cNvSpPr>
            <a:spLocks noGrp="1"/>
          </p:cNvSpPr>
          <p:nvPr>
            <p:ph type="dt" sz="half" idx="10"/>
          </p:nvPr>
        </p:nvSpPr>
        <p:spPr/>
        <p:txBody>
          <a:bodyPr/>
          <a:lstStyle/>
          <a:p>
            <a:fld id="{6DD1B487-36FD-4CED-B07A-1A81FC6540B1}" type="datetime1">
              <a:rPr lang="en-US" smtClean="0"/>
              <a:pPr/>
              <a:t>2/20/2020</a:t>
            </a:fld>
            <a:endParaRPr lang="en-US" dirty="0"/>
          </a:p>
        </p:txBody>
      </p:sp>
      <p:sp>
        <p:nvSpPr>
          <p:cNvPr id="6" name="Footer Placeholder 5">
            <a:extLst>
              <a:ext uri="{FF2B5EF4-FFF2-40B4-BE49-F238E27FC236}">
                <a16:creationId xmlns:a16="http://schemas.microsoft.com/office/drawing/2014/main" xmlns="" id="{38C01819-FF3F-4570-A9AE-F9927516C180}"/>
              </a:ext>
            </a:extLst>
          </p:cNvPr>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171912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38941"/>
          </a:xfrm>
        </p:spPr>
        <p:txBody>
          <a:bodyPr/>
          <a:lstStyle/>
          <a:p>
            <a:r>
              <a:rPr lang="en-US" b="1" u="sng" dirty="0"/>
              <a:t>Information Requirements</a:t>
            </a:r>
          </a:p>
        </p:txBody>
      </p:sp>
      <p:sp>
        <p:nvSpPr>
          <p:cNvPr id="3" name="Text Placeholder 2"/>
          <p:cNvSpPr>
            <a:spLocks noGrp="1"/>
          </p:cNvSpPr>
          <p:nvPr>
            <p:ph type="body" idx="1"/>
          </p:nvPr>
        </p:nvSpPr>
        <p:spPr>
          <a:xfrm>
            <a:off x="838898" y="1325461"/>
            <a:ext cx="10033561" cy="4893598"/>
          </a:xfrm>
        </p:spPr>
        <p:txBody>
          <a:bodyPr>
            <a:normAutofit/>
          </a:bodyPr>
          <a:lstStyle/>
          <a:p>
            <a:pPr marL="342900" indent="-342900">
              <a:lnSpc>
                <a:spcPct val="150000"/>
              </a:lnSpc>
              <a:buFont typeface="Wingdings" panose="05000000000000000000" pitchFamily="2" charset="2"/>
              <a:buChar char="Ø"/>
            </a:pPr>
            <a:r>
              <a:rPr lang="en-US" b="0" dirty="0"/>
              <a:t>Access to historic air quality levels by going back to </a:t>
            </a:r>
            <a:r>
              <a:rPr lang="en-US" b="0" i="1" dirty="0"/>
              <a:t>n</a:t>
            </a:r>
            <a:r>
              <a:rPr lang="en-US" b="0" dirty="0"/>
              <a:t> years of each test site</a:t>
            </a:r>
          </a:p>
          <a:p>
            <a:pPr marL="342900" indent="-342900">
              <a:lnSpc>
                <a:spcPct val="150000"/>
              </a:lnSpc>
              <a:buFont typeface="Wingdings" panose="05000000000000000000" pitchFamily="2" charset="2"/>
              <a:buChar char="Ø"/>
            </a:pPr>
            <a:r>
              <a:rPr lang="en-US" b="0" dirty="0"/>
              <a:t>Track the emergence of new, and concentration levels of known toxic substances at each source</a:t>
            </a:r>
          </a:p>
          <a:p>
            <a:pPr marL="342900" indent="-342900">
              <a:lnSpc>
                <a:spcPct val="150000"/>
              </a:lnSpc>
              <a:buFont typeface="Wingdings" panose="05000000000000000000" pitchFamily="2" charset="2"/>
              <a:buChar char="Ø"/>
            </a:pPr>
            <a:r>
              <a:rPr lang="en-US" b="0" dirty="0"/>
              <a:t>Estimate current air quality levels/conditions for neighboring regions outside the direct test zones</a:t>
            </a:r>
          </a:p>
          <a:p>
            <a:pPr marL="342900" indent="-342900">
              <a:lnSpc>
                <a:spcPct val="150000"/>
              </a:lnSpc>
              <a:buFont typeface="Wingdings" panose="05000000000000000000" pitchFamily="2" charset="2"/>
              <a:buChar char="Ø"/>
            </a:pPr>
            <a:r>
              <a:rPr lang="en-US" b="0" dirty="0"/>
              <a:t>Predict pollution levels across Alabama for the upcoming year</a:t>
            </a:r>
          </a:p>
          <a:p>
            <a:pPr marL="342900" indent="-342900">
              <a:lnSpc>
                <a:spcPct val="150000"/>
              </a:lnSpc>
              <a:buFont typeface="Wingdings" panose="05000000000000000000" pitchFamily="2" charset="2"/>
              <a:buChar char="Ø"/>
            </a:pPr>
            <a:r>
              <a:rPr lang="en-US" b="0" dirty="0"/>
              <a:t>Monitor the health status of each air monitoring station</a:t>
            </a:r>
          </a:p>
          <a:p>
            <a:pPr marL="800100" lvl="1" indent="-342900">
              <a:lnSpc>
                <a:spcPct val="150000"/>
              </a:lnSpc>
              <a:buFont typeface="Wingdings" panose="05000000000000000000" pitchFamily="2" charset="2"/>
              <a:buChar char="Ø"/>
            </a:pPr>
            <a:r>
              <a:rPr lang="en-US" b="0" dirty="0"/>
              <a:t>Equipment uptime, battery levels, etc.</a:t>
            </a:r>
          </a:p>
          <a:p>
            <a:pPr marL="342900" indent="-342900">
              <a:lnSpc>
                <a:spcPct val="150000"/>
              </a:lnSpc>
              <a:buFont typeface="Wingdings" panose="05000000000000000000" pitchFamily="2" charset="2"/>
              <a:buChar char="Ø"/>
            </a:pPr>
            <a:r>
              <a:rPr lang="en-US" b="0" dirty="0"/>
              <a:t>Forecast average ozone level for the next </a:t>
            </a:r>
            <a:r>
              <a:rPr lang="en-US" b="0" i="1" dirty="0"/>
              <a:t>n</a:t>
            </a:r>
            <a:r>
              <a:rPr lang="en-US" b="0" dirty="0"/>
              <a:t> years across Alabama</a:t>
            </a:r>
          </a:p>
          <a:p>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US" smtClean="0"/>
              <a:t>4</a:t>
            </a:fld>
            <a:endParaRPr lang="en-US" dirty="0"/>
          </a:p>
        </p:txBody>
      </p:sp>
      <p:sp>
        <p:nvSpPr>
          <p:cNvPr id="8" name="Date Placeholder 7"/>
          <p:cNvSpPr>
            <a:spLocks noGrp="1"/>
          </p:cNvSpPr>
          <p:nvPr>
            <p:ph type="dt" sz="half" idx="10"/>
          </p:nvPr>
        </p:nvSpPr>
        <p:spPr/>
        <p:txBody>
          <a:bodyPr/>
          <a:lstStyle/>
          <a:p>
            <a:fld id="{94C81B4D-F060-418E-A958-B2BDC1A258F8}" type="datetime1">
              <a:rPr lang="en-US" smtClean="0"/>
              <a:pPr/>
              <a:t>2/20/2020</a:t>
            </a:fld>
            <a:endParaRPr lang="en-US" dirty="0"/>
          </a:p>
        </p:txBody>
      </p:sp>
      <p:sp>
        <p:nvSpPr>
          <p:cNvPr id="9" name="Footer Placeholder 8"/>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278833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37563"/>
          </a:xfrm>
        </p:spPr>
        <p:txBody>
          <a:bodyPr vert="horz" lIns="91440" tIns="45720" rIns="91440" bIns="45720" rtlCol="0" anchor="b">
            <a:normAutofit/>
          </a:bodyPr>
          <a:lstStyle/>
          <a:p>
            <a:r>
              <a:rPr lang="en-IN" b="1" u="sng" dirty="0"/>
              <a:t>Granularity</a:t>
            </a:r>
            <a:endParaRPr lang="en-US" b="1" u="sng" dirty="0"/>
          </a:p>
        </p:txBody>
      </p:sp>
      <p:sp>
        <p:nvSpPr>
          <p:cNvPr id="3" name="Slide Number Placeholder 2"/>
          <p:cNvSpPr>
            <a:spLocks noGrp="1"/>
          </p:cNvSpPr>
          <p:nvPr>
            <p:ph type="sldNum" sz="quarter" idx="12"/>
          </p:nvPr>
        </p:nvSpPr>
        <p:spPr/>
        <p:txBody>
          <a:bodyPr/>
          <a:lstStyle/>
          <a:p>
            <a:fld id="{9CD8D479-8942-46E8-A226-A4E01F7A105C}" type="slidenum">
              <a:rPr lang="en-US" smtClean="0"/>
              <a:t>5</a:t>
            </a:fld>
            <a:endParaRPr lang="en-US"/>
          </a:p>
        </p:txBody>
      </p:sp>
      <p:sp>
        <p:nvSpPr>
          <p:cNvPr id="4" name="Date Placeholder 3"/>
          <p:cNvSpPr>
            <a:spLocks noGrp="1"/>
          </p:cNvSpPr>
          <p:nvPr>
            <p:ph type="dt" sz="half" idx="10"/>
          </p:nvPr>
        </p:nvSpPr>
        <p:spPr/>
        <p:txBody>
          <a:bodyPr/>
          <a:lstStyle/>
          <a:p>
            <a:fld id="{9386AC23-C97B-41FB-9B89-C7FE0FB631CA}" type="datetime1">
              <a:rPr lang="en-US" smtClean="0"/>
              <a:pPr/>
              <a:t>2/20/2020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7" name="Rectangle 6">
            <a:extLst>
              <a:ext uri="{FF2B5EF4-FFF2-40B4-BE49-F238E27FC236}">
                <a16:creationId xmlns:a16="http://schemas.microsoft.com/office/drawing/2014/main" xmlns="" id="{87933F16-5C10-4251-977D-E261A4A61B7F}"/>
              </a:ext>
            </a:extLst>
          </p:cNvPr>
          <p:cNvSpPr/>
          <p:nvPr/>
        </p:nvSpPr>
        <p:spPr>
          <a:xfrm>
            <a:off x="729842" y="2051393"/>
            <a:ext cx="10897299" cy="1046440"/>
          </a:xfrm>
          <a:prstGeom prst="rect">
            <a:avLst/>
          </a:prstGeom>
        </p:spPr>
        <p:txBody>
          <a:bodyPr wrap="square">
            <a:spAutoFit/>
          </a:bodyPr>
          <a:lstStyle/>
          <a:p>
            <a:r>
              <a:rPr lang="en-US" sz="2200" dirty="0"/>
              <a:t>Snapshot of Air quality measurement from each station in the Morning, Afternoon and at Nights of a day.</a:t>
            </a:r>
            <a:r>
              <a:rPr lang="en-US" dirty="0"/>
              <a:t/>
            </a:r>
            <a:br>
              <a:rPr lang="en-US" dirty="0"/>
            </a:br>
            <a:endParaRPr lang="en-IN" dirty="0"/>
          </a:p>
        </p:txBody>
      </p:sp>
    </p:spTree>
    <p:extLst>
      <p:ext uri="{BB962C8B-B14F-4D97-AF65-F5344CB8AC3E}">
        <p14:creationId xmlns:p14="http://schemas.microsoft.com/office/powerpoint/2010/main" val="133229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D8D479-8942-46E8-A226-A4E01F7A105C}" type="slidenum">
              <a:rPr lang="en-US" smtClean="0"/>
              <a:t>6</a:t>
            </a:fld>
            <a:endParaRPr lang="en-US"/>
          </a:p>
        </p:txBody>
      </p:sp>
      <p:sp>
        <p:nvSpPr>
          <p:cNvPr id="3" name="Date Placeholder 2"/>
          <p:cNvSpPr>
            <a:spLocks noGrp="1"/>
          </p:cNvSpPr>
          <p:nvPr>
            <p:ph type="dt" sz="half" idx="10"/>
          </p:nvPr>
        </p:nvSpPr>
        <p:spPr/>
        <p:txBody>
          <a:bodyPr/>
          <a:lstStyle/>
          <a:p>
            <a:fld id="{C81B9673-AC7F-4F1F-84E4-F0E5EAAE106D}" type="datetime1">
              <a:rPr lang="en-US" smtClean="0"/>
              <a:pPr/>
              <a:t>2/20/2020</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Title 1">
            <a:extLst>
              <a:ext uri="{FF2B5EF4-FFF2-40B4-BE49-F238E27FC236}">
                <a16:creationId xmlns:a16="http://schemas.microsoft.com/office/drawing/2014/main" xmlns="" id="{E3CBE158-4E55-44AD-8517-A1FAAFAEB893}"/>
              </a:ext>
            </a:extLst>
          </p:cNvPr>
          <p:cNvSpPr txBox="1">
            <a:spLocks/>
          </p:cNvSpPr>
          <p:nvPr/>
        </p:nvSpPr>
        <p:spPr>
          <a:xfrm>
            <a:off x="0" y="0"/>
            <a:ext cx="12192000" cy="66273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a:lstStyle>
          <a:p>
            <a:r>
              <a:rPr lang="en-IN" b="1" u="sng" dirty="0"/>
              <a:t>Type of Measures</a:t>
            </a:r>
            <a:endParaRPr lang="en-US" b="1" u="sng" dirty="0"/>
          </a:p>
        </p:txBody>
      </p:sp>
      <p:sp>
        <p:nvSpPr>
          <p:cNvPr id="6" name="Rectangle 5">
            <a:extLst>
              <a:ext uri="{FF2B5EF4-FFF2-40B4-BE49-F238E27FC236}">
                <a16:creationId xmlns:a16="http://schemas.microsoft.com/office/drawing/2014/main" xmlns="" id="{2C971C37-FC7B-4BFF-82BC-D5A6EBD2C017}"/>
              </a:ext>
            </a:extLst>
          </p:cNvPr>
          <p:cNvSpPr/>
          <p:nvPr/>
        </p:nvSpPr>
        <p:spPr>
          <a:xfrm>
            <a:off x="1071588" y="1736521"/>
            <a:ext cx="9840286" cy="2869035"/>
          </a:xfrm>
          <a:prstGeom prst="rect">
            <a:avLst/>
          </a:prstGeom>
        </p:spPr>
        <p:txBody>
          <a:bodyPr vert="horz" lIns="91440" tIns="45720" rIns="91440" bIns="45720" rtlCol="0" anchor="b">
            <a:normAutofit/>
          </a:bodyPr>
          <a:lstStyle/>
          <a:p>
            <a:pPr marL="342900" indent="-342900">
              <a:lnSpc>
                <a:spcPct val="150000"/>
              </a:lnSpc>
              <a:buFont typeface="Wingdings" panose="05000000000000000000" pitchFamily="2" charset="2"/>
              <a:buChar char="Ø"/>
            </a:pPr>
            <a:r>
              <a:rPr lang="en-IN" sz="2200" dirty="0"/>
              <a:t>Concentration levels of harmful chemicals (Carbon Monoxide, Nitric Oxide, etc.) </a:t>
            </a:r>
          </a:p>
          <a:p>
            <a:pPr marL="342900" indent="-342900">
              <a:lnSpc>
                <a:spcPct val="150000"/>
              </a:lnSpc>
              <a:buFont typeface="Wingdings" panose="05000000000000000000" pitchFamily="2" charset="2"/>
              <a:buChar char="Ø"/>
            </a:pPr>
            <a:r>
              <a:rPr lang="en-IN" sz="2200" dirty="0"/>
              <a:t>Atmospheric visibility</a:t>
            </a:r>
          </a:p>
          <a:p>
            <a:pPr marL="342900" indent="-342900">
              <a:lnSpc>
                <a:spcPct val="150000"/>
              </a:lnSpc>
              <a:buFont typeface="Wingdings" panose="05000000000000000000" pitchFamily="2" charset="2"/>
              <a:buChar char="Ø"/>
            </a:pPr>
            <a:r>
              <a:rPr lang="en-IN" sz="2200" dirty="0"/>
              <a:t>Ozone level</a:t>
            </a:r>
          </a:p>
          <a:p>
            <a:pPr marL="342900" indent="-342900">
              <a:lnSpc>
                <a:spcPct val="150000"/>
              </a:lnSpc>
              <a:buFont typeface="Wingdings" panose="05000000000000000000" pitchFamily="2" charset="2"/>
              <a:buChar char="Ø"/>
            </a:pPr>
            <a:r>
              <a:rPr lang="en-IN" sz="2200" dirty="0" smtClean="0"/>
              <a:t>Wind </a:t>
            </a:r>
            <a:r>
              <a:rPr lang="en-IN" sz="2200" dirty="0"/>
              <a:t>speed</a:t>
            </a:r>
          </a:p>
          <a:p>
            <a:pPr marL="342900" indent="-342900">
              <a:lnSpc>
                <a:spcPct val="150000"/>
              </a:lnSpc>
              <a:buFont typeface="Wingdings" panose="05000000000000000000" pitchFamily="2" charset="2"/>
              <a:buChar char="Ø"/>
            </a:pPr>
            <a:r>
              <a:rPr lang="en-IN" sz="2200" dirty="0"/>
              <a:t>Air Quality </a:t>
            </a:r>
            <a:r>
              <a:rPr lang="en-IN" sz="2200" dirty="0" smtClean="0"/>
              <a:t>Index </a:t>
            </a:r>
            <a:endParaRPr lang="en-IN" sz="2200" dirty="0"/>
          </a:p>
        </p:txBody>
      </p:sp>
    </p:spTree>
    <p:extLst>
      <p:ext uri="{BB962C8B-B14F-4D97-AF65-F5344CB8AC3E}">
        <p14:creationId xmlns:p14="http://schemas.microsoft.com/office/powerpoint/2010/main" val="10906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0785"/>
          </a:xfrm>
        </p:spPr>
        <p:txBody>
          <a:bodyPr/>
          <a:lstStyle/>
          <a:p>
            <a:r>
              <a:rPr lang="en-IN" sz="3400" b="1" u="sng" dirty="0"/>
              <a:t>Dimensions</a:t>
            </a:r>
            <a:endParaRPr lang="en-US" sz="3400" b="1" u="sng" dirty="0"/>
          </a:p>
        </p:txBody>
      </p:sp>
      <p:sp>
        <p:nvSpPr>
          <p:cNvPr id="5" name="Slide Number Placeholder 4"/>
          <p:cNvSpPr>
            <a:spLocks noGrp="1"/>
          </p:cNvSpPr>
          <p:nvPr>
            <p:ph type="sldNum" sz="quarter" idx="12"/>
          </p:nvPr>
        </p:nvSpPr>
        <p:spPr/>
        <p:txBody>
          <a:bodyPr/>
          <a:lstStyle/>
          <a:p>
            <a:fld id="{9CD8D479-8942-46E8-A226-A4E01F7A105C}" type="slidenum">
              <a:rPr lang="en-US" smtClean="0"/>
              <a:t>7</a:t>
            </a:fld>
            <a:endParaRPr lang="en-US"/>
          </a:p>
        </p:txBody>
      </p:sp>
      <p:sp>
        <p:nvSpPr>
          <p:cNvPr id="6" name="Date Placeholder 5"/>
          <p:cNvSpPr>
            <a:spLocks noGrp="1"/>
          </p:cNvSpPr>
          <p:nvPr>
            <p:ph type="dt" sz="half" idx="10"/>
          </p:nvPr>
        </p:nvSpPr>
        <p:spPr/>
        <p:txBody>
          <a:bodyPr/>
          <a:lstStyle/>
          <a:p>
            <a:fld id="{BA2A3310-D664-4933-9402-AB5DB0887727}" type="datetime1">
              <a:rPr lang="en-US" smtClean="0"/>
              <a:pPr/>
              <a:t>2/20/2020</a:t>
            </a:fld>
            <a:endParaRPr lang="en-US" dirty="0"/>
          </a:p>
        </p:txBody>
      </p:sp>
      <p:sp>
        <p:nvSpPr>
          <p:cNvPr id="7" name="Footer Placeholder 6"/>
          <p:cNvSpPr>
            <a:spLocks noGrp="1"/>
          </p:cNvSpPr>
          <p:nvPr>
            <p:ph type="ftr" sz="quarter" idx="11"/>
          </p:nvPr>
        </p:nvSpPr>
        <p:spPr/>
        <p:txBody>
          <a:bodyPr/>
          <a:lstStyle/>
          <a:p>
            <a:r>
              <a:rPr lang="en-US"/>
              <a:t>Add a footer</a:t>
            </a:r>
            <a:endParaRPr lang="en-US" dirty="0"/>
          </a:p>
        </p:txBody>
      </p:sp>
      <p:sp>
        <p:nvSpPr>
          <p:cNvPr id="9" name="Rectangle 8">
            <a:extLst>
              <a:ext uri="{FF2B5EF4-FFF2-40B4-BE49-F238E27FC236}">
                <a16:creationId xmlns:a16="http://schemas.microsoft.com/office/drawing/2014/main" xmlns="" id="{FD6A84E2-2F85-4663-BD2F-40ECB7F24AD6}"/>
              </a:ext>
            </a:extLst>
          </p:cNvPr>
          <p:cNvSpPr/>
          <p:nvPr/>
        </p:nvSpPr>
        <p:spPr>
          <a:xfrm>
            <a:off x="1454065" y="1535229"/>
            <a:ext cx="10269692" cy="3570208"/>
          </a:xfrm>
          <a:prstGeom prst="rect">
            <a:avLst/>
          </a:prstGeom>
        </p:spPr>
        <p:txBody>
          <a:bodyPr wrap="square">
            <a:spAutoFit/>
          </a:bodyPr>
          <a:lstStyle/>
          <a:p>
            <a:pPr marL="342900" indent="-342900">
              <a:lnSpc>
                <a:spcPct val="130000"/>
              </a:lnSpc>
              <a:buFont typeface="Wingdings" panose="05000000000000000000" pitchFamily="2" charset="2"/>
              <a:buChar char="Ø"/>
            </a:pPr>
            <a:r>
              <a:rPr lang="en-IN" sz="2000" dirty="0" smtClean="0"/>
              <a:t>Station</a:t>
            </a:r>
            <a:endParaRPr lang="en-IN" sz="2000" dirty="0"/>
          </a:p>
          <a:p>
            <a:pPr marL="800100" lvl="2" indent="-342900">
              <a:lnSpc>
                <a:spcPct val="130000"/>
              </a:lnSpc>
              <a:buFont typeface="Arial" panose="020B0604020202020204" pitchFamily="34" charset="0"/>
              <a:buChar char="•"/>
            </a:pPr>
            <a:r>
              <a:rPr lang="en-IN" sz="2000" dirty="0"/>
              <a:t>Station </a:t>
            </a:r>
            <a:r>
              <a:rPr lang="en-IN" sz="2000" dirty="0" smtClean="0"/>
              <a:t>Name, Station Type(SLAMS), Address, City, County, Region, State(AL)</a:t>
            </a:r>
            <a:endParaRPr lang="en-IN" sz="2000" dirty="0"/>
          </a:p>
          <a:p>
            <a:pPr marL="342900" indent="-342900">
              <a:lnSpc>
                <a:spcPct val="130000"/>
              </a:lnSpc>
              <a:buFont typeface="Wingdings" panose="05000000000000000000" pitchFamily="2" charset="2"/>
              <a:buChar char="Ø"/>
            </a:pPr>
            <a:r>
              <a:rPr lang="en-IN" sz="2000" dirty="0"/>
              <a:t>Date </a:t>
            </a:r>
          </a:p>
          <a:p>
            <a:pPr marL="800100" lvl="2" indent="-342900">
              <a:lnSpc>
                <a:spcPct val="130000"/>
              </a:lnSpc>
              <a:buFont typeface="Arial" panose="020B0604020202020204" pitchFamily="34" charset="0"/>
              <a:buChar char="•"/>
            </a:pPr>
            <a:r>
              <a:rPr lang="en-IN" sz="2000" dirty="0" smtClean="0"/>
              <a:t>Hour</a:t>
            </a:r>
            <a:r>
              <a:rPr lang="en-IN" sz="2000" dirty="0" smtClean="0"/>
              <a:t> </a:t>
            </a:r>
            <a:r>
              <a:rPr lang="en-IN" sz="2000" dirty="0"/>
              <a:t>, Day , Month, </a:t>
            </a:r>
            <a:r>
              <a:rPr lang="en-IN" sz="2000" dirty="0" smtClean="0"/>
              <a:t>Year, </a:t>
            </a:r>
            <a:r>
              <a:rPr lang="en-US" altLang="en-US" sz="2000" dirty="0"/>
              <a:t>Season</a:t>
            </a:r>
            <a:endParaRPr lang="en-IN" sz="2000" dirty="0"/>
          </a:p>
          <a:p>
            <a:pPr marL="342900" lvl="2" indent="-342900">
              <a:lnSpc>
                <a:spcPct val="130000"/>
              </a:lnSpc>
              <a:buFont typeface="Wingdings" panose="05000000000000000000" pitchFamily="2" charset="2"/>
              <a:buChar char="Ø"/>
            </a:pPr>
            <a:r>
              <a:rPr lang="en-IN" sz="2000" dirty="0"/>
              <a:t>Devices</a:t>
            </a:r>
          </a:p>
          <a:p>
            <a:pPr marL="800100" lvl="2" indent="-342900">
              <a:lnSpc>
                <a:spcPct val="130000"/>
              </a:lnSpc>
              <a:buFont typeface="Arial" panose="020B0604020202020204" pitchFamily="34" charset="0"/>
              <a:buChar char="•"/>
            </a:pPr>
            <a:r>
              <a:rPr lang="en-IN" sz="2000" dirty="0"/>
              <a:t>Device Name, Min Range, Max Range, Units, Device </a:t>
            </a:r>
            <a:r>
              <a:rPr lang="en-IN" sz="2000" dirty="0" smtClean="0"/>
              <a:t>Accuracy, Description</a:t>
            </a:r>
            <a:endParaRPr lang="en-IN" sz="2000" dirty="0"/>
          </a:p>
          <a:p>
            <a:pPr marL="342900" lvl="2" indent="-342900">
              <a:lnSpc>
                <a:spcPct val="130000"/>
              </a:lnSpc>
              <a:buFont typeface="Wingdings" panose="05000000000000000000" pitchFamily="2" charset="2"/>
              <a:buChar char="Ø"/>
            </a:pPr>
            <a:r>
              <a:rPr lang="en-IN" sz="2000" dirty="0" smtClean="0"/>
              <a:t>Toxins</a:t>
            </a:r>
          </a:p>
          <a:p>
            <a:pPr marL="0" lvl="2">
              <a:lnSpc>
                <a:spcPct val="130000"/>
              </a:lnSpc>
            </a:pPr>
            <a:r>
              <a:rPr lang="en-IN" sz="2000" dirty="0"/>
              <a:t>	</a:t>
            </a:r>
            <a:r>
              <a:rPr lang="en-IN" sz="2000" dirty="0" smtClean="0"/>
              <a:t>Name</a:t>
            </a:r>
            <a:r>
              <a:rPr lang="en-IN" sz="2000" dirty="0"/>
              <a:t>, </a:t>
            </a:r>
            <a:r>
              <a:rPr lang="en-IN" dirty="0"/>
              <a:t>Chemical </a:t>
            </a:r>
            <a:r>
              <a:rPr lang="en-IN" dirty="0" smtClean="0"/>
              <a:t>Formula, Standard, Max Exposure Time, </a:t>
            </a:r>
            <a:r>
              <a:rPr lang="en-IN" dirty="0"/>
              <a:t>Max Concentration </a:t>
            </a:r>
            <a:r>
              <a:rPr lang="en-IN" dirty="0" smtClean="0"/>
              <a:t>limit, Description</a:t>
            </a:r>
            <a:endParaRPr lang="en-IN" dirty="0"/>
          </a:p>
          <a:p>
            <a:pPr algn="ctr"/>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7119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CD8D479-8942-46E8-A226-A4E01F7A105C}" type="slidenum">
              <a:rPr lang="en-US" smtClean="0"/>
              <a:t>8</a:t>
            </a:fld>
            <a:endParaRPr lang="en-US"/>
          </a:p>
        </p:txBody>
      </p:sp>
      <p:sp>
        <p:nvSpPr>
          <p:cNvPr id="6" name="Date Placeholder 5"/>
          <p:cNvSpPr>
            <a:spLocks noGrp="1"/>
          </p:cNvSpPr>
          <p:nvPr>
            <p:ph type="dt" sz="half" idx="10"/>
          </p:nvPr>
        </p:nvSpPr>
        <p:spPr/>
        <p:txBody>
          <a:bodyPr/>
          <a:lstStyle/>
          <a:p>
            <a:fld id="{E1447A63-5E3D-469C-A0D1-119323F4F95E}" type="datetime1">
              <a:rPr lang="en-US" smtClean="0"/>
              <a:pPr/>
              <a:t>2/20/2020</a:t>
            </a:fld>
            <a:endParaRPr lang="en-US" dirty="0"/>
          </a:p>
        </p:txBody>
      </p:sp>
      <p:sp>
        <p:nvSpPr>
          <p:cNvPr id="7" name="Footer Placeholder 6"/>
          <p:cNvSpPr>
            <a:spLocks noGrp="1"/>
          </p:cNvSpPr>
          <p:nvPr>
            <p:ph type="ftr" sz="quarter" idx="11"/>
          </p:nvPr>
        </p:nvSpPr>
        <p:spPr/>
        <p:txBody>
          <a:bodyPr/>
          <a:lstStyle/>
          <a:p>
            <a:r>
              <a:rPr lang="en-US"/>
              <a:t>Add a footer</a:t>
            </a:r>
            <a:endParaRPr lang="en-US" dirty="0"/>
          </a:p>
        </p:txBody>
      </p:sp>
      <p:sp>
        <p:nvSpPr>
          <p:cNvPr id="8" name="Title 1">
            <a:extLst>
              <a:ext uri="{FF2B5EF4-FFF2-40B4-BE49-F238E27FC236}">
                <a16:creationId xmlns:a16="http://schemas.microsoft.com/office/drawing/2014/main" xmlns="" id="{24DE6A83-8068-4C2E-8C81-C646625763D0}"/>
              </a:ext>
            </a:extLst>
          </p:cNvPr>
          <p:cNvSpPr txBox="1">
            <a:spLocks/>
          </p:cNvSpPr>
          <p:nvPr/>
        </p:nvSpPr>
        <p:spPr>
          <a:xfrm>
            <a:off x="0" y="0"/>
            <a:ext cx="12192000" cy="713064"/>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accent1">
                    <a:lumMod val="75000"/>
                  </a:schemeClr>
                </a:solidFill>
                <a:latin typeface="+mj-lt"/>
                <a:ea typeface="+mj-ea"/>
                <a:cs typeface="+mj-cs"/>
              </a:defRPr>
            </a:lvl1pPr>
          </a:lstStyle>
          <a:p>
            <a:r>
              <a:rPr lang="en-IN" sz="3400" b="1" u="sng" dirty="0"/>
              <a:t>Logical Star Schema</a:t>
            </a:r>
            <a:endParaRPr lang="en-US" sz="3400" b="1" u="sng" dirty="0"/>
          </a:p>
        </p:txBody>
      </p:sp>
      <p:sp>
        <p:nvSpPr>
          <p:cNvPr id="2" name="Rectangle 1">
            <a:extLst>
              <a:ext uri="{FF2B5EF4-FFF2-40B4-BE49-F238E27FC236}">
                <a16:creationId xmlns:a16="http://schemas.microsoft.com/office/drawing/2014/main" xmlns="" id="{51D06526-536A-44FA-BCDE-8FF7BDA1EEB5}"/>
              </a:ext>
            </a:extLst>
          </p:cNvPr>
          <p:cNvSpPr/>
          <p:nvPr/>
        </p:nvSpPr>
        <p:spPr>
          <a:xfrm>
            <a:off x="912536" y="1212799"/>
            <a:ext cx="2615502" cy="26531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b="1" dirty="0" err="1"/>
              <a:t>Station_ID</a:t>
            </a:r>
            <a:endParaRPr lang="en-IN" b="1" dirty="0"/>
          </a:p>
          <a:p>
            <a:r>
              <a:rPr lang="en-IN" dirty="0"/>
              <a:t>Station </a:t>
            </a:r>
            <a:r>
              <a:rPr lang="en-IN" dirty="0" smtClean="0"/>
              <a:t>Name</a:t>
            </a:r>
          </a:p>
          <a:p>
            <a:r>
              <a:rPr lang="en-IN" dirty="0"/>
              <a:t>Station Type(SLAMS)</a:t>
            </a:r>
            <a:endParaRPr lang="en-IN" dirty="0" smtClean="0"/>
          </a:p>
          <a:p>
            <a:r>
              <a:rPr lang="en-IN" dirty="0" smtClean="0"/>
              <a:t>Street</a:t>
            </a:r>
          </a:p>
          <a:p>
            <a:r>
              <a:rPr lang="en-IN" dirty="0" smtClean="0"/>
              <a:t>City</a:t>
            </a:r>
          </a:p>
          <a:p>
            <a:r>
              <a:rPr lang="en-IN" dirty="0" smtClean="0"/>
              <a:t>County</a:t>
            </a:r>
          </a:p>
          <a:p>
            <a:r>
              <a:rPr lang="en-IN" dirty="0" smtClean="0"/>
              <a:t>Region</a:t>
            </a:r>
            <a:endParaRPr lang="en-IN" dirty="0"/>
          </a:p>
          <a:p>
            <a:r>
              <a:rPr lang="en-IN" dirty="0" smtClean="0"/>
              <a:t>State</a:t>
            </a:r>
            <a:r>
              <a:rPr lang="en-IN" dirty="0" smtClean="0"/>
              <a:t>(AL)</a:t>
            </a:r>
            <a:endParaRPr lang="en-IN" dirty="0"/>
          </a:p>
        </p:txBody>
      </p:sp>
      <p:sp>
        <p:nvSpPr>
          <p:cNvPr id="9" name="Rectangle 8">
            <a:extLst>
              <a:ext uri="{FF2B5EF4-FFF2-40B4-BE49-F238E27FC236}">
                <a16:creationId xmlns:a16="http://schemas.microsoft.com/office/drawing/2014/main" xmlns="" id="{BEF98B54-7B5B-4C1A-953E-085D91AAC05B}"/>
              </a:ext>
            </a:extLst>
          </p:cNvPr>
          <p:cNvSpPr/>
          <p:nvPr/>
        </p:nvSpPr>
        <p:spPr>
          <a:xfrm>
            <a:off x="8663963" y="1109162"/>
            <a:ext cx="2615502" cy="203671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en-US" b="1" dirty="0" err="1"/>
              <a:t>Date_Key</a:t>
            </a:r>
            <a:endParaRPr lang="en-IN" dirty="0"/>
          </a:p>
          <a:p>
            <a:r>
              <a:rPr lang="en-IN" dirty="0" smtClean="0"/>
              <a:t>Hour</a:t>
            </a:r>
            <a:endParaRPr lang="en-IN" dirty="0"/>
          </a:p>
          <a:p>
            <a:r>
              <a:rPr lang="en-IN" dirty="0"/>
              <a:t>Day </a:t>
            </a:r>
          </a:p>
          <a:p>
            <a:r>
              <a:rPr lang="en-IN" dirty="0"/>
              <a:t>Month</a:t>
            </a:r>
          </a:p>
          <a:p>
            <a:r>
              <a:rPr lang="en-IN" dirty="0"/>
              <a:t>Year</a:t>
            </a:r>
          </a:p>
          <a:p>
            <a:r>
              <a:rPr lang="en-US" altLang="en-US" dirty="0" smtClean="0"/>
              <a:t>Season</a:t>
            </a:r>
            <a:endParaRPr lang="en-IN" dirty="0"/>
          </a:p>
        </p:txBody>
      </p:sp>
      <p:sp>
        <p:nvSpPr>
          <p:cNvPr id="10" name="Rectangle 9">
            <a:extLst>
              <a:ext uri="{FF2B5EF4-FFF2-40B4-BE49-F238E27FC236}">
                <a16:creationId xmlns:a16="http://schemas.microsoft.com/office/drawing/2014/main" xmlns="" id="{8634553A-3E35-4559-ACD3-DDE638B0D297}"/>
              </a:ext>
            </a:extLst>
          </p:cNvPr>
          <p:cNvSpPr/>
          <p:nvPr/>
        </p:nvSpPr>
        <p:spPr>
          <a:xfrm>
            <a:off x="874318" y="4396661"/>
            <a:ext cx="2615502" cy="221106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b="1" dirty="0" err="1"/>
              <a:t>Device_ID</a:t>
            </a:r>
            <a:endParaRPr lang="en-IN" b="1" dirty="0"/>
          </a:p>
          <a:p>
            <a:r>
              <a:rPr lang="en-IN" dirty="0"/>
              <a:t>Device Name</a:t>
            </a:r>
          </a:p>
          <a:p>
            <a:r>
              <a:rPr lang="en-IN" dirty="0"/>
              <a:t>Min Range </a:t>
            </a:r>
          </a:p>
          <a:p>
            <a:r>
              <a:rPr lang="en-IN" dirty="0"/>
              <a:t>Max Range </a:t>
            </a:r>
          </a:p>
          <a:p>
            <a:r>
              <a:rPr lang="en-IN" dirty="0"/>
              <a:t>Units </a:t>
            </a:r>
          </a:p>
          <a:p>
            <a:r>
              <a:rPr lang="en-IN" dirty="0"/>
              <a:t>Device Accuracy</a:t>
            </a:r>
          </a:p>
          <a:p>
            <a:r>
              <a:rPr lang="en-IN" dirty="0"/>
              <a:t>Description </a:t>
            </a:r>
          </a:p>
        </p:txBody>
      </p:sp>
      <p:sp>
        <p:nvSpPr>
          <p:cNvPr id="11" name="Rectangle 10">
            <a:extLst>
              <a:ext uri="{FF2B5EF4-FFF2-40B4-BE49-F238E27FC236}">
                <a16:creationId xmlns:a16="http://schemas.microsoft.com/office/drawing/2014/main" xmlns="" id="{15222391-9D02-4B3F-9588-BA1421C8015C}"/>
              </a:ext>
            </a:extLst>
          </p:cNvPr>
          <p:cNvSpPr/>
          <p:nvPr/>
        </p:nvSpPr>
        <p:spPr>
          <a:xfrm>
            <a:off x="8921986" y="4273078"/>
            <a:ext cx="3194918" cy="226466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b="1" dirty="0" err="1"/>
              <a:t>Toxin_ID</a:t>
            </a:r>
            <a:endParaRPr lang="en-IN" b="1" dirty="0"/>
          </a:p>
          <a:p>
            <a:r>
              <a:rPr lang="en-IN" dirty="0" smtClean="0"/>
              <a:t>Name</a:t>
            </a:r>
          </a:p>
          <a:p>
            <a:r>
              <a:rPr lang="en-IN" dirty="0" smtClean="0"/>
              <a:t>Chemical Formula</a:t>
            </a:r>
            <a:endParaRPr lang="en-IN" dirty="0"/>
          </a:p>
          <a:p>
            <a:r>
              <a:rPr lang="en-IN" dirty="0" smtClean="0"/>
              <a:t>Standard</a:t>
            </a:r>
          </a:p>
          <a:p>
            <a:r>
              <a:rPr lang="en-IN" dirty="0" smtClean="0"/>
              <a:t>Max Exposure Time</a:t>
            </a:r>
          </a:p>
          <a:p>
            <a:r>
              <a:rPr lang="en-IN" dirty="0" smtClean="0"/>
              <a:t>Max </a:t>
            </a:r>
            <a:r>
              <a:rPr lang="en-IN" dirty="0"/>
              <a:t>C</a:t>
            </a:r>
            <a:r>
              <a:rPr lang="en-IN" dirty="0" smtClean="0"/>
              <a:t>oncentration limit</a:t>
            </a:r>
            <a:endParaRPr lang="en-IN" dirty="0"/>
          </a:p>
          <a:p>
            <a:r>
              <a:rPr lang="en-IN" dirty="0" smtClean="0"/>
              <a:t>Description</a:t>
            </a: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xmlns="" id="{DAD847A7-9558-49FB-9C65-D5AA74570919}"/>
              </a:ext>
            </a:extLst>
          </p:cNvPr>
          <p:cNvSpPr txBox="1"/>
          <p:nvPr/>
        </p:nvSpPr>
        <p:spPr>
          <a:xfrm>
            <a:off x="1520503" y="874465"/>
            <a:ext cx="1399568" cy="369332"/>
          </a:xfrm>
          <a:prstGeom prst="rect">
            <a:avLst/>
          </a:prstGeom>
          <a:noFill/>
        </p:spPr>
        <p:txBody>
          <a:bodyPr wrap="square" rtlCol="0">
            <a:spAutoFit/>
          </a:bodyPr>
          <a:lstStyle/>
          <a:p>
            <a:r>
              <a:rPr lang="en-IN" b="1" dirty="0" smtClean="0"/>
              <a:t>Station</a:t>
            </a:r>
            <a:endParaRPr lang="en-IN" b="1" dirty="0"/>
          </a:p>
        </p:txBody>
      </p:sp>
      <p:sp>
        <p:nvSpPr>
          <p:cNvPr id="12" name="TextBox 11">
            <a:extLst>
              <a:ext uri="{FF2B5EF4-FFF2-40B4-BE49-F238E27FC236}">
                <a16:creationId xmlns:a16="http://schemas.microsoft.com/office/drawing/2014/main" xmlns="" id="{A2EAEEFC-F9A3-4DEF-A779-9798D2B91A14}"/>
              </a:ext>
            </a:extLst>
          </p:cNvPr>
          <p:cNvSpPr txBox="1"/>
          <p:nvPr/>
        </p:nvSpPr>
        <p:spPr>
          <a:xfrm>
            <a:off x="9691614" y="726447"/>
            <a:ext cx="769458" cy="369332"/>
          </a:xfrm>
          <a:prstGeom prst="rect">
            <a:avLst/>
          </a:prstGeom>
          <a:noFill/>
        </p:spPr>
        <p:txBody>
          <a:bodyPr wrap="square" rtlCol="0">
            <a:spAutoFit/>
          </a:bodyPr>
          <a:lstStyle/>
          <a:p>
            <a:r>
              <a:rPr lang="en-US" b="1" dirty="0"/>
              <a:t>Date</a:t>
            </a:r>
            <a:endParaRPr lang="en-IN" b="1" dirty="0"/>
          </a:p>
        </p:txBody>
      </p:sp>
      <p:sp>
        <p:nvSpPr>
          <p:cNvPr id="13" name="TextBox 12">
            <a:extLst>
              <a:ext uri="{FF2B5EF4-FFF2-40B4-BE49-F238E27FC236}">
                <a16:creationId xmlns:a16="http://schemas.microsoft.com/office/drawing/2014/main" xmlns="" id="{278F5F69-400D-42D7-A0D8-0A7A227D0753}"/>
              </a:ext>
            </a:extLst>
          </p:cNvPr>
          <p:cNvSpPr txBox="1"/>
          <p:nvPr/>
        </p:nvSpPr>
        <p:spPr>
          <a:xfrm>
            <a:off x="1653562" y="4011926"/>
            <a:ext cx="1090569" cy="369332"/>
          </a:xfrm>
          <a:prstGeom prst="rect">
            <a:avLst/>
          </a:prstGeom>
          <a:noFill/>
        </p:spPr>
        <p:txBody>
          <a:bodyPr wrap="square" rtlCol="0">
            <a:spAutoFit/>
          </a:bodyPr>
          <a:lstStyle/>
          <a:p>
            <a:r>
              <a:rPr lang="en-IN" b="1" dirty="0"/>
              <a:t>Devices</a:t>
            </a:r>
          </a:p>
        </p:txBody>
      </p:sp>
      <p:sp>
        <p:nvSpPr>
          <p:cNvPr id="14" name="TextBox 13">
            <a:extLst>
              <a:ext uri="{FF2B5EF4-FFF2-40B4-BE49-F238E27FC236}">
                <a16:creationId xmlns:a16="http://schemas.microsoft.com/office/drawing/2014/main" xmlns="" id="{F16598BA-E920-4DE8-9672-0F34B9024969}"/>
              </a:ext>
            </a:extLst>
          </p:cNvPr>
          <p:cNvSpPr txBox="1"/>
          <p:nvPr/>
        </p:nvSpPr>
        <p:spPr>
          <a:xfrm>
            <a:off x="9632683" y="3810070"/>
            <a:ext cx="828389" cy="369332"/>
          </a:xfrm>
          <a:prstGeom prst="rect">
            <a:avLst/>
          </a:prstGeom>
          <a:noFill/>
        </p:spPr>
        <p:txBody>
          <a:bodyPr wrap="square" rtlCol="0">
            <a:spAutoFit/>
          </a:bodyPr>
          <a:lstStyle/>
          <a:p>
            <a:r>
              <a:rPr lang="en-IN" b="1" dirty="0"/>
              <a:t>Toxins</a:t>
            </a:r>
          </a:p>
        </p:txBody>
      </p:sp>
      <p:sp>
        <p:nvSpPr>
          <p:cNvPr id="15" name="Rectangle 14">
            <a:extLst>
              <a:ext uri="{FF2B5EF4-FFF2-40B4-BE49-F238E27FC236}">
                <a16:creationId xmlns:a16="http://schemas.microsoft.com/office/drawing/2014/main" xmlns="" id="{17BC7839-2360-4E81-B38B-C76B0B6EA53A}"/>
              </a:ext>
            </a:extLst>
          </p:cNvPr>
          <p:cNvSpPr/>
          <p:nvPr/>
        </p:nvSpPr>
        <p:spPr>
          <a:xfrm>
            <a:off x="4236673" y="1212799"/>
            <a:ext cx="3819323" cy="506216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b="1" dirty="0" err="1"/>
              <a:t>Station_FK</a:t>
            </a:r>
            <a:r>
              <a:rPr lang="en-IN" b="1" dirty="0"/>
              <a:t> </a:t>
            </a:r>
          </a:p>
          <a:p>
            <a:r>
              <a:rPr lang="en-IN" b="1" dirty="0" err="1"/>
              <a:t>Device_FK</a:t>
            </a:r>
            <a:endParaRPr lang="en-IN" b="1" dirty="0"/>
          </a:p>
          <a:p>
            <a:r>
              <a:rPr lang="en-US" altLang="en-US" b="1" dirty="0" err="1"/>
              <a:t>Date_FK</a:t>
            </a:r>
            <a:endParaRPr lang="en-US" altLang="en-US" b="1" dirty="0"/>
          </a:p>
          <a:p>
            <a:r>
              <a:rPr lang="en-IN" b="1" dirty="0" err="1"/>
              <a:t>Toxin_FK</a:t>
            </a:r>
            <a:endParaRPr lang="en-IN" dirty="0"/>
          </a:p>
          <a:p>
            <a:r>
              <a:rPr lang="en-IN" dirty="0" smtClean="0"/>
              <a:t>Wind </a:t>
            </a:r>
            <a:r>
              <a:rPr lang="en-IN" dirty="0"/>
              <a:t>Speed</a:t>
            </a:r>
          </a:p>
          <a:p>
            <a:r>
              <a:rPr lang="en-IN" dirty="0"/>
              <a:t>Atmosphere Visibility</a:t>
            </a:r>
          </a:p>
          <a:p>
            <a:r>
              <a:rPr lang="en-IN" dirty="0"/>
              <a:t>Air Quality Index</a:t>
            </a:r>
          </a:p>
          <a:p>
            <a:r>
              <a:rPr lang="en-IN" dirty="0"/>
              <a:t>Concentration of the pollutants</a:t>
            </a:r>
          </a:p>
          <a:p>
            <a:pPr marL="742950" lvl="1" indent="-285750">
              <a:buFont typeface="Arial" panose="020B0604020202020204" pitchFamily="34" charset="0"/>
              <a:buChar char="•"/>
            </a:pPr>
            <a:r>
              <a:rPr lang="en-IN" dirty="0"/>
              <a:t>CO </a:t>
            </a:r>
          </a:p>
          <a:p>
            <a:pPr marL="742950" lvl="1" indent="-285750">
              <a:buFont typeface="Arial" panose="020B0604020202020204" pitchFamily="34" charset="0"/>
              <a:buChar char="•"/>
            </a:pPr>
            <a:r>
              <a:rPr lang="en-IN" dirty="0"/>
              <a:t>NO2</a:t>
            </a:r>
          </a:p>
          <a:p>
            <a:pPr marL="742950" lvl="1" indent="-285750">
              <a:buFont typeface="Arial" panose="020B0604020202020204" pitchFamily="34" charset="0"/>
              <a:buChar char="•"/>
            </a:pPr>
            <a:r>
              <a:rPr lang="en-IN" dirty="0"/>
              <a:t>PM2.5</a:t>
            </a:r>
          </a:p>
          <a:p>
            <a:pPr marL="742950" lvl="1" indent="-285750">
              <a:buFont typeface="Arial" panose="020B0604020202020204" pitchFamily="34" charset="0"/>
              <a:buChar char="•"/>
            </a:pPr>
            <a:r>
              <a:rPr lang="en-IN" dirty="0"/>
              <a:t>PM10</a:t>
            </a:r>
          </a:p>
          <a:p>
            <a:pPr marL="742950" lvl="1" indent="-285750">
              <a:buFont typeface="Arial" panose="020B0604020202020204" pitchFamily="34" charset="0"/>
              <a:buChar char="•"/>
            </a:pPr>
            <a:r>
              <a:rPr lang="en-IN" dirty="0" smtClean="0"/>
              <a:t>O3(Ozone)</a:t>
            </a:r>
            <a:endParaRPr lang="en-IN" dirty="0"/>
          </a:p>
          <a:p>
            <a:pPr marL="742950" lvl="1" indent="-285750">
              <a:buFont typeface="Arial" panose="020B0604020202020204" pitchFamily="34" charset="0"/>
              <a:buChar char="•"/>
            </a:pPr>
            <a:r>
              <a:rPr lang="en-IN" dirty="0"/>
              <a:t>SO2</a:t>
            </a:r>
          </a:p>
          <a:p>
            <a:pPr marL="742950" lvl="1" indent="-285750">
              <a:buFont typeface="Arial" panose="020B0604020202020204" pitchFamily="34" charset="0"/>
              <a:buChar char="•"/>
            </a:pPr>
            <a:r>
              <a:rPr lang="en-IN" dirty="0"/>
              <a:t>NH3</a:t>
            </a:r>
          </a:p>
          <a:p>
            <a:pPr marL="742950" lvl="1" indent="-285750">
              <a:buFont typeface="Arial" panose="020B0604020202020204" pitchFamily="34" charset="0"/>
              <a:buChar char="•"/>
            </a:pPr>
            <a:r>
              <a:rPr lang="en-IN" dirty="0"/>
              <a:t>PB </a:t>
            </a:r>
          </a:p>
        </p:txBody>
      </p:sp>
      <p:sp>
        <p:nvSpPr>
          <p:cNvPr id="16" name="TextBox 15">
            <a:extLst>
              <a:ext uri="{FF2B5EF4-FFF2-40B4-BE49-F238E27FC236}">
                <a16:creationId xmlns:a16="http://schemas.microsoft.com/office/drawing/2014/main" xmlns="" id="{1DEF61A0-246F-444F-AF3D-B0166C2A5687}"/>
              </a:ext>
            </a:extLst>
          </p:cNvPr>
          <p:cNvSpPr txBox="1"/>
          <p:nvPr/>
        </p:nvSpPr>
        <p:spPr>
          <a:xfrm>
            <a:off x="5685407" y="892202"/>
            <a:ext cx="1451296" cy="369332"/>
          </a:xfrm>
          <a:prstGeom prst="rect">
            <a:avLst/>
          </a:prstGeom>
          <a:noFill/>
        </p:spPr>
        <p:txBody>
          <a:bodyPr wrap="square" rtlCol="0">
            <a:spAutoFit/>
          </a:bodyPr>
          <a:lstStyle/>
          <a:p>
            <a:r>
              <a:rPr lang="en-IN" b="1" dirty="0"/>
              <a:t>Fact</a:t>
            </a:r>
          </a:p>
        </p:txBody>
      </p:sp>
      <p:cxnSp>
        <p:nvCxnSpPr>
          <p:cNvPr id="18" name="Straight Connector 17">
            <a:extLst>
              <a:ext uri="{FF2B5EF4-FFF2-40B4-BE49-F238E27FC236}">
                <a16:creationId xmlns:a16="http://schemas.microsoft.com/office/drawing/2014/main" xmlns="" id="{C677D619-221D-4C10-953A-7791D9EF120D}"/>
              </a:ext>
            </a:extLst>
          </p:cNvPr>
          <p:cNvCxnSpPr>
            <a:cxnSpLocks/>
            <a:stCxn id="2" idx="3"/>
            <a:endCxn id="15" idx="1"/>
          </p:cNvCxnSpPr>
          <p:nvPr/>
        </p:nvCxnSpPr>
        <p:spPr>
          <a:xfrm>
            <a:off x="3528038" y="2539364"/>
            <a:ext cx="708635" cy="1204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993E3DFE-CB21-43E0-90C1-B191309289A6}"/>
              </a:ext>
            </a:extLst>
          </p:cNvPr>
          <p:cNvCxnSpPr>
            <a:cxnSpLocks/>
            <a:stCxn id="9" idx="1"/>
            <a:endCxn id="15" idx="3"/>
          </p:cNvCxnSpPr>
          <p:nvPr/>
        </p:nvCxnSpPr>
        <p:spPr>
          <a:xfrm flipH="1">
            <a:off x="8055996" y="2127517"/>
            <a:ext cx="607967" cy="1616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40FD5A4A-9669-454D-A6D8-4DB1184159F1}"/>
              </a:ext>
            </a:extLst>
          </p:cNvPr>
          <p:cNvCxnSpPr>
            <a:cxnSpLocks/>
            <a:stCxn id="10" idx="3"/>
            <a:endCxn id="15" idx="1"/>
          </p:cNvCxnSpPr>
          <p:nvPr/>
        </p:nvCxnSpPr>
        <p:spPr>
          <a:xfrm flipV="1">
            <a:off x="3489820" y="3743882"/>
            <a:ext cx="746853" cy="1758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48518F4D-5553-434C-8B0B-4B1E8DB270B6}"/>
              </a:ext>
            </a:extLst>
          </p:cNvPr>
          <p:cNvCxnSpPr>
            <a:cxnSpLocks/>
            <a:stCxn id="15" idx="3"/>
            <a:endCxn id="11" idx="1"/>
          </p:cNvCxnSpPr>
          <p:nvPr/>
        </p:nvCxnSpPr>
        <p:spPr>
          <a:xfrm>
            <a:off x="8055996" y="3743882"/>
            <a:ext cx="865990" cy="16615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66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7C753D7C-AC45-422F-AFA8-C1C5A00F72E9}"/>
              </a:ext>
            </a:extLst>
          </p:cNvPr>
          <p:cNvSpPr>
            <a:spLocks noGrp="1"/>
          </p:cNvSpPr>
          <p:nvPr>
            <p:ph type="sldNum" sz="quarter" idx="12"/>
          </p:nvPr>
        </p:nvSpPr>
        <p:spPr/>
        <p:txBody>
          <a:bodyPr/>
          <a:lstStyle/>
          <a:p>
            <a:fld id="{9CD8D479-8942-46E8-A226-A4E01F7A105C}" type="slidenum">
              <a:rPr lang="en-IN" smtClean="0"/>
              <a:t>9</a:t>
            </a:fld>
            <a:endParaRPr lang="en-IN"/>
          </a:p>
        </p:txBody>
      </p:sp>
      <p:sp>
        <p:nvSpPr>
          <p:cNvPr id="6" name="Date Placeholder 5">
            <a:extLst>
              <a:ext uri="{FF2B5EF4-FFF2-40B4-BE49-F238E27FC236}">
                <a16:creationId xmlns:a16="http://schemas.microsoft.com/office/drawing/2014/main" xmlns="" id="{E7E1FB42-F72B-4AB9-8E5D-AC323EAE1800}"/>
              </a:ext>
            </a:extLst>
          </p:cNvPr>
          <p:cNvSpPr>
            <a:spLocks noGrp="1"/>
          </p:cNvSpPr>
          <p:nvPr>
            <p:ph type="dt" sz="half" idx="10"/>
          </p:nvPr>
        </p:nvSpPr>
        <p:spPr/>
        <p:txBody>
          <a:bodyPr/>
          <a:lstStyle/>
          <a:p>
            <a:fld id="{E1447A63-5E3D-469C-A0D1-119323F4F95E}" type="datetime1">
              <a:rPr lang="en-US" smtClean="0"/>
              <a:pPr/>
              <a:t>2/20/2020</a:t>
            </a:fld>
            <a:endParaRPr lang="en-US" dirty="0"/>
          </a:p>
        </p:txBody>
      </p:sp>
      <p:sp>
        <p:nvSpPr>
          <p:cNvPr id="7" name="Footer Placeholder 6">
            <a:extLst>
              <a:ext uri="{FF2B5EF4-FFF2-40B4-BE49-F238E27FC236}">
                <a16:creationId xmlns:a16="http://schemas.microsoft.com/office/drawing/2014/main" xmlns="" id="{8688D64A-5786-4C78-B617-9F7E93DFCA79}"/>
              </a:ext>
            </a:extLst>
          </p:cNvPr>
          <p:cNvSpPr>
            <a:spLocks noGrp="1"/>
          </p:cNvSpPr>
          <p:nvPr>
            <p:ph type="ftr" sz="quarter" idx="11"/>
          </p:nvPr>
        </p:nvSpPr>
        <p:spPr/>
        <p:txBody>
          <a:bodyPr/>
          <a:lstStyle/>
          <a:p>
            <a:r>
              <a:rPr lang="en-US"/>
              <a:t>Add a footer</a:t>
            </a:r>
            <a:endParaRPr lang="en-US" dirty="0"/>
          </a:p>
        </p:txBody>
      </p:sp>
      <p:sp>
        <p:nvSpPr>
          <p:cNvPr id="11" name="Rectangle 10">
            <a:extLst>
              <a:ext uri="{FF2B5EF4-FFF2-40B4-BE49-F238E27FC236}">
                <a16:creationId xmlns:a16="http://schemas.microsoft.com/office/drawing/2014/main" xmlns="" id="{A37AF990-763B-46DC-8E0F-4E853A0D6C76}"/>
              </a:ext>
            </a:extLst>
          </p:cNvPr>
          <p:cNvSpPr/>
          <p:nvPr/>
        </p:nvSpPr>
        <p:spPr>
          <a:xfrm>
            <a:off x="2694609" y="1185471"/>
            <a:ext cx="2270538" cy="5607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Dimension - Station</a:t>
            </a:r>
            <a:endParaRPr lang="en-IN" dirty="0"/>
          </a:p>
        </p:txBody>
      </p:sp>
      <p:sp>
        <p:nvSpPr>
          <p:cNvPr id="13" name="Rectangle 12">
            <a:extLst>
              <a:ext uri="{FF2B5EF4-FFF2-40B4-BE49-F238E27FC236}">
                <a16:creationId xmlns:a16="http://schemas.microsoft.com/office/drawing/2014/main" xmlns="" id="{A316FCEB-D35A-45F3-BFC0-9F275BDF65FE}"/>
              </a:ext>
            </a:extLst>
          </p:cNvPr>
          <p:cNvSpPr/>
          <p:nvPr/>
        </p:nvSpPr>
        <p:spPr>
          <a:xfrm>
            <a:off x="3016247" y="2163739"/>
            <a:ext cx="1694576" cy="31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State</a:t>
            </a:r>
          </a:p>
        </p:txBody>
      </p:sp>
      <p:sp>
        <p:nvSpPr>
          <p:cNvPr id="14" name="Rectangle 13">
            <a:extLst>
              <a:ext uri="{FF2B5EF4-FFF2-40B4-BE49-F238E27FC236}">
                <a16:creationId xmlns:a16="http://schemas.microsoft.com/office/drawing/2014/main" xmlns="" id="{39F4937E-A298-489A-80E8-2AC7366F4F97}"/>
              </a:ext>
            </a:extLst>
          </p:cNvPr>
          <p:cNvSpPr/>
          <p:nvPr/>
        </p:nvSpPr>
        <p:spPr>
          <a:xfrm>
            <a:off x="3016247" y="2811460"/>
            <a:ext cx="1694576" cy="25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Region</a:t>
            </a:r>
            <a:endParaRPr lang="en-IN" dirty="0"/>
          </a:p>
        </p:txBody>
      </p:sp>
      <p:cxnSp>
        <p:nvCxnSpPr>
          <p:cNvPr id="22" name="Straight Arrow Connector 21">
            <a:extLst>
              <a:ext uri="{FF2B5EF4-FFF2-40B4-BE49-F238E27FC236}">
                <a16:creationId xmlns:a16="http://schemas.microsoft.com/office/drawing/2014/main" xmlns="" id="{4E97569B-5B0F-493F-9805-129F112BA472}"/>
              </a:ext>
            </a:extLst>
          </p:cNvPr>
          <p:cNvCxnSpPr>
            <a:cxnSpLocks/>
            <a:stCxn id="13" idx="2"/>
          </p:cNvCxnSpPr>
          <p:nvPr/>
        </p:nvCxnSpPr>
        <p:spPr>
          <a:xfrm>
            <a:off x="3863535" y="2474132"/>
            <a:ext cx="0" cy="310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B80C4E9A-5BF8-4532-8CBC-C68127B275A5}"/>
              </a:ext>
            </a:extLst>
          </p:cNvPr>
          <p:cNvCxnSpPr>
            <a:cxnSpLocks/>
            <a:stCxn id="14" idx="2"/>
            <a:endCxn id="56" idx="0"/>
          </p:cNvCxnSpPr>
          <p:nvPr/>
        </p:nvCxnSpPr>
        <p:spPr>
          <a:xfrm>
            <a:off x="3863535" y="3067983"/>
            <a:ext cx="8834" cy="439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xmlns="" id="{C8B49571-A357-4FEE-8CE9-CBC8F2C32A7D}"/>
              </a:ext>
            </a:extLst>
          </p:cNvPr>
          <p:cNvSpPr/>
          <p:nvPr/>
        </p:nvSpPr>
        <p:spPr>
          <a:xfrm>
            <a:off x="3025081" y="3507249"/>
            <a:ext cx="1694576" cy="31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County</a:t>
            </a:r>
            <a:endParaRPr lang="en-IN" dirty="0"/>
          </a:p>
        </p:txBody>
      </p:sp>
      <p:sp>
        <p:nvSpPr>
          <p:cNvPr id="60" name="Rectangle 59">
            <a:extLst>
              <a:ext uri="{FF2B5EF4-FFF2-40B4-BE49-F238E27FC236}">
                <a16:creationId xmlns:a16="http://schemas.microsoft.com/office/drawing/2014/main" xmlns="" id="{8C7714BB-154F-4641-A4EE-6A864273A492}"/>
              </a:ext>
            </a:extLst>
          </p:cNvPr>
          <p:cNvSpPr/>
          <p:nvPr/>
        </p:nvSpPr>
        <p:spPr>
          <a:xfrm>
            <a:off x="7073276" y="1165515"/>
            <a:ext cx="1960289" cy="54614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Dimension - Date</a:t>
            </a:r>
            <a:endParaRPr lang="en-IN" dirty="0"/>
          </a:p>
        </p:txBody>
      </p:sp>
      <p:sp>
        <p:nvSpPr>
          <p:cNvPr id="61" name="Rectangle 60">
            <a:extLst>
              <a:ext uri="{FF2B5EF4-FFF2-40B4-BE49-F238E27FC236}">
                <a16:creationId xmlns:a16="http://schemas.microsoft.com/office/drawing/2014/main" xmlns="" id="{90F22C35-08A8-4D1D-B4EB-14E28A505F79}"/>
              </a:ext>
            </a:extLst>
          </p:cNvPr>
          <p:cNvSpPr/>
          <p:nvPr/>
        </p:nvSpPr>
        <p:spPr>
          <a:xfrm>
            <a:off x="7157208" y="1983914"/>
            <a:ext cx="1694576" cy="31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Year</a:t>
            </a:r>
          </a:p>
        </p:txBody>
      </p:sp>
      <p:sp>
        <p:nvSpPr>
          <p:cNvPr id="62" name="Rectangle 61">
            <a:extLst>
              <a:ext uri="{FF2B5EF4-FFF2-40B4-BE49-F238E27FC236}">
                <a16:creationId xmlns:a16="http://schemas.microsoft.com/office/drawing/2014/main" xmlns="" id="{B78F9A00-63DF-42F6-A201-C7BA659E591B}"/>
              </a:ext>
            </a:extLst>
          </p:cNvPr>
          <p:cNvSpPr/>
          <p:nvPr/>
        </p:nvSpPr>
        <p:spPr>
          <a:xfrm>
            <a:off x="7157208" y="2710259"/>
            <a:ext cx="1694576" cy="31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Season</a:t>
            </a:r>
          </a:p>
        </p:txBody>
      </p:sp>
      <p:sp>
        <p:nvSpPr>
          <p:cNvPr id="63" name="Rectangle 62">
            <a:extLst>
              <a:ext uri="{FF2B5EF4-FFF2-40B4-BE49-F238E27FC236}">
                <a16:creationId xmlns:a16="http://schemas.microsoft.com/office/drawing/2014/main" xmlns="" id="{4FD2B25A-7B71-4227-A9B3-AC981870B8A3}"/>
              </a:ext>
            </a:extLst>
          </p:cNvPr>
          <p:cNvSpPr/>
          <p:nvPr/>
        </p:nvSpPr>
        <p:spPr>
          <a:xfrm>
            <a:off x="7157208" y="4949415"/>
            <a:ext cx="1694576" cy="31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Hour</a:t>
            </a:r>
          </a:p>
        </p:txBody>
      </p:sp>
      <p:cxnSp>
        <p:nvCxnSpPr>
          <p:cNvPr id="64" name="Straight Arrow Connector 63">
            <a:extLst>
              <a:ext uri="{FF2B5EF4-FFF2-40B4-BE49-F238E27FC236}">
                <a16:creationId xmlns:a16="http://schemas.microsoft.com/office/drawing/2014/main" xmlns="" id="{0E2758AF-CFCF-4511-B32A-B27C74E964D3}"/>
              </a:ext>
            </a:extLst>
          </p:cNvPr>
          <p:cNvCxnSpPr>
            <a:cxnSpLocks/>
            <a:stCxn id="61" idx="2"/>
            <a:endCxn id="62" idx="0"/>
          </p:cNvCxnSpPr>
          <p:nvPr/>
        </p:nvCxnSpPr>
        <p:spPr>
          <a:xfrm>
            <a:off x="8004496" y="2294307"/>
            <a:ext cx="0" cy="415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10496483-7073-45C5-8B06-D74AC70ACEBE}"/>
              </a:ext>
            </a:extLst>
          </p:cNvPr>
          <p:cNvCxnSpPr>
            <a:cxnSpLocks/>
            <a:stCxn id="62" idx="2"/>
            <a:endCxn id="67" idx="0"/>
          </p:cNvCxnSpPr>
          <p:nvPr/>
        </p:nvCxnSpPr>
        <p:spPr>
          <a:xfrm flipH="1">
            <a:off x="8004495" y="3020652"/>
            <a:ext cx="1" cy="424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xmlns="" id="{1BC3A19F-AECA-4395-94D7-FC44D8A80BF4}"/>
              </a:ext>
            </a:extLst>
          </p:cNvPr>
          <p:cNvSpPr/>
          <p:nvPr/>
        </p:nvSpPr>
        <p:spPr>
          <a:xfrm>
            <a:off x="7157207" y="3445205"/>
            <a:ext cx="1694576" cy="31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Month</a:t>
            </a:r>
          </a:p>
        </p:txBody>
      </p:sp>
      <p:cxnSp>
        <p:nvCxnSpPr>
          <p:cNvPr id="68" name="Straight Arrow Connector 67">
            <a:extLst>
              <a:ext uri="{FF2B5EF4-FFF2-40B4-BE49-F238E27FC236}">
                <a16:creationId xmlns:a16="http://schemas.microsoft.com/office/drawing/2014/main" xmlns="" id="{4F5350D4-6214-43CD-9569-2ED37103848A}"/>
              </a:ext>
            </a:extLst>
          </p:cNvPr>
          <p:cNvCxnSpPr>
            <a:cxnSpLocks/>
            <a:stCxn id="67" idx="2"/>
            <a:endCxn id="76" idx="0"/>
          </p:cNvCxnSpPr>
          <p:nvPr/>
        </p:nvCxnSpPr>
        <p:spPr>
          <a:xfrm>
            <a:off x="8004495" y="3755598"/>
            <a:ext cx="1" cy="40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xmlns="" id="{D40BF228-32A8-4519-8DDB-6853A074A6D7}"/>
              </a:ext>
            </a:extLst>
          </p:cNvPr>
          <p:cNvSpPr/>
          <p:nvPr/>
        </p:nvSpPr>
        <p:spPr>
          <a:xfrm>
            <a:off x="7157208" y="4157532"/>
            <a:ext cx="1694576" cy="335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Day</a:t>
            </a:r>
          </a:p>
        </p:txBody>
      </p:sp>
      <p:cxnSp>
        <p:nvCxnSpPr>
          <p:cNvPr id="85" name="Straight Arrow Connector 84">
            <a:extLst>
              <a:ext uri="{FF2B5EF4-FFF2-40B4-BE49-F238E27FC236}">
                <a16:creationId xmlns:a16="http://schemas.microsoft.com/office/drawing/2014/main" xmlns="" id="{5632F8B9-B69B-42A2-80AC-E35A40B60808}"/>
              </a:ext>
            </a:extLst>
          </p:cNvPr>
          <p:cNvCxnSpPr>
            <a:cxnSpLocks/>
            <a:stCxn id="76" idx="2"/>
            <a:endCxn id="63" idx="0"/>
          </p:cNvCxnSpPr>
          <p:nvPr/>
        </p:nvCxnSpPr>
        <p:spPr>
          <a:xfrm>
            <a:off x="8004496" y="4492654"/>
            <a:ext cx="0" cy="456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itle 1">
            <a:extLst>
              <a:ext uri="{FF2B5EF4-FFF2-40B4-BE49-F238E27FC236}">
                <a16:creationId xmlns:a16="http://schemas.microsoft.com/office/drawing/2014/main" xmlns="" id="{D79D602A-96BB-43FD-90CB-130D8DF11FB9}"/>
              </a:ext>
            </a:extLst>
          </p:cNvPr>
          <p:cNvSpPr txBox="1">
            <a:spLocks/>
          </p:cNvSpPr>
          <p:nvPr/>
        </p:nvSpPr>
        <p:spPr>
          <a:xfrm>
            <a:off x="0" y="0"/>
            <a:ext cx="12192000" cy="713064"/>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accent1">
                    <a:lumMod val="75000"/>
                  </a:schemeClr>
                </a:solidFill>
                <a:latin typeface="+mj-lt"/>
                <a:ea typeface="+mj-ea"/>
                <a:cs typeface="+mj-cs"/>
              </a:defRPr>
            </a:lvl1pPr>
          </a:lstStyle>
          <a:p>
            <a:r>
              <a:rPr lang="en-IN" sz="3400" b="1" u="sng" dirty="0"/>
              <a:t>Concept Hierarchies</a:t>
            </a:r>
            <a:endParaRPr lang="en-US" sz="3400" b="1" u="sng" dirty="0"/>
          </a:p>
        </p:txBody>
      </p:sp>
      <p:sp>
        <p:nvSpPr>
          <p:cNvPr id="28" name="Rectangle 27">
            <a:extLst>
              <a:ext uri="{FF2B5EF4-FFF2-40B4-BE49-F238E27FC236}">
                <a16:creationId xmlns:a16="http://schemas.microsoft.com/office/drawing/2014/main" xmlns="" id="{C8B49571-A357-4FEE-8CE9-CBC8F2C32A7D}"/>
              </a:ext>
            </a:extLst>
          </p:cNvPr>
          <p:cNvSpPr/>
          <p:nvPr/>
        </p:nvSpPr>
        <p:spPr>
          <a:xfrm>
            <a:off x="3025081" y="4193266"/>
            <a:ext cx="1694576" cy="347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City</a:t>
            </a:r>
            <a:endParaRPr lang="en-IN" dirty="0"/>
          </a:p>
        </p:txBody>
      </p:sp>
      <p:cxnSp>
        <p:nvCxnSpPr>
          <p:cNvPr id="36" name="Straight Arrow Connector 35">
            <a:extLst>
              <a:ext uri="{FF2B5EF4-FFF2-40B4-BE49-F238E27FC236}">
                <a16:creationId xmlns:a16="http://schemas.microsoft.com/office/drawing/2014/main" xmlns="" id="{B80C4E9A-5BF8-4532-8CBC-C68127B275A5}"/>
              </a:ext>
            </a:extLst>
          </p:cNvPr>
          <p:cNvCxnSpPr>
            <a:cxnSpLocks/>
            <a:stCxn id="56" idx="2"/>
            <a:endCxn id="28" idx="0"/>
          </p:cNvCxnSpPr>
          <p:nvPr/>
        </p:nvCxnSpPr>
        <p:spPr>
          <a:xfrm>
            <a:off x="3872369" y="3817642"/>
            <a:ext cx="0" cy="375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A316FCEB-D35A-45F3-BFC0-9F275BDF65FE}"/>
              </a:ext>
            </a:extLst>
          </p:cNvPr>
          <p:cNvSpPr/>
          <p:nvPr/>
        </p:nvSpPr>
        <p:spPr>
          <a:xfrm>
            <a:off x="3063514" y="4974944"/>
            <a:ext cx="1694576" cy="31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Station</a:t>
            </a:r>
            <a:endParaRPr lang="en-IN" dirty="0"/>
          </a:p>
        </p:txBody>
      </p:sp>
      <p:sp>
        <p:nvSpPr>
          <p:cNvPr id="44" name="Rectangle 43">
            <a:extLst>
              <a:ext uri="{FF2B5EF4-FFF2-40B4-BE49-F238E27FC236}">
                <a16:creationId xmlns:a16="http://schemas.microsoft.com/office/drawing/2014/main" xmlns="" id="{A316FCEB-D35A-45F3-BFC0-9F275BDF65FE}"/>
              </a:ext>
            </a:extLst>
          </p:cNvPr>
          <p:cNvSpPr/>
          <p:nvPr/>
        </p:nvSpPr>
        <p:spPr>
          <a:xfrm>
            <a:off x="1787970" y="5950122"/>
            <a:ext cx="1694576" cy="31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Station Name</a:t>
            </a:r>
            <a:endParaRPr lang="en-IN" dirty="0"/>
          </a:p>
        </p:txBody>
      </p:sp>
      <p:sp>
        <p:nvSpPr>
          <p:cNvPr id="47" name="Rectangle 46">
            <a:extLst>
              <a:ext uri="{FF2B5EF4-FFF2-40B4-BE49-F238E27FC236}">
                <a16:creationId xmlns:a16="http://schemas.microsoft.com/office/drawing/2014/main" xmlns="" id="{A316FCEB-D35A-45F3-BFC0-9F275BDF65FE}"/>
              </a:ext>
            </a:extLst>
          </p:cNvPr>
          <p:cNvSpPr/>
          <p:nvPr/>
        </p:nvSpPr>
        <p:spPr>
          <a:xfrm>
            <a:off x="4578185" y="5950121"/>
            <a:ext cx="1694576" cy="310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Station Type</a:t>
            </a:r>
            <a:endParaRPr lang="en-IN" dirty="0"/>
          </a:p>
        </p:txBody>
      </p:sp>
      <p:cxnSp>
        <p:nvCxnSpPr>
          <p:cNvPr id="48" name="Straight Arrow Connector 47">
            <a:extLst>
              <a:ext uri="{FF2B5EF4-FFF2-40B4-BE49-F238E27FC236}">
                <a16:creationId xmlns:a16="http://schemas.microsoft.com/office/drawing/2014/main" xmlns="" id="{4E97569B-5B0F-493F-9805-129F112BA472}"/>
              </a:ext>
            </a:extLst>
          </p:cNvPr>
          <p:cNvCxnSpPr>
            <a:cxnSpLocks/>
            <a:endCxn id="47" idx="0"/>
          </p:cNvCxnSpPr>
          <p:nvPr/>
        </p:nvCxnSpPr>
        <p:spPr>
          <a:xfrm>
            <a:off x="3915219" y="5285337"/>
            <a:ext cx="1510254" cy="66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4E97569B-5B0F-493F-9805-129F112BA472}"/>
              </a:ext>
            </a:extLst>
          </p:cNvPr>
          <p:cNvCxnSpPr>
            <a:cxnSpLocks/>
            <a:stCxn id="43" idx="2"/>
          </p:cNvCxnSpPr>
          <p:nvPr/>
        </p:nvCxnSpPr>
        <p:spPr>
          <a:xfrm flipH="1">
            <a:off x="2635258" y="5285337"/>
            <a:ext cx="1275544" cy="664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xmlns="" id="{4E97569B-5B0F-493F-9805-129F112BA472}"/>
              </a:ext>
            </a:extLst>
          </p:cNvPr>
          <p:cNvCxnSpPr>
            <a:cxnSpLocks/>
            <a:stCxn id="28" idx="2"/>
          </p:cNvCxnSpPr>
          <p:nvPr/>
        </p:nvCxnSpPr>
        <p:spPr>
          <a:xfrm>
            <a:off x="3872369" y="4540366"/>
            <a:ext cx="32710" cy="434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4E97569B-5B0F-493F-9805-129F112BA472}"/>
              </a:ext>
            </a:extLst>
          </p:cNvPr>
          <p:cNvCxnSpPr>
            <a:cxnSpLocks/>
          </p:cNvCxnSpPr>
          <p:nvPr/>
        </p:nvCxnSpPr>
        <p:spPr>
          <a:xfrm>
            <a:off x="3828195" y="1722652"/>
            <a:ext cx="33657" cy="417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4E97569B-5B0F-493F-9805-129F112BA472}"/>
              </a:ext>
            </a:extLst>
          </p:cNvPr>
          <p:cNvCxnSpPr>
            <a:cxnSpLocks/>
            <a:endCxn id="61" idx="0"/>
          </p:cNvCxnSpPr>
          <p:nvPr/>
        </p:nvCxnSpPr>
        <p:spPr>
          <a:xfrm>
            <a:off x="8004495" y="1746088"/>
            <a:ext cx="1" cy="23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84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ecology education photo presentation</Template>
  <TotalTime>475</TotalTime>
  <Words>336</Words>
  <Application>Microsoft Office PowerPoint</Application>
  <PresentationFormat>Widescreen</PresentationFormat>
  <Paragraphs>125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Wingdings</vt:lpstr>
      <vt:lpstr>Ecology 16x9</vt:lpstr>
      <vt:lpstr>Alabama’s Department of Environmental Management     </vt:lpstr>
      <vt:lpstr>Introduction</vt:lpstr>
      <vt:lpstr>USERS</vt:lpstr>
      <vt:lpstr>Information Requirements</vt:lpstr>
      <vt:lpstr>Granularity</vt:lpstr>
      <vt:lpstr>PowerPoint Presentation</vt:lpstr>
      <vt:lpstr>Dimensions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Alabama’s Department of Environmental Management</dc:title>
  <dc:creator>yeshwanth nellikanti</dc:creator>
  <cp:lastModifiedBy>Shivani Konyala</cp:lastModifiedBy>
  <cp:revision>129</cp:revision>
  <dcterms:created xsi:type="dcterms:W3CDTF">2020-02-07T02:40:47Z</dcterms:created>
  <dcterms:modified xsi:type="dcterms:W3CDTF">2020-02-20T18:58:10Z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