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60" r:id="rId8"/>
    <p:sldId id="261" r:id="rId9"/>
    <p:sldId id="262" r:id="rId10"/>
    <p:sldId id="263" r:id="rId11"/>
    <p:sldId id="264" r:id="rId12"/>
    <p:sldId id="265" r:id="rId13"/>
    <p:sldId id="266" r:id="rId14"/>
    <p:sldId id="267" r:id="rId15"/>
    <p:sldId id="273" r:id="rId16"/>
    <p:sldId id="268" r:id="rId17"/>
    <p:sldId id="269" r:id="rId18"/>
    <p:sldId id="270" r:id="rId19"/>
    <p:sldId id="271" r:id="rId20"/>
    <p:sldId id="272" r:id="rId21"/>
    <p:sldId id="274" r:id="rId22"/>
    <p:sldId id="275" r:id="rId23"/>
    <p:sldId id="276" r:id="rId24"/>
    <p:sldId id="278" r:id="rId25"/>
    <p:sldId id="277" r:id="rId26"/>
    <p:sldId id="282" r:id="rId27"/>
    <p:sldId id="279" r:id="rId28"/>
    <p:sldId id="280" r:id="rId29"/>
    <p:sldId id="28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7C27E67-ED6F-4857-AFF8-D0C3E007DDA3}">
          <p14:sldIdLst>
            <p14:sldId id="256"/>
          </p14:sldIdLst>
        </p14:section>
        <p14:section name="Q1" id="{CD43983B-DB12-42D4-88E9-C160B493ADAF}">
          <p14:sldIdLst>
            <p14:sldId id="257"/>
            <p14:sldId id="258"/>
            <p14:sldId id="260"/>
            <p14:sldId id="261"/>
            <p14:sldId id="262"/>
            <p14:sldId id="263"/>
            <p14:sldId id="264"/>
            <p14:sldId id="265"/>
            <p14:sldId id="266"/>
            <p14:sldId id="267"/>
            <p14:sldId id="273"/>
            <p14:sldId id="268"/>
            <p14:sldId id="269"/>
            <p14:sldId id="270"/>
            <p14:sldId id="271"/>
            <p14:sldId id="272"/>
          </p14:sldIdLst>
        </p14:section>
        <p14:section name="Q2" id="{F0488CA9-B881-4BAF-815E-A89C14F6C44F}">
          <p14:sldIdLst>
            <p14:sldId id="274"/>
            <p14:sldId id="275"/>
            <p14:sldId id="276"/>
            <p14:sldId id="278"/>
            <p14:sldId id="277"/>
            <p14:sldId id="282"/>
            <p14:sldId id="279"/>
            <p14:sldId id="280"/>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7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AD3E320-04D4-4B27-80DE-F5CF81F521A1}" type="datetimeFigureOut">
              <a:rPr lang="en-IN" smtClean="0"/>
              <a:t>20-04-2023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45C6F556-A71F-477E-9A7A-90CE254C61D0}" type="slidenum">
              <a:rPr lang="en-IN" smtClean="0"/>
              <a:t>‹#›</a:t>
            </a:fld>
            <a:endParaRPr lang="en-IN"/>
          </a:p>
        </p:txBody>
      </p:sp>
    </p:spTree>
    <p:extLst>
      <p:ext uri="{BB962C8B-B14F-4D97-AF65-F5344CB8AC3E}">
        <p14:creationId xmlns:p14="http://schemas.microsoft.com/office/powerpoint/2010/main" val="594798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D3E320-04D4-4B27-80DE-F5CF81F521A1}"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C6F556-A71F-477E-9A7A-90CE254C61D0}" type="slidenum">
              <a:rPr lang="en-IN" smtClean="0"/>
              <a:t>‹#›</a:t>
            </a:fld>
            <a:endParaRPr lang="en-IN"/>
          </a:p>
        </p:txBody>
      </p:sp>
    </p:spTree>
    <p:extLst>
      <p:ext uri="{BB962C8B-B14F-4D97-AF65-F5344CB8AC3E}">
        <p14:creationId xmlns:p14="http://schemas.microsoft.com/office/powerpoint/2010/main" val="1155842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AD3E320-04D4-4B27-80DE-F5CF81F521A1}" type="datetimeFigureOut">
              <a:rPr lang="en-IN" smtClean="0"/>
              <a:t>20-04-2023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5C6F556-A71F-477E-9A7A-90CE254C61D0}" type="slidenum">
              <a:rPr lang="en-IN" smtClean="0"/>
              <a:t>‹#›</a:t>
            </a:fld>
            <a:endParaRPr lang="en-IN"/>
          </a:p>
        </p:txBody>
      </p:sp>
    </p:spTree>
    <p:extLst>
      <p:ext uri="{BB962C8B-B14F-4D97-AF65-F5344CB8AC3E}">
        <p14:creationId xmlns:p14="http://schemas.microsoft.com/office/powerpoint/2010/main" val="2794990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AD3E320-04D4-4B27-80DE-F5CF81F521A1}" type="datetimeFigureOut">
              <a:rPr lang="en-IN" smtClean="0"/>
              <a:t>20-04-2023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5C6F556-A71F-477E-9A7A-90CE254C61D0}"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572492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AD3E320-04D4-4B27-80DE-F5CF81F521A1}" type="datetimeFigureOut">
              <a:rPr lang="en-IN" smtClean="0"/>
              <a:t>20-04-2023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5C6F556-A71F-477E-9A7A-90CE254C61D0}" type="slidenum">
              <a:rPr lang="en-IN" smtClean="0"/>
              <a:t>‹#›</a:t>
            </a:fld>
            <a:endParaRPr lang="en-IN"/>
          </a:p>
        </p:txBody>
      </p:sp>
    </p:spTree>
    <p:extLst>
      <p:ext uri="{BB962C8B-B14F-4D97-AF65-F5344CB8AC3E}">
        <p14:creationId xmlns:p14="http://schemas.microsoft.com/office/powerpoint/2010/main" val="4129501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AD3E320-04D4-4B27-80DE-F5CF81F521A1}" type="datetimeFigureOut">
              <a:rPr lang="en-IN" smtClean="0"/>
              <a:t>20-04-2023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C6F556-A71F-477E-9A7A-90CE254C61D0}" type="slidenum">
              <a:rPr lang="en-IN" smtClean="0"/>
              <a:t>‹#›</a:t>
            </a:fld>
            <a:endParaRPr lang="en-IN"/>
          </a:p>
        </p:txBody>
      </p:sp>
    </p:spTree>
    <p:extLst>
      <p:ext uri="{BB962C8B-B14F-4D97-AF65-F5344CB8AC3E}">
        <p14:creationId xmlns:p14="http://schemas.microsoft.com/office/powerpoint/2010/main" val="3621058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AD3E320-04D4-4B27-80DE-F5CF81F521A1}" type="datetimeFigureOut">
              <a:rPr lang="en-IN" smtClean="0"/>
              <a:t>20-04-2023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C6F556-A71F-477E-9A7A-90CE254C61D0}" type="slidenum">
              <a:rPr lang="en-IN" smtClean="0"/>
              <a:t>‹#›</a:t>
            </a:fld>
            <a:endParaRPr lang="en-IN"/>
          </a:p>
        </p:txBody>
      </p:sp>
    </p:spTree>
    <p:extLst>
      <p:ext uri="{BB962C8B-B14F-4D97-AF65-F5344CB8AC3E}">
        <p14:creationId xmlns:p14="http://schemas.microsoft.com/office/powerpoint/2010/main" val="1548459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D3E320-04D4-4B27-80DE-F5CF81F521A1}"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C6F556-A71F-477E-9A7A-90CE254C61D0}" type="slidenum">
              <a:rPr lang="en-IN" smtClean="0"/>
              <a:t>‹#›</a:t>
            </a:fld>
            <a:endParaRPr lang="en-IN"/>
          </a:p>
        </p:txBody>
      </p:sp>
    </p:spTree>
    <p:extLst>
      <p:ext uri="{BB962C8B-B14F-4D97-AF65-F5344CB8AC3E}">
        <p14:creationId xmlns:p14="http://schemas.microsoft.com/office/powerpoint/2010/main" val="2593365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AD3E320-04D4-4B27-80DE-F5CF81F521A1}" type="datetimeFigureOut">
              <a:rPr lang="en-IN" smtClean="0"/>
              <a:t>20-04-2023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5C6F556-A71F-477E-9A7A-90CE254C61D0}" type="slidenum">
              <a:rPr lang="en-IN" smtClean="0"/>
              <a:t>‹#›</a:t>
            </a:fld>
            <a:endParaRPr lang="en-IN"/>
          </a:p>
        </p:txBody>
      </p:sp>
    </p:spTree>
    <p:extLst>
      <p:ext uri="{BB962C8B-B14F-4D97-AF65-F5344CB8AC3E}">
        <p14:creationId xmlns:p14="http://schemas.microsoft.com/office/powerpoint/2010/main" val="3153354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D3E320-04D4-4B27-80DE-F5CF81F521A1}"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C6F556-A71F-477E-9A7A-90CE254C61D0}" type="slidenum">
              <a:rPr lang="en-IN" smtClean="0"/>
              <a:t>‹#›</a:t>
            </a:fld>
            <a:endParaRPr lang="en-IN"/>
          </a:p>
        </p:txBody>
      </p:sp>
    </p:spTree>
    <p:extLst>
      <p:ext uri="{BB962C8B-B14F-4D97-AF65-F5344CB8AC3E}">
        <p14:creationId xmlns:p14="http://schemas.microsoft.com/office/powerpoint/2010/main" val="3709437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AD3E320-04D4-4B27-80DE-F5CF81F521A1}" type="datetimeFigureOut">
              <a:rPr lang="en-IN" smtClean="0"/>
              <a:t>20-04-2023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5C6F556-A71F-477E-9A7A-90CE254C61D0}" type="slidenum">
              <a:rPr lang="en-IN" smtClean="0"/>
              <a:t>‹#›</a:t>
            </a:fld>
            <a:endParaRPr lang="en-IN"/>
          </a:p>
        </p:txBody>
      </p:sp>
    </p:spTree>
    <p:extLst>
      <p:ext uri="{BB962C8B-B14F-4D97-AF65-F5344CB8AC3E}">
        <p14:creationId xmlns:p14="http://schemas.microsoft.com/office/powerpoint/2010/main" val="2043409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D3E320-04D4-4B27-80DE-F5CF81F521A1}"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C6F556-A71F-477E-9A7A-90CE254C61D0}" type="slidenum">
              <a:rPr lang="en-IN" smtClean="0"/>
              <a:t>‹#›</a:t>
            </a:fld>
            <a:endParaRPr lang="en-IN"/>
          </a:p>
        </p:txBody>
      </p:sp>
    </p:spTree>
    <p:extLst>
      <p:ext uri="{BB962C8B-B14F-4D97-AF65-F5344CB8AC3E}">
        <p14:creationId xmlns:p14="http://schemas.microsoft.com/office/powerpoint/2010/main" val="3555501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D3E320-04D4-4B27-80DE-F5CF81F521A1}" type="datetimeFigureOut">
              <a:rPr lang="en-IN" smtClean="0"/>
              <a:t>20-04-2023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C6F556-A71F-477E-9A7A-90CE254C61D0}" type="slidenum">
              <a:rPr lang="en-IN" smtClean="0"/>
              <a:t>‹#›</a:t>
            </a:fld>
            <a:endParaRPr lang="en-IN"/>
          </a:p>
        </p:txBody>
      </p:sp>
    </p:spTree>
    <p:extLst>
      <p:ext uri="{BB962C8B-B14F-4D97-AF65-F5344CB8AC3E}">
        <p14:creationId xmlns:p14="http://schemas.microsoft.com/office/powerpoint/2010/main" val="2170232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D3E320-04D4-4B27-80DE-F5CF81F521A1}" type="datetimeFigureOut">
              <a:rPr lang="en-IN" smtClean="0"/>
              <a:t>20-04-2023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C6F556-A71F-477E-9A7A-90CE254C61D0}" type="slidenum">
              <a:rPr lang="en-IN" smtClean="0"/>
              <a:t>‹#›</a:t>
            </a:fld>
            <a:endParaRPr lang="en-IN"/>
          </a:p>
        </p:txBody>
      </p:sp>
    </p:spTree>
    <p:extLst>
      <p:ext uri="{BB962C8B-B14F-4D97-AF65-F5344CB8AC3E}">
        <p14:creationId xmlns:p14="http://schemas.microsoft.com/office/powerpoint/2010/main" val="893740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D3E320-04D4-4B27-80DE-F5CF81F521A1}" type="datetimeFigureOut">
              <a:rPr lang="en-IN" smtClean="0"/>
              <a:t>20-04-2023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C6F556-A71F-477E-9A7A-90CE254C61D0}" type="slidenum">
              <a:rPr lang="en-IN" smtClean="0"/>
              <a:t>‹#›</a:t>
            </a:fld>
            <a:endParaRPr lang="en-IN"/>
          </a:p>
        </p:txBody>
      </p:sp>
    </p:spTree>
    <p:extLst>
      <p:ext uri="{BB962C8B-B14F-4D97-AF65-F5344CB8AC3E}">
        <p14:creationId xmlns:p14="http://schemas.microsoft.com/office/powerpoint/2010/main" val="3580776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D3E320-04D4-4B27-80DE-F5CF81F521A1}"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C6F556-A71F-477E-9A7A-90CE254C61D0}" type="slidenum">
              <a:rPr lang="en-IN" smtClean="0"/>
              <a:t>‹#›</a:t>
            </a:fld>
            <a:endParaRPr lang="en-IN"/>
          </a:p>
        </p:txBody>
      </p:sp>
    </p:spTree>
    <p:extLst>
      <p:ext uri="{BB962C8B-B14F-4D97-AF65-F5344CB8AC3E}">
        <p14:creationId xmlns:p14="http://schemas.microsoft.com/office/powerpoint/2010/main" val="1922216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D3E320-04D4-4B27-80DE-F5CF81F521A1}"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C6F556-A71F-477E-9A7A-90CE254C61D0}" type="slidenum">
              <a:rPr lang="en-IN" smtClean="0"/>
              <a:t>‹#›</a:t>
            </a:fld>
            <a:endParaRPr lang="en-IN"/>
          </a:p>
        </p:txBody>
      </p:sp>
    </p:spTree>
    <p:extLst>
      <p:ext uri="{BB962C8B-B14F-4D97-AF65-F5344CB8AC3E}">
        <p14:creationId xmlns:p14="http://schemas.microsoft.com/office/powerpoint/2010/main" val="1091968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AD3E320-04D4-4B27-80DE-F5CF81F521A1}" type="datetimeFigureOut">
              <a:rPr lang="en-IN" smtClean="0"/>
              <a:t>20-04-2023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5C6F556-A71F-477E-9A7A-90CE254C61D0}" type="slidenum">
              <a:rPr lang="en-IN" smtClean="0"/>
              <a:t>‹#›</a:t>
            </a:fld>
            <a:endParaRPr lang="en-IN"/>
          </a:p>
        </p:txBody>
      </p:sp>
    </p:spTree>
    <p:extLst>
      <p:ext uri="{BB962C8B-B14F-4D97-AF65-F5344CB8AC3E}">
        <p14:creationId xmlns:p14="http://schemas.microsoft.com/office/powerpoint/2010/main" val="14131856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DB3E6-1649-3BAD-1EF9-D2605F18E4D4}"/>
              </a:ext>
            </a:extLst>
          </p:cNvPr>
          <p:cNvSpPr>
            <a:spLocks noGrp="1"/>
          </p:cNvSpPr>
          <p:nvPr>
            <p:ph type="ctrTitle"/>
          </p:nvPr>
        </p:nvSpPr>
        <p:spPr>
          <a:xfrm>
            <a:off x="1371600" y="618660"/>
            <a:ext cx="9448800" cy="1825096"/>
          </a:xfrm>
        </p:spPr>
        <p:txBody>
          <a:bodyPr/>
          <a:lstStyle/>
          <a:p>
            <a:r>
              <a:rPr lang="en-IN" dirty="0"/>
              <a:t>EOC ASSIGNMENT - 4</a:t>
            </a:r>
          </a:p>
        </p:txBody>
      </p:sp>
      <p:sp>
        <p:nvSpPr>
          <p:cNvPr id="3" name="Subtitle 2">
            <a:extLst>
              <a:ext uri="{FF2B5EF4-FFF2-40B4-BE49-F238E27FC236}">
                <a16:creationId xmlns:a16="http://schemas.microsoft.com/office/drawing/2014/main" id="{861C811A-5C04-2305-CDE6-44B09AABB3C3}"/>
              </a:ext>
            </a:extLst>
          </p:cNvPr>
          <p:cNvSpPr>
            <a:spLocks noGrp="1"/>
          </p:cNvSpPr>
          <p:nvPr>
            <p:ph type="subTitle" idx="1"/>
          </p:nvPr>
        </p:nvSpPr>
        <p:spPr>
          <a:xfrm>
            <a:off x="1371600" y="2719844"/>
            <a:ext cx="10626918" cy="2212008"/>
          </a:xfrm>
        </p:spPr>
        <p:txBody>
          <a:bodyPr>
            <a:normAutofit/>
          </a:bodyPr>
          <a:lstStyle/>
          <a:p>
            <a:r>
              <a:rPr lang="en-IN" dirty="0"/>
              <a:t>Batch B Group 15</a:t>
            </a:r>
          </a:p>
          <a:p>
            <a:pPr marL="0" indent="0">
              <a:buNone/>
            </a:pPr>
            <a:r>
              <a:rPr lang="en-IN" dirty="0" err="1"/>
              <a:t>Yeshwanth</a:t>
            </a:r>
            <a:r>
              <a:rPr lang="en-IN" dirty="0"/>
              <a:t> Balaji (CB.EN.U4AIE22102)</a:t>
            </a:r>
          </a:p>
          <a:p>
            <a:pPr marL="0" indent="0">
              <a:buNone/>
            </a:pPr>
            <a:r>
              <a:rPr lang="en-IN" dirty="0"/>
              <a:t>Aswin Ravidev (CB.EN.U4AIE22108)</a:t>
            </a:r>
          </a:p>
          <a:p>
            <a:pPr marL="0" indent="0">
              <a:buNone/>
            </a:pPr>
            <a:r>
              <a:rPr lang="en-IN" dirty="0"/>
              <a:t>Sarvesh K (CB.EN.U4AIE22153)</a:t>
            </a:r>
          </a:p>
          <a:p>
            <a:pPr marL="0" indent="0">
              <a:buNone/>
            </a:pPr>
            <a:r>
              <a:rPr lang="en-IN" dirty="0"/>
              <a:t>Kishor S (CB.EN.U4AIE22128)</a:t>
            </a:r>
          </a:p>
          <a:p>
            <a:endParaRPr lang="en-IN" dirty="0"/>
          </a:p>
        </p:txBody>
      </p:sp>
    </p:spTree>
    <p:extLst>
      <p:ext uri="{BB962C8B-B14F-4D97-AF65-F5344CB8AC3E}">
        <p14:creationId xmlns:p14="http://schemas.microsoft.com/office/powerpoint/2010/main" val="3349712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10E561-041D-80F5-2184-7805C2FCC202}"/>
              </a:ext>
            </a:extLst>
          </p:cNvPr>
          <p:cNvPicPr>
            <a:picLocks noChangeAspect="1"/>
          </p:cNvPicPr>
          <p:nvPr/>
        </p:nvPicPr>
        <p:blipFill>
          <a:blip r:embed="rId2"/>
          <a:stretch>
            <a:fillRect/>
          </a:stretch>
        </p:blipFill>
        <p:spPr>
          <a:xfrm>
            <a:off x="1247098" y="251969"/>
            <a:ext cx="9697803" cy="6354062"/>
          </a:xfrm>
          <a:prstGeom prst="rect">
            <a:avLst/>
          </a:prstGeom>
        </p:spPr>
      </p:pic>
    </p:spTree>
    <p:extLst>
      <p:ext uri="{BB962C8B-B14F-4D97-AF65-F5344CB8AC3E}">
        <p14:creationId xmlns:p14="http://schemas.microsoft.com/office/powerpoint/2010/main" val="511083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C2D0B3-11D0-77FB-C5B2-60F5024CFA28}"/>
              </a:ext>
            </a:extLst>
          </p:cNvPr>
          <p:cNvPicPr>
            <a:picLocks noChangeAspect="1"/>
          </p:cNvPicPr>
          <p:nvPr/>
        </p:nvPicPr>
        <p:blipFill>
          <a:blip r:embed="rId2"/>
          <a:stretch>
            <a:fillRect/>
          </a:stretch>
        </p:blipFill>
        <p:spPr>
          <a:xfrm>
            <a:off x="1677102" y="1849242"/>
            <a:ext cx="8837795" cy="3597401"/>
          </a:xfrm>
          <a:prstGeom prst="rect">
            <a:avLst/>
          </a:prstGeom>
        </p:spPr>
      </p:pic>
    </p:spTree>
    <p:extLst>
      <p:ext uri="{BB962C8B-B14F-4D97-AF65-F5344CB8AC3E}">
        <p14:creationId xmlns:p14="http://schemas.microsoft.com/office/powerpoint/2010/main" val="1785536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287447-A4E2-24B3-A3AD-4D5EAC18E009}"/>
              </a:ext>
            </a:extLst>
          </p:cNvPr>
          <p:cNvPicPr>
            <a:picLocks noChangeAspect="1"/>
          </p:cNvPicPr>
          <p:nvPr/>
        </p:nvPicPr>
        <p:blipFill>
          <a:blip r:embed="rId2"/>
          <a:stretch>
            <a:fillRect/>
          </a:stretch>
        </p:blipFill>
        <p:spPr>
          <a:xfrm>
            <a:off x="6980262" y="1388143"/>
            <a:ext cx="2290960" cy="4466653"/>
          </a:xfrm>
          <a:prstGeom prst="rect">
            <a:avLst/>
          </a:prstGeom>
        </p:spPr>
      </p:pic>
      <p:pic>
        <p:nvPicPr>
          <p:cNvPr id="5" name="Picture Placeholder 11">
            <a:extLst>
              <a:ext uri="{FF2B5EF4-FFF2-40B4-BE49-F238E27FC236}">
                <a16:creationId xmlns:a16="http://schemas.microsoft.com/office/drawing/2014/main" id="{169A3A51-9574-E476-F70C-D44593A4992C}"/>
              </a:ext>
            </a:extLst>
          </p:cNvPr>
          <p:cNvPicPr>
            <a:picLocks noChangeAspect="1"/>
          </p:cNvPicPr>
          <p:nvPr/>
        </p:nvPicPr>
        <p:blipFill rotWithShape="1">
          <a:blip r:embed="rId3"/>
          <a:srcRect l="2238" t="-1" r="28838" b="1"/>
          <a:stretch/>
        </p:blipFill>
        <p:spPr>
          <a:xfrm>
            <a:off x="3312502" y="1121706"/>
            <a:ext cx="1247230" cy="4999528"/>
          </a:xfrm>
          <a:prstGeom prst="rect">
            <a:avLst/>
          </a:prstGeom>
        </p:spPr>
      </p:pic>
      <p:cxnSp>
        <p:nvCxnSpPr>
          <p:cNvPr id="6" name="Straight Arrow Connector 5">
            <a:extLst>
              <a:ext uri="{FF2B5EF4-FFF2-40B4-BE49-F238E27FC236}">
                <a16:creationId xmlns:a16="http://schemas.microsoft.com/office/drawing/2014/main" id="{DB346F36-BB26-6145-3F48-8A3FDE7F36F9}"/>
              </a:ext>
            </a:extLst>
          </p:cNvPr>
          <p:cNvCxnSpPr>
            <a:cxnSpLocks/>
          </p:cNvCxnSpPr>
          <p:nvPr/>
        </p:nvCxnSpPr>
        <p:spPr>
          <a:xfrm>
            <a:off x="5202804" y="3429000"/>
            <a:ext cx="1327867"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 name="Content Placeholder 2">
            <a:extLst>
              <a:ext uri="{FF2B5EF4-FFF2-40B4-BE49-F238E27FC236}">
                <a16:creationId xmlns:a16="http://schemas.microsoft.com/office/drawing/2014/main" id="{742E3354-64F9-2403-DF16-D9A1364F521E}"/>
              </a:ext>
            </a:extLst>
          </p:cNvPr>
          <p:cNvSpPr>
            <a:spLocks noGrp="1"/>
          </p:cNvSpPr>
          <p:nvPr>
            <p:ph idx="1"/>
          </p:nvPr>
        </p:nvSpPr>
        <p:spPr>
          <a:xfrm>
            <a:off x="3312502" y="6197863"/>
            <a:ext cx="1247230" cy="354986"/>
          </a:xfrm>
        </p:spPr>
        <p:txBody>
          <a:bodyPr>
            <a:normAutofit fontScale="92500"/>
          </a:bodyPr>
          <a:lstStyle/>
          <a:p>
            <a:pPr marL="0" indent="0">
              <a:buNone/>
            </a:pPr>
            <a:r>
              <a:rPr lang="en-IN" sz="1800" dirty="0"/>
              <a:t>MaxL.asm</a:t>
            </a:r>
          </a:p>
        </p:txBody>
      </p:sp>
      <p:sp>
        <p:nvSpPr>
          <p:cNvPr id="8" name="Content Placeholder 2">
            <a:extLst>
              <a:ext uri="{FF2B5EF4-FFF2-40B4-BE49-F238E27FC236}">
                <a16:creationId xmlns:a16="http://schemas.microsoft.com/office/drawing/2014/main" id="{ED884700-BCD3-B071-720B-E8B3046662E1}"/>
              </a:ext>
            </a:extLst>
          </p:cNvPr>
          <p:cNvSpPr txBox="1">
            <a:spLocks/>
          </p:cNvSpPr>
          <p:nvPr/>
        </p:nvSpPr>
        <p:spPr>
          <a:xfrm>
            <a:off x="7502127" y="6020370"/>
            <a:ext cx="1247230" cy="35498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IN" sz="1800" dirty="0" err="1"/>
              <a:t>MaxL.hack</a:t>
            </a:r>
            <a:endParaRPr lang="en-IN" sz="1800" dirty="0"/>
          </a:p>
        </p:txBody>
      </p:sp>
    </p:spTree>
    <p:extLst>
      <p:ext uri="{BB962C8B-B14F-4D97-AF65-F5344CB8AC3E}">
        <p14:creationId xmlns:p14="http://schemas.microsoft.com/office/powerpoint/2010/main" val="2984173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54810-F321-662D-5312-0121894B6247}"/>
              </a:ext>
            </a:extLst>
          </p:cNvPr>
          <p:cNvSpPr>
            <a:spLocks noGrp="1"/>
          </p:cNvSpPr>
          <p:nvPr>
            <p:ph type="title"/>
          </p:nvPr>
        </p:nvSpPr>
        <p:spPr>
          <a:xfrm>
            <a:off x="694268" y="1343771"/>
            <a:ext cx="10820399" cy="791127"/>
          </a:xfrm>
        </p:spPr>
        <p:txBody>
          <a:bodyPr/>
          <a:lstStyle/>
          <a:p>
            <a:pPr algn="ctr"/>
            <a:r>
              <a:rPr lang="en-IN" dirty="0"/>
              <a:t>Question 1 (D)</a:t>
            </a:r>
          </a:p>
        </p:txBody>
      </p:sp>
      <p:sp>
        <p:nvSpPr>
          <p:cNvPr id="3" name="Content Placeholder 2">
            <a:extLst>
              <a:ext uri="{FF2B5EF4-FFF2-40B4-BE49-F238E27FC236}">
                <a16:creationId xmlns:a16="http://schemas.microsoft.com/office/drawing/2014/main" id="{59B19D2B-8EBF-E3AF-6E31-287CA27F7C21}"/>
              </a:ext>
            </a:extLst>
          </p:cNvPr>
          <p:cNvSpPr>
            <a:spLocks noGrp="1"/>
          </p:cNvSpPr>
          <p:nvPr>
            <p:ph type="body" idx="1"/>
          </p:nvPr>
        </p:nvSpPr>
        <p:spPr>
          <a:xfrm>
            <a:off x="1024467" y="2473325"/>
            <a:ext cx="10490200" cy="955675"/>
          </a:xfrm>
        </p:spPr>
        <p:txBody>
          <a:bodyPr>
            <a:noAutofit/>
          </a:bodyPr>
          <a:lstStyle/>
          <a:p>
            <a:pPr marL="0" indent="0" algn="ctr">
              <a:buNone/>
            </a:pPr>
            <a:r>
              <a:rPr lang="en-US" sz="3600" b="0" i="0" dirty="0">
                <a:effectLst/>
              </a:rPr>
              <a:t>Verify the machine codes generated by your own assembler and the ‘assembler’ tool provided in the software suite. </a:t>
            </a:r>
            <a:endParaRPr lang="en-IN" sz="3600" dirty="0"/>
          </a:p>
        </p:txBody>
      </p:sp>
    </p:spTree>
    <p:extLst>
      <p:ext uri="{BB962C8B-B14F-4D97-AF65-F5344CB8AC3E}">
        <p14:creationId xmlns:p14="http://schemas.microsoft.com/office/powerpoint/2010/main" val="2027100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59E8-E6F8-B4F3-CFF2-D570EBAAC056}"/>
              </a:ext>
            </a:extLst>
          </p:cNvPr>
          <p:cNvSpPr>
            <a:spLocks noGrp="1"/>
          </p:cNvSpPr>
          <p:nvPr>
            <p:ph type="title"/>
          </p:nvPr>
        </p:nvSpPr>
        <p:spPr>
          <a:xfrm>
            <a:off x="8232573" y="158461"/>
            <a:ext cx="2378103" cy="1293028"/>
          </a:xfrm>
        </p:spPr>
        <p:txBody>
          <a:bodyPr/>
          <a:lstStyle/>
          <a:p>
            <a:r>
              <a:rPr lang="en-IN" dirty="0"/>
              <a:t>Answer</a:t>
            </a:r>
          </a:p>
        </p:txBody>
      </p:sp>
      <p:pic>
        <p:nvPicPr>
          <p:cNvPr id="5" name="Picture 4">
            <a:extLst>
              <a:ext uri="{FF2B5EF4-FFF2-40B4-BE49-F238E27FC236}">
                <a16:creationId xmlns:a16="http://schemas.microsoft.com/office/drawing/2014/main" id="{3B911CA0-0E66-E905-B227-7AC0591CFF98}"/>
              </a:ext>
            </a:extLst>
          </p:cNvPr>
          <p:cNvPicPr>
            <a:picLocks noChangeAspect="1"/>
          </p:cNvPicPr>
          <p:nvPr/>
        </p:nvPicPr>
        <p:blipFill>
          <a:blip r:embed="rId2"/>
          <a:stretch>
            <a:fillRect/>
          </a:stretch>
        </p:blipFill>
        <p:spPr>
          <a:xfrm>
            <a:off x="579462" y="1618732"/>
            <a:ext cx="2290960" cy="4466653"/>
          </a:xfrm>
          <a:prstGeom prst="rect">
            <a:avLst/>
          </a:prstGeom>
        </p:spPr>
      </p:pic>
      <p:pic>
        <p:nvPicPr>
          <p:cNvPr id="7" name="Picture 6">
            <a:extLst>
              <a:ext uri="{FF2B5EF4-FFF2-40B4-BE49-F238E27FC236}">
                <a16:creationId xmlns:a16="http://schemas.microsoft.com/office/drawing/2014/main" id="{AB146B3D-0607-8D62-6E73-EC9F80809A74}"/>
              </a:ext>
            </a:extLst>
          </p:cNvPr>
          <p:cNvPicPr>
            <a:picLocks noChangeAspect="1"/>
          </p:cNvPicPr>
          <p:nvPr/>
        </p:nvPicPr>
        <p:blipFill>
          <a:blip r:embed="rId3"/>
          <a:stretch>
            <a:fillRect/>
          </a:stretch>
        </p:blipFill>
        <p:spPr>
          <a:xfrm>
            <a:off x="3302110" y="1618732"/>
            <a:ext cx="4819797" cy="4381633"/>
          </a:xfrm>
          <a:prstGeom prst="rect">
            <a:avLst/>
          </a:prstGeom>
        </p:spPr>
      </p:pic>
      <p:sp>
        <p:nvSpPr>
          <p:cNvPr id="8" name="TextBox 7">
            <a:extLst>
              <a:ext uri="{FF2B5EF4-FFF2-40B4-BE49-F238E27FC236}">
                <a16:creationId xmlns:a16="http://schemas.microsoft.com/office/drawing/2014/main" id="{4173AE71-53BD-7640-8C5B-6E7E10F8BB67}"/>
              </a:ext>
            </a:extLst>
          </p:cNvPr>
          <p:cNvSpPr txBox="1"/>
          <p:nvPr/>
        </p:nvSpPr>
        <p:spPr>
          <a:xfrm>
            <a:off x="8643068" y="2101388"/>
            <a:ext cx="2969470" cy="3416320"/>
          </a:xfrm>
          <a:prstGeom prst="rect">
            <a:avLst/>
          </a:prstGeom>
          <a:noFill/>
        </p:spPr>
        <p:txBody>
          <a:bodyPr wrap="square" rtlCol="0">
            <a:spAutoFit/>
          </a:bodyPr>
          <a:lstStyle/>
          <a:p>
            <a:r>
              <a:rPr lang="en-IN" dirty="0"/>
              <a:t>The first image is the output from our Assembler in Java and second image is the output from inbuilt Assembler in the Software Suite. As we can see the output from both are same confirming that our Assembler is working perfectly.</a:t>
            </a:r>
          </a:p>
        </p:txBody>
      </p:sp>
      <p:sp>
        <p:nvSpPr>
          <p:cNvPr id="9" name="TextBox 8">
            <a:extLst>
              <a:ext uri="{FF2B5EF4-FFF2-40B4-BE49-F238E27FC236}">
                <a16:creationId xmlns:a16="http://schemas.microsoft.com/office/drawing/2014/main" id="{91B687FC-04DF-706C-7D27-BF9188B28F9C}"/>
              </a:ext>
            </a:extLst>
          </p:cNvPr>
          <p:cNvSpPr txBox="1"/>
          <p:nvPr/>
        </p:nvSpPr>
        <p:spPr>
          <a:xfrm>
            <a:off x="1482427" y="6236460"/>
            <a:ext cx="485030" cy="369332"/>
          </a:xfrm>
          <a:prstGeom prst="rect">
            <a:avLst/>
          </a:prstGeom>
          <a:noFill/>
        </p:spPr>
        <p:txBody>
          <a:bodyPr wrap="square" rtlCol="0">
            <a:spAutoFit/>
          </a:bodyPr>
          <a:lstStyle/>
          <a:p>
            <a:r>
              <a:rPr lang="en-IN" dirty="0"/>
              <a:t>(1)</a:t>
            </a:r>
          </a:p>
        </p:txBody>
      </p:sp>
      <p:sp>
        <p:nvSpPr>
          <p:cNvPr id="10" name="TextBox 9">
            <a:extLst>
              <a:ext uri="{FF2B5EF4-FFF2-40B4-BE49-F238E27FC236}">
                <a16:creationId xmlns:a16="http://schemas.microsoft.com/office/drawing/2014/main" id="{E3F0BF4B-8F6F-BD64-F777-F130F26747BF}"/>
              </a:ext>
            </a:extLst>
          </p:cNvPr>
          <p:cNvSpPr txBox="1"/>
          <p:nvPr/>
        </p:nvSpPr>
        <p:spPr>
          <a:xfrm>
            <a:off x="5469493" y="6236460"/>
            <a:ext cx="485030" cy="369332"/>
          </a:xfrm>
          <a:prstGeom prst="rect">
            <a:avLst/>
          </a:prstGeom>
          <a:noFill/>
        </p:spPr>
        <p:txBody>
          <a:bodyPr wrap="square" rtlCol="0">
            <a:spAutoFit/>
          </a:bodyPr>
          <a:lstStyle/>
          <a:p>
            <a:r>
              <a:rPr lang="en-IN" dirty="0"/>
              <a:t>(2)</a:t>
            </a:r>
          </a:p>
        </p:txBody>
      </p:sp>
    </p:spTree>
    <p:extLst>
      <p:ext uri="{BB962C8B-B14F-4D97-AF65-F5344CB8AC3E}">
        <p14:creationId xmlns:p14="http://schemas.microsoft.com/office/powerpoint/2010/main" val="714626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8148C4-D0D7-DAAB-478B-136EE418FD0B}"/>
              </a:ext>
            </a:extLst>
          </p:cNvPr>
          <p:cNvSpPr>
            <a:spLocks noGrp="1"/>
          </p:cNvSpPr>
          <p:nvPr>
            <p:ph type="title"/>
          </p:nvPr>
        </p:nvSpPr>
        <p:spPr>
          <a:xfrm>
            <a:off x="685800" y="1739817"/>
            <a:ext cx="10820399" cy="733508"/>
          </a:xfrm>
        </p:spPr>
        <p:txBody>
          <a:bodyPr/>
          <a:lstStyle/>
          <a:p>
            <a:pPr algn="ctr"/>
            <a:r>
              <a:rPr lang="en-IN" dirty="0"/>
              <a:t>Question 1 (E)</a:t>
            </a:r>
          </a:p>
        </p:txBody>
      </p:sp>
      <p:sp>
        <p:nvSpPr>
          <p:cNvPr id="5" name="Text Placeholder 4">
            <a:extLst>
              <a:ext uri="{FF2B5EF4-FFF2-40B4-BE49-F238E27FC236}">
                <a16:creationId xmlns:a16="http://schemas.microsoft.com/office/drawing/2014/main" id="{9CC0F930-0A76-5742-A966-11470E36C90C}"/>
              </a:ext>
            </a:extLst>
          </p:cNvPr>
          <p:cNvSpPr>
            <a:spLocks noGrp="1"/>
          </p:cNvSpPr>
          <p:nvPr>
            <p:ph type="body" idx="1"/>
          </p:nvPr>
        </p:nvSpPr>
        <p:spPr>
          <a:xfrm>
            <a:off x="850899" y="2951162"/>
            <a:ext cx="10490200" cy="955675"/>
          </a:xfrm>
        </p:spPr>
        <p:txBody>
          <a:bodyPr>
            <a:normAutofit/>
          </a:bodyPr>
          <a:lstStyle/>
          <a:p>
            <a:pPr algn="ctr"/>
            <a:r>
              <a:rPr lang="en-IN" sz="3200" b="0" i="0" dirty="0">
                <a:effectLst/>
              </a:rPr>
              <a:t>Repeat (c)-(d) for Max.asm </a:t>
            </a:r>
            <a:endParaRPr lang="en-IN" sz="3200" dirty="0"/>
          </a:p>
        </p:txBody>
      </p:sp>
    </p:spTree>
    <p:extLst>
      <p:ext uri="{BB962C8B-B14F-4D97-AF65-F5344CB8AC3E}">
        <p14:creationId xmlns:p14="http://schemas.microsoft.com/office/powerpoint/2010/main" val="3675904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2DB95-AE87-4CF0-00C7-74AB33F2DFE6}"/>
              </a:ext>
            </a:extLst>
          </p:cNvPr>
          <p:cNvSpPr>
            <a:spLocks noGrp="1"/>
          </p:cNvSpPr>
          <p:nvPr>
            <p:ph type="title"/>
          </p:nvPr>
        </p:nvSpPr>
        <p:spPr>
          <a:xfrm>
            <a:off x="8165990" y="0"/>
            <a:ext cx="2330394" cy="1293028"/>
          </a:xfrm>
        </p:spPr>
        <p:txBody>
          <a:bodyPr/>
          <a:lstStyle/>
          <a:p>
            <a:r>
              <a:rPr lang="en-IN" dirty="0"/>
              <a:t>answer</a:t>
            </a:r>
          </a:p>
        </p:txBody>
      </p:sp>
      <p:pic>
        <p:nvPicPr>
          <p:cNvPr id="5" name="Picture 4">
            <a:extLst>
              <a:ext uri="{FF2B5EF4-FFF2-40B4-BE49-F238E27FC236}">
                <a16:creationId xmlns:a16="http://schemas.microsoft.com/office/drawing/2014/main" id="{9B6E7D3C-FAC5-BA27-6144-869A1E71486B}"/>
              </a:ext>
            </a:extLst>
          </p:cNvPr>
          <p:cNvPicPr>
            <a:picLocks noChangeAspect="1"/>
          </p:cNvPicPr>
          <p:nvPr/>
        </p:nvPicPr>
        <p:blipFill>
          <a:blip r:embed="rId2"/>
          <a:stretch>
            <a:fillRect/>
          </a:stretch>
        </p:blipFill>
        <p:spPr>
          <a:xfrm>
            <a:off x="9121826" y="1680097"/>
            <a:ext cx="2200831" cy="4372511"/>
          </a:xfrm>
          <a:prstGeom prst="rect">
            <a:avLst/>
          </a:prstGeom>
        </p:spPr>
      </p:pic>
      <p:pic>
        <p:nvPicPr>
          <p:cNvPr id="6" name="Picture Placeholder 15">
            <a:extLst>
              <a:ext uri="{FF2B5EF4-FFF2-40B4-BE49-F238E27FC236}">
                <a16:creationId xmlns:a16="http://schemas.microsoft.com/office/drawing/2014/main" id="{18DC270D-8AE4-4193-598D-B6EBF3AAAE09}"/>
              </a:ext>
            </a:extLst>
          </p:cNvPr>
          <p:cNvPicPr>
            <a:picLocks noChangeAspect="1"/>
          </p:cNvPicPr>
          <p:nvPr/>
        </p:nvPicPr>
        <p:blipFill rotWithShape="1">
          <a:blip r:embed="rId3"/>
          <a:srcRect l="604" t="-204" r="1188" b="3598"/>
          <a:stretch/>
        </p:blipFill>
        <p:spPr>
          <a:xfrm>
            <a:off x="689849" y="1680097"/>
            <a:ext cx="6624457" cy="4372511"/>
          </a:xfrm>
          <a:prstGeom prst="rect">
            <a:avLst/>
          </a:prstGeom>
        </p:spPr>
      </p:pic>
      <p:cxnSp>
        <p:nvCxnSpPr>
          <p:cNvPr id="7" name="Straight Arrow Connector 6">
            <a:extLst>
              <a:ext uri="{FF2B5EF4-FFF2-40B4-BE49-F238E27FC236}">
                <a16:creationId xmlns:a16="http://schemas.microsoft.com/office/drawing/2014/main" id="{AF80FA90-D515-B143-3351-80B96EC2F433}"/>
              </a:ext>
            </a:extLst>
          </p:cNvPr>
          <p:cNvCxnSpPr>
            <a:cxnSpLocks/>
          </p:cNvCxnSpPr>
          <p:nvPr/>
        </p:nvCxnSpPr>
        <p:spPr>
          <a:xfrm>
            <a:off x="7559041" y="3753761"/>
            <a:ext cx="1327867"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TextBox 7">
            <a:extLst>
              <a:ext uri="{FF2B5EF4-FFF2-40B4-BE49-F238E27FC236}">
                <a16:creationId xmlns:a16="http://schemas.microsoft.com/office/drawing/2014/main" id="{95331AF9-84AE-8B08-469F-617A168F73E4}"/>
              </a:ext>
            </a:extLst>
          </p:cNvPr>
          <p:cNvSpPr txBox="1"/>
          <p:nvPr/>
        </p:nvSpPr>
        <p:spPr>
          <a:xfrm>
            <a:off x="3378462" y="6157059"/>
            <a:ext cx="1247230" cy="369332"/>
          </a:xfrm>
          <a:prstGeom prst="rect">
            <a:avLst/>
          </a:prstGeom>
          <a:noFill/>
        </p:spPr>
        <p:txBody>
          <a:bodyPr wrap="square" rtlCol="0">
            <a:spAutoFit/>
          </a:bodyPr>
          <a:lstStyle/>
          <a:p>
            <a:r>
              <a:rPr lang="en-IN" dirty="0"/>
              <a:t>Max.asm</a:t>
            </a:r>
          </a:p>
        </p:txBody>
      </p:sp>
      <p:sp>
        <p:nvSpPr>
          <p:cNvPr id="9" name="TextBox 8">
            <a:extLst>
              <a:ext uri="{FF2B5EF4-FFF2-40B4-BE49-F238E27FC236}">
                <a16:creationId xmlns:a16="http://schemas.microsoft.com/office/drawing/2014/main" id="{1285A808-E647-143C-A5B7-E98F30922ABF}"/>
              </a:ext>
            </a:extLst>
          </p:cNvPr>
          <p:cNvSpPr txBox="1"/>
          <p:nvPr/>
        </p:nvSpPr>
        <p:spPr>
          <a:xfrm>
            <a:off x="9522894" y="6157059"/>
            <a:ext cx="1398693" cy="369332"/>
          </a:xfrm>
          <a:prstGeom prst="rect">
            <a:avLst/>
          </a:prstGeom>
          <a:noFill/>
        </p:spPr>
        <p:txBody>
          <a:bodyPr wrap="square" rtlCol="0">
            <a:spAutoFit/>
          </a:bodyPr>
          <a:lstStyle/>
          <a:p>
            <a:r>
              <a:rPr lang="en-IN" dirty="0" err="1"/>
              <a:t>Max.hack</a:t>
            </a:r>
            <a:endParaRPr lang="en-IN" dirty="0"/>
          </a:p>
        </p:txBody>
      </p:sp>
    </p:spTree>
    <p:extLst>
      <p:ext uri="{BB962C8B-B14F-4D97-AF65-F5344CB8AC3E}">
        <p14:creationId xmlns:p14="http://schemas.microsoft.com/office/powerpoint/2010/main" val="251159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C894D-A68F-5DDE-351D-5B823FD2F7D6}"/>
              </a:ext>
            </a:extLst>
          </p:cNvPr>
          <p:cNvSpPr>
            <a:spLocks noGrp="1"/>
          </p:cNvSpPr>
          <p:nvPr>
            <p:ph type="title"/>
          </p:nvPr>
        </p:nvSpPr>
        <p:spPr>
          <a:xfrm>
            <a:off x="7529885" y="0"/>
            <a:ext cx="3570798" cy="1293028"/>
          </a:xfrm>
        </p:spPr>
        <p:txBody>
          <a:bodyPr/>
          <a:lstStyle/>
          <a:p>
            <a:r>
              <a:rPr lang="en-IN" dirty="0"/>
              <a:t>comparing</a:t>
            </a:r>
          </a:p>
        </p:txBody>
      </p:sp>
      <p:pic>
        <p:nvPicPr>
          <p:cNvPr id="4" name="Picture 3">
            <a:extLst>
              <a:ext uri="{FF2B5EF4-FFF2-40B4-BE49-F238E27FC236}">
                <a16:creationId xmlns:a16="http://schemas.microsoft.com/office/drawing/2014/main" id="{EB33D8CF-CD3F-F811-D723-5F5778F6D42A}"/>
              </a:ext>
            </a:extLst>
          </p:cNvPr>
          <p:cNvPicPr>
            <a:picLocks noChangeAspect="1"/>
          </p:cNvPicPr>
          <p:nvPr/>
        </p:nvPicPr>
        <p:blipFill>
          <a:blip r:embed="rId2"/>
          <a:stretch>
            <a:fillRect/>
          </a:stretch>
        </p:blipFill>
        <p:spPr>
          <a:xfrm>
            <a:off x="407503" y="1190864"/>
            <a:ext cx="2454966" cy="4877415"/>
          </a:xfrm>
          <a:prstGeom prst="rect">
            <a:avLst/>
          </a:prstGeom>
        </p:spPr>
      </p:pic>
      <p:pic>
        <p:nvPicPr>
          <p:cNvPr id="6" name="Picture 5">
            <a:extLst>
              <a:ext uri="{FF2B5EF4-FFF2-40B4-BE49-F238E27FC236}">
                <a16:creationId xmlns:a16="http://schemas.microsoft.com/office/drawing/2014/main" id="{DA25DB7A-E676-9A01-A932-5A2E3F3C8190}"/>
              </a:ext>
            </a:extLst>
          </p:cNvPr>
          <p:cNvPicPr>
            <a:picLocks noChangeAspect="1"/>
          </p:cNvPicPr>
          <p:nvPr/>
        </p:nvPicPr>
        <p:blipFill>
          <a:blip r:embed="rId3"/>
          <a:stretch>
            <a:fillRect/>
          </a:stretch>
        </p:blipFill>
        <p:spPr>
          <a:xfrm>
            <a:off x="3163763" y="1190864"/>
            <a:ext cx="5349969" cy="4876037"/>
          </a:xfrm>
          <a:prstGeom prst="rect">
            <a:avLst/>
          </a:prstGeom>
        </p:spPr>
      </p:pic>
      <p:sp>
        <p:nvSpPr>
          <p:cNvPr id="7" name="TextBox 6">
            <a:extLst>
              <a:ext uri="{FF2B5EF4-FFF2-40B4-BE49-F238E27FC236}">
                <a16:creationId xmlns:a16="http://schemas.microsoft.com/office/drawing/2014/main" id="{19B4064D-2311-1A75-ADA2-6DA197269BF9}"/>
              </a:ext>
            </a:extLst>
          </p:cNvPr>
          <p:cNvSpPr txBox="1"/>
          <p:nvPr/>
        </p:nvSpPr>
        <p:spPr>
          <a:xfrm>
            <a:off x="1392471" y="6236460"/>
            <a:ext cx="485030" cy="369332"/>
          </a:xfrm>
          <a:prstGeom prst="rect">
            <a:avLst/>
          </a:prstGeom>
          <a:noFill/>
        </p:spPr>
        <p:txBody>
          <a:bodyPr wrap="square" rtlCol="0">
            <a:spAutoFit/>
          </a:bodyPr>
          <a:lstStyle/>
          <a:p>
            <a:r>
              <a:rPr lang="en-IN" dirty="0"/>
              <a:t>(1)</a:t>
            </a:r>
          </a:p>
        </p:txBody>
      </p:sp>
      <p:sp>
        <p:nvSpPr>
          <p:cNvPr id="8" name="TextBox 7">
            <a:extLst>
              <a:ext uri="{FF2B5EF4-FFF2-40B4-BE49-F238E27FC236}">
                <a16:creationId xmlns:a16="http://schemas.microsoft.com/office/drawing/2014/main" id="{EAC5B491-DFE8-DF20-4904-8AFEB96EC0B7}"/>
              </a:ext>
            </a:extLst>
          </p:cNvPr>
          <p:cNvSpPr txBox="1"/>
          <p:nvPr/>
        </p:nvSpPr>
        <p:spPr>
          <a:xfrm>
            <a:off x="5596232" y="6236460"/>
            <a:ext cx="485030" cy="369332"/>
          </a:xfrm>
          <a:prstGeom prst="rect">
            <a:avLst/>
          </a:prstGeom>
          <a:noFill/>
        </p:spPr>
        <p:txBody>
          <a:bodyPr wrap="square" rtlCol="0">
            <a:spAutoFit/>
          </a:bodyPr>
          <a:lstStyle/>
          <a:p>
            <a:r>
              <a:rPr lang="en-IN" dirty="0"/>
              <a:t>(2)</a:t>
            </a:r>
          </a:p>
        </p:txBody>
      </p:sp>
      <p:sp>
        <p:nvSpPr>
          <p:cNvPr id="9" name="TextBox 8">
            <a:extLst>
              <a:ext uri="{FF2B5EF4-FFF2-40B4-BE49-F238E27FC236}">
                <a16:creationId xmlns:a16="http://schemas.microsoft.com/office/drawing/2014/main" id="{589FF2D6-87F9-A823-9DE4-FD94BA62912B}"/>
              </a:ext>
            </a:extLst>
          </p:cNvPr>
          <p:cNvSpPr txBox="1"/>
          <p:nvPr/>
        </p:nvSpPr>
        <p:spPr>
          <a:xfrm>
            <a:off x="8950199" y="1920722"/>
            <a:ext cx="2969470" cy="3416320"/>
          </a:xfrm>
          <a:prstGeom prst="rect">
            <a:avLst/>
          </a:prstGeom>
          <a:noFill/>
        </p:spPr>
        <p:txBody>
          <a:bodyPr wrap="square" rtlCol="0">
            <a:spAutoFit/>
          </a:bodyPr>
          <a:lstStyle/>
          <a:p>
            <a:r>
              <a:rPr lang="en-IN" dirty="0"/>
              <a:t>The first image is the output from our Assembler in Java and second image is the output from inbuilt Assembler in the Software Suite. As we can see the output from both are same confirming that our Assembler is working perfectly.</a:t>
            </a:r>
          </a:p>
        </p:txBody>
      </p:sp>
    </p:spTree>
    <p:extLst>
      <p:ext uri="{BB962C8B-B14F-4D97-AF65-F5344CB8AC3E}">
        <p14:creationId xmlns:p14="http://schemas.microsoft.com/office/powerpoint/2010/main" val="3568355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1212D-197E-1472-578C-A05EC0BA12EC}"/>
              </a:ext>
            </a:extLst>
          </p:cNvPr>
          <p:cNvSpPr>
            <a:spLocks noGrp="1"/>
          </p:cNvSpPr>
          <p:nvPr>
            <p:ph type="title"/>
          </p:nvPr>
        </p:nvSpPr>
        <p:spPr>
          <a:xfrm>
            <a:off x="1062486" y="764373"/>
            <a:ext cx="9560117" cy="1293028"/>
          </a:xfrm>
        </p:spPr>
        <p:txBody>
          <a:bodyPr/>
          <a:lstStyle/>
          <a:p>
            <a:pPr algn="ctr"/>
            <a:r>
              <a:rPr lang="en-US" dirty="0"/>
              <a:t>Question 2</a:t>
            </a:r>
          </a:p>
        </p:txBody>
      </p:sp>
      <p:sp>
        <p:nvSpPr>
          <p:cNvPr id="3" name="Content Placeholder 2">
            <a:extLst>
              <a:ext uri="{FF2B5EF4-FFF2-40B4-BE49-F238E27FC236}">
                <a16:creationId xmlns:a16="http://schemas.microsoft.com/office/drawing/2014/main" id="{DA2DA7AD-E14F-18D5-35BC-BD1841211D89}"/>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Write an assembly language program to find the average of N numbers and save the file as ‘average.asm’ </a:t>
            </a:r>
          </a:p>
          <a:p>
            <a:pPr marL="0" indent="0">
              <a:buNone/>
            </a:pPr>
            <a:endParaRPr lang="en-US" dirty="0">
              <a:ea typeface="+mn-lt"/>
              <a:cs typeface="+mn-lt"/>
            </a:endParaRPr>
          </a:p>
          <a:p>
            <a:pPr marL="0" indent="0">
              <a:buNone/>
            </a:pPr>
            <a:endParaRPr lang="en-US" dirty="0">
              <a:ea typeface="+mn-lt"/>
              <a:cs typeface="+mn-lt"/>
            </a:endParaRPr>
          </a:p>
          <a:p>
            <a:pPr marL="0" indent="0">
              <a:buNone/>
            </a:pPr>
            <a:r>
              <a:rPr lang="en-US" dirty="0">
                <a:ea typeface="+mn-lt"/>
                <a:cs typeface="+mn-lt"/>
              </a:rPr>
              <a:t>a. Check the correctness of the program using the CPU emulator</a:t>
            </a:r>
            <a:endParaRPr lang="en-US" dirty="0"/>
          </a:p>
        </p:txBody>
      </p:sp>
    </p:spTree>
    <p:extLst>
      <p:ext uri="{BB962C8B-B14F-4D97-AF65-F5344CB8AC3E}">
        <p14:creationId xmlns:p14="http://schemas.microsoft.com/office/powerpoint/2010/main" val="3350424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0A9F3-FC86-DEBB-D8BD-B3DB558D74C0}"/>
              </a:ext>
            </a:extLst>
          </p:cNvPr>
          <p:cNvSpPr>
            <a:spLocks noGrp="1"/>
          </p:cNvSpPr>
          <p:nvPr>
            <p:ph type="title"/>
          </p:nvPr>
        </p:nvSpPr>
        <p:spPr>
          <a:xfrm>
            <a:off x="2895600" y="764373"/>
            <a:ext cx="2981865" cy="1293028"/>
          </a:xfrm>
        </p:spPr>
        <p:txBody>
          <a:bodyPr/>
          <a:lstStyle/>
          <a:p>
            <a:r>
              <a:rPr lang="en-US" dirty="0"/>
              <a:t>CODE</a:t>
            </a:r>
          </a:p>
        </p:txBody>
      </p:sp>
      <p:pic>
        <p:nvPicPr>
          <p:cNvPr id="4" name="Picture 4" descr="A picture containing diagram&#10;&#10;Description automatically generated">
            <a:extLst>
              <a:ext uri="{FF2B5EF4-FFF2-40B4-BE49-F238E27FC236}">
                <a16:creationId xmlns:a16="http://schemas.microsoft.com/office/drawing/2014/main" id="{ECE58300-1087-CDAB-5BC8-F282F332D9DE}"/>
              </a:ext>
            </a:extLst>
          </p:cNvPr>
          <p:cNvPicPr>
            <a:picLocks noGrp="1" noChangeAspect="1"/>
          </p:cNvPicPr>
          <p:nvPr>
            <p:ph idx="1"/>
          </p:nvPr>
        </p:nvPicPr>
        <p:blipFill>
          <a:blip r:embed="rId2"/>
          <a:stretch>
            <a:fillRect/>
          </a:stretch>
        </p:blipFill>
        <p:spPr>
          <a:xfrm>
            <a:off x="1315708" y="2776435"/>
            <a:ext cx="1581150" cy="3162300"/>
          </a:xfrm>
        </p:spPr>
      </p:pic>
      <p:pic>
        <p:nvPicPr>
          <p:cNvPr id="5" name="Picture 5" descr="A picture containing text&#10;&#10;Description automatically generated">
            <a:extLst>
              <a:ext uri="{FF2B5EF4-FFF2-40B4-BE49-F238E27FC236}">
                <a16:creationId xmlns:a16="http://schemas.microsoft.com/office/drawing/2014/main" id="{9B1EC1AD-98B0-17BD-F6D1-DBBE153C8442}"/>
              </a:ext>
            </a:extLst>
          </p:cNvPr>
          <p:cNvPicPr>
            <a:picLocks noChangeAspect="1"/>
          </p:cNvPicPr>
          <p:nvPr/>
        </p:nvPicPr>
        <p:blipFill>
          <a:blip r:embed="rId3"/>
          <a:stretch>
            <a:fillRect/>
          </a:stretch>
        </p:blipFill>
        <p:spPr>
          <a:xfrm>
            <a:off x="3201136" y="2724627"/>
            <a:ext cx="1647638" cy="3302187"/>
          </a:xfrm>
          <a:prstGeom prst="rect">
            <a:avLst/>
          </a:prstGeom>
        </p:spPr>
      </p:pic>
      <p:pic>
        <p:nvPicPr>
          <p:cNvPr id="7" name="Picture 7">
            <a:extLst>
              <a:ext uri="{FF2B5EF4-FFF2-40B4-BE49-F238E27FC236}">
                <a16:creationId xmlns:a16="http://schemas.microsoft.com/office/drawing/2014/main" id="{A8C81204-DFA5-7550-6562-0F4EBB274B58}"/>
              </a:ext>
            </a:extLst>
          </p:cNvPr>
          <p:cNvPicPr>
            <a:picLocks noChangeAspect="1"/>
          </p:cNvPicPr>
          <p:nvPr/>
        </p:nvPicPr>
        <p:blipFill>
          <a:blip r:embed="rId4"/>
          <a:stretch>
            <a:fillRect/>
          </a:stretch>
        </p:blipFill>
        <p:spPr>
          <a:xfrm>
            <a:off x="5385204" y="2730440"/>
            <a:ext cx="1595530" cy="3327773"/>
          </a:xfrm>
          <a:prstGeom prst="rect">
            <a:avLst/>
          </a:prstGeom>
        </p:spPr>
      </p:pic>
      <p:pic>
        <p:nvPicPr>
          <p:cNvPr id="8" name="Picture 8">
            <a:extLst>
              <a:ext uri="{FF2B5EF4-FFF2-40B4-BE49-F238E27FC236}">
                <a16:creationId xmlns:a16="http://schemas.microsoft.com/office/drawing/2014/main" id="{CBA88F8A-3755-BA14-516A-11F350D23F9A}"/>
              </a:ext>
            </a:extLst>
          </p:cNvPr>
          <p:cNvPicPr>
            <a:picLocks noChangeAspect="1"/>
          </p:cNvPicPr>
          <p:nvPr/>
        </p:nvPicPr>
        <p:blipFill>
          <a:blip r:embed="rId5"/>
          <a:stretch>
            <a:fillRect/>
          </a:stretch>
        </p:blipFill>
        <p:spPr>
          <a:xfrm>
            <a:off x="7436691" y="2725084"/>
            <a:ext cx="1457325" cy="3409950"/>
          </a:xfrm>
          <a:prstGeom prst="rect">
            <a:avLst/>
          </a:prstGeom>
        </p:spPr>
      </p:pic>
      <p:pic>
        <p:nvPicPr>
          <p:cNvPr id="9" name="Picture 9">
            <a:extLst>
              <a:ext uri="{FF2B5EF4-FFF2-40B4-BE49-F238E27FC236}">
                <a16:creationId xmlns:a16="http://schemas.microsoft.com/office/drawing/2014/main" id="{91C8A91E-1D5B-FD41-E5A3-CBA4E3BCAAFE}"/>
              </a:ext>
            </a:extLst>
          </p:cNvPr>
          <p:cNvPicPr>
            <a:picLocks noChangeAspect="1"/>
          </p:cNvPicPr>
          <p:nvPr/>
        </p:nvPicPr>
        <p:blipFill>
          <a:blip r:embed="rId6"/>
          <a:stretch>
            <a:fillRect/>
          </a:stretch>
        </p:blipFill>
        <p:spPr>
          <a:xfrm>
            <a:off x="9725679" y="2841251"/>
            <a:ext cx="1152525" cy="1085850"/>
          </a:xfrm>
          <a:prstGeom prst="rect">
            <a:avLst/>
          </a:prstGeom>
        </p:spPr>
      </p:pic>
    </p:spTree>
    <p:extLst>
      <p:ext uri="{BB962C8B-B14F-4D97-AF65-F5344CB8AC3E}">
        <p14:creationId xmlns:p14="http://schemas.microsoft.com/office/powerpoint/2010/main" val="2443773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7B60A-6628-8783-A7FA-218888BA0E1E}"/>
              </a:ext>
            </a:extLst>
          </p:cNvPr>
          <p:cNvSpPr>
            <a:spLocks noGrp="1"/>
          </p:cNvSpPr>
          <p:nvPr>
            <p:ph type="title"/>
          </p:nvPr>
        </p:nvSpPr>
        <p:spPr>
          <a:xfrm>
            <a:off x="685800" y="286247"/>
            <a:ext cx="10820399" cy="759322"/>
          </a:xfrm>
        </p:spPr>
        <p:txBody>
          <a:bodyPr/>
          <a:lstStyle/>
          <a:p>
            <a:pPr algn="ctr"/>
            <a:r>
              <a:rPr lang="en-IN" dirty="0"/>
              <a:t>Question 1 (a)</a:t>
            </a:r>
          </a:p>
        </p:txBody>
      </p:sp>
      <p:sp>
        <p:nvSpPr>
          <p:cNvPr id="3" name="Content Placeholder 2">
            <a:extLst>
              <a:ext uri="{FF2B5EF4-FFF2-40B4-BE49-F238E27FC236}">
                <a16:creationId xmlns:a16="http://schemas.microsoft.com/office/drawing/2014/main" id="{6849E4A6-3A84-8405-0746-97F1BB700961}"/>
              </a:ext>
            </a:extLst>
          </p:cNvPr>
          <p:cNvSpPr>
            <a:spLocks noGrp="1"/>
          </p:cNvSpPr>
          <p:nvPr>
            <p:ph type="body" idx="1"/>
          </p:nvPr>
        </p:nvSpPr>
        <p:spPr>
          <a:xfrm>
            <a:off x="850899" y="1463068"/>
            <a:ext cx="10490200" cy="955675"/>
          </a:xfrm>
        </p:spPr>
        <p:txBody>
          <a:bodyPr>
            <a:noAutofit/>
          </a:bodyPr>
          <a:lstStyle/>
          <a:p>
            <a:pPr marL="0" indent="0" algn="ctr">
              <a:buNone/>
            </a:pPr>
            <a:r>
              <a:rPr lang="en-US" sz="3200" b="0" i="0" dirty="0">
                <a:effectLst/>
              </a:rPr>
              <a:t>Locate the Max.asm’ and MaxL.asm’ programs in nand2tetris folder and perform the following actions.</a:t>
            </a:r>
          </a:p>
          <a:p>
            <a:pPr marL="0" indent="0" algn="ctr">
              <a:buNone/>
            </a:pPr>
            <a:endParaRPr lang="en-US" sz="3200" dirty="0"/>
          </a:p>
          <a:p>
            <a:pPr marL="0" indent="0" algn="ctr">
              <a:buNone/>
            </a:pPr>
            <a:r>
              <a:rPr lang="en-US" sz="3200" b="0" i="0" dirty="0">
                <a:effectLst/>
              </a:rPr>
              <a:t>Check the correctness of both the program using the CPU emulator. Comprehend the lines of codes.</a:t>
            </a:r>
            <a:endParaRPr lang="en-IN" sz="3200" dirty="0"/>
          </a:p>
        </p:txBody>
      </p:sp>
    </p:spTree>
    <p:extLst>
      <p:ext uri="{BB962C8B-B14F-4D97-AF65-F5344CB8AC3E}">
        <p14:creationId xmlns:p14="http://schemas.microsoft.com/office/powerpoint/2010/main" val="1021129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E7C2EF8A-D000-F997-CCE4-A86ADAD22FDA}"/>
              </a:ext>
            </a:extLst>
          </p:cNvPr>
          <p:cNvPicPr>
            <a:picLocks noGrp="1" noChangeAspect="1"/>
          </p:cNvPicPr>
          <p:nvPr>
            <p:ph idx="1"/>
          </p:nvPr>
        </p:nvPicPr>
        <p:blipFill>
          <a:blip r:embed="rId2"/>
          <a:stretch>
            <a:fillRect/>
          </a:stretch>
        </p:blipFill>
        <p:spPr>
          <a:xfrm>
            <a:off x="2179607" y="1411135"/>
            <a:ext cx="7200180" cy="4229824"/>
          </a:xfrm>
        </p:spPr>
      </p:pic>
      <p:sp>
        <p:nvSpPr>
          <p:cNvPr id="3" name="TextBox 2">
            <a:extLst>
              <a:ext uri="{FF2B5EF4-FFF2-40B4-BE49-F238E27FC236}">
                <a16:creationId xmlns:a16="http://schemas.microsoft.com/office/drawing/2014/main" id="{C4D4017E-83CB-4D3C-3036-A304E1BE8429}"/>
              </a:ext>
            </a:extLst>
          </p:cNvPr>
          <p:cNvSpPr txBox="1"/>
          <p:nvPr/>
        </p:nvSpPr>
        <p:spPr>
          <a:xfrm>
            <a:off x="2932981" y="625414"/>
            <a:ext cx="3418216" cy="226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3">
            <a:extLst>
              <a:ext uri="{FF2B5EF4-FFF2-40B4-BE49-F238E27FC236}">
                <a16:creationId xmlns:a16="http://schemas.microsoft.com/office/drawing/2014/main" id="{701D844C-DA35-2BD8-22B6-11ECB04A4ABB}"/>
              </a:ext>
            </a:extLst>
          </p:cNvPr>
          <p:cNvSpPr txBox="1"/>
          <p:nvPr/>
        </p:nvSpPr>
        <p:spPr>
          <a:xfrm>
            <a:off x="2081122" y="528368"/>
            <a:ext cx="5262113" cy="3881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EE72C2FE-D892-5F68-054C-60A8F2416E27}"/>
              </a:ext>
            </a:extLst>
          </p:cNvPr>
          <p:cNvSpPr txBox="1"/>
          <p:nvPr/>
        </p:nvSpPr>
        <p:spPr>
          <a:xfrm>
            <a:off x="2009235" y="528367"/>
            <a:ext cx="489980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Here we have implemented our code for checking in </a:t>
            </a:r>
            <a:r>
              <a:rPr lang="en-US" dirty="0" err="1"/>
              <a:t>cpu</a:t>
            </a:r>
            <a:r>
              <a:rPr lang="en-US" dirty="0"/>
              <a:t> emulator.</a:t>
            </a:r>
          </a:p>
        </p:txBody>
      </p:sp>
    </p:spTree>
    <p:extLst>
      <p:ext uri="{BB962C8B-B14F-4D97-AF65-F5344CB8AC3E}">
        <p14:creationId xmlns:p14="http://schemas.microsoft.com/office/powerpoint/2010/main" val="4011498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A2FD1-BA94-DDC7-D99D-4E827BFC4A6F}"/>
              </a:ext>
            </a:extLst>
          </p:cNvPr>
          <p:cNvSpPr>
            <a:spLocks noGrp="1"/>
          </p:cNvSpPr>
          <p:nvPr>
            <p:ph type="title"/>
          </p:nvPr>
        </p:nvSpPr>
        <p:spPr>
          <a:xfrm>
            <a:off x="2895600" y="764373"/>
            <a:ext cx="3792071" cy="1293028"/>
          </a:xfrm>
        </p:spPr>
        <p:txBody>
          <a:bodyPr/>
          <a:lstStyle/>
          <a:p>
            <a:r>
              <a:rPr lang="en-US" dirty="0"/>
              <a:t>Question</a:t>
            </a:r>
          </a:p>
        </p:txBody>
      </p:sp>
      <p:sp>
        <p:nvSpPr>
          <p:cNvPr id="3" name="Content Placeholder 2">
            <a:extLst>
              <a:ext uri="{FF2B5EF4-FFF2-40B4-BE49-F238E27FC236}">
                <a16:creationId xmlns:a16="http://schemas.microsoft.com/office/drawing/2014/main" id="{2022C01A-13B3-2D18-A179-0BB947374357}"/>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b. Generate machine code for the program manually. Describe/comment on the translation line by line. Save the file as ‘</a:t>
            </a:r>
            <a:r>
              <a:rPr lang="en-US" dirty="0" err="1">
                <a:ea typeface="+mn-lt"/>
                <a:cs typeface="+mn-lt"/>
              </a:rPr>
              <a:t>average.hack</a:t>
            </a:r>
            <a:r>
              <a:rPr lang="en-US" dirty="0">
                <a:ea typeface="+mn-lt"/>
                <a:cs typeface="+mn-lt"/>
              </a:rPr>
              <a:t>’</a:t>
            </a:r>
            <a:endParaRPr lang="en-US" dirty="0"/>
          </a:p>
        </p:txBody>
      </p:sp>
    </p:spTree>
    <p:extLst>
      <p:ext uri="{BB962C8B-B14F-4D97-AF65-F5344CB8AC3E}">
        <p14:creationId xmlns:p14="http://schemas.microsoft.com/office/powerpoint/2010/main" val="1524346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21AB0F71-7D43-87DE-83BC-921EC79D9E69}"/>
              </a:ext>
            </a:extLst>
          </p:cNvPr>
          <p:cNvPicPr>
            <a:picLocks noGrp="1" noChangeAspect="1"/>
          </p:cNvPicPr>
          <p:nvPr>
            <p:ph idx="1"/>
          </p:nvPr>
        </p:nvPicPr>
        <p:blipFill>
          <a:blip r:embed="rId2"/>
          <a:stretch>
            <a:fillRect/>
          </a:stretch>
        </p:blipFill>
        <p:spPr>
          <a:xfrm>
            <a:off x="1348413" y="1454126"/>
            <a:ext cx="8769117" cy="4347615"/>
          </a:xfrm>
        </p:spPr>
      </p:pic>
    </p:spTree>
    <p:extLst>
      <p:ext uri="{BB962C8B-B14F-4D97-AF65-F5344CB8AC3E}">
        <p14:creationId xmlns:p14="http://schemas.microsoft.com/office/powerpoint/2010/main" val="3518050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A2FD1-BA94-DDC7-D99D-4E827BFC4A6F}"/>
              </a:ext>
            </a:extLst>
          </p:cNvPr>
          <p:cNvSpPr>
            <a:spLocks noGrp="1"/>
          </p:cNvSpPr>
          <p:nvPr>
            <p:ph type="title"/>
          </p:nvPr>
        </p:nvSpPr>
        <p:spPr>
          <a:xfrm>
            <a:off x="2895600" y="764373"/>
            <a:ext cx="3792071" cy="1293028"/>
          </a:xfrm>
        </p:spPr>
        <p:txBody>
          <a:bodyPr/>
          <a:lstStyle/>
          <a:p>
            <a:r>
              <a:rPr lang="en-US" dirty="0"/>
              <a:t>Question</a:t>
            </a:r>
          </a:p>
        </p:txBody>
      </p:sp>
      <p:sp>
        <p:nvSpPr>
          <p:cNvPr id="3" name="Content Placeholder 2">
            <a:extLst>
              <a:ext uri="{FF2B5EF4-FFF2-40B4-BE49-F238E27FC236}">
                <a16:creationId xmlns:a16="http://schemas.microsoft.com/office/drawing/2014/main" id="{2022C01A-13B3-2D18-A179-0BB947374357}"/>
              </a:ext>
            </a:extLst>
          </p:cNvPr>
          <p:cNvSpPr>
            <a:spLocks noGrp="1"/>
          </p:cNvSpPr>
          <p:nvPr>
            <p:ph idx="1"/>
          </p:nvPr>
        </p:nvSpPr>
        <p:spPr/>
        <p:txBody>
          <a:bodyPr vert="horz" lIns="91440" tIns="45720" rIns="91440" bIns="45720" rtlCol="0" anchor="t">
            <a:normAutofit/>
          </a:bodyPr>
          <a:lstStyle/>
          <a:p>
            <a:pPr marL="0" indent="0">
              <a:buNone/>
            </a:pPr>
            <a:r>
              <a:rPr lang="en-US" sz="2800" dirty="0">
                <a:ea typeface="+mn-lt"/>
                <a:cs typeface="+mn-lt"/>
              </a:rPr>
              <a:t>c. Compare the machine codes generated manually and the one generated by the ‘assembler’ tool.</a:t>
            </a:r>
            <a:endParaRPr lang="en-US" sz="2800" dirty="0"/>
          </a:p>
        </p:txBody>
      </p:sp>
    </p:spTree>
    <p:extLst>
      <p:ext uri="{BB962C8B-B14F-4D97-AF65-F5344CB8AC3E}">
        <p14:creationId xmlns:p14="http://schemas.microsoft.com/office/powerpoint/2010/main" val="5964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2B6C336E-B5E6-B9D2-D6F5-44704DE8EB57}"/>
              </a:ext>
            </a:extLst>
          </p:cNvPr>
          <p:cNvPicPr>
            <a:picLocks noGrp="1" noChangeAspect="1"/>
          </p:cNvPicPr>
          <p:nvPr>
            <p:ph idx="1"/>
          </p:nvPr>
        </p:nvPicPr>
        <p:blipFill>
          <a:blip r:embed="rId2"/>
          <a:stretch>
            <a:fillRect/>
          </a:stretch>
        </p:blipFill>
        <p:spPr>
          <a:xfrm>
            <a:off x="1111932" y="1791148"/>
            <a:ext cx="8690665" cy="4472360"/>
          </a:xfrm>
        </p:spPr>
      </p:pic>
    </p:spTree>
    <p:extLst>
      <p:ext uri="{BB962C8B-B14F-4D97-AF65-F5344CB8AC3E}">
        <p14:creationId xmlns:p14="http://schemas.microsoft.com/office/powerpoint/2010/main" val="2976408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1DC2F67A-BF24-A97B-D077-F1AF354EFEE5}"/>
              </a:ext>
            </a:extLst>
          </p:cNvPr>
          <p:cNvPicPr>
            <a:picLocks noGrp="1" noChangeAspect="1"/>
          </p:cNvPicPr>
          <p:nvPr>
            <p:ph idx="1"/>
          </p:nvPr>
        </p:nvPicPr>
        <p:blipFill>
          <a:blip r:embed="rId2"/>
          <a:stretch>
            <a:fillRect/>
          </a:stretch>
        </p:blipFill>
        <p:spPr>
          <a:xfrm>
            <a:off x="2843215" y="1327970"/>
            <a:ext cx="1500274" cy="2948361"/>
          </a:xfrm>
        </p:spPr>
      </p:pic>
      <p:pic>
        <p:nvPicPr>
          <p:cNvPr id="6" name="Picture 6">
            <a:extLst>
              <a:ext uri="{FF2B5EF4-FFF2-40B4-BE49-F238E27FC236}">
                <a16:creationId xmlns:a16="http://schemas.microsoft.com/office/drawing/2014/main" id="{9DC1E81F-32A8-B564-2ABC-779EBD8BD7F3}"/>
              </a:ext>
            </a:extLst>
          </p:cNvPr>
          <p:cNvPicPr>
            <a:picLocks noChangeAspect="1"/>
          </p:cNvPicPr>
          <p:nvPr/>
        </p:nvPicPr>
        <p:blipFill>
          <a:blip r:embed="rId3"/>
          <a:stretch>
            <a:fillRect/>
          </a:stretch>
        </p:blipFill>
        <p:spPr>
          <a:xfrm>
            <a:off x="2838636" y="4268320"/>
            <a:ext cx="1501963" cy="1765303"/>
          </a:xfrm>
          <a:prstGeom prst="rect">
            <a:avLst/>
          </a:prstGeom>
        </p:spPr>
      </p:pic>
      <p:pic>
        <p:nvPicPr>
          <p:cNvPr id="7" name="Picture 7" descr="Text&#10;&#10;Description automatically generated">
            <a:extLst>
              <a:ext uri="{FF2B5EF4-FFF2-40B4-BE49-F238E27FC236}">
                <a16:creationId xmlns:a16="http://schemas.microsoft.com/office/drawing/2014/main" id="{510D6E52-0DF7-DEEE-1562-08C65DC1CFF6}"/>
              </a:ext>
            </a:extLst>
          </p:cNvPr>
          <p:cNvPicPr>
            <a:picLocks noChangeAspect="1"/>
          </p:cNvPicPr>
          <p:nvPr/>
        </p:nvPicPr>
        <p:blipFill>
          <a:blip r:embed="rId4"/>
          <a:stretch>
            <a:fillRect/>
          </a:stretch>
        </p:blipFill>
        <p:spPr>
          <a:xfrm>
            <a:off x="6322304" y="1296894"/>
            <a:ext cx="1818452" cy="4690035"/>
          </a:xfrm>
          <a:prstGeom prst="rect">
            <a:avLst/>
          </a:prstGeom>
        </p:spPr>
      </p:pic>
      <p:sp>
        <p:nvSpPr>
          <p:cNvPr id="8" name="TextBox 7">
            <a:extLst>
              <a:ext uri="{FF2B5EF4-FFF2-40B4-BE49-F238E27FC236}">
                <a16:creationId xmlns:a16="http://schemas.microsoft.com/office/drawing/2014/main" id="{BFE5DABE-D8DF-9A37-CFA3-CACF97868FBF}"/>
              </a:ext>
            </a:extLst>
          </p:cNvPr>
          <p:cNvSpPr txBox="1"/>
          <p:nvPr/>
        </p:nvSpPr>
        <p:spPr>
          <a:xfrm>
            <a:off x="6771967" y="405580"/>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9" name="TextBox 8">
            <a:extLst>
              <a:ext uri="{FF2B5EF4-FFF2-40B4-BE49-F238E27FC236}">
                <a16:creationId xmlns:a16="http://schemas.microsoft.com/office/drawing/2014/main" id="{B2E944D4-F945-B897-55B7-8457CA5E7F84}"/>
              </a:ext>
            </a:extLst>
          </p:cNvPr>
          <p:cNvSpPr txBox="1"/>
          <p:nvPr/>
        </p:nvSpPr>
        <p:spPr>
          <a:xfrm>
            <a:off x="6771967" y="708742"/>
            <a:ext cx="116179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Manual</a:t>
            </a:r>
          </a:p>
        </p:txBody>
      </p:sp>
      <p:sp>
        <p:nvSpPr>
          <p:cNvPr id="10" name="TextBox 9">
            <a:extLst>
              <a:ext uri="{FF2B5EF4-FFF2-40B4-BE49-F238E27FC236}">
                <a16:creationId xmlns:a16="http://schemas.microsoft.com/office/drawing/2014/main" id="{3607929A-C64A-A1A2-9C07-9ABC89225E2D}"/>
              </a:ext>
            </a:extLst>
          </p:cNvPr>
          <p:cNvSpPr txBox="1"/>
          <p:nvPr/>
        </p:nvSpPr>
        <p:spPr>
          <a:xfrm>
            <a:off x="2976909" y="710187"/>
            <a:ext cx="1358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Assemblers</a:t>
            </a:r>
          </a:p>
        </p:txBody>
      </p:sp>
    </p:spTree>
    <p:extLst>
      <p:ext uri="{BB962C8B-B14F-4D97-AF65-F5344CB8AC3E}">
        <p14:creationId xmlns:p14="http://schemas.microsoft.com/office/powerpoint/2010/main" val="3398204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768DE-D284-7B47-2C9D-B32E6E5EF4A6}"/>
              </a:ext>
            </a:extLst>
          </p:cNvPr>
          <p:cNvSpPr>
            <a:spLocks noGrp="1"/>
          </p:cNvSpPr>
          <p:nvPr>
            <p:ph type="title"/>
          </p:nvPr>
        </p:nvSpPr>
        <p:spPr>
          <a:xfrm>
            <a:off x="1738008" y="686552"/>
            <a:ext cx="8610600" cy="1293028"/>
          </a:xfrm>
        </p:spPr>
        <p:txBody>
          <a:bodyPr/>
          <a:lstStyle/>
          <a:p>
            <a:pPr algn="ctr"/>
            <a:r>
              <a:rPr lang="en-IN" dirty="0"/>
              <a:t>Contribution</a:t>
            </a:r>
          </a:p>
        </p:txBody>
      </p:sp>
      <p:sp>
        <p:nvSpPr>
          <p:cNvPr id="3" name="Content Placeholder 2">
            <a:extLst>
              <a:ext uri="{FF2B5EF4-FFF2-40B4-BE49-F238E27FC236}">
                <a16:creationId xmlns:a16="http://schemas.microsoft.com/office/drawing/2014/main" id="{FD3FE7B4-340C-28ED-DFA0-8FECF01746BE}"/>
              </a:ext>
            </a:extLst>
          </p:cNvPr>
          <p:cNvSpPr>
            <a:spLocks noGrp="1"/>
          </p:cNvSpPr>
          <p:nvPr>
            <p:ph idx="1"/>
          </p:nvPr>
        </p:nvSpPr>
        <p:spPr/>
        <p:txBody>
          <a:bodyPr/>
          <a:lstStyle/>
          <a:p>
            <a:pPr marL="0" indent="0">
              <a:buNone/>
            </a:pPr>
            <a:r>
              <a:rPr lang="en-IN" dirty="0"/>
              <a:t>Question 1 – Yeshwanth Balaji (CB.EN.U4AIE22102) – </a:t>
            </a:r>
            <a:r>
              <a:rPr lang="en-IN" dirty="0" err="1"/>
              <a:t>c,e</a:t>
            </a:r>
            <a:endParaRPr lang="en-IN" dirty="0"/>
          </a:p>
          <a:p>
            <a:pPr marL="0" indent="0">
              <a:buNone/>
            </a:pPr>
            <a:r>
              <a:rPr lang="en-IN" dirty="0"/>
              <a:t>                       and</a:t>
            </a:r>
          </a:p>
          <a:p>
            <a:pPr marL="0" indent="0">
              <a:buNone/>
            </a:pPr>
            <a:r>
              <a:rPr lang="en-IN" dirty="0"/>
              <a:t>                      Aswin Ravidev (CB.EN.U4AIE22108) – </a:t>
            </a:r>
            <a:r>
              <a:rPr lang="en-IN" dirty="0" err="1"/>
              <a:t>a,b,d</a:t>
            </a:r>
            <a:endParaRPr lang="en-IN" dirty="0"/>
          </a:p>
          <a:p>
            <a:pPr marL="0" indent="0">
              <a:buNone/>
            </a:pPr>
            <a:endParaRPr lang="en-IN" dirty="0"/>
          </a:p>
          <a:p>
            <a:pPr marL="0" indent="0">
              <a:buNone/>
            </a:pPr>
            <a:r>
              <a:rPr lang="en-IN" dirty="0"/>
              <a:t>Question 2 – Sarvesh K (CB.EN.U4AIE22153) – </a:t>
            </a:r>
            <a:r>
              <a:rPr lang="en-IN" dirty="0" err="1"/>
              <a:t>c,b</a:t>
            </a:r>
            <a:r>
              <a:rPr lang="en-IN" dirty="0"/>
              <a:t>(help)</a:t>
            </a:r>
          </a:p>
          <a:p>
            <a:pPr marL="0" indent="0">
              <a:buNone/>
            </a:pPr>
            <a:r>
              <a:rPr lang="en-IN" dirty="0"/>
              <a:t>                      and</a:t>
            </a:r>
          </a:p>
          <a:p>
            <a:pPr marL="0" indent="0">
              <a:buNone/>
            </a:pPr>
            <a:r>
              <a:rPr lang="en-IN" dirty="0"/>
              <a:t>                      Kishor S (CB.EN.U4AIE22128) – </a:t>
            </a:r>
            <a:r>
              <a:rPr lang="en-IN" dirty="0" err="1"/>
              <a:t>a,b</a:t>
            </a:r>
            <a:endParaRPr lang="en-IN" dirty="0"/>
          </a:p>
        </p:txBody>
      </p:sp>
    </p:spTree>
    <p:extLst>
      <p:ext uri="{BB962C8B-B14F-4D97-AF65-F5344CB8AC3E}">
        <p14:creationId xmlns:p14="http://schemas.microsoft.com/office/powerpoint/2010/main" val="726576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2A57D-82FE-ADAD-8DA4-294E2654E4EF}"/>
              </a:ext>
            </a:extLst>
          </p:cNvPr>
          <p:cNvSpPr>
            <a:spLocks noGrp="1"/>
          </p:cNvSpPr>
          <p:nvPr>
            <p:ph type="title"/>
          </p:nvPr>
        </p:nvSpPr>
        <p:spPr>
          <a:xfrm>
            <a:off x="7502979" y="253251"/>
            <a:ext cx="2290178" cy="951852"/>
          </a:xfrm>
        </p:spPr>
        <p:txBody>
          <a:bodyPr/>
          <a:lstStyle/>
          <a:p>
            <a:r>
              <a:rPr lang="en-IN" dirty="0"/>
              <a:t>Answer</a:t>
            </a:r>
          </a:p>
        </p:txBody>
      </p:sp>
      <p:sp>
        <p:nvSpPr>
          <p:cNvPr id="13" name="Content Placeholder 2">
            <a:extLst>
              <a:ext uri="{FF2B5EF4-FFF2-40B4-BE49-F238E27FC236}">
                <a16:creationId xmlns:a16="http://schemas.microsoft.com/office/drawing/2014/main" id="{AFB19B43-E587-6AD0-6A93-DA6C9F44B091}"/>
              </a:ext>
            </a:extLst>
          </p:cNvPr>
          <p:cNvSpPr>
            <a:spLocks noGrp="1"/>
          </p:cNvSpPr>
          <p:nvPr>
            <p:ph idx="1"/>
          </p:nvPr>
        </p:nvSpPr>
        <p:spPr>
          <a:xfrm>
            <a:off x="9169542" y="1205103"/>
            <a:ext cx="1247230" cy="354986"/>
          </a:xfrm>
        </p:spPr>
        <p:txBody>
          <a:bodyPr>
            <a:normAutofit fontScale="92500"/>
          </a:bodyPr>
          <a:lstStyle/>
          <a:p>
            <a:pPr marL="0" indent="0">
              <a:buNone/>
            </a:pPr>
            <a:r>
              <a:rPr lang="en-IN" sz="1800" dirty="0"/>
              <a:t>MaxL.asm</a:t>
            </a:r>
          </a:p>
        </p:txBody>
      </p:sp>
      <p:sp>
        <p:nvSpPr>
          <p:cNvPr id="5" name="TextBox 4">
            <a:extLst>
              <a:ext uri="{FF2B5EF4-FFF2-40B4-BE49-F238E27FC236}">
                <a16:creationId xmlns:a16="http://schemas.microsoft.com/office/drawing/2014/main" id="{A4FF58A4-A5E1-175A-CEE5-56CD08647E17}"/>
              </a:ext>
            </a:extLst>
          </p:cNvPr>
          <p:cNvSpPr txBox="1"/>
          <p:nvPr/>
        </p:nvSpPr>
        <p:spPr>
          <a:xfrm>
            <a:off x="3586775" y="1640718"/>
            <a:ext cx="1247230" cy="369332"/>
          </a:xfrm>
          <a:prstGeom prst="rect">
            <a:avLst/>
          </a:prstGeom>
          <a:noFill/>
        </p:spPr>
        <p:txBody>
          <a:bodyPr wrap="square" rtlCol="0">
            <a:spAutoFit/>
          </a:bodyPr>
          <a:lstStyle/>
          <a:p>
            <a:r>
              <a:rPr lang="en-IN" dirty="0"/>
              <a:t>Max.asm</a:t>
            </a:r>
          </a:p>
        </p:txBody>
      </p:sp>
      <p:pic>
        <p:nvPicPr>
          <p:cNvPr id="11" name="Picture Placeholder 15">
            <a:extLst>
              <a:ext uri="{FF2B5EF4-FFF2-40B4-BE49-F238E27FC236}">
                <a16:creationId xmlns:a16="http://schemas.microsoft.com/office/drawing/2014/main" id="{53125EF0-BDBC-881F-ABC7-7BCA5BFA06D4}"/>
              </a:ext>
            </a:extLst>
          </p:cNvPr>
          <p:cNvPicPr>
            <a:picLocks noChangeAspect="1"/>
          </p:cNvPicPr>
          <p:nvPr/>
        </p:nvPicPr>
        <p:blipFill rotWithShape="1">
          <a:blip r:embed="rId2"/>
          <a:srcRect l="604" t="-204" r="1188" b="3598"/>
          <a:stretch/>
        </p:blipFill>
        <p:spPr>
          <a:xfrm>
            <a:off x="1007901" y="2149601"/>
            <a:ext cx="6370909" cy="4205155"/>
          </a:xfrm>
          <a:prstGeom prst="rect">
            <a:avLst/>
          </a:prstGeom>
        </p:spPr>
      </p:pic>
      <p:pic>
        <p:nvPicPr>
          <p:cNvPr id="12" name="Picture Placeholder 11">
            <a:extLst>
              <a:ext uri="{FF2B5EF4-FFF2-40B4-BE49-F238E27FC236}">
                <a16:creationId xmlns:a16="http://schemas.microsoft.com/office/drawing/2014/main" id="{41F7A527-64FB-1C75-7E7B-0758A6C02E32}"/>
              </a:ext>
            </a:extLst>
          </p:cNvPr>
          <p:cNvPicPr>
            <a:picLocks noChangeAspect="1"/>
          </p:cNvPicPr>
          <p:nvPr/>
        </p:nvPicPr>
        <p:blipFill rotWithShape="1">
          <a:blip r:embed="rId3"/>
          <a:srcRect l="2238" t="-1" r="28838" b="1"/>
          <a:stretch/>
        </p:blipFill>
        <p:spPr>
          <a:xfrm>
            <a:off x="9169542" y="1640718"/>
            <a:ext cx="1247230" cy="4999528"/>
          </a:xfrm>
          <a:prstGeom prst="rect">
            <a:avLst/>
          </a:prstGeom>
        </p:spPr>
      </p:pic>
    </p:spTree>
    <p:extLst>
      <p:ext uri="{BB962C8B-B14F-4D97-AF65-F5344CB8AC3E}">
        <p14:creationId xmlns:p14="http://schemas.microsoft.com/office/powerpoint/2010/main" val="1215112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977B1-A62A-F4E2-F4CB-A87E4100ABFD}"/>
              </a:ext>
            </a:extLst>
          </p:cNvPr>
          <p:cNvSpPr>
            <a:spLocks noGrp="1"/>
          </p:cNvSpPr>
          <p:nvPr>
            <p:ph type="title"/>
          </p:nvPr>
        </p:nvSpPr>
        <p:spPr>
          <a:xfrm>
            <a:off x="1520116" y="126843"/>
            <a:ext cx="10515600" cy="1325563"/>
          </a:xfrm>
        </p:spPr>
        <p:txBody>
          <a:bodyPr/>
          <a:lstStyle/>
          <a:p>
            <a:r>
              <a:rPr lang="en-IN" dirty="0"/>
              <a:t>Checking in CPU emulator</a:t>
            </a:r>
          </a:p>
        </p:txBody>
      </p:sp>
      <p:pic>
        <p:nvPicPr>
          <p:cNvPr id="5" name="Content Placeholder 4">
            <a:extLst>
              <a:ext uri="{FF2B5EF4-FFF2-40B4-BE49-F238E27FC236}">
                <a16:creationId xmlns:a16="http://schemas.microsoft.com/office/drawing/2014/main" id="{0D8FD490-A4E4-27F8-7FCB-42AEADF0803F}"/>
              </a:ext>
            </a:extLst>
          </p:cNvPr>
          <p:cNvPicPr>
            <a:picLocks noGrp="1" noChangeAspect="1"/>
          </p:cNvPicPr>
          <p:nvPr>
            <p:ph idx="1"/>
          </p:nvPr>
        </p:nvPicPr>
        <p:blipFill>
          <a:blip r:embed="rId2"/>
          <a:stretch>
            <a:fillRect/>
          </a:stretch>
        </p:blipFill>
        <p:spPr>
          <a:xfrm>
            <a:off x="1085208" y="1540249"/>
            <a:ext cx="4328878" cy="5190908"/>
          </a:xfrm>
        </p:spPr>
      </p:pic>
      <p:pic>
        <p:nvPicPr>
          <p:cNvPr id="7" name="Picture 6">
            <a:extLst>
              <a:ext uri="{FF2B5EF4-FFF2-40B4-BE49-F238E27FC236}">
                <a16:creationId xmlns:a16="http://schemas.microsoft.com/office/drawing/2014/main" id="{B664FD35-D15D-B820-9DD2-AA7C1922FFB7}"/>
              </a:ext>
            </a:extLst>
          </p:cNvPr>
          <p:cNvPicPr>
            <a:picLocks noChangeAspect="1"/>
          </p:cNvPicPr>
          <p:nvPr/>
        </p:nvPicPr>
        <p:blipFill>
          <a:blip r:embed="rId3"/>
          <a:stretch>
            <a:fillRect/>
          </a:stretch>
        </p:blipFill>
        <p:spPr>
          <a:xfrm>
            <a:off x="6777916" y="1540249"/>
            <a:ext cx="4410691" cy="5258534"/>
          </a:xfrm>
          <a:prstGeom prst="rect">
            <a:avLst/>
          </a:prstGeom>
        </p:spPr>
      </p:pic>
      <p:sp>
        <p:nvSpPr>
          <p:cNvPr id="8" name="Content Placeholder 2">
            <a:extLst>
              <a:ext uri="{FF2B5EF4-FFF2-40B4-BE49-F238E27FC236}">
                <a16:creationId xmlns:a16="http://schemas.microsoft.com/office/drawing/2014/main" id="{3D5775C9-9367-EF7A-3A15-CFB7F0C711CA}"/>
              </a:ext>
            </a:extLst>
          </p:cNvPr>
          <p:cNvSpPr txBox="1">
            <a:spLocks/>
          </p:cNvSpPr>
          <p:nvPr/>
        </p:nvSpPr>
        <p:spPr>
          <a:xfrm>
            <a:off x="8566867" y="1248356"/>
            <a:ext cx="1093967" cy="29189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600" dirty="0"/>
              <a:t>MaxL.asm</a:t>
            </a:r>
          </a:p>
        </p:txBody>
      </p:sp>
      <p:sp>
        <p:nvSpPr>
          <p:cNvPr id="9" name="Content Placeholder 2">
            <a:extLst>
              <a:ext uri="{FF2B5EF4-FFF2-40B4-BE49-F238E27FC236}">
                <a16:creationId xmlns:a16="http://schemas.microsoft.com/office/drawing/2014/main" id="{18A18BD7-8420-E6AC-3C11-81EE769DDD62}"/>
              </a:ext>
            </a:extLst>
          </p:cNvPr>
          <p:cNvSpPr txBox="1">
            <a:spLocks/>
          </p:cNvSpPr>
          <p:nvPr/>
        </p:nvSpPr>
        <p:spPr>
          <a:xfrm>
            <a:off x="2702663" y="1248355"/>
            <a:ext cx="1093967" cy="2918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600" dirty="0"/>
              <a:t>Max.asm</a:t>
            </a:r>
          </a:p>
        </p:txBody>
      </p:sp>
    </p:spTree>
    <p:extLst>
      <p:ext uri="{BB962C8B-B14F-4D97-AF65-F5344CB8AC3E}">
        <p14:creationId xmlns:p14="http://schemas.microsoft.com/office/powerpoint/2010/main" val="198296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25309E-488A-9421-0F5C-2A91A1DA6613}"/>
              </a:ext>
            </a:extLst>
          </p:cNvPr>
          <p:cNvSpPr>
            <a:spLocks noGrp="1"/>
          </p:cNvSpPr>
          <p:nvPr>
            <p:ph type="title"/>
          </p:nvPr>
        </p:nvSpPr>
        <p:spPr>
          <a:xfrm>
            <a:off x="452230" y="1272208"/>
            <a:ext cx="11287539" cy="3029447"/>
          </a:xfrm>
        </p:spPr>
        <p:txBody>
          <a:bodyPr>
            <a:normAutofit fontScale="90000"/>
          </a:bodyPr>
          <a:lstStyle/>
          <a:p>
            <a:pPr algn="ctr"/>
            <a:r>
              <a:rPr lang="en-US" cap="none" dirty="0"/>
              <a:t>Question 1 (B)</a:t>
            </a:r>
            <a:br>
              <a:rPr lang="en-US" cap="none" dirty="0">
                <a:latin typeface="Times New Roman" panose="02020603050405020304" pitchFamily="18" charset="0"/>
              </a:rPr>
            </a:br>
            <a:br>
              <a:rPr lang="en-US" cap="none" dirty="0">
                <a:latin typeface="Times New Roman" panose="02020603050405020304" pitchFamily="18" charset="0"/>
              </a:rPr>
            </a:br>
            <a:r>
              <a:rPr lang="en-US" cap="none" dirty="0">
                <a:latin typeface="+mn-lt"/>
              </a:rPr>
              <a:t>G</a:t>
            </a:r>
            <a:r>
              <a:rPr lang="en-US" b="0" i="0" cap="none" dirty="0">
                <a:effectLst/>
                <a:latin typeface="+mn-lt"/>
              </a:rPr>
              <a:t>enerate machine code for the ‘MaxL.asm’ program manually. describe/comment on the translation line by line. save the file as ‘</a:t>
            </a:r>
            <a:r>
              <a:rPr lang="en-US" cap="none" dirty="0" err="1">
                <a:latin typeface="+mn-lt"/>
              </a:rPr>
              <a:t>M</a:t>
            </a:r>
            <a:r>
              <a:rPr lang="en-US" b="0" i="0" cap="none" dirty="0" err="1">
                <a:effectLst/>
                <a:latin typeface="+mn-lt"/>
              </a:rPr>
              <a:t>axL.hack</a:t>
            </a:r>
            <a:r>
              <a:rPr lang="en-US" b="0" i="0" cap="none" dirty="0">
                <a:effectLst/>
                <a:latin typeface="+mn-lt"/>
              </a:rPr>
              <a:t>’</a:t>
            </a:r>
            <a:endParaRPr lang="en-IN" cap="none" dirty="0">
              <a:latin typeface="+mn-lt"/>
            </a:endParaRPr>
          </a:p>
        </p:txBody>
      </p:sp>
    </p:spTree>
    <p:extLst>
      <p:ext uri="{BB962C8B-B14F-4D97-AF65-F5344CB8AC3E}">
        <p14:creationId xmlns:p14="http://schemas.microsoft.com/office/powerpoint/2010/main" val="4042796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970D7B-2823-9A38-68B4-82DC4C186829}"/>
              </a:ext>
            </a:extLst>
          </p:cNvPr>
          <p:cNvSpPr>
            <a:spLocks noGrp="1"/>
          </p:cNvSpPr>
          <p:nvPr>
            <p:ph type="title"/>
          </p:nvPr>
        </p:nvSpPr>
        <p:spPr>
          <a:xfrm>
            <a:off x="7925212" y="-71562"/>
            <a:ext cx="2514850" cy="1325563"/>
          </a:xfrm>
        </p:spPr>
        <p:txBody>
          <a:bodyPr/>
          <a:lstStyle/>
          <a:p>
            <a:r>
              <a:rPr lang="en-IN" dirty="0"/>
              <a:t>Answer</a:t>
            </a:r>
          </a:p>
        </p:txBody>
      </p:sp>
      <p:pic>
        <p:nvPicPr>
          <p:cNvPr id="6" name="Picture Placeholder 11">
            <a:extLst>
              <a:ext uri="{FF2B5EF4-FFF2-40B4-BE49-F238E27FC236}">
                <a16:creationId xmlns:a16="http://schemas.microsoft.com/office/drawing/2014/main" id="{FF331D14-8D49-403C-82E4-C9196419DA83}"/>
              </a:ext>
            </a:extLst>
          </p:cNvPr>
          <p:cNvPicPr>
            <a:picLocks noChangeAspect="1"/>
          </p:cNvPicPr>
          <p:nvPr/>
        </p:nvPicPr>
        <p:blipFill rotWithShape="1">
          <a:blip r:embed="rId2"/>
          <a:srcRect l="2238" t="-1" r="28838" b="1"/>
          <a:stretch/>
        </p:blipFill>
        <p:spPr>
          <a:xfrm>
            <a:off x="199569" y="1230143"/>
            <a:ext cx="1247230" cy="4999528"/>
          </a:xfrm>
          <a:prstGeom prst="rect">
            <a:avLst/>
          </a:prstGeom>
        </p:spPr>
      </p:pic>
      <p:cxnSp>
        <p:nvCxnSpPr>
          <p:cNvPr id="8" name="Straight Arrow Connector 7">
            <a:extLst>
              <a:ext uri="{FF2B5EF4-FFF2-40B4-BE49-F238E27FC236}">
                <a16:creationId xmlns:a16="http://schemas.microsoft.com/office/drawing/2014/main" id="{8402E3D4-7E14-D711-0956-D2E9F549C24D}"/>
              </a:ext>
            </a:extLst>
          </p:cNvPr>
          <p:cNvCxnSpPr>
            <a:cxnSpLocks/>
          </p:cNvCxnSpPr>
          <p:nvPr/>
        </p:nvCxnSpPr>
        <p:spPr>
          <a:xfrm>
            <a:off x="1595852" y="3950342"/>
            <a:ext cx="241112"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Content Placeholder 2">
            <a:extLst>
              <a:ext uri="{FF2B5EF4-FFF2-40B4-BE49-F238E27FC236}">
                <a16:creationId xmlns:a16="http://schemas.microsoft.com/office/drawing/2014/main" id="{D59CC4D6-1B15-EE6C-D2CA-5A20397A84F9}"/>
              </a:ext>
            </a:extLst>
          </p:cNvPr>
          <p:cNvSpPr>
            <a:spLocks noGrp="1"/>
          </p:cNvSpPr>
          <p:nvPr>
            <p:ph idx="1"/>
          </p:nvPr>
        </p:nvSpPr>
        <p:spPr>
          <a:xfrm>
            <a:off x="199569" y="6325084"/>
            <a:ext cx="1247230" cy="354986"/>
          </a:xfrm>
        </p:spPr>
        <p:txBody>
          <a:bodyPr>
            <a:normAutofit fontScale="92500"/>
          </a:bodyPr>
          <a:lstStyle/>
          <a:p>
            <a:pPr marL="0" indent="0">
              <a:buNone/>
            </a:pPr>
            <a:r>
              <a:rPr lang="en-IN" sz="1800" dirty="0"/>
              <a:t>MaxL.asm</a:t>
            </a:r>
          </a:p>
        </p:txBody>
      </p:sp>
      <p:sp>
        <p:nvSpPr>
          <p:cNvPr id="15" name="Content Placeholder 2">
            <a:extLst>
              <a:ext uri="{FF2B5EF4-FFF2-40B4-BE49-F238E27FC236}">
                <a16:creationId xmlns:a16="http://schemas.microsoft.com/office/drawing/2014/main" id="{08E7F739-4DA5-737A-003A-715284A96D89}"/>
              </a:ext>
            </a:extLst>
          </p:cNvPr>
          <p:cNvSpPr txBox="1">
            <a:spLocks/>
          </p:cNvSpPr>
          <p:nvPr/>
        </p:nvSpPr>
        <p:spPr>
          <a:xfrm>
            <a:off x="6380001" y="5860416"/>
            <a:ext cx="1326180" cy="36925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IN" sz="1800" dirty="0" err="1"/>
              <a:t>MaxL.hack</a:t>
            </a:r>
            <a:endParaRPr lang="en-IN" sz="1800" dirty="0"/>
          </a:p>
        </p:txBody>
      </p:sp>
      <p:pic>
        <p:nvPicPr>
          <p:cNvPr id="3" name="Picture 2">
            <a:extLst>
              <a:ext uri="{FF2B5EF4-FFF2-40B4-BE49-F238E27FC236}">
                <a16:creationId xmlns:a16="http://schemas.microsoft.com/office/drawing/2014/main" id="{F7C5B609-6B79-C8F6-1391-9582D553C02F}"/>
              </a:ext>
            </a:extLst>
          </p:cNvPr>
          <p:cNvPicPr>
            <a:picLocks noChangeAspect="1"/>
          </p:cNvPicPr>
          <p:nvPr/>
        </p:nvPicPr>
        <p:blipFill>
          <a:blip r:embed="rId3"/>
          <a:stretch>
            <a:fillRect/>
          </a:stretch>
        </p:blipFill>
        <p:spPr>
          <a:xfrm>
            <a:off x="1964151" y="1834460"/>
            <a:ext cx="10028280" cy="3790893"/>
          </a:xfrm>
          <a:prstGeom prst="rect">
            <a:avLst/>
          </a:prstGeom>
        </p:spPr>
      </p:pic>
    </p:spTree>
    <p:extLst>
      <p:ext uri="{BB962C8B-B14F-4D97-AF65-F5344CB8AC3E}">
        <p14:creationId xmlns:p14="http://schemas.microsoft.com/office/powerpoint/2010/main" val="3256471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F4EE5-EBCC-B5C3-539D-77757A28AFED}"/>
              </a:ext>
            </a:extLst>
          </p:cNvPr>
          <p:cNvSpPr>
            <a:spLocks noGrp="1"/>
          </p:cNvSpPr>
          <p:nvPr>
            <p:ph type="title"/>
          </p:nvPr>
        </p:nvSpPr>
        <p:spPr>
          <a:xfrm>
            <a:off x="685800" y="954157"/>
            <a:ext cx="10820399" cy="764559"/>
          </a:xfrm>
        </p:spPr>
        <p:txBody>
          <a:bodyPr/>
          <a:lstStyle/>
          <a:p>
            <a:pPr algn="ctr"/>
            <a:r>
              <a:rPr lang="en-IN" dirty="0"/>
              <a:t>Question 1(C)</a:t>
            </a:r>
          </a:p>
        </p:txBody>
      </p:sp>
      <p:sp>
        <p:nvSpPr>
          <p:cNvPr id="3" name="Content Placeholder 2">
            <a:extLst>
              <a:ext uri="{FF2B5EF4-FFF2-40B4-BE49-F238E27FC236}">
                <a16:creationId xmlns:a16="http://schemas.microsoft.com/office/drawing/2014/main" id="{E089A081-9D7A-A141-4AD2-08981D06AF34}"/>
              </a:ext>
            </a:extLst>
          </p:cNvPr>
          <p:cNvSpPr>
            <a:spLocks noGrp="1"/>
          </p:cNvSpPr>
          <p:nvPr>
            <p:ph type="body" idx="1"/>
          </p:nvPr>
        </p:nvSpPr>
        <p:spPr>
          <a:xfrm>
            <a:off x="1015999" y="2021614"/>
            <a:ext cx="10490200" cy="955675"/>
          </a:xfrm>
        </p:spPr>
        <p:txBody>
          <a:bodyPr>
            <a:noAutofit/>
          </a:bodyPr>
          <a:lstStyle/>
          <a:p>
            <a:pPr marL="0" indent="0" algn="ctr">
              <a:buNone/>
            </a:pPr>
            <a:r>
              <a:rPr lang="en-US" sz="3600" b="0" i="0" dirty="0">
                <a:effectLst/>
                <a:latin typeface="+mj-lt"/>
              </a:rPr>
              <a:t>Develop your own assembler (using python/Java) using limited instruction set used in the program MaxL.asm’. The assembler you developed should translate the input file ‘MaxL.asm’ to ‘</a:t>
            </a:r>
            <a:r>
              <a:rPr lang="en-US" sz="3600" b="0" i="0" dirty="0" err="1">
                <a:effectLst/>
                <a:latin typeface="+mj-lt"/>
              </a:rPr>
              <a:t>MaxL.hack</a:t>
            </a:r>
            <a:r>
              <a:rPr lang="en-US" sz="3600" b="0" i="0" dirty="0">
                <a:effectLst/>
                <a:latin typeface="+mj-lt"/>
              </a:rPr>
              <a:t>’. </a:t>
            </a:r>
            <a:endParaRPr lang="en-IN" sz="3600" dirty="0">
              <a:latin typeface="+mj-lt"/>
            </a:endParaRPr>
          </a:p>
        </p:txBody>
      </p:sp>
    </p:spTree>
    <p:extLst>
      <p:ext uri="{BB962C8B-B14F-4D97-AF65-F5344CB8AC3E}">
        <p14:creationId xmlns:p14="http://schemas.microsoft.com/office/powerpoint/2010/main" val="4222011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DF6621-B2A4-2AC6-EFD2-AF3A74B1AB48}"/>
              </a:ext>
            </a:extLst>
          </p:cNvPr>
          <p:cNvPicPr>
            <a:picLocks noChangeAspect="1"/>
          </p:cNvPicPr>
          <p:nvPr/>
        </p:nvPicPr>
        <p:blipFill>
          <a:blip r:embed="rId2"/>
          <a:stretch>
            <a:fillRect/>
          </a:stretch>
        </p:blipFill>
        <p:spPr>
          <a:xfrm>
            <a:off x="624800" y="519463"/>
            <a:ext cx="7078063" cy="5819069"/>
          </a:xfrm>
          <a:prstGeom prst="rect">
            <a:avLst/>
          </a:prstGeom>
        </p:spPr>
      </p:pic>
      <p:sp>
        <p:nvSpPr>
          <p:cNvPr id="7" name="Title 6">
            <a:extLst>
              <a:ext uri="{FF2B5EF4-FFF2-40B4-BE49-F238E27FC236}">
                <a16:creationId xmlns:a16="http://schemas.microsoft.com/office/drawing/2014/main" id="{7326E530-0A14-58D5-7260-72A6F2416DF6}"/>
              </a:ext>
            </a:extLst>
          </p:cNvPr>
          <p:cNvSpPr>
            <a:spLocks noGrp="1"/>
          </p:cNvSpPr>
          <p:nvPr>
            <p:ph type="title"/>
          </p:nvPr>
        </p:nvSpPr>
        <p:spPr>
          <a:xfrm>
            <a:off x="7482176" y="885105"/>
            <a:ext cx="4291758" cy="5087787"/>
          </a:xfrm>
        </p:spPr>
        <p:txBody>
          <a:bodyPr>
            <a:normAutofit/>
          </a:bodyPr>
          <a:lstStyle/>
          <a:p>
            <a:r>
              <a:rPr lang="en-IN" dirty="0"/>
              <a:t>Assembler</a:t>
            </a:r>
            <a:br>
              <a:rPr lang="en-IN" dirty="0"/>
            </a:br>
            <a:r>
              <a:rPr lang="en-IN" dirty="0"/>
              <a:t>code</a:t>
            </a:r>
            <a:br>
              <a:rPr lang="en-IN" dirty="0"/>
            </a:br>
            <a:r>
              <a:rPr lang="en-IN" dirty="0"/>
              <a:t>in java</a:t>
            </a:r>
          </a:p>
        </p:txBody>
      </p:sp>
    </p:spTree>
    <p:extLst>
      <p:ext uri="{BB962C8B-B14F-4D97-AF65-F5344CB8AC3E}">
        <p14:creationId xmlns:p14="http://schemas.microsoft.com/office/powerpoint/2010/main" val="1718014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5C6086-3076-6616-402C-B26A9BF0C08E}"/>
              </a:ext>
            </a:extLst>
          </p:cNvPr>
          <p:cNvPicPr>
            <a:picLocks noChangeAspect="1"/>
          </p:cNvPicPr>
          <p:nvPr/>
        </p:nvPicPr>
        <p:blipFill>
          <a:blip r:embed="rId2"/>
          <a:stretch>
            <a:fillRect/>
          </a:stretch>
        </p:blipFill>
        <p:spPr>
          <a:xfrm>
            <a:off x="5264674" y="370936"/>
            <a:ext cx="6178991" cy="6116123"/>
          </a:xfrm>
          <a:prstGeom prst="rect">
            <a:avLst/>
          </a:prstGeom>
        </p:spPr>
      </p:pic>
      <p:pic>
        <p:nvPicPr>
          <p:cNvPr id="10" name="Content Placeholder 4">
            <a:extLst>
              <a:ext uri="{FF2B5EF4-FFF2-40B4-BE49-F238E27FC236}">
                <a16:creationId xmlns:a16="http://schemas.microsoft.com/office/drawing/2014/main" id="{57F77A36-291F-F188-3605-A8DB9CBA26A2}"/>
              </a:ext>
            </a:extLst>
          </p:cNvPr>
          <p:cNvPicPr>
            <a:picLocks noGrp="1" noChangeAspect="1"/>
          </p:cNvPicPr>
          <p:nvPr>
            <p:ph idx="1"/>
          </p:nvPr>
        </p:nvPicPr>
        <p:blipFill>
          <a:blip r:embed="rId3"/>
          <a:stretch>
            <a:fillRect/>
          </a:stretch>
        </p:blipFill>
        <p:spPr>
          <a:xfrm>
            <a:off x="995597" y="518402"/>
            <a:ext cx="3886503" cy="5821193"/>
          </a:xfrm>
        </p:spPr>
      </p:pic>
    </p:spTree>
    <p:extLst>
      <p:ext uri="{BB962C8B-B14F-4D97-AF65-F5344CB8AC3E}">
        <p14:creationId xmlns:p14="http://schemas.microsoft.com/office/powerpoint/2010/main" val="292593311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FACFA4B8C4B8742A311524523D0100D" ma:contentTypeVersion="9" ma:contentTypeDescription="Create a new document." ma:contentTypeScope="" ma:versionID="9c72c9b78e21e2cafa8128080a0cf65e">
  <xsd:schema xmlns:xsd="http://www.w3.org/2001/XMLSchema" xmlns:xs="http://www.w3.org/2001/XMLSchema" xmlns:p="http://schemas.microsoft.com/office/2006/metadata/properties" xmlns:ns3="6fa3ae0f-d816-40a5-a08c-6817e1b086a8" targetNamespace="http://schemas.microsoft.com/office/2006/metadata/properties" ma:root="true" ma:fieldsID="140af30cfb5d9c3099b985010e6ac7c7" ns3:_="">
    <xsd:import namespace="6fa3ae0f-d816-40a5-a08c-6817e1b086a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a3ae0f-d816-40a5-a08c-6817e1b086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_activity" ma:index="16"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6fa3ae0f-d816-40a5-a08c-6817e1b086a8" xsi:nil="true"/>
  </documentManagement>
</p:properties>
</file>

<file path=customXml/itemProps1.xml><?xml version="1.0" encoding="utf-8"?>
<ds:datastoreItem xmlns:ds="http://schemas.openxmlformats.org/officeDocument/2006/customXml" ds:itemID="{AF7AAE77-2E2C-43EA-80E5-A548492CA38F}">
  <ds:schemaRefs>
    <ds:schemaRef ds:uri="http://schemas.microsoft.com/sharepoint/v3/contenttype/forms"/>
  </ds:schemaRefs>
</ds:datastoreItem>
</file>

<file path=customXml/itemProps2.xml><?xml version="1.0" encoding="utf-8"?>
<ds:datastoreItem xmlns:ds="http://schemas.openxmlformats.org/officeDocument/2006/customXml" ds:itemID="{63C0A029-FB5B-4645-ACD2-9B4911C35F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fa3ae0f-d816-40a5-a08c-6817e1b086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6F9CACA-B076-4FB6-B6BC-D28E2B4C23BE}">
  <ds:schemaRefs>
    <ds:schemaRef ds:uri="http://purl.org/dc/dcmitype/"/>
    <ds:schemaRef ds:uri="http://schemas.microsoft.com/office/2006/documentManagement/types"/>
    <ds:schemaRef ds:uri="http://schemas.microsoft.com/office/2006/metadata/properties"/>
    <ds:schemaRef ds:uri="http://purl.org/dc/elements/1.1/"/>
    <ds:schemaRef ds:uri="http://purl.org/dc/terms/"/>
    <ds:schemaRef ds:uri="http://schemas.microsoft.com/office/infopath/2007/PartnerControls"/>
    <ds:schemaRef ds:uri="http://schemas.openxmlformats.org/package/2006/metadata/core-properties"/>
    <ds:schemaRef ds:uri="6fa3ae0f-d816-40a5-a08c-6817e1b086a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Vapor Trail</Template>
  <TotalTime>295</TotalTime>
  <Words>529</Words>
  <Application>Microsoft Office PowerPoint</Application>
  <PresentationFormat>Widescreen</PresentationFormat>
  <Paragraphs>61</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Century Gothic</vt:lpstr>
      <vt:lpstr>Times New Roman</vt:lpstr>
      <vt:lpstr>Vapor Trail</vt:lpstr>
      <vt:lpstr>EOC ASSIGNMENT - 4</vt:lpstr>
      <vt:lpstr>Question 1 (a)</vt:lpstr>
      <vt:lpstr>Answer</vt:lpstr>
      <vt:lpstr>Checking in CPU emulator</vt:lpstr>
      <vt:lpstr>Question 1 (B)  Generate machine code for the ‘MaxL.asm’ program manually. describe/comment on the translation line by line. save the file as ‘MaxL.hack’</vt:lpstr>
      <vt:lpstr>Answer</vt:lpstr>
      <vt:lpstr>Question 1(C)</vt:lpstr>
      <vt:lpstr>Assembler code in java</vt:lpstr>
      <vt:lpstr>PowerPoint Presentation</vt:lpstr>
      <vt:lpstr>PowerPoint Presentation</vt:lpstr>
      <vt:lpstr>PowerPoint Presentation</vt:lpstr>
      <vt:lpstr>PowerPoint Presentation</vt:lpstr>
      <vt:lpstr>Question 1 (D)</vt:lpstr>
      <vt:lpstr>Answer</vt:lpstr>
      <vt:lpstr>Question 1 (E)</vt:lpstr>
      <vt:lpstr>answer</vt:lpstr>
      <vt:lpstr>comparing</vt:lpstr>
      <vt:lpstr>Question 2</vt:lpstr>
      <vt:lpstr>CODE</vt:lpstr>
      <vt:lpstr>PowerPoint Presentation</vt:lpstr>
      <vt:lpstr>Question</vt:lpstr>
      <vt:lpstr>PowerPoint Presentation</vt:lpstr>
      <vt:lpstr>Question</vt:lpstr>
      <vt:lpstr>PowerPoint Presentation</vt:lpstr>
      <vt:lpstr>PowerPoint Presentation</vt:lpstr>
      <vt:lpstr>Contribution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EOC ASSIGNMENT - 4</dc:title>
  <dc:creator>Aswin Ravidev</dc:creator>
  <cp:lastModifiedBy>A P YESHWANTH BALAJI - [CB.EN.U4AIE22102]</cp:lastModifiedBy>
  <cp:revision>200</cp:revision>
  <dcterms:created xsi:type="dcterms:W3CDTF">2023-04-17T14:38:20Z</dcterms:created>
  <dcterms:modified xsi:type="dcterms:W3CDTF">2023-04-20T15:23:17Z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0x010100CFACFA4B8C4B8742A311524523D0100D</vt:lpwstr>
  </property>
</Properties>
</file>