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89" r:id="rId6"/>
    <p:sldId id="290" r:id="rId7"/>
    <p:sldId id="291" r:id="rId8"/>
    <p:sldId id="292" r:id="rId9"/>
    <p:sldId id="293"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6" r:id="rId33"/>
    <p:sldId id="280" r:id="rId34"/>
    <p:sldId id="294" r:id="rId35"/>
    <p:sldId id="281" r:id="rId36"/>
    <p:sldId id="282" r:id="rId37"/>
    <p:sldId id="283" r:id="rId38"/>
    <p:sldId id="287" r:id="rId39"/>
    <p:sldId id="288" r:id="rId40"/>
    <p:sldId id="284" r:id="rId41"/>
    <p:sldId id="285" r:id="rId42"/>
    <p:sldId id="296" r:id="rId43"/>
    <p:sldId id="297" r:id="rId44"/>
    <p:sldId id="29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Elements of computing – assignment 6</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Batch b - group 15</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26EF-FB53-0815-6654-5F3C8A37ECA4}"/>
              </a:ext>
            </a:extLst>
          </p:cNvPr>
          <p:cNvSpPr>
            <a:spLocks noGrp="1"/>
          </p:cNvSpPr>
          <p:nvPr>
            <p:ph type="title"/>
          </p:nvPr>
        </p:nvSpPr>
        <p:spPr/>
        <p:txBody>
          <a:bodyPr/>
          <a:lstStyle/>
          <a:p>
            <a:r>
              <a:rPr lang="en-US" dirty="0"/>
              <a:t>Code explanation</a:t>
            </a:r>
            <a:endParaRPr lang="en-IN" dirty="0"/>
          </a:p>
        </p:txBody>
      </p:sp>
      <p:sp>
        <p:nvSpPr>
          <p:cNvPr id="3" name="Content Placeholder 2">
            <a:extLst>
              <a:ext uri="{FF2B5EF4-FFF2-40B4-BE49-F238E27FC236}">
                <a16:creationId xmlns:a16="http://schemas.microsoft.com/office/drawing/2014/main" id="{CE051082-BFCD-6AEA-6720-498E80126E46}"/>
              </a:ext>
            </a:extLst>
          </p:cNvPr>
          <p:cNvSpPr>
            <a:spLocks noGrp="1"/>
          </p:cNvSpPr>
          <p:nvPr>
            <p:ph idx="1"/>
          </p:nvPr>
        </p:nvSpPr>
        <p:spPr>
          <a:xfrm>
            <a:off x="581193" y="2340863"/>
            <a:ext cx="6551128" cy="4201223"/>
          </a:xfrm>
        </p:spPr>
        <p:txBody>
          <a:bodyPr>
            <a:normAutofit fontScale="92500" lnSpcReduction="20000"/>
          </a:bodyPr>
          <a:lstStyle/>
          <a:p>
            <a:pPr marL="0" indent="0">
              <a:buNone/>
            </a:pPr>
            <a:r>
              <a:rPr lang="en-US" dirty="0"/>
              <a:t>Initializing the ‘result’ variable as -1 in case the element is not found.</a:t>
            </a:r>
          </a:p>
          <a:p>
            <a:pPr marL="0" indent="0">
              <a:buNone/>
            </a:pPr>
            <a:r>
              <a:rPr lang="en-US" dirty="0"/>
              <a:t>Also, ‘left’ = 0 and ‘right’ = length – 1.</a:t>
            </a:r>
          </a:p>
          <a:p>
            <a:pPr marL="0" indent="0">
              <a:buNone/>
            </a:pPr>
            <a:r>
              <a:rPr lang="en-US" dirty="0"/>
              <a:t>Then we start a loop that runs as long as variable ‘left’ is less than variable ‘right’.</a:t>
            </a:r>
          </a:p>
          <a:p>
            <a:pPr marL="0" indent="0">
              <a:buNone/>
            </a:pPr>
            <a:r>
              <a:rPr lang="en-US" dirty="0"/>
              <a:t>Inside the loop, it first checks if the middle element is equal to our target value. If it is, the corresponding index is stored inside the ‘result’ variable.</a:t>
            </a:r>
          </a:p>
          <a:p>
            <a:pPr marL="0" indent="0">
              <a:buNone/>
            </a:pPr>
            <a:r>
              <a:rPr lang="en-US" dirty="0"/>
              <a:t>If the target value is less than the middle element of the array, we narrow down our search area to the first half of the array by changing the value of the ‘right’ variable. If the target value is greater than the middle element of the array, we narrow down our search area to the second half of the array by changing the value of the ‘left’ variable.</a:t>
            </a:r>
          </a:p>
          <a:p>
            <a:pPr marL="0" indent="0">
              <a:buNone/>
            </a:pPr>
            <a:r>
              <a:rPr lang="en-US" dirty="0"/>
              <a:t>This cycle continues until values in ‘left’ and ‘right’ variable become equal.</a:t>
            </a:r>
          </a:p>
          <a:p>
            <a:pPr marL="0" indent="0">
              <a:buNone/>
            </a:pPr>
            <a:r>
              <a:rPr lang="en-US" dirty="0"/>
              <a:t>After the loop, if the element is found, the ‘result’ variable will contain the index of the element, or else it will contain ‘-1’.</a:t>
            </a:r>
          </a:p>
          <a:p>
            <a:pPr marL="0" indent="0">
              <a:buNone/>
            </a:pPr>
            <a:endParaRPr lang="en-US" dirty="0"/>
          </a:p>
          <a:p>
            <a:pPr marL="0" indent="0">
              <a:buNone/>
            </a:pPr>
            <a:endParaRPr lang="en-IN" dirty="0"/>
          </a:p>
        </p:txBody>
      </p:sp>
      <p:pic>
        <p:nvPicPr>
          <p:cNvPr id="8" name="Picture 7">
            <a:extLst>
              <a:ext uri="{FF2B5EF4-FFF2-40B4-BE49-F238E27FC236}">
                <a16:creationId xmlns:a16="http://schemas.microsoft.com/office/drawing/2014/main" id="{9A09A7AF-95F3-939C-5734-55DB4259C979}"/>
              </a:ext>
            </a:extLst>
          </p:cNvPr>
          <p:cNvPicPr>
            <a:picLocks noChangeAspect="1"/>
          </p:cNvPicPr>
          <p:nvPr/>
        </p:nvPicPr>
        <p:blipFill>
          <a:blip r:embed="rId2"/>
          <a:stretch>
            <a:fillRect/>
          </a:stretch>
        </p:blipFill>
        <p:spPr>
          <a:xfrm>
            <a:off x="7362908" y="1223142"/>
            <a:ext cx="4478486" cy="5242672"/>
          </a:xfrm>
          <a:prstGeom prst="rect">
            <a:avLst/>
          </a:prstGeom>
        </p:spPr>
      </p:pic>
    </p:spTree>
    <p:extLst>
      <p:ext uri="{BB962C8B-B14F-4D97-AF65-F5344CB8AC3E}">
        <p14:creationId xmlns:p14="http://schemas.microsoft.com/office/powerpoint/2010/main" val="3696239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B4CE-9F22-6CF0-4E1A-E132C0A4CDAA}"/>
              </a:ext>
            </a:extLst>
          </p:cNvPr>
          <p:cNvSpPr>
            <a:spLocks noGrp="1"/>
          </p:cNvSpPr>
          <p:nvPr>
            <p:ph type="title"/>
          </p:nvPr>
        </p:nvSpPr>
        <p:spPr>
          <a:xfrm>
            <a:off x="581192" y="-116828"/>
            <a:ext cx="11029616" cy="1188720"/>
          </a:xfrm>
        </p:spPr>
        <p:txBody>
          <a:bodyPr/>
          <a:lstStyle/>
          <a:p>
            <a:r>
              <a:rPr lang="en-US" dirty="0"/>
              <a:t>Execution in </a:t>
            </a:r>
            <a:r>
              <a:rPr lang="en-US" dirty="0" err="1"/>
              <a:t>vm</a:t>
            </a:r>
            <a:r>
              <a:rPr lang="en-US" dirty="0"/>
              <a:t> emulator</a:t>
            </a:r>
            <a:endParaRPr lang="en-IN" dirty="0"/>
          </a:p>
        </p:txBody>
      </p:sp>
      <p:pic>
        <p:nvPicPr>
          <p:cNvPr id="5" name="Content Placeholder 4">
            <a:extLst>
              <a:ext uri="{FF2B5EF4-FFF2-40B4-BE49-F238E27FC236}">
                <a16:creationId xmlns:a16="http://schemas.microsoft.com/office/drawing/2014/main" id="{206DB10A-0136-060E-0F96-930FAAFFED49}"/>
              </a:ext>
            </a:extLst>
          </p:cNvPr>
          <p:cNvPicPr>
            <a:picLocks noGrp="1" noChangeAspect="1"/>
          </p:cNvPicPr>
          <p:nvPr>
            <p:ph idx="1"/>
          </p:nvPr>
        </p:nvPicPr>
        <p:blipFill>
          <a:blip r:embed="rId2"/>
          <a:stretch>
            <a:fillRect/>
          </a:stretch>
        </p:blipFill>
        <p:spPr>
          <a:xfrm>
            <a:off x="2140600" y="1254772"/>
            <a:ext cx="7910800" cy="5365519"/>
          </a:xfrm>
        </p:spPr>
      </p:pic>
    </p:spTree>
    <p:extLst>
      <p:ext uri="{BB962C8B-B14F-4D97-AF65-F5344CB8AC3E}">
        <p14:creationId xmlns:p14="http://schemas.microsoft.com/office/powerpoint/2010/main" val="399280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7FF3-1A2C-67DD-D3D8-EDB511BC9A23}"/>
              </a:ext>
            </a:extLst>
          </p:cNvPr>
          <p:cNvSpPr>
            <a:spLocks noGrp="1"/>
          </p:cNvSpPr>
          <p:nvPr>
            <p:ph type="title"/>
          </p:nvPr>
        </p:nvSpPr>
        <p:spPr/>
        <p:txBody>
          <a:bodyPr>
            <a:normAutofit fontScale="90000"/>
          </a:bodyPr>
          <a:lstStyle/>
          <a:p>
            <a:r>
              <a:rPr lang="en-US" dirty="0"/>
              <a:t>Question 3</a:t>
            </a:r>
            <a:br>
              <a:rPr lang="en-US" dirty="0"/>
            </a:br>
            <a:br>
              <a:rPr lang="en-US" dirty="0"/>
            </a:br>
            <a:r>
              <a:rPr lang="en-US" b="0" i="0" dirty="0">
                <a:effectLst/>
                <a:latin typeface="Franklin Gothic Book" panose="020B0503020102020204" pitchFamily="34" charset="0"/>
              </a:rPr>
              <a:t>Write a Jack to VM-Compiler in Python or Java, conforming to the ‘Standard VM-on-Hack Mapping’.</a:t>
            </a:r>
            <a:br>
              <a:rPr lang="en-US" b="0" i="0" dirty="0">
                <a:effectLst/>
                <a:latin typeface="Franklin Gothic Book" panose="020B0503020102020204" pitchFamily="34" charset="0"/>
              </a:rPr>
            </a:br>
            <a:br>
              <a:rPr lang="en-US" dirty="0">
                <a:latin typeface="Franklin Gothic Book" panose="020B0503020102020204" pitchFamily="34" charset="0"/>
              </a:rPr>
            </a:br>
            <a:r>
              <a:rPr lang="en-US" b="0" i="0" dirty="0">
                <a:effectLst/>
                <a:latin typeface="Franklin Gothic Book" panose="020B0503020102020204" pitchFamily="34" charset="0"/>
              </a:rPr>
              <a:t>Use your Compiler to translate the above .jack programs to .</a:t>
            </a:r>
            <a:r>
              <a:rPr lang="en-US" b="0" i="0" dirty="0" err="1">
                <a:effectLst/>
                <a:latin typeface="Franklin Gothic Book" panose="020B0503020102020204" pitchFamily="34" charset="0"/>
              </a:rPr>
              <a:t>vm</a:t>
            </a:r>
            <a:r>
              <a:rPr lang="en-US" b="0" i="0" dirty="0">
                <a:effectLst/>
                <a:latin typeface="Franklin Gothic Book" panose="020B0503020102020204" pitchFamily="34" charset="0"/>
              </a:rPr>
              <a:t> programs.</a:t>
            </a:r>
            <a:endParaRPr lang="en-IN" dirty="0">
              <a:latin typeface="Franklin Gothic Book" panose="020B0503020102020204" pitchFamily="34" charset="0"/>
            </a:endParaRPr>
          </a:p>
        </p:txBody>
      </p:sp>
    </p:spTree>
    <p:extLst>
      <p:ext uri="{BB962C8B-B14F-4D97-AF65-F5344CB8AC3E}">
        <p14:creationId xmlns:p14="http://schemas.microsoft.com/office/powerpoint/2010/main" val="319705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81CA-04B2-6D4B-CD62-D817DB416361}"/>
              </a:ext>
            </a:extLst>
          </p:cNvPr>
          <p:cNvSpPr>
            <a:spLocks noGrp="1"/>
          </p:cNvSpPr>
          <p:nvPr>
            <p:ph type="title"/>
          </p:nvPr>
        </p:nvSpPr>
        <p:spPr/>
        <p:txBody>
          <a:bodyPr/>
          <a:lstStyle/>
          <a:p>
            <a:r>
              <a:rPr lang="en-US" dirty="0"/>
              <a:t>Answer</a:t>
            </a:r>
            <a:endParaRPr lang="en-IN" dirty="0"/>
          </a:p>
        </p:txBody>
      </p:sp>
      <p:sp>
        <p:nvSpPr>
          <p:cNvPr id="3" name="Content Placeholder 2">
            <a:extLst>
              <a:ext uri="{FF2B5EF4-FFF2-40B4-BE49-F238E27FC236}">
                <a16:creationId xmlns:a16="http://schemas.microsoft.com/office/drawing/2014/main" id="{B2A689B2-950F-F668-3078-2BC6BE91295F}"/>
              </a:ext>
            </a:extLst>
          </p:cNvPr>
          <p:cNvSpPr>
            <a:spLocks noGrp="1"/>
          </p:cNvSpPr>
          <p:nvPr>
            <p:ph idx="1"/>
          </p:nvPr>
        </p:nvSpPr>
        <p:spPr>
          <a:xfrm>
            <a:off x="581192" y="1890876"/>
            <a:ext cx="11029615" cy="1459009"/>
          </a:xfrm>
        </p:spPr>
        <p:txBody>
          <a:bodyPr>
            <a:normAutofit lnSpcReduction="10000"/>
          </a:bodyPr>
          <a:lstStyle/>
          <a:p>
            <a:pPr marL="0" indent="0">
              <a:buNone/>
            </a:pPr>
            <a:r>
              <a:rPr lang="en-US" dirty="0"/>
              <a:t>We implemented this compiler in Python. It has 5 Python files namely, compile.py, engine.py, generator.py, symboltable.py, and tokenizer.py.</a:t>
            </a:r>
          </a:p>
          <a:p>
            <a:pPr marL="0" indent="0">
              <a:buNone/>
            </a:pPr>
            <a:endParaRPr lang="en-US" dirty="0"/>
          </a:p>
          <a:p>
            <a:pPr marL="0" indent="0">
              <a:buNone/>
            </a:pPr>
            <a:r>
              <a:rPr lang="en-US" dirty="0"/>
              <a:t>Screenshots of the code and the final output are included. Detailed explanation about the code in the report.</a:t>
            </a:r>
            <a:endParaRPr lang="en-IN" dirty="0"/>
          </a:p>
        </p:txBody>
      </p:sp>
    </p:spTree>
    <p:extLst>
      <p:ext uri="{BB962C8B-B14F-4D97-AF65-F5344CB8AC3E}">
        <p14:creationId xmlns:p14="http://schemas.microsoft.com/office/powerpoint/2010/main" val="400224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A8E5B-A500-7981-59F9-A00059BEC510}"/>
              </a:ext>
            </a:extLst>
          </p:cNvPr>
          <p:cNvSpPr>
            <a:spLocks noGrp="1"/>
          </p:cNvSpPr>
          <p:nvPr>
            <p:ph type="title"/>
          </p:nvPr>
        </p:nvSpPr>
        <p:spPr>
          <a:xfrm>
            <a:off x="581192" y="702156"/>
            <a:ext cx="11029616" cy="578911"/>
          </a:xfrm>
        </p:spPr>
        <p:txBody>
          <a:bodyPr/>
          <a:lstStyle/>
          <a:p>
            <a:r>
              <a:rPr lang="en-US" dirty="0"/>
              <a:t>Compile.py</a:t>
            </a:r>
            <a:endParaRPr lang="en-IN" dirty="0"/>
          </a:p>
        </p:txBody>
      </p:sp>
      <p:pic>
        <p:nvPicPr>
          <p:cNvPr id="9" name="Picture 8">
            <a:extLst>
              <a:ext uri="{FF2B5EF4-FFF2-40B4-BE49-F238E27FC236}">
                <a16:creationId xmlns:a16="http://schemas.microsoft.com/office/drawing/2014/main" id="{591CDA4C-3791-6CA5-C82F-1220C6018BF9}"/>
              </a:ext>
            </a:extLst>
          </p:cNvPr>
          <p:cNvPicPr>
            <a:picLocks noChangeAspect="1"/>
          </p:cNvPicPr>
          <p:nvPr/>
        </p:nvPicPr>
        <p:blipFill>
          <a:blip r:embed="rId2"/>
          <a:stretch>
            <a:fillRect/>
          </a:stretch>
        </p:blipFill>
        <p:spPr>
          <a:xfrm>
            <a:off x="377085" y="1435605"/>
            <a:ext cx="4471818" cy="4865916"/>
          </a:xfrm>
          <a:prstGeom prst="rect">
            <a:avLst/>
          </a:prstGeom>
        </p:spPr>
      </p:pic>
      <p:pic>
        <p:nvPicPr>
          <p:cNvPr id="11" name="Picture 10">
            <a:extLst>
              <a:ext uri="{FF2B5EF4-FFF2-40B4-BE49-F238E27FC236}">
                <a16:creationId xmlns:a16="http://schemas.microsoft.com/office/drawing/2014/main" id="{237F7DBB-64F8-A4D8-2B23-F83B0735DE62}"/>
              </a:ext>
            </a:extLst>
          </p:cNvPr>
          <p:cNvPicPr>
            <a:picLocks noChangeAspect="1"/>
          </p:cNvPicPr>
          <p:nvPr/>
        </p:nvPicPr>
        <p:blipFill>
          <a:blip r:embed="rId3"/>
          <a:stretch>
            <a:fillRect/>
          </a:stretch>
        </p:blipFill>
        <p:spPr>
          <a:xfrm>
            <a:off x="4980277" y="1435605"/>
            <a:ext cx="6834638" cy="4865916"/>
          </a:xfrm>
          <a:prstGeom prst="rect">
            <a:avLst/>
          </a:prstGeom>
        </p:spPr>
      </p:pic>
    </p:spTree>
    <p:extLst>
      <p:ext uri="{BB962C8B-B14F-4D97-AF65-F5344CB8AC3E}">
        <p14:creationId xmlns:p14="http://schemas.microsoft.com/office/powerpoint/2010/main" val="63466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B27E-C3E4-6D71-7322-EFDD5A86031B}"/>
              </a:ext>
            </a:extLst>
          </p:cNvPr>
          <p:cNvSpPr>
            <a:spLocks noGrp="1"/>
          </p:cNvSpPr>
          <p:nvPr>
            <p:ph type="title"/>
          </p:nvPr>
        </p:nvSpPr>
        <p:spPr>
          <a:xfrm>
            <a:off x="581192" y="440898"/>
            <a:ext cx="11029616" cy="1188720"/>
          </a:xfrm>
        </p:spPr>
        <p:txBody>
          <a:bodyPr/>
          <a:lstStyle/>
          <a:p>
            <a:r>
              <a:rPr lang="en-US" dirty="0"/>
              <a:t>Compile.py (</a:t>
            </a:r>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6C56F18B-8179-70E3-7AE6-498D93105B6D}"/>
              </a:ext>
            </a:extLst>
          </p:cNvPr>
          <p:cNvPicPr>
            <a:picLocks noGrp="1" noChangeAspect="1"/>
          </p:cNvPicPr>
          <p:nvPr>
            <p:ph idx="1"/>
          </p:nvPr>
        </p:nvPicPr>
        <p:blipFill>
          <a:blip r:embed="rId2"/>
          <a:stretch>
            <a:fillRect/>
          </a:stretch>
        </p:blipFill>
        <p:spPr>
          <a:xfrm>
            <a:off x="429222" y="2074608"/>
            <a:ext cx="11333556" cy="4081236"/>
          </a:xfrm>
        </p:spPr>
      </p:pic>
    </p:spTree>
    <p:extLst>
      <p:ext uri="{BB962C8B-B14F-4D97-AF65-F5344CB8AC3E}">
        <p14:creationId xmlns:p14="http://schemas.microsoft.com/office/powerpoint/2010/main" val="824209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E64C-558C-CC41-CA02-BAE5555C3F01}"/>
              </a:ext>
            </a:extLst>
          </p:cNvPr>
          <p:cNvSpPr>
            <a:spLocks noGrp="1"/>
          </p:cNvSpPr>
          <p:nvPr>
            <p:ph type="title"/>
          </p:nvPr>
        </p:nvSpPr>
        <p:spPr>
          <a:xfrm>
            <a:off x="581191" y="618930"/>
            <a:ext cx="11029616" cy="527440"/>
          </a:xfrm>
        </p:spPr>
        <p:txBody>
          <a:bodyPr/>
          <a:lstStyle/>
          <a:p>
            <a:r>
              <a:rPr lang="en-US" dirty="0"/>
              <a:t>Engine.py (</a:t>
            </a:r>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9008ABAC-5E8B-FC9E-77C2-BE3F20161B03}"/>
              </a:ext>
            </a:extLst>
          </p:cNvPr>
          <p:cNvPicPr>
            <a:picLocks noGrp="1" noChangeAspect="1"/>
          </p:cNvPicPr>
          <p:nvPr>
            <p:ph idx="1"/>
          </p:nvPr>
        </p:nvPicPr>
        <p:blipFill>
          <a:blip r:embed="rId2"/>
          <a:stretch>
            <a:fillRect/>
          </a:stretch>
        </p:blipFill>
        <p:spPr>
          <a:xfrm>
            <a:off x="771239" y="1211684"/>
            <a:ext cx="5324760" cy="5259923"/>
          </a:xfrm>
        </p:spPr>
      </p:pic>
      <p:pic>
        <p:nvPicPr>
          <p:cNvPr id="7" name="Picture 6">
            <a:extLst>
              <a:ext uri="{FF2B5EF4-FFF2-40B4-BE49-F238E27FC236}">
                <a16:creationId xmlns:a16="http://schemas.microsoft.com/office/drawing/2014/main" id="{09410C6A-C627-F45D-7D19-F02249BF5DBA}"/>
              </a:ext>
            </a:extLst>
          </p:cNvPr>
          <p:cNvPicPr>
            <a:picLocks noChangeAspect="1"/>
          </p:cNvPicPr>
          <p:nvPr/>
        </p:nvPicPr>
        <p:blipFill>
          <a:blip r:embed="rId3"/>
          <a:stretch>
            <a:fillRect/>
          </a:stretch>
        </p:blipFill>
        <p:spPr>
          <a:xfrm>
            <a:off x="6525880" y="1211684"/>
            <a:ext cx="4894881" cy="5259923"/>
          </a:xfrm>
          <a:prstGeom prst="rect">
            <a:avLst/>
          </a:prstGeom>
        </p:spPr>
      </p:pic>
    </p:spTree>
    <p:extLst>
      <p:ext uri="{BB962C8B-B14F-4D97-AF65-F5344CB8AC3E}">
        <p14:creationId xmlns:p14="http://schemas.microsoft.com/office/powerpoint/2010/main" val="281343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E64C-558C-CC41-CA02-BAE5555C3F01}"/>
              </a:ext>
            </a:extLst>
          </p:cNvPr>
          <p:cNvSpPr>
            <a:spLocks noGrp="1"/>
          </p:cNvSpPr>
          <p:nvPr>
            <p:ph type="title"/>
          </p:nvPr>
        </p:nvSpPr>
        <p:spPr>
          <a:xfrm>
            <a:off x="581191" y="618930"/>
            <a:ext cx="11029616" cy="527440"/>
          </a:xfrm>
        </p:spPr>
        <p:txBody>
          <a:bodyPr/>
          <a:lstStyle/>
          <a:p>
            <a:r>
              <a:rPr lang="en-US" dirty="0"/>
              <a:t>Engine.py (</a:t>
            </a:r>
            <a:r>
              <a:rPr lang="en-US" dirty="0" err="1"/>
              <a:t>contd</a:t>
            </a:r>
            <a:r>
              <a:rPr lang="en-US" dirty="0"/>
              <a:t>)</a:t>
            </a:r>
            <a:endParaRPr lang="en-IN" dirty="0"/>
          </a:p>
        </p:txBody>
      </p:sp>
      <p:pic>
        <p:nvPicPr>
          <p:cNvPr id="8" name="Content Placeholder 7">
            <a:extLst>
              <a:ext uri="{FF2B5EF4-FFF2-40B4-BE49-F238E27FC236}">
                <a16:creationId xmlns:a16="http://schemas.microsoft.com/office/drawing/2014/main" id="{21E30350-6BCD-020A-C010-4CB3BE2133D5}"/>
              </a:ext>
            </a:extLst>
          </p:cNvPr>
          <p:cNvPicPr>
            <a:picLocks noGrp="1" noChangeAspect="1"/>
          </p:cNvPicPr>
          <p:nvPr>
            <p:ph idx="1"/>
          </p:nvPr>
        </p:nvPicPr>
        <p:blipFill>
          <a:blip r:embed="rId2"/>
          <a:stretch>
            <a:fillRect/>
          </a:stretch>
        </p:blipFill>
        <p:spPr>
          <a:xfrm>
            <a:off x="581191" y="1358642"/>
            <a:ext cx="4721797" cy="5253605"/>
          </a:xfrm>
        </p:spPr>
      </p:pic>
      <p:pic>
        <p:nvPicPr>
          <p:cNvPr id="10" name="Picture 9">
            <a:extLst>
              <a:ext uri="{FF2B5EF4-FFF2-40B4-BE49-F238E27FC236}">
                <a16:creationId xmlns:a16="http://schemas.microsoft.com/office/drawing/2014/main" id="{C9BD0CB8-BFF8-71BE-D940-08108AE642C4}"/>
              </a:ext>
            </a:extLst>
          </p:cNvPr>
          <p:cNvPicPr>
            <a:picLocks noChangeAspect="1"/>
          </p:cNvPicPr>
          <p:nvPr/>
        </p:nvPicPr>
        <p:blipFill>
          <a:blip r:embed="rId3"/>
          <a:stretch>
            <a:fillRect/>
          </a:stretch>
        </p:blipFill>
        <p:spPr>
          <a:xfrm>
            <a:off x="6095999" y="1358642"/>
            <a:ext cx="5189044" cy="5253604"/>
          </a:xfrm>
          <a:prstGeom prst="rect">
            <a:avLst/>
          </a:prstGeom>
        </p:spPr>
      </p:pic>
    </p:spTree>
    <p:extLst>
      <p:ext uri="{BB962C8B-B14F-4D97-AF65-F5344CB8AC3E}">
        <p14:creationId xmlns:p14="http://schemas.microsoft.com/office/powerpoint/2010/main" val="1875408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E64C-558C-CC41-CA02-BAE5555C3F01}"/>
              </a:ext>
            </a:extLst>
          </p:cNvPr>
          <p:cNvSpPr>
            <a:spLocks noGrp="1"/>
          </p:cNvSpPr>
          <p:nvPr>
            <p:ph type="title"/>
          </p:nvPr>
        </p:nvSpPr>
        <p:spPr>
          <a:xfrm>
            <a:off x="581191" y="618930"/>
            <a:ext cx="11029616" cy="527440"/>
          </a:xfrm>
        </p:spPr>
        <p:txBody>
          <a:bodyPr/>
          <a:lstStyle/>
          <a:p>
            <a:r>
              <a:rPr lang="en-US" dirty="0"/>
              <a:t>Engine.py (</a:t>
            </a:r>
            <a:r>
              <a:rPr lang="en-US" dirty="0" err="1"/>
              <a:t>contd</a:t>
            </a:r>
            <a:r>
              <a:rPr lang="en-US" dirty="0"/>
              <a:t>)</a:t>
            </a:r>
            <a:endParaRPr lang="en-IN" dirty="0"/>
          </a:p>
        </p:txBody>
      </p:sp>
      <p:pic>
        <p:nvPicPr>
          <p:cNvPr id="6" name="Content Placeholder 5">
            <a:extLst>
              <a:ext uri="{FF2B5EF4-FFF2-40B4-BE49-F238E27FC236}">
                <a16:creationId xmlns:a16="http://schemas.microsoft.com/office/drawing/2014/main" id="{A6BB9F6F-5F53-DE23-B7E5-9DAB7F1E7BC5}"/>
              </a:ext>
            </a:extLst>
          </p:cNvPr>
          <p:cNvPicPr>
            <a:picLocks noGrp="1" noChangeAspect="1"/>
          </p:cNvPicPr>
          <p:nvPr>
            <p:ph idx="1"/>
          </p:nvPr>
        </p:nvPicPr>
        <p:blipFill>
          <a:blip r:embed="rId2"/>
          <a:stretch>
            <a:fillRect/>
          </a:stretch>
        </p:blipFill>
        <p:spPr>
          <a:xfrm>
            <a:off x="883510" y="1313281"/>
            <a:ext cx="4929702" cy="5342574"/>
          </a:xfrm>
        </p:spPr>
      </p:pic>
      <p:pic>
        <p:nvPicPr>
          <p:cNvPr id="9" name="Picture 8">
            <a:extLst>
              <a:ext uri="{FF2B5EF4-FFF2-40B4-BE49-F238E27FC236}">
                <a16:creationId xmlns:a16="http://schemas.microsoft.com/office/drawing/2014/main" id="{19FF8088-BD8D-09CB-D047-C2D5CB87E216}"/>
              </a:ext>
            </a:extLst>
          </p:cNvPr>
          <p:cNvPicPr>
            <a:picLocks noChangeAspect="1"/>
          </p:cNvPicPr>
          <p:nvPr/>
        </p:nvPicPr>
        <p:blipFill>
          <a:blip r:embed="rId3"/>
          <a:stretch>
            <a:fillRect/>
          </a:stretch>
        </p:blipFill>
        <p:spPr>
          <a:xfrm>
            <a:off x="6427620" y="1313281"/>
            <a:ext cx="4880870" cy="5342574"/>
          </a:xfrm>
          <a:prstGeom prst="rect">
            <a:avLst/>
          </a:prstGeom>
        </p:spPr>
      </p:pic>
    </p:spTree>
    <p:extLst>
      <p:ext uri="{BB962C8B-B14F-4D97-AF65-F5344CB8AC3E}">
        <p14:creationId xmlns:p14="http://schemas.microsoft.com/office/powerpoint/2010/main" val="885897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E64C-558C-CC41-CA02-BAE5555C3F01}"/>
              </a:ext>
            </a:extLst>
          </p:cNvPr>
          <p:cNvSpPr>
            <a:spLocks noGrp="1"/>
          </p:cNvSpPr>
          <p:nvPr>
            <p:ph type="title"/>
          </p:nvPr>
        </p:nvSpPr>
        <p:spPr>
          <a:xfrm>
            <a:off x="581191" y="618930"/>
            <a:ext cx="11029616" cy="527440"/>
          </a:xfrm>
        </p:spPr>
        <p:txBody>
          <a:bodyPr/>
          <a:lstStyle/>
          <a:p>
            <a:r>
              <a:rPr lang="en-US" dirty="0"/>
              <a:t>Engine.py (</a:t>
            </a:r>
            <a:r>
              <a:rPr lang="en-US" dirty="0" err="1"/>
              <a:t>contd</a:t>
            </a:r>
            <a:r>
              <a:rPr lang="en-US" dirty="0"/>
              <a:t>)</a:t>
            </a:r>
            <a:endParaRPr lang="en-IN" dirty="0"/>
          </a:p>
        </p:txBody>
      </p:sp>
      <p:pic>
        <p:nvPicPr>
          <p:cNvPr id="7" name="Content Placeholder 6">
            <a:extLst>
              <a:ext uri="{FF2B5EF4-FFF2-40B4-BE49-F238E27FC236}">
                <a16:creationId xmlns:a16="http://schemas.microsoft.com/office/drawing/2014/main" id="{60F12D54-AE05-5845-A8ED-B3BADDD5C590}"/>
              </a:ext>
            </a:extLst>
          </p:cNvPr>
          <p:cNvPicPr>
            <a:picLocks noGrp="1" noChangeAspect="1"/>
          </p:cNvPicPr>
          <p:nvPr>
            <p:ph idx="1"/>
          </p:nvPr>
        </p:nvPicPr>
        <p:blipFill>
          <a:blip r:embed="rId2"/>
          <a:stretch>
            <a:fillRect/>
          </a:stretch>
        </p:blipFill>
        <p:spPr>
          <a:xfrm>
            <a:off x="1160856" y="1312864"/>
            <a:ext cx="4603130" cy="4992450"/>
          </a:xfrm>
        </p:spPr>
      </p:pic>
      <p:pic>
        <p:nvPicPr>
          <p:cNvPr id="10" name="Picture 9">
            <a:extLst>
              <a:ext uri="{FF2B5EF4-FFF2-40B4-BE49-F238E27FC236}">
                <a16:creationId xmlns:a16="http://schemas.microsoft.com/office/drawing/2014/main" id="{015254CB-BD94-8B32-3067-1F6DB0DD0E8F}"/>
              </a:ext>
            </a:extLst>
          </p:cNvPr>
          <p:cNvPicPr>
            <a:picLocks noChangeAspect="1"/>
          </p:cNvPicPr>
          <p:nvPr/>
        </p:nvPicPr>
        <p:blipFill>
          <a:blip r:embed="rId3"/>
          <a:stretch>
            <a:fillRect/>
          </a:stretch>
        </p:blipFill>
        <p:spPr>
          <a:xfrm>
            <a:off x="6735178" y="1312864"/>
            <a:ext cx="4072989" cy="4992450"/>
          </a:xfrm>
          <a:prstGeom prst="rect">
            <a:avLst/>
          </a:prstGeom>
        </p:spPr>
      </p:pic>
    </p:spTree>
    <p:extLst>
      <p:ext uri="{BB962C8B-B14F-4D97-AF65-F5344CB8AC3E}">
        <p14:creationId xmlns:p14="http://schemas.microsoft.com/office/powerpoint/2010/main" val="186641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C060-6A95-ACDC-9C03-20C58CA3A13A}"/>
              </a:ext>
            </a:extLst>
          </p:cNvPr>
          <p:cNvSpPr>
            <a:spLocks noGrp="1"/>
          </p:cNvSpPr>
          <p:nvPr>
            <p:ph type="title"/>
          </p:nvPr>
        </p:nvSpPr>
        <p:spPr/>
        <p:txBody>
          <a:bodyPr/>
          <a:lstStyle/>
          <a:p>
            <a:r>
              <a:rPr lang="en-US" dirty="0"/>
              <a:t>Question 1</a:t>
            </a:r>
            <a:br>
              <a:rPr lang="en-US" dirty="0"/>
            </a:br>
            <a:r>
              <a:rPr lang="en-US" b="0" i="0" dirty="0">
                <a:effectLst/>
                <a:latin typeface="Franklin Gothic Book" panose="020B0503020102020204" pitchFamily="34" charset="0"/>
              </a:rPr>
              <a:t>Write a Jack program TO </a:t>
            </a:r>
            <a:r>
              <a:rPr lang="en-US" b="0" i="0" dirty="0">
                <a:effectLst/>
                <a:latin typeface="+mn-lt"/>
              </a:rPr>
              <a:t>perform MERGE sort using recursion </a:t>
            </a:r>
            <a:endParaRPr lang="en-IN" dirty="0">
              <a:latin typeface="+mn-lt"/>
            </a:endParaRPr>
          </a:p>
        </p:txBody>
      </p:sp>
    </p:spTree>
    <p:extLst>
      <p:ext uri="{BB962C8B-B14F-4D97-AF65-F5344CB8AC3E}">
        <p14:creationId xmlns:p14="http://schemas.microsoft.com/office/powerpoint/2010/main" val="1706154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E64C-558C-CC41-CA02-BAE5555C3F01}"/>
              </a:ext>
            </a:extLst>
          </p:cNvPr>
          <p:cNvSpPr>
            <a:spLocks noGrp="1"/>
          </p:cNvSpPr>
          <p:nvPr>
            <p:ph type="title"/>
          </p:nvPr>
        </p:nvSpPr>
        <p:spPr>
          <a:xfrm>
            <a:off x="581191" y="618930"/>
            <a:ext cx="11029616" cy="527440"/>
          </a:xfrm>
        </p:spPr>
        <p:txBody>
          <a:bodyPr/>
          <a:lstStyle/>
          <a:p>
            <a:r>
              <a:rPr lang="en-US" dirty="0"/>
              <a:t>Engine.py (</a:t>
            </a:r>
            <a:r>
              <a:rPr lang="en-US" dirty="0" err="1"/>
              <a:t>contd</a:t>
            </a:r>
            <a:r>
              <a:rPr lang="en-US" dirty="0"/>
              <a:t>)</a:t>
            </a:r>
            <a:endParaRPr lang="en-IN" dirty="0"/>
          </a:p>
        </p:txBody>
      </p:sp>
      <p:pic>
        <p:nvPicPr>
          <p:cNvPr id="6" name="Content Placeholder 5">
            <a:extLst>
              <a:ext uri="{FF2B5EF4-FFF2-40B4-BE49-F238E27FC236}">
                <a16:creationId xmlns:a16="http://schemas.microsoft.com/office/drawing/2014/main" id="{A616C7AC-0C33-B917-84B4-F0521D28F336}"/>
              </a:ext>
            </a:extLst>
          </p:cNvPr>
          <p:cNvPicPr>
            <a:picLocks noGrp="1" noChangeAspect="1"/>
          </p:cNvPicPr>
          <p:nvPr>
            <p:ph idx="1"/>
          </p:nvPr>
        </p:nvPicPr>
        <p:blipFill>
          <a:blip r:embed="rId2"/>
          <a:stretch>
            <a:fillRect/>
          </a:stretch>
        </p:blipFill>
        <p:spPr>
          <a:xfrm>
            <a:off x="1488622" y="1378178"/>
            <a:ext cx="3596368" cy="5157950"/>
          </a:xfrm>
        </p:spPr>
      </p:pic>
      <p:pic>
        <p:nvPicPr>
          <p:cNvPr id="9" name="Picture 8">
            <a:extLst>
              <a:ext uri="{FF2B5EF4-FFF2-40B4-BE49-F238E27FC236}">
                <a16:creationId xmlns:a16="http://schemas.microsoft.com/office/drawing/2014/main" id="{B711C074-F04F-2AB8-4BB6-2E7C282FE529}"/>
              </a:ext>
            </a:extLst>
          </p:cNvPr>
          <p:cNvPicPr>
            <a:picLocks noChangeAspect="1"/>
          </p:cNvPicPr>
          <p:nvPr/>
        </p:nvPicPr>
        <p:blipFill>
          <a:blip r:embed="rId3"/>
          <a:stretch>
            <a:fillRect/>
          </a:stretch>
        </p:blipFill>
        <p:spPr>
          <a:xfrm>
            <a:off x="5888774" y="1376478"/>
            <a:ext cx="4814604" cy="5159650"/>
          </a:xfrm>
          <a:prstGeom prst="rect">
            <a:avLst/>
          </a:prstGeom>
        </p:spPr>
      </p:pic>
    </p:spTree>
    <p:extLst>
      <p:ext uri="{BB962C8B-B14F-4D97-AF65-F5344CB8AC3E}">
        <p14:creationId xmlns:p14="http://schemas.microsoft.com/office/powerpoint/2010/main" val="1900043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E64C-558C-CC41-CA02-BAE5555C3F01}"/>
              </a:ext>
            </a:extLst>
          </p:cNvPr>
          <p:cNvSpPr>
            <a:spLocks noGrp="1"/>
          </p:cNvSpPr>
          <p:nvPr>
            <p:ph type="title"/>
          </p:nvPr>
        </p:nvSpPr>
        <p:spPr>
          <a:xfrm>
            <a:off x="581191" y="618930"/>
            <a:ext cx="11029616" cy="527440"/>
          </a:xfrm>
        </p:spPr>
        <p:txBody>
          <a:bodyPr/>
          <a:lstStyle/>
          <a:p>
            <a:r>
              <a:rPr lang="en-US" dirty="0"/>
              <a:t>Engine.py (</a:t>
            </a:r>
            <a:r>
              <a:rPr lang="en-US" dirty="0" err="1"/>
              <a:t>contd</a:t>
            </a:r>
            <a:r>
              <a:rPr lang="en-US" dirty="0"/>
              <a:t>)</a:t>
            </a:r>
            <a:endParaRPr lang="en-IN" dirty="0"/>
          </a:p>
        </p:txBody>
      </p:sp>
      <p:pic>
        <p:nvPicPr>
          <p:cNvPr id="7" name="Content Placeholder 6">
            <a:extLst>
              <a:ext uri="{FF2B5EF4-FFF2-40B4-BE49-F238E27FC236}">
                <a16:creationId xmlns:a16="http://schemas.microsoft.com/office/drawing/2014/main" id="{FE4C58F6-3429-61FC-3D23-323ADCF09672}"/>
              </a:ext>
            </a:extLst>
          </p:cNvPr>
          <p:cNvPicPr>
            <a:picLocks noGrp="1" noChangeAspect="1"/>
          </p:cNvPicPr>
          <p:nvPr>
            <p:ph idx="1"/>
          </p:nvPr>
        </p:nvPicPr>
        <p:blipFill>
          <a:blip r:embed="rId2"/>
          <a:stretch>
            <a:fillRect/>
          </a:stretch>
        </p:blipFill>
        <p:spPr>
          <a:xfrm>
            <a:off x="1191041" y="1355180"/>
            <a:ext cx="4401494" cy="5054721"/>
          </a:xfrm>
        </p:spPr>
      </p:pic>
      <p:pic>
        <p:nvPicPr>
          <p:cNvPr id="10" name="Picture 9">
            <a:extLst>
              <a:ext uri="{FF2B5EF4-FFF2-40B4-BE49-F238E27FC236}">
                <a16:creationId xmlns:a16="http://schemas.microsoft.com/office/drawing/2014/main" id="{9EE5770C-9B7C-C658-C4B3-792F2F7149FD}"/>
              </a:ext>
            </a:extLst>
          </p:cNvPr>
          <p:cNvPicPr>
            <a:picLocks noChangeAspect="1"/>
          </p:cNvPicPr>
          <p:nvPr/>
        </p:nvPicPr>
        <p:blipFill>
          <a:blip r:embed="rId3"/>
          <a:stretch>
            <a:fillRect/>
          </a:stretch>
        </p:blipFill>
        <p:spPr>
          <a:xfrm>
            <a:off x="6277932" y="1332524"/>
            <a:ext cx="4801003" cy="5077377"/>
          </a:xfrm>
          <a:prstGeom prst="rect">
            <a:avLst/>
          </a:prstGeom>
        </p:spPr>
      </p:pic>
    </p:spTree>
    <p:extLst>
      <p:ext uri="{BB962C8B-B14F-4D97-AF65-F5344CB8AC3E}">
        <p14:creationId xmlns:p14="http://schemas.microsoft.com/office/powerpoint/2010/main" val="158804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E64C-558C-CC41-CA02-BAE5555C3F01}"/>
              </a:ext>
            </a:extLst>
          </p:cNvPr>
          <p:cNvSpPr>
            <a:spLocks noGrp="1"/>
          </p:cNvSpPr>
          <p:nvPr>
            <p:ph type="title"/>
          </p:nvPr>
        </p:nvSpPr>
        <p:spPr>
          <a:xfrm>
            <a:off x="581191" y="618930"/>
            <a:ext cx="11029616" cy="527440"/>
          </a:xfrm>
        </p:spPr>
        <p:txBody>
          <a:bodyPr/>
          <a:lstStyle/>
          <a:p>
            <a:r>
              <a:rPr lang="en-US" dirty="0"/>
              <a:t>Engine.py (</a:t>
            </a:r>
            <a:r>
              <a:rPr lang="en-US" dirty="0" err="1"/>
              <a:t>contd</a:t>
            </a:r>
            <a:r>
              <a:rPr lang="en-US" dirty="0"/>
              <a:t>)</a:t>
            </a:r>
            <a:endParaRPr lang="en-IN" dirty="0"/>
          </a:p>
        </p:txBody>
      </p:sp>
      <p:pic>
        <p:nvPicPr>
          <p:cNvPr id="6" name="Content Placeholder 5">
            <a:extLst>
              <a:ext uri="{FF2B5EF4-FFF2-40B4-BE49-F238E27FC236}">
                <a16:creationId xmlns:a16="http://schemas.microsoft.com/office/drawing/2014/main" id="{5ACE37ED-F208-1850-0A4D-F1F822FAE08A}"/>
              </a:ext>
            </a:extLst>
          </p:cNvPr>
          <p:cNvPicPr>
            <a:picLocks noGrp="1" noChangeAspect="1"/>
          </p:cNvPicPr>
          <p:nvPr>
            <p:ph idx="1"/>
          </p:nvPr>
        </p:nvPicPr>
        <p:blipFill>
          <a:blip r:embed="rId2"/>
          <a:stretch>
            <a:fillRect/>
          </a:stretch>
        </p:blipFill>
        <p:spPr>
          <a:xfrm>
            <a:off x="798904" y="1319716"/>
            <a:ext cx="5193682" cy="5092152"/>
          </a:xfrm>
        </p:spPr>
      </p:pic>
      <p:pic>
        <p:nvPicPr>
          <p:cNvPr id="9" name="Picture 8">
            <a:extLst>
              <a:ext uri="{FF2B5EF4-FFF2-40B4-BE49-F238E27FC236}">
                <a16:creationId xmlns:a16="http://schemas.microsoft.com/office/drawing/2014/main" id="{F7F4CB75-92AB-2E23-20B5-9F2760FA8BC5}"/>
              </a:ext>
            </a:extLst>
          </p:cNvPr>
          <p:cNvPicPr>
            <a:picLocks noChangeAspect="1"/>
          </p:cNvPicPr>
          <p:nvPr/>
        </p:nvPicPr>
        <p:blipFill>
          <a:blip r:embed="rId3"/>
          <a:stretch>
            <a:fillRect/>
          </a:stretch>
        </p:blipFill>
        <p:spPr>
          <a:xfrm>
            <a:off x="6536872" y="1319716"/>
            <a:ext cx="4460421" cy="5100972"/>
          </a:xfrm>
          <a:prstGeom prst="rect">
            <a:avLst/>
          </a:prstGeom>
        </p:spPr>
      </p:pic>
    </p:spTree>
    <p:extLst>
      <p:ext uri="{BB962C8B-B14F-4D97-AF65-F5344CB8AC3E}">
        <p14:creationId xmlns:p14="http://schemas.microsoft.com/office/powerpoint/2010/main" val="1389711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E64C-558C-CC41-CA02-BAE5555C3F01}"/>
              </a:ext>
            </a:extLst>
          </p:cNvPr>
          <p:cNvSpPr>
            <a:spLocks noGrp="1"/>
          </p:cNvSpPr>
          <p:nvPr>
            <p:ph type="title"/>
          </p:nvPr>
        </p:nvSpPr>
        <p:spPr>
          <a:xfrm>
            <a:off x="581191" y="618930"/>
            <a:ext cx="11029616" cy="527440"/>
          </a:xfrm>
        </p:spPr>
        <p:txBody>
          <a:bodyPr/>
          <a:lstStyle/>
          <a:p>
            <a:r>
              <a:rPr lang="en-US" dirty="0"/>
              <a:t>Engine.py (</a:t>
            </a:r>
            <a:r>
              <a:rPr lang="en-US" dirty="0" err="1"/>
              <a:t>contd</a:t>
            </a:r>
            <a:r>
              <a:rPr lang="en-US" dirty="0"/>
              <a:t>)</a:t>
            </a:r>
            <a:endParaRPr lang="en-IN" dirty="0"/>
          </a:p>
        </p:txBody>
      </p:sp>
      <p:pic>
        <p:nvPicPr>
          <p:cNvPr id="7" name="Content Placeholder 6">
            <a:extLst>
              <a:ext uri="{FF2B5EF4-FFF2-40B4-BE49-F238E27FC236}">
                <a16:creationId xmlns:a16="http://schemas.microsoft.com/office/drawing/2014/main" id="{C81A8B14-7AC1-A2CE-785C-E5406CAC128F}"/>
              </a:ext>
            </a:extLst>
          </p:cNvPr>
          <p:cNvPicPr>
            <a:picLocks noGrp="1" noChangeAspect="1"/>
          </p:cNvPicPr>
          <p:nvPr>
            <p:ph idx="1"/>
          </p:nvPr>
        </p:nvPicPr>
        <p:blipFill>
          <a:blip r:embed="rId2"/>
          <a:stretch>
            <a:fillRect/>
          </a:stretch>
        </p:blipFill>
        <p:spPr>
          <a:xfrm>
            <a:off x="719984" y="1329190"/>
            <a:ext cx="4635788" cy="5072832"/>
          </a:xfrm>
        </p:spPr>
      </p:pic>
      <p:pic>
        <p:nvPicPr>
          <p:cNvPr id="10" name="Picture 9">
            <a:extLst>
              <a:ext uri="{FF2B5EF4-FFF2-40B4-BE49-F238E27FC236}">
                <a16:creationId xmlns:a16="http://schemas.microsoft.com/office/drawing/2014/main" id="{E3B668EB-BEC0-C78C-513E-29F66DC539F8}"/>
              </a:ext>
            </a:extLst>
          </p:cNvPr>
          <p:cNvPicPr>
            <a:picLocks noChangeAspect="1"/>
          </p:cNvPicPr>
          <p:nvPr/>
        </p:nvPicPr>
        <p:blipFill>
          <a:blip r:embed="rId3"/>
          <a:stretch>
            <a:fillRect/>
          </a:stretch>
        </p:blipFill>
        <p:spPr>
          <a:xfrm>
            <a:off x="5674427" y="3508369"/>
            <a:ext cx="6182588" cy="714475"/>
          </a:xfrm>
          <a:prstGeom prst="rect">
            <a:avLst/>
          </a:prstGeom>
        </p:spPr>
      </p:pic>
    </p:spTree>
    <p:extLst>
      <p:ext uri="{BB962C8B-B14F-4D97-AF65-F5344CB8AC3E}">
        <p14:creationId xmlns:p14="http://schemas.microsoft.com/office/powerpoint/2010/main" val="3070717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0266-F538-83B8-F4B6-457F521D2ED3}"/>
              </a:ext>
            </a:extLst>
          </p:cNvPr>
          <p:cNvSpPr>
            <a:spLocks noGrp="1"/>
          </p:cNvSpPr>
          <p:nvPr>
            <p:ph type="title"/>
          </p:nvPr>
        </p:nvSpPr>
        <p:spPr>
          <a:xfrm>
            <a:off x="581191" y="465363"/>
            <a:ext cx="11029616" cy="617247"/>
          </a:xfrm>
        </p:spPr>
        <p:txBody>
          <a:bodyPr/>
          <a:lstStyle/>
          <a:p>
            <a:r>
              <a:rPr lang="en-US" dirty="0"/>
              <a:t>generator.py</a:t>
            </a:r>
            <a:endParaRPr lang="en-IN" dirty="0"/>
          </a:p>
        </p:txBody>
      </p:sp>
      <p:pic>
        <p:nvPicPr>
          <p:cNvPr id="5" name="Content Placeholder 4">
            <a:extLst>
              <a:ext uri="{FF2B5EF4-FFF2-40B4-BE49-F238E27FC236}">
                <a16:creationId xmlns:a16="http://schemas.microsoft.com/office/drawing/2014/main" id="{7E47DCAF-5C8B-57AD-876C-5F4206EDAA46}"/>
              </a:ext>
            </a:extLst>
          </p:cNvPr>
          <p:cNvPicPr>
            <a:picLocks noGrp="1" noChangeAspect="1"/>
          </p:cNvPicPr>
          <p:nvPr>
            <p:ph idx="1"/>
          </p:nvPr>
        </p:nvPicPr>
        <p:blipFill>
          <a:blip r:embed="rId2"/>
          <a:stretch>
            <a:fillRect/>
          </a:stretch>
        </p:blipFill>
        <p:spPr>
          <a:xfrm>
            <a:off x="684230" y="1190398"/>
            <a:ext cx="5283950" cy="5300209"/>
          </a:xfrm>
        </p:spPr>
      </p:pic>
      <p:pic>
        <p:nvPicPr>
          <p:cNvPr id="7" name="Picture 6">
            <a:extLst>
              <a:ext uri="{FF2B5EF4-FFF2-40B4-BE49-F238E27FC236}">
                <a16:creationId xmlns:a16="http://schemas.microsoft.com/office/drawing/2014/main" id="{DF14D45B-8AE9-615F-B87F-B062716D6577}"/>
              </a:ext>
            </a:extLst>
          </p:cNvPr>
          <p:cNvPicPr>
            <a:picLocks noChangeAspect="1"/>
          </p:cNvPicPr>
          <p:nvPr/>
        </p:nvPicPr>
        <p:blipFill>
          <a:blip r:embed="rId3"/>
          <a:stretch>
            <a:fillRect/>
          </a:stretch>
        </p:blipFill>
        <p:spPr>
          <a:xfrm>
            <a:off x="6774413" y="819454"/>
            <a:ext cx="4468731" cy="5846081"/>
          </a:xfrm>
          <a:prstGeom prst="rect">
            <a:avLst/>
          </a:prstGeom>
        </p:spPr>
      </p:pic>
    </p:spTree>
    <p:extLst>
      <p:ext uri="{BB962C8B-B14F-4D97-AF65-F5344CB8AC3E}">
        <p14:creationId xmlns:p14="http://schemas.microsoft.com/office/powerpoint/2010/main" val="3718005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FCA4-D93A-B55A-AF6B-AF815F97482F}"/>
              </a:ext>
            </a:extLst>
          </p:cNvPr>
          <p:cNvSpPr>
            <a:spLocks noGrp="1"/>
          </p:cNvSpPr>
          <p:nvPr>
            <p:ph type="title"/>
          </p:nvPr>
        </p:nvSpPr>
        <p:spPr>
          <a:xfrm>
            <a:off x="581191" y="453225"/>
            <a:ext cx="11029616" cy="610715"/>
          </a:xfrm>
        </p:spPr>
        <p:txBody>
          <a:bodyPr/>
          <a:lstStyle/>
          <a:p>
            <a:r>
              <a:rPr lang="en-US" dirty="0"/>
              <a:t>Symboltable.py</a:t>
            </a:r>
            <a:endParaRPr lang="en-IN" dirty="0"/>
          </a:p>
        </p:txBody>
      </p:sp>
      <p:pic>
        <p:nvPicPr>
          <p:cNvPr id="5" name="Content Placeholder 4">
            <a:extLst>
              <a:ext uri="{FF2B5EF4-FFF2-40B4-BE49-F238E27FC236}">
                <a16:creationId xmlns:a16="http://schemas.microsoft.com/office/drawing/2014/main" id="{2F01BCB9-CE7B-6DB0-3BBE-CA6D2BF298AA}"/>
              </a:ext>
            </a:extLst>
          </p:cNvPr>
          <p:cNvPicPr>
            <a:picLocks noGrp="1" noChangeAspect="1"/>
          </p:cNvPicPr>
          <p:nvPr>
            <p:ph idx="1"/>
          </p:nvPr>
        </p:nvPicPr>
        <p:blipFill>
          <a:blip r:embed="rId2"/>
          <a:stretch>
            <a:fillRect/>
          </a:stretch>
        </p:blipFill>
        <p:spPr>
          <a:xfrm>
            <a:off x="1386998" y="1216751"/>
            <a:ext cx="3543327" cy="5281704"/>
          </a:xfrm>
        </p:spPr>
      </p:pic>
      <p:pic>
        <p:nvPicPr>
          <p:cNvPr id="7" name="Picture 6">
            <a:extLst>
              <a:ext uri="{FF2B5EF4-FFF2-40B4-BE49-F238E27FC236}">
                <a16:creationId xmlns:a16="http://schemas.microsoft.com/office/drawing/2014/main" id="{9D665B65-7C7A-2137-98C2-3A31793423DB}"/>
              </a:ext>
            </a:extLst>
          </p:cNvPr>
          <p:cNvPicPr>
            <a:picLocks noChangeAspect="1"/>
          </p:cNvPicPr>
          <p:nvPr/>
        </p:nvPicPr>
        <p:blipFill>
          <a:blip r:embed="rId3"/>
          <a:stretch>
            <a:fillRect/>
          </a:stretch>
        </p:blipFill>
        <p:spPr>
          <a:xfrm>
            <a:off x="6487650" y="825402"/>
            <a:ext cx="3961920" cy="5794060"/>
          </a:xfrm>
          <a:prstGeom prst="rect">
            <a:avLst/>
          </a:prstGeom>
        </p:spPr>
      </p:pic>
    </p:spTree>
    <p:extLst>
      <p:ext uri="{BB962C8B-B14F-4D97-AF65-F5344CB8AC3E}">
        <p14:creationId xmlns:p14="http://schemas.microsoft.com/office/powerpoint/2010/main" val="914901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B239-9CDD-6C99-8F14-CE735746280F}"/>
              </a:ext>
            </a:extLst>
          </p:cNvPr>
          <p:cNvSpPr>
            <a:spLocks noGrp="1"/>
          </p:cNvSpPr>
          <p:nvPr>
            <p:ph type="title"/>
          </p:nvPr>
        </p:nvSpPr>
        <p:spPr>
          <a:xfrm>
            <a:off x="581192" y="516834"/>
            <a:ext cx="11029616" cy="602765"/>
          </a:xfrm>
        </p:spPr>
        <p:txBody>
          <a:bodyPr/>
          <a:lstStyle/>
          <a:p>
            <a:r>
              <a:rPr lang="en-US" dirty="0"/>
              <a:t>Tokenizer.py</a:t>
            </a:r>
            <a:endParaRPr lang="en-IN" dirty="0"/>
          </a:p>
        </p:txBody>
      </p:sp>
      <p:pic>
        <p:nvPicPr>
          <p:cNvPr id="5" name="Content Placeholder 4">
            <a:extLst>
              <a:ext uri="{FF2B5EF4-FFF2-40B4-BE49-F238E27FC236}">
                <a16:creationId xmlns:a16="http://schemas.microsoft.com/office/drawing/2014/main" id="{2930CE1C-BDCA-B65B-643C-4A2A639ACA69}"/>
              </a:ext>
            </a:extLst>
          </p:cNvPr>
          <p:cNvPicPr>
            <a:picLocks noGrp="1" noChangeAspect="1"/>
          </p:cNvPicPr>
          <p:nvPr>
            <p:ph idx="1"/>
          </p:nvPr>
        </p:nvPicPr>
        <p:blipFill>
          <a:blip r:embed="rId2"/>
          <a:stretch>
            <a:fillRect/>
          </a:stretch>
        </p:blipFill>
        <p:spPr>
          <a:xfrm>
            <a:off x="1193442" y="1119599"/>
            <a:ext cx="4125980" cy="5468167"/>
          </a:xfrm>
        </p:spPr>
      </p:pic>
      <p:pic>
        <p:nvPicPr>
          <p:cNvPr id="7" name="Picture 6">
            <a:extLst>
              <a:ext uri="{FF2B5EF4-FFF2-40B4-BE49-F238E27FC236}">
                <a16:creationId xmlns:a16="http://schemas.microsoft.com/office/drawing/2014/main" id="{BC88CA53-074B-5BC3-CB4A-654FF2F78D60}"/>
              </a:ext>
            </a:extLst>
          </p:cNvPr>
          <p:cNvPicPr>
            <a:picLocks noChangeAspect="1"/>
          </p:cNvPicPr>
          <p:nvPr/>
        </p:nvPicPr>
        <p:blipFill>
          <a:blip r:embed="rId3"/>
          <a:stretch>
            <a:fillRect/>
          </a:stretch>
        </p:blipFill>
        <p:spPr>
          <a:xfrm>
            <a:off x="6283403" y="692882"/>
            <a:ext cx="4530371" cy="6021994"/>
          </a:xfrm>
          <a:prstGeom prst="rect">
            <a:avLst/>
          </a:prstGeom>
        </p:spPr>
      </p:pic>
    </p:spTree>
    <p:extLst>
      <p:ext uri="{BB962C8B-B14F-4D97-AF65-F5344CB8AC3E}">
        <p14:creationId xmlns:p14="http://schemas.microsoft.com/office/powerpoint/2010/main" val="429375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B239-9CDD-6C99-8F14-CE735746280F}"/>
              </a:ext>
            </a:extLst>
          </p:cNvPr>
          <p:cNvSpPr>
            <a:spLocks noGrp="1"/>
          </p:cNvSpPr>
          <p:nvPr>
            <p:ph type="title"/>
          </p:nvPr>
        </p:nvSpPr>
        <p:spPr>
          <a:xfrm>
            <a:off x="581192" y="516834"/>
            <a:ext cx="11029616" cy="602765"/>
          </a:xfrm>
        </p:spPr>
        <p:txBody>
          <a:bodyPr/>
          <a:lstStyle/>
          <a:p>
            <a:r>
              <a:rPr lang="en-US" dirty="0"/>
              <a:t>Tokenizer.py (</a:t>
            </a:r>
            <a:r>
              <a:rPr lang="en-US" dirty="0" err="1"/>
              <a:t>contd</a:t>
            </a:r>
            <a:r>
              <a:rPr lang="en-US" dirty="0"/>
              <a:t>)</a:t>
            </a:r>
            <a:endParaRPr lang="en-IN" dirty="0"/>
          </a:p>
        </p:txBody>
      </p:sp>
      <p:pic>
        <p:nvPicPr>
          <p:cNvPr id="8" name="Content Placeholder 7">
            <a:extLst>
              <a:ext uri="{FF2B5EF4-FFF2-40B4-BE49-F238E27FC236}">
                <a16:creationId xmlns:a16="http://schemas.microsoft.com/office/drawing/2014/main" id="{ADF51011-09F7-D747-4B41-1D4A54B1D7E2}"/>
              </a:ext>
            </a:extLst>
          </p:cNvPr>
          <p:cNvPicPr>
            <a:picLocks noGrp="1" noChangeAspect="1"/>
          </p:cNvPicPr>
          <p:nvPr>
            <p:ph idx="1"/>
          </p:nvPr>
        </p:nvPicPr>
        <p:blipFill>
          <a:blip r:embed="rId2"/>
          <a:stretch>
            <a:fillRect/>
          </a:stretch>
        </p:blipFill>
        <p:spPr>
          <a:xfrm>
            <a:off x="1646667" y="1162063"/>
            <a:ext cx="3903344" cy="5398783"/>
          </a:xfrm>
        </p:spPr>
      </p:pic>
      <p:pic>
        <p:nvPicPr>
          <p:cNvPr id="10" name="Picture 9">
            <a:extLst>
              <a:ext uri="{FF2B5EF4-FFF2-40B4-BE49-F238E27FC236}">
                <a16:creationId xmlns:a16="http://schemas.microsoft.com/office/drawing/2014/main" id="{CCE5D188-498C-9968-B4C0-315E0003E48B}"/>
              </a:ext>
            </a:extLst>
          </p:cNvPr>
          <p:cNvPicPr>
            <a:picLocks noChangeAspect="1"/>
          </p:cNvPicPr>
          <p:nvPr/>
        </p:nvPicPr>
        <p:blipFill>
          <a:blip r:embed="rId3"/>
          <a:stretch>
            <a:fillRect/>
          </a:stretch>
        </p:blipFill>
        <p:spPr>
          <a:xfrm>
            <a:off x="7056173" y="675394"/>
            <a:ext cx="3703251" cy="5927916"/>
          </a:xfrm>
          <a:prstGeom prst="rect">
            <a:avLst/>
          </a:prstGeom>
        </p:spPr>
      </p:pic>
    </p:spTree>
    <p:extLst>
      <p:ext uri="{BB962C8B-B14F-4D97-AF65-F5344CB8AC3E}">
        <p14:creationId xmlns:p14="http://schemas.microsoft.com/office/powerpoint/2010/main" val="855781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B239-9CDD-6C99-8F14-CE735746280F}"/>
              </a:ext>
            </a:extLst>
          </p:cNvPr>
          <p:cNvSpPr>
            <a:spLocks noGrp="1"/>
          </p:cNvSpPr>
          <p:nvPr>
            <p:ph type="title"/>
          </p:nvPr>
        </p:nvSpPr>
        <p:spPr>
          <a:xfrm>
            <a:off x="581191" y="1283032"/>
            <a:ext cx="11029616" cy="602765"/>
          </a:xfrm>
        </p:spPr>
        <p:txBody>
          <a:bodyPr/>
          <a:lstStyle/>
          <a:p>
            <a:r>
              <a:rPr lang="en-US" dirty="0"/>
              <a:t>Tokenizer.py (</a:t>
            </a:r>
            <a:r>
              <a:rPr lang="en-US" dirty="0" err="1"/>
              <a:t>contd</a:t>
            </a:r>
            <a:r>
              <a:rPr lang="en-US" dirty="0"/>
              <a:t>)</a:t>
            </a:r>
            <a:endParaRPr lang="en-IN" dirty="0"/>
          </a:p>
        </p:txBody>
      </p:sp>
      <p:pic>
        <p:nvPicPr>
          <p:cNvPr id="6" name="Content Placeholder 5">
            <a:extLst>
              <a:ext uri="{FF2B5EF4-FFF2-40B4-BE49-F238E27FC236}">
                <a16:creationId xmlns:a16="http://schemas.microsoft.com/office/drawing/2014/main" id="{96B81B3D-B0DE-68D8-3C00-338D4877D41D}"/>
              </a:ext>
            </a:extLst>
          </p:cNvPr>
          <p:cNvPicPr>
            <a:picLocks noGrp="1" noChangeAspect="1"/>
          </p:cNvPicPr>
          <p:nvPr>
            <p:ph idx="1"/>
          </p:nvPr>
        </p:nvPicPr>
        <p:blipFill>
          <a:blip r:embed="rId2"/>
          <a:stretch>
            <a:fillRect/>
          </a:stretch>
        </p:blipFill>
        <p:spPr>
          <a:xfrm>
            <a:off x="3371796" y="2406539"/>
            <a:ext cx="5448407" cy="2867046"/>
          </a:xfrm>
        </p:spPr>
      </p:pic>
    </p:spTree>
    <p:extLst>
      <p:ext uri="{BB962C8B-B14F-4D97-AF65-F5344CB8AC3E}">
        <p14:creationId xmlns:p14="http://schemas.microsoft.com/office/powerpoint/2010/main" val="2842410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B66A-DECA-3D15-1190-24B6D10375F9}"/>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98C1B7D4-4F20-9F46-3AC5-0445CD4CD108}"/>
              </a:ext>
            </a:extLst>
          </p:cNvPr>
          <p:cNvPicPr>
            <a:picLocks noGrp="1" noChangeAspect="1"/>
          </p:cNvPicPr>
          <p:nvPr>
            <p:ph idx="1"/>
          </p:nvPr>
        </p:nvPicPr>
        <p:blipFill>
          <a:blip r:embed="rId2"/>
          <a:stretch>
            <a:fillRect/>
          </a:stretch>
        </p:blipFill>
        <p:spPr>
          <a:xfrm>
            <a:off x="1554812" y="2471609"/>
            <a:ext cx="4725059" cy="3115110"/>
          </a:xfrm>
          <a:ln>
            <a:solidFill>
              <a:schemeClr val="tx1"/>
            </a:solidFill>
          </a:ln>
        </p:spPr>
      </p:pic>
      <p:sp>
        <p:nvSpPr>
          <p:cNvPr id="6" name="TextBox 5">
            <a:extLst>
              <a:ext uri="{FF2B5EF4-FFF2-40B4-BE49-F238E27FC236}">
                <a16:creationId xmlns:a16="http://schemas.microsoft.com/office/drawing/2014/main" id="{64D0A4AF-D7A0-D336-3945-76DFA02CFD37}"/>
              </a:ext>
            </a:extLst>
          </p:cNvPr>
          <p:cNvSpPr txBox="1"/>
          <p:nvPr/>
        </p:nvSpPr>
        <p:spPr>
          <a:xfrm>
            <a:off x="7156174" y="2505670"/>
            <a:ext cx="4277802" cy="3046988"/>
          </a:xfrm>
          <a:prstGeom prst="rect">
            <a:avLst/>
          </a:prstGeom>
          <a:noFill/>
        </p:spPr>
        <p:txBody>
          <a:bodyPr wrap="square" rtlCol="0">
            <a:spAutoFit/>
          </a:bodyPr>
          <a:lstStyle/>
          <a:p>
            <a:r>
              <a:rPr lang="en-IN" sz="2400" dirty="0"/>
              <a:t>When we run the code, this dialog box pops up and we can click on “Open File” and choose our .jack program to compile. After successful compilation, a .</a:t>
            </a:r>
            <a:r>
              <a:rPr lang="en-IN" sz="2400" dirty="0" err="1"/>
              <a:t>vm</a:t>
            </a:r>
            <a:r>
              <a:rPr lang="en-IN" sz="2400" dirty="0"/>
              <a:t> file with the same name will be created in the same folder as the .jack file.</a:t>
            </a:r>
          </a:p>
        </p:txBody>
      </p:sp>
    </p:spTree>
    <p:extLst>
      <p:ext uri="{BB962C8B-B14F-4D97-AF65-F5344CB8AC3E}">
        <p14:creationId xmlns:p14="http://schemas.microsoft.com/office/powerpoint/2010/main" val="1718379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080B-36D4-D7D7-28E5-02A1442B7FBD}"/>
              </a:ext>
            </a:extLst>
          </p:cNvPr>
          <p:cNvSpPr>
            <a:spLocks noGrp="1"/>
          </p:cNvSpPr>
          <p:nvPr>
            <p:ph type="title"/>
          </p:nvPr>
        </p:nvSpPr>
        <p:spPr/>
        <p:txBody>
          <a:bodyPr/>
          <a:lstStyle/>
          <a:p>
            <a:r>
              <a:rPr lang="en-US" dirty="0"/>
              <a:t>answer</a:t>
            </a:r>
            <a:endParaRPr lang="en-IN" dirty="0"/>
          </a:p>
        </p:txBody>
      </p:sp>
      <p:sp>
        <p:nvSpPr>
          <p:cNvPr id="5" name="Rectangle 2">
            <a:extLst>
              <a:ext uri="{FF2B5EF4-FFF2-40B4-BE49-F238E27FC236}">
                <a16:creationId xmlns:a16="http://schemas.microsoft.com/office/drawing/2014/main" id="{FAD5B7EC-4CF8-D457-A1E1-6454B58A1F05}"/>
              </a:ext>
            </a:extLst>
          </p:cNvPr>
          <p:cNvSpPr>
            <a:spLocks noGrp="1" noChangeArrowheads="1"/>
          </p:cNvSpPr>
          <p:nvPr>
            <p:ph idx="1"/>
          </p:nvPr>
        </p:nvSpPr>
        <p:spPr bwMode="auto">
          <a:xfrm>
            <a:off x="212904" y="2505125"/>
            <a:ext cx="11999439" cy="83099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n-lt"/>
              </a:rPr>
              <a:t>Merge sort is</a:t>
            </a:r>
            <a:r>
              <a:rPr kumimoji="0" lang="en-US" altLang="en-US" sz="1600" b="0" i="0" u="none" strike="noStrike" cap="none" normalizeH="0" baseline="0" dirty="0">
                <a:ln>
                  <a:noFill/>
                </a:ln>
                <a:solidFill>
                  <a:srgbClr val="374151"/>
                </a:solidFill>
                <a:effectLst/>
                <a:latin typeface="+mn-lt"/>
              </a:rPr>
              <a:t> a function that takes an array as input and recursively divides it into smaller halves until the base case is reached(when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mn-lt"/>
              </a:rPr>
              <a:t>array size is 1 or less). Then, the </a:t>
            </a:r>
            <a:r>
              <a:rPr kumimoji="0" lang="en-US" altLang="en-US" sz="1600" b="1" i="0" u="none" strike="noStrike" cap="none" normalizeH="0" baseline="0" dirty="0">
                <a:ln>
                  <a:noFill/>
                </a:ln>
                <a:solidFill>
                  <a:schemeClr val="tx1"/>
                </a:solidFill>
                <a:effectLst/>
                <a:latin typeface="+mn-lt"/>
              </a:rPr>
              <a:t>merge</a:t>
            </a:r>
            <a:r>
              <a:rPr kumimoji="0" lang="en-US" altLang="en-US" sz="1600" b="0" i="0" u="none" strike="noStrike" cap="none" normalizeH="0" baseline="0" dirty="0">
                <a:ln>
                  <a:noFill/>
                </a:ln>
                <a:solidFill>
                  <a:srgbClr val="374151"/>
                </a:solidFill>
                <a:effectLst/>
                <a:latin typeface="+mn-lt"/>
              </a:rPr>
              <a:t> function is used to merge the sorted halves back together to form the final sorted array.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mn-lt"/>
              </a:rPr>
              <a:t>Finally, the sorted array is returned.</a:t>
            </a:r>
            <a:r>
              <a:rPr kumimoji="0" lang="en-US" altLang="en-US" sz="16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1384454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4330-7D0F-89BB-96F7-0BF928F6168E}"/>
              </a:ext>
            </a:extLst>
          </p:cNvPr>
          <p:cNvSpPr>
            <a:spLocks noGrp="1"/>
          </p:cNvSpPr>
          <p:nvPr>
            <p:ph type="title"/>
          </p:nvPr>
        </p:nvSpPr>
        <p:spPr>
          <a:xfrm>
            <a:off x="581191" y="604299"/>
            <a:ext cx="11029616" cy="722034"/>
          </a:xfrm>
        </p:spPr>
        <p:txBody>
          <a:bodyPr/>
          <a:lstStyle/>
          <a:p>
            <a:r>
              <a:rPr lang="en-IN" dirty="0" err="1"/>
              <a:t>Binarysearch.jack</a:t>
            </a:r>
            <a:endParaRPr lang="en-IN" dirty="0"/>
          </a:p>
        </p:txBody>
      </p:sp>
      <p:pic>
        <p:nvPicPr>
          <p:cNvPr id="5" name="Content Placeholder 4">
            <a:extLst>
              <a:ext uri="{FF2B5EF4-FFF2-40B4-BE49-F238E27FC236}">
                <a16:creationId xmlns:a16="http://schemas.microsoft.com/office/drawing/2014/main" id="{7DCEA6C1-ADD1-9803-E602-261A82E8B28B}"/>
              </a:ext>
            </a:extLst>
          </p:cNvPr>
          <p:cNvPicPr>
            <a:picLocks noGrp="1" noChangeAspect="1"/>
          </p:cNvPicPr>
          <p:nvPr>
            <p:ph idx="1"/>
          </p:nvPr>
        </p:nvPicPr>
        <p:blipFill>
          <a:blip r:embed="rId2"/>
          <a:stretch>
            <a:fillRect/>
          </a:stretch>
        </p:blipFill>
        <p:spPr>
          <a:xfrm>
            <a:off x="1181178" y="1612104"/>
            <a:ext cx="4022614" cy="4696881"/>
          </a:xfrm>
        </p:spPr>
      </p:pic>
      <p:pic>
        <p:nvPicPr>
          <p:cNvPr id="9" name="Picture 8">
            <a:extLst>
              <a:ext uri="{FF2B5EF4-FFF2-40B4-BE49-F238E27FC236}">
                <a16:creationId xmlns:a16="http://schemas.microsoft.com/office/drawing/2014/main" id="{8F5A3F11-BD67-F184-57EF-DFB3F6C0BB41}"/>
              </a:ext>
            </a:extLst>
          </p:cNvPr>
          <p:cNvPicPr>
            <a:picLocks noChangeAspect="1"/>
          </p:cNvPicPr>
          <p:nvPr/>
        </p:nvPicPr>
        <p:blipFill>
          <a:blip r:embed="rId3"/>
          <a:stretch>
            <a:fillRect/>
          </a:stretch>
        </p:blipFill>
        <p:spPr>
          <a:xfrm>
            <a:off x="6322445" y="1412452"/>
            <a:ext cx="4763165" cy="4896533"/>
          </a:xfrm>
          <a:prstGeom prst="rect">
            <a:avLst/>
          </a:prstGeom>
        </p:spPr>
      </p:pic>
    </p:spTree>
    <p:extLst>
      <p:ext uri="{BB962C8B-B14F-4D97-AF65-F5344CB8AC3E}">
        <p14:creationId xmlns:p14="http://schemas.microsoft.com/office/powerpoint/2010/main" val="2013495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C675-FDA1-078E-152E-453431CB50A7}"/>
              </a:ext>
            </a:extLst>
          </p:cNvPr>
          <p:cNvSpPr>
            <a:spLocks noGrp="1"/>
          </p:cNvSpPr>
          <p:nvPr>
            <p:ph type="title"/>
          </p:nvPr>
        </p:nvSpPr>
        <p:spPr>
          <a:xfrm>
            <a:off x="581190" y="569340"/>
            <a:ext cx="11029616" cy="626619"/>
          </a:xfrm>
        </p:spPr>
        <p:txBody>
          <a:bodyPr/>
          <a:lstStyle/>
          <a:p>
            <a:r>
              <a:rPr lang="en-IN" dirty="0"/>
              <a:t>Output in </a:t>
            </a:r>
            <a:r>
              <a:rPr lang="en-IN" dirty="0" err="1"/>
              <a:t>vm</a:t>
            </a:r>
            <a:r>
              <a:rPr lang="en-IN" dirty="0"/>
              <a:t> emulator after compiling using our compiler</a:t>
            </a:r>
          </a:p>
        </p:txBody>
      </p:sp>
      <p:pic>
        <p:nvPicPr>
          <p:cNvPr id="7" name="Content Placeholder 6">
            <a:extLst>
              <a:ext uri="{FF2B5EF4-FFF2-40B4-BE49-F238E27FC236}">
                <a16:creationId xmlns:a16="http://schemas.microsoft.com/office/drawing/2014/main" id="{F60F7380-0FA3-3418-6587-B6B73AC98BC9}"/>
              </a:ext>
            </a:extLst>
          </p:cNvPr>
          <p:cNvPicPr>
            <a:picLocks noGrp="1" noChangeAspect="1"/>
          </p:cNvPicPr>
          <p:nvPr>
            <p:ph idx="1"/>
          </p:nvPr>
        </p:nvPicPr>
        <p:blipFill>
          <a:blip r:embed="rId2"/>
          <a:stretch>
            <a:fillRect/>
          </a:stretch>
        </p:blipFill>
        <p:spPr>
          <a:xfrm>
            <a:off x="1835002" y="1456038"/>
            <a:ext cx="6192467" cy="4338370"/>
          </a:xfrm>
        </p:spPr>
      </p:pic>
    </p:spTree>
    <p:extLst>
      <p:ext uri="{BB962C8B-B14F-4D97-AF65-F5344CB8AC3E}">
        <p14:creationId xmlns:p14="http://schemas.microsoft.com/office/powerpoint/2010/main" val="942476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C675-FDA1-078E-152E-453431CB50A7}"/>
              </a:ext>
            </a:extLst>
          </p:cNvPr>
          <p:cNvSpPr>
            <a:spLocks noGrp="1"/>
          </p:cNvSpPr>
          <p:nvPr>
            <p:ph type="title"/>
          </p:nvPr>
        </p:nvSpPr>
        <p:spPr>
          <a:xfrm>
            <a:off x="581190" y="569340"/>
            <a:ext cx="11029616" cy="626619"/>
          </a:xfrm>
        </p:spPr>
        <p:txBody>
          <a:bodyPr/>
          <a:lstStyle/>
          <a:p>
            <a:r>
              <a:rPr lang="en-IN" dirty="0"/>
              <a:t>Output in </a:t>
            </a:r>
            <a:r>
              <a:rPr lang="en-IN" dirty="0" err="1"/>
              <a:t>vm</a:t>
            </a:r>
            <a:r>
              <a:rPr lang="en-IN" dirty="0"/>
              <a:t> emulator after compiling using our compiler</a:t>
            </a:r>
          </a:p>
        </p:txBody>
      </p:sp>
      <p:pic>
        <p:nvPicPr>
          <p:cNvPr id="5" name="Content Placeholder 4">
            <a:extLst>
              <a:ext uri="{FF2B5EF4-FFF2-40B4-BE49-F238E27FC236}">
                <a16:creationId xmlns:a16="http://schemas.microsoft.com/office/drawing/2014/main" id="{3E261A18-E2CB-A261-B245-ECB87DE8086B}"/>
              </a:ext>
            </a:extLst>
          </p:cNvPr>
          <p:cNvPicPr>
            <a:picLocks noGrp="1" noChangeAspect="1"/>
          </p:cNvPicPr>
          <p:nvPr>
            <p:ph idx="1"/>
          </p:nvPr>
        </p:nvPicPr>
        <p:blipFill>
          <a:blip r:embed="rId2"/>
          <a:stretch>
            <a:fillRect/>
          </a:stretch>
        </p:blipFill>
        <p:spPr>
          <a:xfrm>
            <a:off x="2250921" y="1379455"/>
            <a:ext cx="7690154" cy="5134399"/>
          </a:xfrm>
        </p:spPr>
      </p:pic>
    </p:spTree>
    <p:extLst>
      <p:ext uri="{BB962C8B-B14F-4D97-AF65-F5344CB8AC3E}">
        <p14:creationId xmlns:p14="http://schemas.microsoft.com/office/powerpoint/2010/main" val="529210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0AFE-6DCA-494D-CA9F-7CF60D63D7CE}"/>
              </a:ext>
            </a:extLst>
          </p:cNvPr>
          <p:cNvSpPr>
            <a:spLocks noGrp="1"/>
          </p:cNvSpPr>
          <p:nvPr>
            <p:ph type="title"/>
          </p:nvPr>
        </p:nvSpPr>
        <p:spPr>
          <a:xfrm>
            <a:off x="581192" y="3729162"/>
            <a:ext cx="10407511" cy="1265480"/>
          </a:xfrm>
        </p:spPr>
        <p:txBody>
          <a:bodyPr>
            <a:noAutofit/>
          </a:bodyPr>
          <a:lstStyle/>
          <a:p>
            <a:r>
              <a:rPr lang="en-IN" sz="2800" dirty="0"/>
              <a:t>Question 4</a:t>
            </a:r>
            <a:br>
              <a:rPr lang="en-IN" sz="2800" dirty="0"/>
            </a:br>
            <a:r>
              <a:rPr lang="en-US" sz="2800" b="0" i="0" dirty="0">
                <a:effectLst/>
                <a:latin typeface="+mn-lt"/>
              </a:rPr>
              <a:t>Check the correctness of the program </a:t>
            </a:r>
            <a:r>
              <a:rPr lang="en-US" sz="2800" b="0" i="0" dirty="0" err="1">
                <a:effectLst/>
                <a:latin typeface="+mn-lt"/>
              </a:rPr>
              <a:t>ArrayTest</a:t>
            </a:r>
            <a:r>
              <a:rPr lang="en-US" sz="2800" b="0" i="0" dirty="0">
                <a:effectLst/>
                <a:latin typeface="+mn-lt"/>
              </a:rPr>
              <a:t> in folder 12 of projects using the inbuilt Jack Compiler and supplied test script. </a:t>
            </a:r>
            <a:br>
              <a:rPr lang="en-US" sz="2800" b="0" i="0" dirty="0">
                <a:effectLst/>
                <a:latin typeface="+mn-lt"/>
              </a:rPr>
            </a:br>
            <a:br>
              <a:rPr lang="en-US" sz="2800" b="0" i="0" dirty="0">
                <a:effectLst/>
                <a:latin typeface="+mn-lt"/>
              </a:rPr>
            </a:br>
            <a:r>
              <a:rPr lang="en-US" sz="2800" b="0" i="0" dirty="0">
                <a:effectLst/>
                <a:latin typeface="+mn-lt"/>
              </a:rPr>
              <a:t>Use your VM translator to translate the above .jack program to .</a:t>
            </a:r>
            <a:r>
              <a:rPr lang="en-US" sz="2800" b="0" i="0" dirty="0" err="1">
                <a:effectLst/>
                <a:latin typeface="+mn-lt"/>
              </a:rPr>
              <a:t>vm</a:t>
            </a:r>
            <a:r>
              <a:rPr lang="en-US" sz="2800" b="0" i="0" dirty="0">
                <a:effectLst/>
                <a:latin typeface="+mn-lt"/>
              </a:rPr>
              <a:t> program.</a:t>
            </a:r>
            <a:br>
              <a:rPr lang="en-US" sz="2800" b="0" i="0" dirty="0">
                <a:effectLst/>
                <a:latin typeface="+mn-lt"/>
              </a:rPr>
            </a:br>
            <a:br>
              <a:rPr lang="en-US" sz="2800" b="0" i="0" dirty="0">
                <a:effectLst/>
                <a:latin typeface="+mn-lt"/>
              </a:rPr>
            </a:br>
            <a:r>
              <a:rPr lang="en-US" sz="2800" b="0" i="0" dirty="0">
                <a:effectLst/>
                <a:latin typeface="+mn-lt"/>
              </a:rPr>
              <a:t>Execute the generated .</a:t>
            </a:r>
            <a:r>
              <a:rPr lang="en-US" sz="2800" b="0" i="0" dirty="0" err="1">
                <a:effectLst/>
                <a:latin typeface="+mn-lt"/>
              </a:rPr>
              <a:t>asm</a:t>
            </a:r>
            <a:r>
              <a:rPr lang="en-US" sz="2800" b="0" i="0" dirty="0">
                <a:effectLst/>
                <a:latin typeface="+mn-lt"/>
              </a:rPr>
              <a:t> programs on the VM emulator using the supplied test script.</a:t>
            </a:r>
            <a:endParaRPr lang="en-IN" sz="2800" dirty="0">
              <a:latin typeface="+mn-lt"/>
            </a:endParaRPr>
          </a:p>
        </p:txBody>
      </p:sp>
    </p:spTree>
    <p:extLst>
      <p:ext uri="{BB962C8B-B14F-4D97-AF65-F5344CB8AC3E}">
        <p14:creationId xmlns:p14="http://schemas.microsoft.com/office/powerpoint/2010/main" val="2978567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3EEA0-2FEE-FF47-40AA-19C3FC2660BD}"/>
              </a:ext>
            </a:extLst>
          </p:cNvPr>
          <p:cNvSpPr>
            <a:spLocks noGrp="1"/>
          </p:cNvSpPr>
          <p:nvPr>
            <p:ph type="title"/>
          </p:nvPr>
        </p:nvSpPr>
        <p:spPr>
          <a:xfrm>
            <a:off x="581191" y="659957"/>
            <a:ext cx="11029616" cy="618667"/>
          </a:xfrm>
        </p:spPr>
        <p:txBody>
          <a:bodyPr/>
          <a:lstStyle/>
          <a:p>
            <a:r>
              <a:rPr lang="en-IN" dirty="0" err="1"/>
              <a:t>Arraytest.jack</a:t>
            </a:r>
            <a:endParaRPr lang="en-IN" dirty="0"/>
          </a:p>
        </p:txBody>
      </p:sp>
      <p:pic>
        <p:nvPicPr>
          <p:cNvPr id="5" name="Content Placeholder 4">
            <a:extLst>
              <a:ext uri="{FF2B5EF4-FFF2-40B4-BE49-F238E27FC236}">
                <a16:creationId xmlns:a16="http://schemas.microsoft.com/office/drawing/2014/main" id="{5C352054-8B7D-B12C-61F4-8BCA52FA5794}"/>
              </a:ext>
            </a:extLst>
          </p:cNvPr>
          <p:cNvPicPr>
            <a:picLocks noGrp="1" noChangeAspect="1"/>
          </p:cNvPicPr>
          <p:nvPr>
            <p:ph idx="1"/>
          </p:nvPr>
        </p:nvPicPr>
        <p:blipFill>
          <a:blip r:embed="rId2"/>
          <a:stretch>
            <a:fillRect/>
          </a:stretch>
        </p:blipFill>
        <p:spPr>
          <a:xfrm>
            <a:off x="3968924" y="1403307"/>
            <a:ext cx="4254152" cy="5281603"/>
          </a:xfrm>
        </p:spPr>
      </p:pic>
    </p:spTree>
    <p:extLst>
      <p:ext uri="{BB962C8B-B14F-4D97-AF65-F5344CB8AC3E}">
        <p14:creationId xmlns:p14="http://schemas.microsoft.com/office/powerpoint/2010/main" val="293960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2C22-4A7A-89F4-087C-D400157180C0}"/>
              </a:ext>
            </a:extLst>
          </p:cNvPr>
          <p:cNvSpPr>
            <a:spLocks noGrp="1"/>
          </p:cNvSpPr>
          <p:nvPr>
            <p:ph type="title"/>
          </p:nvPr>
        </p:nvSpPr>
        <p:spPr>
          <a:xfrm>
            <a:off x="581192" y="589219"/>
            <a:ext cx="11029616" cy="586862"/>
          </a:xfrm>
        </p:spPr>
        <p:txBody>
          <a:bodyPr/>
          <a:lstStyle/>
          <a:p>
            <a:r>
              <a:rPr lang="en-IN" dirty="0"/>
              <a:t>Arraytest.vm (using inbuilt compiler)</a:t>
            </a:r>
          </a:p>
        </p:txBody>
      </p:sp>
      <p:pic>
        <p:nvPicPr>
          <p:cNvPr id="5" name="Content Placeholder 4">
            <a:extLst>
              <a:ext uri="{FF2B5EF4-FFF2-40B4-BE49-F238E27FC236}">
                <a16:creationId xmlns:a16="http://schemas.microsoft.com/office/drawing/2014/main" id="{85E8CAC2-2B2E-B4FD-CD71-B5A374B20779}"/>
              </a:ext>
            </a:extLst>
          </p:cNvPr>
          <p:cNvPicPr>
            <a:picLocks noGrp="1" noChangeAspect="1"/>
          </p:cNvPicPr>
          <p:nvPr>
            <p:ph idx="1"/>
          </p:nvPr>
        </p:nvPicPr>
        <p:blipFill>
          <a:blip r:embed="rId2"/>
          <a:stretch>
            <a:fillRect/>
          </a:stretch>
        </p:blipFill>
        <p:spPr>
          <a:xfrm>
            <a:off x="1289651" y="1287395"/>
            <a:ext cx="1440024" cy="5414494"/>
          </a:xfrm>
        </p:spPr>
      </p:pic>
      <p:pic>
        <p:nvPicPr>
          <p:cNvPr id="7" name="Picture 6">
            <a:extLst>
              <a:ext uri="{FF2B5EF4-FFF2-40B4-BE49-F238E27FC236}">
                <a16:creationId xmlns:a16="http://schemas.microsoft.com/office/drawing/2014/main" id="{6B46D6CC-391C-8117-111C-826FA5C8D62C}"/>
              </a:ext>
            </a:extLst>
          </p:cNvPr>
          <p:cNvPicPr>
            <a:picLocks noChangeAspect="1"/>
          </p:cNvPicPr>
          <p:nvPr/>
        </p:nvPicPr>
        <p:blipFill>
          <a:blip r:embed="rId3"/>
          <a:stretch>
            <a:fillRect/>
          </a:stretch>
        </p:blipFill>
        <p:spPr>
          <a:xfrm>
            <a:off x="4086122" y="1287395"/>
            <a:ext cx="1270666" cy="5414494"/>
          </a:xfrm>
          <a:prstGeom prst="rect">
            <a:avLst/>
          </a:prstGeom>
        </p:spPr>
      </p:pic>
      <p:pic>
        <p:nvPicPr>
          <p:cNvPr id="9" name="Picture 8">
            <a:extLst>
              <a:ext uri="{FF2B5EF4-FFF2-40B4-BE49-F238E27FC236}">
                <a16:creationId xmlns:a16="http://schemas.microsoft.com/office/drawing/2014/main" id="{DF6B36E4-9D5F-BEE7-944C-F116783C455F}"/>
              </a:ext>
            </a:extLst>
          </p:cNvPr>
          <p:cNvPicPr>
            <a:picLocks noChangeAspect="1"/>
          </p:cNvPicPr>
          <p:nvPr/>
        </p:nvPicPr>
        <p:blipFill>
          <a:blip r:embed="rId4"/>
          <a:stretch>
            <a:fillRect/>
          </a:stretch>
        </p:blipFill>
        <p:spPr>
          <a:xfrm>
            <a:off x="6566059" y="1287395"/>
            <a:ext cx="1410025" cy="5414494"/>
          </a:xfrm>
          <a:prstGeom prst="rect">
            <a:avLst/>
          </a:prstGeom>
        </p:spPr>
      </p:pic>
      <p:pic>
        <p:nvPicPr>
          <p:cNvPr id="11" name="Picture 10">
            <a:extLst>
              <a:ext uri="{FF2B5EF4-FFF2-40B4-BE49-F238E27FC236}">
                <a16:creationId xmlns:a16="http://schemas.microsoft.com/office/drawing/2014/main" id="{D3A09E8E-B1EF-0AC0-E883-6F27ED610B93}"/>
              </a:ext>
            </a:extLst>
          </p:cNvPr>
          <p:cNvPicPr>
            <a:picLocks noChangeAspect="1"/>
          </p:cNvPicPr>
          <p:nvPr/>
        </p:nvPicPr>
        <p:blipFill>
          <a:blip r:embed="rId5"/>
          <a:stretch>
            <a:fillRect/>
          </a:stretch>
        </p:blipFill>
        <p:spPr>
          <a:xfrm>
            <a:off x="9185355" y="1287395"/>
            <a:ext cx="1714739" cy="3839111"/>
          </a:xfrm>
          <a:prstGeom prst="rect">
            <a:avLst/>
          </a:prstGeom>
        </p:spPr>
      </p:pic>
    </p:spTree>
    <p:extLst>
      <p:ext uri="{BB962C8B-B14F-4D97-AF65-F5344CB8AC3E}">
        <p14:creationId xmlns:p14="http://schemas.microsoft.com/office/powerpoint/2010/main" val="3716542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72DB-0460-92C8-D106-3C361F5E7BAF}"/>
              </a:ext>
            </a:extLst>
          </p:cNvPr>
          <p:cNvSpPr>
            <a:spLocks noGrp="1"/>
          </p:cNvSpPr>
          <p:nvPr>
            <p:ph type="title"/>
          </p:nvPr>
        </p:nvSpPr>
        <p:spPr>
          <a:xfrm>
            <a:off x="581192" y="601146"/>
            <a:ext cx="11029616" cy="563008"/>
          </a:xfrm>
        </p:spPr>
        <p:txBody>
          <a:bodyPr/>
          <a:lstStyle/>
          <a:p>
            <a:r>
              <a:rPr lang="en-IN" dirty="0"/>
              <a:t>Arraytest.vm (using our compiler)</a:t>
            </a:r>
          </a:p>
        </p:txBody>
      </p:sp>
      <p:pic>
        <p:nvPicPr>
          <p:cNvPr id="5" name="Content Placeholder 4">
            <a:extLst>
              <a:ext uri="{FF2B5EF4-FFF2-40B4-BE49-F238E27FC236}">
                <a16:creationId xmlns:a16="http://schemas.microsoft.com/office/drawing/2014/main" id="{C0E148C6-D7E2-407E-529B-0727D5EF446A}"/>
              </a:ext>
            </a:extLst>
          </p:cNvPr>
          <p:cNvPicPr>
            <a:picLocks noGrp="1" noChangeAspect="1"/>
          </p:cNvPicPr>
          <p:nvPr>
            <p:ph idx="1"/>
          </p:nvPr>
        </p:nvPicPr>
        <p:blipFill>
          <a:blip r:embed="rId2"/>
          <a:stretch>
            <a:fillRect/>
          </a:stretch>
        </p:blipFill>
        <p:spPr>
          <a:xfrm>
            <a:off x="1550800" y="1379451"/>
            <a:ext cx="1405581" cy="5227501"/>
          </a:xfrm>
        </p:spPr>
      </p:pic>
      <p:pic>
        <p:nvPicPr>
          <p:cNvPr id="7" name="Picture 6">
            <a:extLst>
              <a:ext uri="{FF2B5EF4-FFF2-40B4-BE49-F238E27FC236}">
                <a16:creationId xmlns:a16="http://schemas.microsoft.com/office/drawing/2014/main" id="{9AAE74BE-D153-9F2C-17F4-EDF78D878DA9}"/>
              </a:ext>
            </a:extLst>
          </p:cNvPr>
          <p:cNvPicPr>
            <a:picLocks noChangeAspect="1"/>
          </p:cNvPicPr>
          <p:nvPr/>
        </p:nvPicPr>
        <p:blipFill>
          <a:blip r:embed="rId3"/>
          <a:stretch>
            <a:fillRect/>
          </a:stretch>
        </p:blipFill>
        <p:spPr>
          <a:xfrm>
            <a:off x="4063708" y="1379451"/>
            <a:ext cx="1225438" cy="5227502"/>
          </a:xfrm>
          <a:prstGeom prst="rect">
            <a:avLst/>
          </a:prstGeom>
        </p:spPr>
      </p:pic>
      <p:pic>
        <p:nvPicPr>
          <p:cNvPr id="9" name="Picture 8">
            <a:extLst>
              <a:ext uri="{FF2B5EF4-FFF2-40B4-BE49-F238E27FC236}">
                <a16:creationId xmlns:a16="http://schemas.microsoft.com/office/drawing/2014/main" id="{BDB18D95-0B0E-1D9D-1C91-9F8FAEADB301}"/>
              </a:ext>
            </a:extLst>
          </p:cNvPr>
          <p:cNvPicPr>
            <a:picLocks noChangeAspect="1"/>
          </p:cNvPicPr>
          <p:nvPr/>
        </p:nvPicPr>
        <p:blipFill>
          <a:blip r:embed="rId4"/>
          <a:stretch>
            <a:fillRect/>
          </a:stretch>
        </p:blipFill>
        <p:spPr>
          <a:xfrm>
            <a:off x="6396474" y="1379451"/>
            <a:ext cx="1430603" cy="5227502"/>
          </a:xfrm>
          <a:prstGeom prst="rect">
            <a:avLst/>
          </a:prstGeom>
        </p:spPr>
      </p:pic>
      <p:pic>
        <p:nvPicPr>
          <p:cNvPr id="11" name="Picture 10">
            <a:extLst>
              <a:ext uri="{FF2B5EF4-FFF2-40B4-BE49-F238E27FC236}">
                <a16:creationId xmlns:a16="http://schemas.microsoft.com/office/drawing/2014/main" id="{98555CCF-E741-3861-196B-23E069B89986}"/>
              </a:ext>
            </a:extLst>
          </p:cNvPr>
          <p:cNvPicPr>
            <a:picLocks noChangeAspect="1"/>
          </p:cNvPicPr>
          <p:nvPr/>
        </p:nvPicPr>
        <p:blipFill>
          <a:blip r:embed="rId5"/>
          <a:stretch>
            <a:fillRect/>
          </a:stretch>
        </p:blipFill>
        <p:spPr>
          <a:xfrm>
            <a:off x="8945513" y="1379451"/>
            <a:ext cx="1695687" cy="3677163"/>
          </a:xfrm>
          <a:prstGeom prst="rect">
            <a:avLst/>
          </a:prstGeom>
        </p:spPr>
      </p:pic>
    </p:spTree>
    <p:extLst>
      <p:ext uri="{BB962C8B-B14F-4D97-AF65-F5344CB8AC3E}">
        <p14:creationId xmlns:p14="http://schemas.microsoft.com/office/powerpoint/2010/main" val="1653483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98C2-46FF-9013-ACD8-8007F4E485B4}"/>
              </a:ext>
            </a:extLst>
          </p:cNvPr>
          <p:cNvSpPr>
            <a:spLocks noGrp="1"/>
          </p:cNvSpPr>
          <p:nvPr>
            <p:ph type="title"/>
          </p:nvPr>
        </p:nvSpPr>
        <p:spPr>
          <a:xfrm>
            <a:off x="581191" y="667910"/>
            <a:ext cx="11029616" cy="674326"/>
          </a:xfrm>
        </p:spPr>
        <p:txBody>
          <a:bodyPr/>
          <a:lstStyle/>
          <a:p>
            <a:r>
              <a:rPr lang="en-IN" dirty="0"/>
              <a:t>Checking correctness in </a:t>
            </a:r>
            <a:r>
              <a:rPr lang="en-IN" dirty="0" err="1"/>
              <a:t>vm</a:t>
            </a:r>
            <a:r>
              <a:rPr lang="en-IN" dirty="0"/>
              <a:t> emulator using test script</a:t>
            </a:r>
          </a:p>
        </p:txBody>
      </p:sp>
      <p:pic>
        <p:nvPicPr>
          <p:cNvPr id="5" name="Content Placeholder 4">
            <a:extLst>
              <a:ext uri="{FF2B5EF4-FFF2-40B4-BE49-F238E27FC236}">
                <a16:creationId xmlns:a16="http://schemas.microsoft.com/office/drawing/2014/main" id="{9EE25CD0-EBD9-94A2-9533-5291EE75F493}"/>
              </a:ext>
            </a:extLst>
          </p:cNvPr>
          <p:cNvPicPr>
            <a:picLocks noGrp="1" noChangeAspect="1"/>
          </p:cNvPicPr>
          <p:nvPr>
            <p:ph idx="1"/>
          </p:nvPr>
        </p:nvPicPr>
        <p:blipFill>
          <a:blip r:embed="rId2"/>
          <a:stretch>
            <a:fillRect/>
          </a:stretch>
        </p:blipFill>
        <p:spPr>
          <a:xfrm>
            <a:off x="829008" y="1659813"/>
            <a:ext cx="6844579" cy="4790524"/>
          </a:xfrm>
        </p:spPr>
      </p:pic>
      <p:sp>
        <p:nvSpPr>
          <p:cNvPr id="6" name="TextBox 5">
            <a:extLst>
              <a:ext uri="{FF2B5EF4-FFF2-40B4-BE49-F238E27FC236}">
                <a16:creationId xmlns:a16="http://schemas.microsoft.com/office/drawing/2014/main" id="{D5EDDB64-C8BF-5653-DF4E-772DD20E4311}"/>
              </a:ext>
            </a:extLst>
          </p:cNvPr>
          <p:cNvSpPr txBox="1"/>
          <p:nvPr/>
        </p:nvSpPr>
        <p:spPr>
          <a:xfrm>
            <a:off x="8158038" y="2828835"/>
            <a:ext cx="3522428" cy="1200329"/>
          </a:xfrm>
          <a:prstGeom prst="rect">
            <a:avLst/>
          </a:prstGeom>
          <a:noFill/>
        </p:spPr>
        <p:txBody>
          <a:bodyPr wrap="square" rtlCol="0">
            <a:spAutoFit/>
          </a:bodyPr>
          <a:lstStyle/>
          <a:p>
            <a:r>
              <a:rPr lang="en-IN" dirty="0"/>
              <a:t>This is after compiling using inbuilt </a:t>
            </a:r>
            <a:r>
              <a:rPr lang="en-IN" dirty="0" err="1"/>
              <a:t>JackCompiler</a:t>
            </a:r>
            <a:r>
              <a:rPr lang="en-IN" dirty="0"/>
              <a:t>. As we can see the comparison ended successfully meaning the program is correct</a:t>
            </a:r>
          </a:p>
        </p:txBody>
      </p:sp>
    </p:spTree>
    <p:extLst>
      <p:ext uri="{BB962C8B-B14F-4D97-AF65-F5344CB8AC3E}">
        <p14:creationId xmlns:p14="http://schemas.microsoft.com/office/powerpoint/2010/main" val="650512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98C2-46FF-9013-ACD8-8007F4E485B4}"/>
              </a:ext>
            </a:extLst>
          </p:cNvPr>
          <p:cNvSpPr>
            <a:spLocks noGrp="1"/>
          </p:cNvSpPr>
          <p:nvPr>
            <p:ph type="title"/>
          </p:nvPr>
        </p:nvSpPr>
        <p:spPr>
          <a:xfrm>
            <a:off x="581191" y="667910"/>
            <a:ext cx="11029616" cy="674326"/>
          </a:xfrm>
        </p:spPr>
        <p:txBody>
          <a:bodyPr/>
          <a:lstStyle/>
          <a:p>
            <a:r>
              <a:rPr lang="en-IN" dirty="0"/>
              <a:t>Checking correctness in </a:t>
            </a:r>
            <a:r>
              <a:rPr lang="en-IN" dirty="0" err="1"/>
              <a:t>vm</a:t>
            </a:r>
            <a:r>
              <a:rPr lang="en-IN" dirty="0"/>
              <a:t> emulator using test script</a:t>
            </a:r>
          </a:p>
        </p:txBody>
      </p:sp>
      <p:pic>
        <p:nvPicPr>
          <p:cNvPr id="9" name="Content Placeholder 8">
            <a:extLst>
              <a:ext uri="{FF2B5EF4-FFF2-40B4-BE49-F238E27FC236}">
                <a16:creationId xmlns:a16="http://schemas.microsoft.com/office/drawing/2014/main" id="{06EC6F10-3190-02DD-6CEB-50894A40AEA1}"/>
              </a:ext>
            </a:extLst>
          </p:cNvPr>
          <p:cNvPicPr>
            <a:picLocks noGrp="1" noChangeAspect="1"/>
          </p:cNvPicPr>
          <p:nvPr>
            <p:ph idx="1"/>
          </p:nvPr>
        </p:nvPicPr>
        <p:blipFill>
          <a:blip r:embed="rId2"/>
          <a:stretch>
            <a:fillRect/>
          </a:stretch>
        </p:blipFill>
        <p:spPr>
          <a:xfrm>
            <a:off x="581191" y="1482365"/>
            <a:ext cx="7195185" cy="5030897"/>
          </a:xfrm>
        </p:spPr>
      </p:pic>
      <p:sp>
        <p:nvSpPr>
          <p:cNvPr id="10" name="TextBox 9">
            <a:extLst>
              <a:ext uri="{FF2B5EF4-FFF2-40B4-BE49-F238E27FC236}">
                <a16:creationId xmlns:a16="http://schemas.microsoft.com/office/drawing/2014/main" id="{CAB0C8A6-8E97-5110-E1FB-67658302F6D7}"/>
              </a:ext>
            </a:extLst>
          </p:cNvPr>
          <p:cNvSpPr txBox="1"/>
          <p:nvPr/>
        </p:nvSpPr>
        <p:spPr>
          <a:xfrm>
            <a:off x="8158038" y="2828835"/>
            <a:ext cx="3522428" cy="1754326"/>
          </a:xfrm>
          <a:prstGeom prst="rect">
            <a:avLst/>
          </a:prstGeom>
          <a:noFill/>
        </p:spPr>
        <p:txBody>
          <a:bodyPr wrap="square" rtlCol="0">
            <a:spAutoFit/>
          </a:bodyPr>
          <a:lstStyle/>
          <a:p>
            <a:r>
              <a:rPr lang="en-IN" dirty="0"/>
              <a:t>This is after compiling using our compiler. As we can see the comparison ended successfully meaning the program is correct and thus the compiler we built is working.</a:t>
            </a:r>
          </a:p>
        </p:txBody>
      </p:sp>
    </p:spTree>
    <p:extLst>
      <p:ext uri="{BB962C8B-B14F-4D97-AF65-F5344CB8AC3E}">
        <p14:creationId xmlns:p14="http://schemas.microsoft.com/office/powerpoint/2010/main" val="3824294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FD77-1D5B-F640-6C67-114B9F194791}"/>
              </a:ext>
            </a:extLst>
          </p:cNvPr>
          <p:cNvSpPr>
            <a:spLocks noGrp="1"/>
          </p:cNvSpPr>
          <p:nvPr>
            <p:ph type="title"/>
          </p:nvPr>
        </p:nvSpPr>
        <p:spPr>
          <a:xfrm>
            <a:off x="563263" y="1517944"/>
            <a:ext cx="11029616" cy="839773"/>
          </a:xfrm>
        </p:spPr>
        <p:txBody>
          <a:bodyPr>
            <a:normAutofit fontScale="90000"/>
          </a:bodyPr>
          <a:lstStyle/>
          <a:p>
            <a:r>
              <a:rPr lang="en-US" sz="2800" b="0" i="0" dirty="0">
                <a:effectLst/>
                <a:latin typeface="+mn-lt"/>
              </a:rPr>
              <a:t>Use your VM translator to translate the above .jack program to .</a:t>
            </a:r>
            <a:r>
              <a:rPr lang="en-US" sz="2800" b="0" i="0" dirty="0" err="1">
                <a:effectLst/>
                <a:latin typeface="+mn-lt"/>
              </a:rPr>
              <a:t>vm</a:t>
            </a:r>
            <a:r>
              <a:rPr lang="en-US" sz="2800" b="0" i="0" dirty="0">
                <a:effectLst/>
                <a:latin typeface="+mn-lt"/>
              </a:rPr>
              <a:t> program.</a:t>
            </a:r>
            <a:br>
              <a:rPr lang="en-US" sz="2800" b="0" i="0" dirty="0">
                <a:effectLst/>
                <a:latin typeface="+mn-lt"/>
              </a:rPr>
            </a:br>
            <a:endParaRPr lang="en-IN" dirty="0"/>
          </a:p>
        </p:txBody>
      </p:sp>
      <p:pic>
        <p:nvPicPr>
          <p:cNvPr id="7" name="Picture 6">
            <a:extLst>
              <a:ext uri="{FF2B5EF4-FFF2-40B4-BE49-F238E27FC236}">
                <a16:creationId xmlns:a16="http://schemas.microsoft.com/office/drawing/2014/main" id="{DDDE1827-2C1C-6B4B-9B3B-33923CFD07EC}"/>
              </a:ext>
            </a:extLst>
          </p:cNvPr>
          <p:cNvPicPr>
            <a:picLocks noChangeAspect="1"/>
          </p:cNvPicPr>
          <p:nvPr/>
        </p:nvPicPr>
        <p:blipFill>
          <a:blip r:embed="rId2"/>
          <a:stretch>
            <a:fillRect/>
          </a:stretch>
        </p:blipFill>
        <p:spPr>
          <a:xfrm>
            <a:off x="1390213" y="2223248"/>
            <a:ext cx="1806146" cy="4100029"/>
          </a:xfrm>
          <a:prstGeom prst="rect">
            <a:avLst/>
          </a:prstGeom>
        </p:spPr>
      </p:pic>
      <p:pic>
        <p:nvPicPr>
          <p:cNvPr id="9" name="Picture 8">
            <a:extLst>
              <a:ext uri="{FF2B5EF4-FFF2-40B4-BE49-F238E27FC236}">
                <a16:creationId xmlns:a16="http://schemas.microsoft.com/office/drawing/2014/main" id="{BD39232A-B9DB-4162-F30F-3DEDF3E1525B}"/>
              </a:ext>
            </a:extLst>
          </p:cNvPr>
          <p:cNvPicPr>
            <a:picLocks noChangeAspect="1"/>
          </p:cNvPicPr>
          <p:nvPr/>
        </p:nvPicPr>
        <p:blipFill>
          <a:blip r:embed="rId3"/>
          <a:stretch>
            <a:fillRect/>
          </a:stretch>
        </p:blipFill>
        <p:spPr>
          <a:xfrm>
            <a:off x="4037318" y="2142565"/>
            <a:ext cx="1726988" cy="4246692"/>
          </a:xfrm>
          <a:prstGeom prst="rect">
            <a:avLst/>
          </a:prstGeom>
        </p:spPr>
      </p:pic>
      <p:pic>
        <p:nvPicPr>
          <p:cNvPr id="11" name="Picture 10">
            <a:extLst>
              <a:ext uri="{FF2B5EF4-FFF2-40B4-BE49-F238E27FC236}">
                <a16:creationId xmlns:a16="http://schemas.microsoft.com/office/drawing/2014/main" id="{46269546-BD14-6849-5BFF-D5E73639A40F}"/>
              </a:ext>
            </a:extLst>
          </p:cNvPr>
          <p:cNvPicPr>
            <a:picLocks noChangeAspect="1"/>
          </p:cNvPicPr>
          <p:nvPr/>
        </p:nvPicPr>
        <p:blipFill>
          <a:blip r:embed="rId4"/>
          <a:stretch>
            <a:fillRect/>
          </a:stretch>
        </p:blipFill>
        <p:spPr>
          <a:xfrm>
            <a:off x="6389440" y="2196351"/>
            <a:ext cx="1896871" cy="4112613"/>
          </a:xfrm>
          <a:prstGeom prst="rect">
            <a:avLst/>
          </a:prstGeom>
        </p:spPr>
      </p:pic>
      <p:pic>
        <p:nvPicPr>
          <p:cNvPr id="13" name="Picture 12">
            <a:extLst>
              <a:ext uri="{FF2B5EF4-FFF2-40B4-BE49-F238E27FC236}">
                <a16:creationId xmlns:a16="http://schemas.microsoft.com/office/drawing/2014/main" id="{B564CF5F-254E-F314-C340-0DB7FC7953DC}"/>
              </a:ext>
            </a:extLst>
          </p:cNvPr>
          <p:cNvPicPr>
            <a:picLocks noChangeAspect="1"/>
          </p:cNvPicPr>
          <p:nvPr/>
        </p:nvPicPr>
        <p:blipFill>
          <a:blip r:embed="rId5"/>
          <a:stretch>
            <a:fillRect/>
          </a:stretch>
        </p:blipFill>
        <p:spPr>
          <a:xfrm>
            <a:off x="8841859" y="2196352"/>
            <a:ext cx="2212183" cy="4103909"/>
          </a:xfrm>
          <a:prstGeom prst="rect">
            <a:avLst/>
          </a:prstGeom>
        </p:spPr>
      </p:pic>
    </p:spTree>
    <p:extLst>
      <p:ext uri="{BB962C8B-B14F-4D97-AF65-F5344CB8AC3E}">
        <p14:creationId xmlns:p14="http://schemas.microsoft.com/office/powerpoint/2010/main" val="2071347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26EF-FB53-0815-6654-5F3C8A37ECA4}"/>
              </a:ext>
            </a:extLst>
          </p:cNvPr>
          <p:cNvSpPr>
            <a:spLocks noGrp="1"/>
          </p:cNvSpPr>
          <p:nvPr>
            <p:ph type="title"/>
          </p:nvPr>
        </p:nvSpPr>
        <p:spPr/>
        <p:txBody>
          <a:bodyPr/>
          <a:lstStyle/>
          <a:p>
            <a:r>
              <a:rPr lang="en-US" dirty="0"/>
              <a:t>Code explanation</a:t>
            </a:r>
            <a:endParaRPr lang="en-IN" dirty="0"/>
          </a:p>
        </p:txBody>
      </p:sp>
      <p:pic>
        <p:nvPicPr>
          <p:cNvPr id="10" name="Picture 9">
            <a:extLst>
              <a:ext uri="{FF2B5EF4-FFF2-40B4-BE49-F238E27FC236}">
                <a16:creationId xmlns:a16="http://schemas.microsoft.com/office/drawing/2014/main" id="{2994674A-2762-F31E-0700-01705F4CB391}"/>
              </a:ext>
            </a:extLst>
          </p:cNvPr>
          <p:cNvPicPr>
            <a:picLocks noChangeAspect="1"/>
          </p:cNvPicPr>
          <p:nvPr/>
        </p:nvPicPr>
        <p:blipFill>
          <a:blip r:embed="rId2"/>
          <a:stretch>
            <a:fillRect/>
          </a:stretch>
        </p:blipFill>
        <p:spPr>
          <a:xfrm>
            <a:off x="6412526" y="1404104"/>
            <a:ext cx="5637512" cy="5297321"/>
          </a:xfrm>
          <a:prstGeom prst="rect">
            <a:avLst/>
          </a:prstGeom>
        </p:spPr>
      </p:pic>
      <p:sp>
        <p:nvSpPr>
          <p:cNvPr id="11" name="Rectangle 3">
            <a:extLst>
              <a:ext uri="{FF2B5EF4-FFF2-40B4-BE49-F238E27FC236}">
                <a16:creationId xmlns:a16="http://schemas.microsoft.com/office/drawing/2014/main" id="{892E4F7D-0ADB-A384-04FD-75892B026551}"/>
              </a:ext>
            </a:extLst>
          </p:cNvPr>
          <p:cNvSpPr>
            <a:spLocks noChangeArrowheads="1"/>
          </p:cNvSpPr>
          <p:nvPr/>
        </p:nvSpPr>
        <p:spPr bwMode="auto">
          <a:xfrm>
            <a:off x="0" y="2544190"/>
            <a:ext cx="6300592" cy="280076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mn-lt"/>
              </a:rPr>
              <a:t>We start by initializing an array named </a:t>
            </a:r>
            <a:r>
              <a:rPr kumimoji="0" lang="en-US" altLang="en-US" sz="1600" b="1" i="0" u="none" strike="noStrike" cap="none" normalizeH="0" baseline="0" dirty="0" err="1">
                <a:ln>
                  <a:noFill/>
                </a:ln>
                <a:solidFill>
                  <a:srgbClr val="374151"/>
                </a:solidFill>
                <a:effectLst/>
                <a:latin typeface="+mn-lt"/>
              </a:rPr>
              <a:t>arr</a:t>
            </a:r>
            <a:r>
              <a:rPr kumimoji="0" lang="en-US" altLang="en-US" sz="1600" b="0" i="0" u="none" strike="noStrike" cap="none" normalizeH="0" baseline="0" dirty="0">
                <a:ln>
                  <a:noFill/>
                </a:ln>
                <a:solidFill>
                  <a:srgbClr val="374151"/>
                </a:solidFill>
                <a:effectLst/>
                <a:latin typeface="+mn-lt"/>
              </a:rPr>
              <a:t> of length </a:t>
            </a:r>
            <a:r>
              <a:rPr kumimoji="0" lang="en-US" altLang="en-US" sz="1600" b="1" i="0" u="none" strike="noStrike" cap="none" normalizeH="0" baseline="0" dirty="0" err="1">
                <a:ln>
                  <a:noFill/>
                </a:ln>
                <a:solidFill>
                  <a:srgbClr val="374151"/>
                </a:solidFill>
                <a:effectLst/>
                <a:latin typeface="+mn-lt"/>
              </a:rPr>
              <a:t>len</a:t>
            </a:r>
            <a:r>
              <a:rPr kumimoji="0" lang="en-US" altLang="en-US" sz="1600" b="0" i="0" u="none" strike="noStrike" cap="none" normalizeH="0" baseline="0" dirty="0">
                <a:ln>
                  <a:noFill/>
                </a:ln>
                <a:solidFill>
                  <a:srgbClr val="374151"/>
                </a:solidFill>
                <a:effectLst/>
                <a:latin typeface="+mn-lt"/>
              </a:rPr>
              <a:t>, taking the array's values from the user, and then displaying the created array. After this, we call the </a:t>
            </a:r>
            <a:r>
              <a:rPr kumimoji="0" lang="en-US" altLang="en-US" sz="1600" b="1" i="0" u="none" strike="noStrike" cap="none" normalizeH="0" baseline="0" dirty="0" err="1">
                <a:ln>
                  <a:noFill/>
                </a:ln>
                <a:solidFill>
                  <a:srgbClr val="374151"/>
                </a:solidFill>
                <a:effectLst/>
                <a:latin typeface="+mn-lt"/>
              </a:rPr>
              <a:t>sortArray</a:t>
            </a:r>
            <a:r>
              <a:rPr kumimoji="0" lang="en-US" altLang="en-US" sz="1600" b="0" i="0" u="none" strike="noStrike" cap="none" normalizeH="0" baseline="0" dirty="0">
                <a:ln>
                  <a:noFill/>
                </a:ln>
                <a:solidFill>
                  <a:srgbClr val="374151"/>
                </a:solidFill>
                <a:effectLst/>
                <a:latin typeface="+mn-lt"/>
              </a:rPr>
              <a:t> function to sort the array using the Merge Sort algorithm. The </a:t>
            </a:r>
            <a:r>
              <a:rPr kumimoji="0" lang="en-US" altLang="en-US" sz="1600" b="1" i="0" u="none" strike="noStrike" cap="none" normalizeH="0" baseline="0" dirty="0" err="1">
                <a:ln>
                  <a:noFill/>
                </a:ln>
                <a:solidFill>
                  <a:srgbClr val="374151"/>
                </a:solidFill>
                <a:effectLst/>
                <a:latin typeface="+mn-lt"/>
              </a:rPr>
              <a:t>sortArray</a:t>
            </a:r>
            <a:r>
              <a:rPr kumimoji="0" lang="en-US" altLang="en-US" sz="1600" b="0" i="0" u="none" strike="noStrike" cap="none" normalizeH="0" baseline="0" dirty="0">
                <a:ln>
                  <a:noFill/>
                </a:ln>
                <a:solidFill>
                  <a:srgbClr val="374151"/>
                </a:solidFill>
                <a:effectLst/>
                <a:latin typeface="+mn-lt"/>
              </a:rPr>
              <a:t> function takes the array </a:t>
            </a:r>
            <a:r>
              <a:rPr kumimoji="0" lang="en-US" altLang="en-US" sz="1600" b="1" i="0" u="none" strike="noStrike" cap="none" normalizeH="0" baseline="0" dirty="0" err="1">
                <a:ln>
                  <a:noFill/>
                </a:ln>
                <a:solidFill>
                  <a:srgbClr val="374151"/>
                </a:solidFill>
                <a:effectLst/>
                <a:latin typeface="+mn-lt"/>
              </a:rPr>
              <a:t>arr</a:t>
            </a:r>
            <a:r>
              <a:rPr kumimoji="0" lang="en-US" altLang="en-US" sz="1600" b="0" i="0" u="none" strike="noStrike" cap="none" normalizeH="0" baseline="0" dirty="0">
                <a:ln>
                  <a:noFill/>
                </a:ln>
                <a:solidFill>
                  <a:srgbClr val="374151"/>
                </a:solidFill>
                <a:effectLst/>
                <a:latin typeface="+mn-lt"/>
              </a:rPr>
              <a:t>, the left index </a:t>
            </a:r>
            <a:r>
              <a:rPr kumimoji="0" lang="en-US" altLang="en-US" sz="1600" b="1" i="0" u="none" strike="noStrike" cap="none" normalizeH="0" baseline="0" dirty="0">
                <a:ln>
                  <a:noFill/>
                </a:ln>
                <a:solidFill>
                  <a:srgbClr val="374151"/>
                </a:solidFill>
                <a:effectLst/>
                <a:latin typeface="+mn-lt"/>
              </a:rPr>
              <a:t>0</a:t>
            </a:r>
            <a:r>
              <a:rPr kumimoji="0" lang="en-US" altLang="en-US" sz="1600" b="0" i="0" u="none" strike="noStrike" cap="none" normalizeH="0" baseline="0" dirty="0">
                <a:ln>
                  <a:noFill/>
                </a:ln>
                <a:solidFill>
                  <a:srgbClr val="374151"/>
                </a:solidFill>
                <a:effectLst/>
                <a:latin typeface="+mn-lt"/>
              </a:rPr>
              <a:t>, and the right index </a:t>
            </a:r>
            <a:r>
              <a:rPr kumimoji="0" lang="en-US" altLang="en-US" sz="1600" b="1" i="0" u="none" strike="noStrike" cap="none" normalizeH="0" baseline="0" dirty="0" err="1">
                <a:ln>
                  <a:noFill/>
                </a:ln>
                <a:solidFill>
                  <a:srgbClr val="374151"/>
                </a:solidFill>
                <a:effectLst/>
                <a:latin typeface="+mn-lt"/>
              </a:rPr>
              <a:t>len</a:t>
            </a:r>
            <a:r>
              <a:rPr kumimoji="0" lang="en-US" altLang="en-US" sz="1600" b="1" i="0" u="none" strike="noStrike" cap="none" normalizeH="0" baseline="0" dirty="0">
                <a:ln>
                  <a:noFill/>
                </a:ln>
                <a:solidFill>
                  <a:srgbClr val="374151"/>
                </a:solidFill>
                <a:effectLst/>
                <a:latin typeface="+mn-lt"/>
              </a:rPr>
              <a:t> - 1</a:t>
            </a:r>
            <a:r>
              <a:rPr kumimoji="0" lang="en-US" altLang="en-US" sz="1600" b="0" i="0" u="none" strike="noStrike" cap="none" normalizeH="0" baseline="0" dirty="0">
                <a:ln>
                  <a:noFill/>
                </a:ln>
                <a:solidFill>
                  <a:srgbClr val="374151"/>
                </a:solidFill>
                <a:effectLst/>
                <a:latin typeface="+mn-lt"/>
              </a:rPr>
              <a:t> as parameters.</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mn-lt"/>
              </a:rPr>
              <a:t>Inside the </a:t>
            </a:r>
            <a:r>
              <a:rPr kumimoji="0" lang="en-US" altLang="en-US" sz="1600" b="1" i="0" u="none" strike="noStrike" cap="none" normalizeH="0" baseline="0" dirty="0" err="1">
                <a:ln>
                  <a:noFill/>
                </a:ln>
                <a:solidFill>
                  <a:srgbClr val="374151"/>
                </a:solidFill>
                <a:effectLst/>
                <a:latin typeface="+mn-lt"/>
              </a:rPr>
              <a:t>sortArray</a:t>
            </a:r>
            <a:r>
              <a:rPr kumimoji="0" lang="en-US" altLang="en-US" sz="1600" b="0" i="0" u="none" strike="noStrike" cap="none" normalizeH="0" baseline="0" dirty="0">
                <a:ln>
                  <a:noFill/>
                </a:ln>
                <a:solidFill>
                  <a:srgbClr val="374151"/>
                </a:solidFill>
                <a:effectLst/>
                <a:latin typeface="+mn-lt"/>
              </a:rPr>
              <a:t> function, we calculate the middle index </a:t>
            </a:r>
            <a:r>
              <a:rPr kumimoji="0" lang="en-US" altLang="en-US" sz="1600" b="1" i="0" u="none" strike="noStrike" cap="none" normalizeH="0" baseline="0" dirty="0">
                <a:ln>
                  <a:noFill/>
                </a:ln>
                <a:solidFill>
                  <a:srgbClr val="374151"/>
                </a:solidFill>
                <a:effectLst/>
                <a:latin typeface="+mn-lt"/>
              </a:rPr>
              <a:t>mid</a:t>
            </a:r>
            <a:r>
              <a:rPr kumimoji="0" lang="en-US" altLang="en-US" sz="1600" b="0" i="0" u="none" strike="noStrike" cap="none" normalizeH="0" baseline="0" dirty="0">
                <a:ln>
                  <a:noFill/>
                </a:ln>
                <a:solidFill>
                  <a:srgbClr val="374151"/>
                </a:solidFill>
                <a:effectLst/>
                <a:latin typeface="+mn-lt"/>
              </a:rPr>
              <a:t> as the average of the left and right indices. We then recursively call the </a:t>
            </a:r>
            <a:r>
              <a:rPr kumimoji="0" lang="en-US" altLang="en-US" sz="1600" b="1" i="0" u="none" strike="noStrike" cap="none" normalizeH="0" baseline="0" dirty="0" err="1">
                <a:ln>
                  <a:noFill/>
                </a:ln>
                <a:solidFill>
                  <a:srgbClr val="374151"/>
                </a:solidFill>
                <a:effectLst/>
                <a:latin typeface="+mn-lt"/>
              </a:rPr>
              <a:t>sortArray</a:t>
            </a:r>
            <a:r>
              <a:rPr kumimoji="0" lang="en-US" altLang="en-US" sz="1600" b="0" i="0" u="none" strike="noStrike" cap="none" normalizeH="0" baseline="0" dirty="0">
                <a:ln>
                  <a:noFill/>
                </a:ln>
                <a:solidFill>
                  <a:srgbClr val="374151"/>
                </a:solidFill>
                <a:effectLst/>
                <a:latin typeface="+mn-lt"/>
              </a:rPr>
              <a:t> function for the left and right halves of the array, followed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mn-lt"/>
              </a:rPr>
              <a:t>calling the </a:t>
            </a:r>
            <a:r>
              <a:rPr kumimoji="0" lang="en-US" altLang="en-US" sz="1600" b="1" i="0" u="none" strike="noStrike" cap="none" normalizeH="0" baseline="0" dirty="0" err="1">
                <a:ln>
                  <a:noFill/>
                </a:ln>
                <a:solidFill>
                  <a:srgbClr val="374151"/>
                </a:solidFill>
                <a:effectLst/>
                <a:latin typeface="+mn-lt"/>
              </a:rPr>
              <a:t>mergeArray</a:t>
            </a:r>
            <a:r>
              <a:rPr kumimoji="0" lang="en-US" altLang="en-US" sz="1600" b="0" i="0" u="none" strike="noStrike" cap="none" normalizeH="0" baseline="0" dirty="0">
                <a:ln>
                  <a:noFill/>
                </a:ln>
                <a:solidFill>
                  <a:srgbClr val="374151"/>
                </a:solidFill>
                <a:effectLst/>
                <a:latin typeface="+mn-lt"/>
              </a:rPr>
              <a:t> function.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7415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374151"/>
              </a:solidFill>
              <a:effectLst/>
              <a:latin typeface="+mn-lt"/>
            </a:endParaRPr>
          </a:p>
        </p:txBody>
      </p:sp>
    </p:spTree>
    <p:extLst>
      <p:ext uri="{BB962C8B-B14F-4D97-AF65-F5344CB8AC3E}">
        <p14:creationId xmlns:p14="http://schemas.microsoft.com/office/powerpoint/2010/main" val="36917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8245E7-359E-8892-B737-B5ADCE73FBA0}"/>
              </a:ext>
            </a:extLst>
          </p:cNvPr>
          <p:cNvSpPr txBox="1">
            <a:spLocks/>
          </p:cNvSpPr>
          <p:nvPr/>
        </p:nvSpPr>
        <p:spPr>
          <a:xfrm>
            <a:off x="634980" y="854556"/>
            <a:ext cx="11029616" cy="839773"/>
          </a:xfrm>
          <a:prstGeom prst="rect">
            <a:avLst/>
          </a:prstGeom>
        </p:spPr>
        <p:txBody>
          <a:bodyPr vert="horz" lIns="91440" tIns="45720" rIns="91440" bIns="45720" rtlCol="0" anchor="b">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i="0" dirty="0">
                <a:effectLst/>
                <a:latin typeface="+mn-lt"/>
              </a:rPr>
              <a:t>Execute the generated .</a:t>
            </a:r>
            <a:r>
              <a:rPr lang="en-US" sz="2800" b="0" i="0" dirty="0" err="1">
                <a:effectLst/>
                <a:latin typeface="+mn-lt"/>
              </a:rPr>
              <a:t>asm</a:t>
            </a:r>
            <a:r>
              <a:rPr lang="en-US" sz="2800" b="0" i="0" dirty="0">
                <a:effectLst/>
                <a:latin typeface="+mn-lt"/>
              </a:rPr>
              <a:t> programs on the VM emulator using the supplied test script.</a:t>
            </a:r>
            <a:endParaRPr lang="en-IN" dirty="0"/>
          </a:p>
        </p:txBody>
      </p:sp>
      <p:pic>
        <p:nvPicPr>
          <p:cNvPr id="7" name="Picture 6">
            <a:extLst>
              <a:ext uri="{FF2B5EF4-FFF2-40B4-BE49-F238E27FC236}">
                <a16:creationId xmlns:a16="http://schemas.microsoft.com/office/drawing/2014/main" id="{B0422314-11D9-7920-E238-1223271FAC35}"/>
              </a:ext>
            </a:extLst>
          </p:cNvPr>
          <p:cNvPicPr>
            <a:picLocks noChangeAspect="1"/>
          </p:cNvPicPr>
          <p:nvPr/>
        </p:nvPicPr>
        <p:blipFill>
          <a:blip r:embed="rId2"/>
          <a:stretch>
            <a:fillRect/>
          </a:stretch>
        </p:blipFill>
        <p:spPr>
          <a:xfrm>
            <a:off x="3049938" y="1855100"/>
            <a:ext cx="5636864" cy="4420194"/>
          </a:xfrm>
          <a:prstGeom prst="rect">
            <a:avLst/>
          </a:prstGeom>
        </p:spPr>
      </p:pic>
    </p:spTree>
    <p:extLst>
      <p:ext uri="{BB962C8B-B14F-4D97-AF65-F5344CB8AC3E}">
        <p14:creationId xmlns:p14="http://schemas.microsoft.com/office/powerpoint/2010/main" val="1392308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EB47-0D19-733B-8BD8-788103A09C31}"/>
              </a:ext>
            </a:extLst>
          </p:cNvPr>
          <p:cNvSpPr>
            <a:spLocks noGrp="1"/>
          </p:cNvSpPr>
          <p:nvPr>
            <p:ph type="title"/>
          </p:nvPr>
        </p:nvSpPr>
        <p:spPr/>
        <p:txBody>
          <a:bodyPr/>
          <a:lstStyle/>
          <a:p>
            <a:r>
              <a:rPr lang="en-IN" dirty="0"/>
              <a:t>CONTRIBUTION</a:t>
            </a:r>
          </a:p>
        </p:txBody>
      </p:sp>
      <p:sp>
        <p:nvSpPr>
          <p:cNvPr id="3" name="Content Placeholder 2">
            <a:extLst>
              <a:ext uri="{FF2B5EF4-FFF2-40B4-BE49-F238E27FC236}">
                <a16:creationId xmlns:a16="http://schemas.microsoft.com/office/drawing/2014/main" id="{1BF64C1B-384A-BE28-CB08-3C566FE901F2}"/>
              </a:ext>
            </a:extLst>
          </p:cNvPr>
          <p:cNvSpPr>
            <a:spLocks noGrp="1"/>
          </p:cNvSpPr>
          <p:nvPr>
            <p:ph idx="1"/>
          </p:nvPr>
        </p:nvSpPr>
        <p:spPr/>
        <p:txBody>
          <a:bodyPr/>
          <a:lstStyle/>
          <a:p>
            <a:r>
              <a:rPr lang="en-IN" dirty="0"/>
              <a:t>YESHWANTH – Q3, Q4(b), Q4(c)</a:t>
            </a:r>
          </a:p>
          <a:p>
            <a:r>
              <a:rPr lang="en-IN" dirty="0"/>
              <a:t>ASWIN  -- Q2,Q4(a)</a:t>
            </a:r>
          </a:p>
          <a:p>
            <a:r>
              <a:rPr lang="en-IN" dirty="0"/>
              <a:t>KISHOR – Q1</a:t>
            </a:r>
          </a:p>
          <a:p>
            <a:r>
              <a:rPr lang="en-IN" dirty="0"/>
              <a:t>SARVESH </a:t>
            </a:r>
            <a:r>
              <a:rPr lang="en-IN"/>
              <a:t>– MEDICAL LEAVE</a:t>
            </a:r>
            <a:endParaRPr lang="en-IN" dirty="0"/>
          </a:p>
        </p:txBody>
      </p:sp>
    </p:spTree>
    <p:extLst>
      <p:ext uri="{BB962C8B-B14F-4D97-AF65-F5344CB8AC3E}">
        <p14:creationId xmlns:p14="http://schemas.microsoft.com/office/powerpoint/2010/main" val="116980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26EF-FB53-0815-6654-5F3C8A37ECA4}"/>
              </a:ext>
            </a:extLst>
          </p:cNvPr>
          <p:cNvSpPr>
            <a:spLocks noGrp="1"/>
          </p:cNvSpPr>
          <p:nvPr>
            <p:ph type="title"/>
          </p:nvPr>
        </p:nvSpPr>
        <p:spPr/>
        <p:txBody>
          <a:bodyPr/>
          <a:lstStyle/>
          <a:p>
            <a:r>
              <a:rPr lang="en-US" dirty="0"/>
              <a:t>Code explanation</a:t>
            </a:r>
            <a:endParaRPr lang="en-IN" dirty="0"/>
          </a:p>
        </p:txBody>
      </p:sp>
      <p:pic>
        <p:nvPicPr>
          <p:cNvPr id="8" name="Picture 7">
            <a:extLst>
              <a:ext uri="{FF2B5EF4-FFF2-40B4-BE49-F238E27FC236}">
                <a16:creationId xmlns:a16="http://schemas.microsoft.com/office/drawing/2014/main" id="{530CA339-034C-EDC9-03FA-DAA9F035C15D}"/>
              </a:ext>
            </a:extLst>
          </p:cNvPr>
          <p:cNvPicPr>
            <a:picLocks noChangeAspect="1"/>
          </p:cNvPicPr>
          <p:nvPr/>
        </p:nvPicPr>
        <p:blipFill>
          <a:blip r:embed="rId2"/>
          <a:stretch>
            <a:fillRect/>
          </a:stretch>
        </p:blipFill>
        <p:spPr>
          <a:xfrm>
            <a:off x="6844353" y="660748"/>
            <a:ext cx="4604436" cy="6269277"/>
          </a:xfrm>
          <a:prstGeom prst="rect">
            <a:avLst/>
          </a:prstGeom>
        </p:spPr>
      </p:pic>
      <p:sp>
        <p:nvSpPr>
          <p:cNvPr id="11" name="Rectangle 2">
            <a:extLst>
              <a:ext uri="{FF2B5EF4-FFF2-40B4-BE49-F238E27FC236}">
                <a16:creationId xmlns:a16="http://schemas.microsoft.com/office/drawing/2014/main" id="{A191C8A3-28FB-AACA-2640-6A973DD66807}"/>
              </a:ext>
            </a:extLst>
          </p:cNvPr>
          <p:cNvSpPr>
            <a:spLocks noGrp="1" noChangeArrowheads="1"/>
          </p:cNvSpPr>
          <p:nvPr>
            <p:ph idx="1"/>
          </p:nvPr>
        </p:nvSpPr>
        <p:spPr bwMode="auto">
          <a:xfrm>
            <a:off x="250520" y="1905806"/>
            <a:ext cx="6458435" cy="304698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Söhne"/>
              </a:rPr>
              <a:t>The </a:t>
            </a:r>
            <a:r>
              <a:rPr kumimoji="0" lang="en-US" altLang="en-US" sz="1600" b="1" i="0" u="none" strike="noStrike" cap="none" normalizeH="0" baseline="0" dirty="0" err="1">
                <a:ln>
                  <a:noFill/>
                </a:ln>
                <a:solidFill>
                  <a:srgbClr val="374151"/>
                </a:solidFill>
                <a:effectLst/>
                <a:latin typeface="Söhne Mono"/>
              </a:rPr>
              <a:t>mergeArray</a:t>
            </a:r>
            <a:r>
              <a:rPr kumimoji="0" lang="en-US" altLang="en-US" sz="1600" b="0" i="0" u="none" strike="noStrike" cap="none" normalizeH="0" baseline="0" dirty="0">
                <a:ln>
                  <a:noFill/>
                </a:ln>
                <a:solidFill>
                  <a:srgbClr val="374151"/>
                </a:solidFill>
                <a:effectLst/>
                <a:latin typeface="Söhne"/>
              </a:rPr>
              <a:t> function takes the array </a:t>
            </a:r>
            <a:r>
              <a:rPr kumimoji="0" lang="en-US" altLang="en-US" sz="1600" b="1" i="0" u="none" strike="noStrike" cap="none" normalizeH="0" baseline="0" dirty="0" err="1">
                <a:ln>
                  <a:noFill/>
                </a:ln>
                <a:solidFill>
                  <a:srgbClr val="374151"/>
                </a:solidFill>
                <a:effectLst/>
                <a:latin typeface="Söhne Mono"/>
              </a:rPr>
              <a:t>arr</a:t>
            </a:r>
            <a:r>
              <a:rPr kumimoji="0" lang="en-US" altLang="en-US" sz="1600" b="0" i="0" u="none" strike="noStrike" cap="none" normalizeH="0" baseline="0" dirty="0">
                <a:ln>
                  <a:noFill/>
                </a:ln>
                <a:solidFill>
                  <a:srgbClr val="374151"/>
                </a:solidFill>
                <a:effectLst/>
                <a:latin typeface="Söhne"/>
              </a:rPr>
              <a:t>, left index </a:t>
            </a:r>
            <a:r>
              <a:rPr kumimoji="0" lang="en-US" altLang="en-US" sz="1600" b="1" i="0" u="none" strike="noStrike" cap="none" normalizeH="0" baseline="0" dirty="0">
                <a:ln>
                  <a:noFill/>
                </a:ln>
                <a:solidFill>
                  <a:srgbClr val="374151"/>
                </a:solidFill>
                <a:effectLst/>
                <a:latin typeface="Söhne Mono"/>
              </a:rPr>
              <a:t>left</a:t>
            </a:r>
            <a:r>
              <a:rPr kumimoji="0" lang="en-US" altLang="en-US" sz="1600" b="0" i="0" u="none" strike="noStrike" cap="none" normalizeH="0" baseline="0" dirty="0">
                <a:ln>
                  <a:noFill/>
                </a:ln>
                <a:solidFill>
                  <a:srgbClr val="374151"/>
                </a:solidFill>
                <a:effectLst/>
                <a:latin typeface="Söhne"/>
              </a:rPr>
              <a:t>, middle index </a:t>
            </a:r>
            <a:r>
              <a:rPr kumimoji="0" lang="en-US" altLang="en-US" sz="1600" b="1" i="0" u="none" strike="noStrike" cap="none" normalizeH="0" baseline="0" dirty="0">
                <a:ln>
                  <a:noFill/>
                </a:ln>
                <a:solidFill>
                  <a:srgbClr val="374151"/>
                </a:solidFill>
                <a:effectLst/>
                <a:latin typeface="Söhne Mono"/>
              </a:rPr>
              <a:t>mid</a:t>
            </a:r>
            <a:r>
              <a:rPr kumimoji="0" lang="en-US" altLang="en-US" sz="1600" b="0" i="0" u="none" strike="noStrike" cap="none" normalizeH="0" baseline="0" dirty="0">
                <a:ln>
                  <a:noFill/>
                </a:ln>
                <a:solidFill>
                  <a:srgbClr val="374151"/>
                </a:solidFill>
                <a:effectLst/>
                <a:latin typeface="Söhne"/>
              </a:rPr>
              <a:t>, and right index </a:t>
            </a:r>
            <a:r>
              <a:rPr kumimoji="0" lang="en-US" altLang="en-US" sz="1600" b="1" i="0" u="none" strike="noStrike" cap="none" normalizeH="0" baseline="0" dirty="0">
                <a:ln>
                  <a:noFill/>
                </a:ln>
                <a:solidFill>
                  <a:srgbClr val="374151"/>
                </a:solidFill>
                <a:effectLst/>
                <a:latin typeface="Söhne Mono"/>
              </a:rPr>
              <a:t>right</a:t>
            </a:r>
            <a:r>
              <a:rPr kumimoji="0" lang="en-US" altLang="en-US" sz="1600" b="0" i="0" u="none" strike="noStrike" cap="none" normalizeH="0" baseline="0" dirty="0">
                <a:ln>
                  <a:noFill/>
                </a:ln>
                <a:solidFill>
                  <a:srgbClr val="374151"/>
                </a:solidFill>
                <a:effectLst/>
                <a:latin typeface="Söhne"/>
              </a:rPr>
              <a:t> as parameters. It merges the two sorted halves of the array into a new sorted array.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Söhne"/>
              </a:rPr>
              <a:t>To accomplish this, we create temporary arrays </a:t>
            </a:r>
            <a:r>
              <a:rPr kumimoji="0" lang="en-US" altLang="en-US" sz="1600" b="1" i="0" u="none" strike="noStrike" cap="none" normalizeH="0" baseline="0" dirty="0">
                <a:ln>
                  <a:noFill/>
                </a:ln>
                <a:solidFill>
                  <a:srgbClr val="374151"/>
                </a:solidFill>
                <a:effectLst/>
                <a:latin typeface="Söhne Mono"/>
              </a:rPr>
              <a:t>L</a:t>
            </a:r>
            <a:r>
              <a:rPr kumimoji="0" lang="en-US" altLang="en-US" sz="1600" b="0" i="0" u="none" strike="noStrike" cap="none" normalizeH="0" baseline="0" dirty="0">
                <a:ln>
                  <a:noFill/>
                </a:ln>
                <a:solidFill>
                  <a:srgbClr val="374151"/>
                </a:solidFill>
                <a:effectLst/>
                <a:latin typeface="Söhne"/>
              </a:rPr>
              <a:t> and </a:t>
            </a:r>
            <a:r>
              <a:rPr kumimoji="0" lang="en-US" altLang="en-US" sz="1600" b="1" i="0" u="none" strike="noStrike" cap="none" normalizeH="0" baseline="0" dirty="0">
                <a:ln>
                  <a:noFill/>
                </a:ln>
                <a:solidFill>
                  <a:srgbClr val="374151"/>
                </a:solidFill>
                <a:effectLst/>
                <a:latin typeface="Söhne Mono"/>
              </a:rPr>
              <a:t>R</a:t>
            </a:r>
            <a:r>
              <a:rPr kumimoji="0" lang="en-US" altLang="en-US" sz="1600" b="0" i="0" u="none" strike="noStrike" cap="none" normalizeH="0" baseline="0" dirty="0">
                <a:ln>
                  <a:noFill/>
                </a:ln>
                <a:solidFill>
                  <a:srgbClr val="374151"/>
                </a:solidFill>
                <a:effectLst/>
                <a:latin typeface="Söhne"/>
              </a:rPr>
              <a:t> to store the elements of the left and right halves, respectively. We copy the corresponding elements from the original array </a:t>
            </a:r>
            <a:r>
              <a:rPr kumimoji="0" lang="en-US" altLang="en-US" sz="1600" b="1" i="0" u="none" strike="noStrike" cap="none" normalizeH="0" baseline="0" dirty="0" err="1">
                <a:ln>
                  <a:noFill/>
                </a:ln>
                <a:solidFill>
                  <a:srgbClr val="374151"/>
                </a:solidFill>
                <a:effectLst/>
                <a:latin typeface="Söhne Mono"/>
              </a:rPr>
              <a:t>arr</a:t>
            </a:r>
            <a:r>
              <a:rPr kumimoji="0" lang="en-US" altLang="en-US" sz="1600" b="0" i="0" u="none" strike="noStrike" cap="none" normalizeH="0" baseline="0" dirty="0">
                <a:ln>
                  <a:noFill/>
                </a:ln>
                <a:solidFill>
                  <a:srgbClr val="374151"/>
                </a:solidFill>
                <a:effectLst/>
                <a:latin typeface="Söhne"/>
              </a:rPr>
              <a:t> to these temporary arrays.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Söhne"/>
              </a:rPr>
              <a:t>Then, using index variables </a:t>
            </a:r>
            <a:r>
              <a:rPr kumimoji="0" lang="en-US" altLang="en-US" sz="1600" b="1" i="0" u="none" strike="noStrike" cap="none" normalizeH="0" baseline="0" dirty="0">
                <a:ln>
                  <a:noFill/>
                </a:ln>
                <a:solidFill>
                  <a:srgbClr val="374151"/>
                </a:solidFill>
                <a:effectLst/>
                <a:latin typeface="Söhne Mono"/>
              </a:rPr>
              <a:t>m</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a:ln>
                  <a:noFill/>
                </a:ln>
                <a:solidFill>
                  <a:srgbClr val="374151"/>
                </a:solidFill>
                <a:effectLst/>
                <a:latin typeface="Söhne Mono"/>
              </a:rPr>
              <a:t>n</a:t>
            </a:r>
            <a:r>
              <a:rPr kumimoji="0" lang="en-US" altLang="en-US" sz="1600" b="0" i="0" u="none" strike="noStrike" cap="none" normalizeH="0" baseline="0" dirty="0">
                <a:ln>
                  <a:noFill/>
                </a:ln>
                <a:solidFill>
                  <a:srgbClr val="374151"/>
                </a:solidFill>
                <a:effectLst/>
                <a:latin typeface="Söhne"/>
              </a:rPr>
              <a:t>, and </a:t>
            </a:r>
            <a:r>
              <a:rPr kumimoji="0" lang="en-US" altLang="en-US" sz="1600" b="1" i="0" u="none" strike="noStrike" cap="none" normalizeH="0" baseline="0" dirty="0">
                <a:ln>
                  <a:noFill/>
                </a:ln>
                <a:solidFill>
                  <a:srgbClr val="374151"/>
                </a:solidFill>
                <a:effectLst/>
                <a:latin typeface="Söhne Mono"/>
              </a:rPr>
              <a:t>k</a:t>
            </a:r>
            <a:r>
              <a:rPr kumimoji="0" lang="en-US" altLang="en-US" sz="1600" b="0" i="0" u="none" strike="noStrike" cap="none" normalizeH="0" baseline="0" dirty="0">
                <a:ln>
                  <a:noFill/>
                </a:ln>
                <a:solidFill>
                  <a:srgbClr val="374151"/>
                </a:solidFill>
                <a:effectLst/>
                <a:latin typeface="Söhne"/>
              </a:rPr>
              <a:t>, we compare the elements from </a:t>
            </a:r>
            <a:r>
              <a:rPr kumimoji="0" lang="en-US" altLang="en-US" sz="1600" b="1" i="0" u="none" strike="noStrike" cap="none" normalizeH="0" baseline="0" dirty="0">
                <a:ln>
                  <a:noFill/>
                </a:ln>
                <a:solidFill>
                  <a:srgbClr val="374151"/>
                </a:solidFill>
                <a:effectLst/>
                <a:latin typeface="Söhne Mono"/>
              </a:rPr>
              <a:t>L</a:t>
            </a:r>
            <a:r>
              <a:rPr kumimoji="0" lang="en-US" altLang="en-US" sz="1600" b="0" i="0" u="none" strike="noStrike" cap="none" normalizeH="0" baseline="0" dirty="0">
                <a:ln>
                  <a:noFill/>
                </a:ln>
                <a:solidFill>
                  <a:srgbClr val="374151"/>
                </a:solidFill>
                <a:effectLst/>
                <a:latin typeface="Söhne"/>
              </a:rPr>
              <a:t> and </a:t>
            </a:r>
            <a:r>
              <a:rPr kumimoji="0" lang="en-US" altLang="en-US" sz="1600" b="1" i="0" u="none" strike="noStrike" cap="none" normalizeH="0" baseline="0" dirty="0">
                <a:ln>
                  <a:noFill/>
                </a:ln>
                <a:solidFill>
                  <a:srgbClr val="374151"/>
                </a:solidFill>
                <a:effectLst/>
                <a:latin typeface="Söhne Mono"/>
              </a:rPr>
              <a:t>R</a:t>
            </a:r>
            <a:r>
              <a:rPr kumimoji="0" lang="en-US" altLang="en-US" sz="1600" b="0" i="0" u="none" strike="noStrike" cap="none" normalizeH="0" baseline="0" dirty="0">
                <a:ln>
                  <a:noFill/>
                </a:ln>
                <a:solidFill>
                  <a:srgbClr val="374151"/>
                </a:solidFill>
                <a:effectLst/>
                <a:latin typeface="Söhne"/>
              </a:rPr>
              <a:t> and merge them back into the original array </a:t>
            </a:r>
            <a:r>
              <a:rPr kumimoji="0" lang="en-US" altLang="en-US" sz="1600" b="1" i="0" u="none" strike="noStrike" cap="none" normalizeH="0" baseline="0" dirty="0" err="1">
                <a:ln>
                  <a:noFill/>
                </a:ln>
                <a:solidFill>
                  <a:srgbClr val="374151"/>
                </a:solidFill>
                <a:effectLst/>
                <a:latin typeface="Söhne Mono"/>
              </a:rPr>
              <a:t>arr</a:t>
            </a:r>
            <a:r>
              <a:rPr kumimoji="0" lang="en-US" altLang="en-US" sz="1600" b="0" i="0" u="none" strike="noStrike" cap="none" normalizeH="0" baseline="0" dirty="0">
                <a:ln>
                  <a:noFill/>
                </a:ln>
                <a:solidFill>
                  <a:srgbClr val="374151"/>
                </a:solidFill>
                <a:effectLst/>
                <a:latin typeface="Söhne"/>
              </a:rPr>
              <a:t> in sorted order.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Söhne"/>
              </a:rPr>
              <a:t>After merging the elements, the function returns, and the sorted array is obtained.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Söhne"/>
              </a:rPr>
              <a:t>Finally, we call the </a:t>
            </a:r>
            <a:r>
              <a:rPr kumimoji="0" lang="en-US" altLang="en-US" sz="1600" b="1" i="0" u="none" strike="noStrike" cap="none" normalizeH="0" baseline="0" dirty="0" err="1">
                <a:ln>
                  <a:noFill/>
                </a:ln>
                <a:solidFill>
                  <a:srgbClr val="374151"/>
                </a:solidFill>
                <a:effectLst/>
                <a:latin typeface="Söhne Mono"/>
              </a:rPr>
              <a:t>printArray</a:t>
            </a:r>
            <a:r>
              <a:rPr kumimoji="0" lang="en-US" altLang="en-US" sz="1600" b="0" i="0" u="none" strike="noStrike" cap="none" normalizeH="0" baseline="0" dirty="0">
                <a:ln>
                  <a:noFill/>
                </a:ln>
                <a:solidFill>
                  <a:srgbClr val="374151"/>
                </a:solidFill>
                <a:effectLst/>
                <a:latin typeface="Söhne"/>
              </a:rPr>
              <a:t> function to print the sorted array.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910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B4CE-9F22-6CF0-4E1A-E132C0A4CDAA}"/>
              </a:ext>
            </a:extLst>
          </p:cNvPr>
          <p:cNvSpPr>
            <a:spLocks noGrp="1"/>
          </p:cNvSpPr>
          <p:nvPr>
            <p:ph type="title"/>
          </p:nvPr>
        </p:nvSpPr>
        <p:spPr>
          <a:xfrm>
            <a:off x="581192" y="-116828"/>
            <a:ext cx="11029616" cy="1188720"/>
          </a:xfrm>
        </p:spPr>
        <p:txBody>
          <a:bodyPr/>
          <a:lstStyle/>
          <a:p>
            <a:r>
              <a:rPr lang="en-US" dirty="0"/>
              <a:t>Execution in </a:t>
            </a:r>
            <a:r>
              <a:rPr lang="en-US" dirty="0" err="1"/>
              <a:t>vm</a:t>
            </a:r>
            <a:r>
              <a:rPr lang="en-US" dirty="0"/>
              <a:t> emulator</a:t>
            </a:r>
            <a:endParaRPr lang="en-IN" dirty="0"/>
          </a:p>
        </p:txBody>
      </p:sp>
      <p:pic>
        <p:nvPicPr>
          <p:cNvPr id="7" name="Picture 6">
            <a:extLst>
              <a:ext uri="{FF2B5EF4-FFF2-40B4-BE49-F238E27FC236}">
                <a16:creationId xmlns:a16="http://schemas.microsoft.com/office/drawing/2014/main" id="{C74243D9-1159-D8FB-5D0F-6268BECC4F33}"/>
              </a:ext>
            </a:extLst>
          </p:cNvPr>
          <p:cNvPicPr>
            <a:picLocks noChangeAspect="1"/>
          </p:cNvPicPr>
          <p:nvPr/>
        </p:nvPicPr>
        <p:blipFill>
          <a:blip r:embed="rId2"/>
          <a:stretch>
            <a:fillRect/>
          </a:stretch>
        </p:blipFill>
        <p:spPr>
          <a:xfrm>
            <a:off x="1202498" y="1071893"/>
            <a:ext cx="8492647" cy="5928936"/>
          </a:xfrm>
          <a:prstGeom prst="rect">
            <a:avLst/>
          </a:prstGeom>
        </p:spPr>
      </p:pic>
    </p:spTree>
    <p:extLst>
      <p:ext uri="{BB962C8B-B14F-4D97-AF65-F5344CB8AC3E}">
        <p14:creationId xmlns:p14="http://schemas.microsoft.com/office/powerpoint/2010/main" val="399834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C060-6A95-ACDC-9C03-20C58CA3A13A}"/>
              </a:ext>
            </a:extLst>
          </p:cNvPr>
          <p:cNvSpPr>
            <a:spLocks noGrp="1"/>
          </p:cNvSpPr>
          <p:nvPr>
            <p:ph type="title"/>
          </p:nvPr>
        </p:nvSpPr>
        <p:spPr/>
        <p:txBody>
          <a:bodyPr/>
          <a:lstStyle/>
          <a:p>
            <a:r>
              <a:rPr lang="en-US" dirty="0"/>
              <a:t>Question 2</a:t>
            </a:r>
            <a:br>
              <a:rPr lang="en-US" dirty="0"/>
            </a:br>
            <a:r>
              <a:rPr lang="en-US" b="0" i="0" dirty="0">
                <a:effectLst/>
                <a:latin typeface="Franklin Gothic Book" panose="020B0503020102020204" pitchFamily="34" charset="0"/>
              </a:rPr>
              <a:t>Write a Jack program to perform BINARY search</a:t>
            </a:r>
            <a:endParaRPr lang="en-IN" dirty="0">
              <a:latin typeface="Franklin Gothic Book" panose="020B0503020102020204" pitchFamily="34" charset="0"/>
            </a:endParaRPr>
          </a:p>
        </p:txBody>
      </p:sp>
    </p:spTree>
    <p:extLst>
      <p:ext uri="{BB962C8B-B14F-4D97-AF65-F5344CB8AC3E}">
        <p14:creationId xmlns:p14="http://schemas.microsoft.com/office/powerpoint/2010/main" val="3977633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080B-36D4-D7D7-28E5-02A1442B7FBD}"/>
              </a:ext>
            </a:extLst>
          </p:cNvPr>
          <p:cNvSpPr>
            <a:spLocks noGrp="1"/>
          </p:cNvSpPr>
          <p:nvPr>
            <p:ph type="title"/>
          </p:nvPr>
        </p:nvSpPr>
        <p:spPr/>
        <p:txBody>
          <a:bodyPr/>
          <a:lstStyle/>
          <a:p>
            <a:r>
              <a:rPr lang="en-US" dirty="0"/>
              <a:t>answer</a:t>
            </a:r>
            <a:endParaRPr lang="en-IN" dirty="0"/>
          </a:p>
        </p:txBody>
      </p:sp>
      <p:sp>
        <p:nvSpPr>
          <p:cNvPr id="3" name="Content Placeholder 2">
            <a:extLst>
              <a:ext uri="{FF2B5EF4-FFF2-40B4-BE49-F238E27FC236}">
                <a16:creationId xmlns:a16="http://schemas.microsoft.com/office/drawing/2014/main" id="{644D0E9F-07E7-A898-67A7-495CD9789EF8}"/>
              </a:ext>
            </a:extLst>
          </p:cNvPr>
          <p:cNvSpPr>
            <a:spLocks noGrp="1"/>
          </p:cNvSpPr>
          <p:nvPr>
            <p:ph idx="1"/>
          </p:nvPr>
        </p:nvSpPr>
        <p:spPr>
          <a:xfrm>
            <a:off x="581192" y="1792224"/>
            <a:ext cx="11029615" cy="3634486"/>
          </a:xfrm>
        </p:spPr>
        <p:txBody>
          <a:bodyPr/>
          <a:lstStyle/>
          <a:p>
            <a:pPr marL="0" indent="0">
              <a:buNone/>
            </a:pPr>
            <a:r>
              <a:rPr lang="en-US" dirty="0"/>
              <a:t>Binary Search is a searching algorithm that can only be used on sorted arrays. First, we take the lower and upper indexes of the array. At the start, it will be ‘0’ and the length of the array – 1. It works by finding the middle element in the array and then checking if that element is greater, lesser, or equal to our target element. If it is equal, it stops and returns the index. But if it is greater or lesser than our target element, we reduce our search area in half and find the corresponding middle element again. This goes on until we find our target element or the upper and lower indexes become equal in which case the element does not exist in the array.</a:t>
            </a:r>
          </a:p>
          <a:p>
            <a:pPr marL="0" indent="0">
              <a:buNone/>
            </a:pPr>
            <a:endParaRPr lang="en-US" dirty="0"/>
          </a:p>
          <a:p>
            <a:pPr marL="0" indent="0">
              <a:buNone/>
            </a:pPr>
            <a:r>
              <a:rPr lang="en-US" dirty="0"/>
              <a:t>The algorithm takes advantage of the fact that the array is already sorted, reducing the time complexity to O(log n).</a:t>
            </a:r>
            <a:endParaRPr lang="en-IN" dirty="0"/>
          </a:p>
        </p:txBody>
      </p:sp>
    </p:spTree>
    <p:extLst>
      <p:ext uri="{BB962C8B-B14F-4D97-AF65-F5344CB8AC3E}">
        <p14:creationId xmlns:p14="http://schemas.microsoft.com/office/powerpoint/2010/main" val="354345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26EF-FB53-0815-6654-5F3C8A37ECA4}"/>
              </a:ext>
            </a:extLst>
          </p:cNvPr>
          <p:cNvSpPr>
            <a:spLocks noGrp="1"/>
          </p:cNvSpPr>
          <p:nvPr>
            <p:ph type="title"/>
          </p:nvPr>
        </p:nvSpPr>
        <p:spPr/>
        <p:txBody>
          <a:bodyPr/>
          <a:lstStyle/>
          <a:p>
            <a:r>
              <a:rPr lang="en-US" dirty="0"/>
              <a:t>Code explanation</a:t>
            </a:r>
            <a:endParaRPr lang="en-IN" dirty="0"/>
          </a:p>
        </p:txBody>
      </p:sp>
      <p:sp>
        <p:nvSpPr>
          <p:cNvPr id="3" name="Content Placeholder 2">
            <a:extLst>
              <a:ext uri="{FF2B5EF4-FFF2-40B4-BE49-F238E27FC236}">
                <a16:creationId xmlns:a16="http://schemas.microsoft.com/office/drawing/2014/main" id="{CE051082-BFCD-6AEA-6720-498E80126E46}"/>
              </a:ext>
            </a:extLst>
          </p:cNvPr>
          <p:cNvSpPr>
            <a:spLocks noGrp="1"/>
          </p:cNvSpPr>
          <p:nvPr>
            <p:ph idx="1"/>
          </p:nvPr>
        </p:nvSpPr>
        <p:spPr>
          <a:xfrm>
            <a:off x="581193" y="2340864"/>
            <a:ext cx="6551128" cy="3634486"/>
          </a:xfrm>
        </p:spPr>
        <p:txBody>
          <a:bodyPr/>
          <a:lstStyle/>
          <a:p>
            <a:pPr marL="0" indent="0">
              <a:buNone/>
            </a:pPr>
            <a:r>
              <a:rPr lang="en-US" dirty="0"/>
              <a:t>We start by initializing an array named ‘</a:t>
            </a:r>
            <a:r>
              <a:rPr lang="en-US" dirty="0" err="1"/>
              <a:t>arr</a:t>
            </a:r>
            <a:r>
              <a:rPr lang="en-US" dirty="0"/>
              <a:t>’ of length ‘length’, taking the array's values from the user, and then displaying the created array. After this, we also take the value of the target element from the user and store it in variable ‘target’.</a:t>
            </a:r>
            <a:endParaRPr lang="en-IN" dirty="0"/>
          </a:p>
        </p:txBody>
      </p:sp>
      <p:pic>
        <p:nvPicPr>
          <p:cNvPr id="7" name="Picture 6">
            <a:extLst>
              <a:ext uri="{FF2B5EF4-FFF2-40B4-BE49-F238E27FC236}">
                <a16:creationId xmlns:a16="http://schemas.microsoft.com/office/drawing/2014/main" id="{9DAB2B8F-3752-56E2-1021-00F59B389F0A}"/>
              </a:ext>
            </a:extLst>
          </p:cNvPr>
          <p:cNvPicPr>
            <a:picLocks noChangeAspect="1"/>
          </p:cNvPicPr>
          <p:nvPr/>
        </p:nvPicPr>
        <p:blipFill>
          <a:blip r:embed="rId2"/>
          <a:stretch>
            <a:fillRect/>
          </a:stretch>
        </p:blipFill>
        <p:spPr>
          <a:xfrm>
            <a:off x="7531574" y="1936367"/>
            <a:ext cx="4285967" cy="4443479"/>
          </a:xfrm>
          <a:prstGeom prst="rect">
            <a:avLst/>
          </a:prstGeom>
        </p:spPr>
      </p:pic>
    </p:spTree>
    <p:extLst>
      <p:ext uri="{BB962C8B-B14F-4D97-AF65-F5344CB8AC3E}">
        <p14:creationId xmlns:p14="http://schemas.microsoft.com/office/powerpoint/2010/main" val="10797375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{A27AC928-A01F-459F-88DA-C54C3958A030}tf33552983_win32</Template>
  <TotalTime>258</TotalTime>
  <Words>1257</Words>
  <Application>Microsoft Office PowerPoint</Application>
  <PresentationFormat>Widescreen</PresentationFormat>
  <Paragraphs>74</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Franklin Gothic Book</vt:lpstr>
      <vt:lpstr>Franklin Gothic Demi</vt:lpstr>
      <vt:lpstr>Söhne</vt:lpstr>
      <vt:lpstr>Söhne Mono</vt:lpstr>
      <vt:lpstr>Wingdings 2</vt:lpstr>
      <vt:lpstr>DividendVTI</vt:lpstr>
      <vt:lpstr>Elements of computing – assignment 6</vt:lpstr>
      <vt:lpstr>Question 1 Write a Jack program TO perform MERGE sort using recursion </vt:lpstr>
      <vt:lpstr>answer</vt:lpstr>
      <vt:lpstr>Code explanation</vt:lpstr>
      <vt:lpstr>Code explanation</vt:lpstr>
      <vt:lpstr>Execution in vm emulator</vt:lpstr>
      <vt:lpstr>Question 2 Write a Jack program to perform BINARY search</vt:lpstr>
      <vt:lpstr>answer</vt:lpstr>
      <vt:lpstr>Code explanation</vt:lpstr>
      <vt:lpstr>Code explanation</vt:lpstr>
      <vt:lpstr>Execution in vm emulator</vt:lpstr>
      <vt:lpstr>Question 3  Write a Jack to VM-Compiler in Python or Java, conforming to the ‘Standard VM-on-Hack Mapping’.  Use your Compiler to translate the above .jack programs to .vm programs.</vt:lpstr>
      <vt:lpstr>Answer</vt:lpstr>
      <vt:lpstr>Compile.py</vt:lpstr>
      <vt:lpstr>Compile.py (contd)</vt:lpstr>
      <vt:lpstr>Engine.py (contd)</vt:lpstr>
      <vt:lpstr>Engine.py (contd)</vt:lpstr>
      <vt:lpstr>Engine.py (contd)</vt:lpstr>
      <vt:lpstr>Engine.py (contd)</vt:lpstr>
      <vt:lpstr>Engine.py (contd)</vt:lpstr>
      <vt:lpstr>Engine.py (contd)</vt:lpstr>
      <vt:lpstr>Engine.py (contd)</vt:lpstr>
      <vt:lpstr>Engine.py (contd)</vt:lpstr>
      <vt:lpstr>generator.py</vt:lpstr>
      <vt:lpstr>Symboltable.py</vt:lpstr>
      <vt:lpstr>Tokenizer.py</vt:lpstr>
      <vt:lpstr>Tokenizer.py (contd)</vt:lpstr>
      <vt:lpstr>Tokenizer.py (contd)</vt:lpstr>
      <vt:lpstr>output</vt:lpstr>
      <vt:lpstr>Binarysearch.jack</vt:lpstr>
      <vt:lpstr>Output in vm emulator after compiling using our compiler</vt:lpstr>
      <vt:lpstr>Output in vm emulator after compiling using our compiler</vt:lpstr>
      <vt:lpstr>Question 4 Check the correctness of the program ArrayTest in folder 12 of projects using the inbuilt Jack Compiler and supplied test script.   Use your VM translator to translate the above .jack program to .vm program.  Execute the generated .asm programs on the VM emulator using the supplied test script.</vt:lpstr>
      <vt:lpstr>Arraytest.jack</vt:lpstr>
      <vt:lpstr>Arraytest.vm (using inbuilt compiler)</vt:lpstr>
      <vt:lpstr>Arraytest.vm (using our compiler)</vt:lpstr>
      <vt:lpstr>Checking correctness in vm emulator using test script</vt:lpstr>
      <vt:lpstr>Checking correctness in vm emulator using test script</vt:lpstr>
      <vt:lpstr>Use your VM translator to translate the above .jack program to .vm program. </vt:lpstr>
      <vt:lpstr>PowerPoint Presentation</vt:lpstr>
      <vt:lpstr>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computing – assignment 6</dc:title>
  <dc:creator>Aswin Ravidev</dc:creator>
  <cp:lastModifiedBy>A P YESHWANTH BALAJI - [CB.EN.U4AIE22102]</cp:lastModifiedBy>
  <cp:revision>50</cp:revision>
  <dcterms:created xsi:type="dcterms:W3CDTF">2023-06-17T10:49:31Z</dcterms:created>
  <dcterms:modified xsi:type="dcterms:W3CDTF">2023-06-20T04:58:49Z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