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1" r:id="rId4"/>
    <p:sldId id="272" r:id="rId5"/>
    <p:sldId id="273" r:id="rId6"/>
    <p:sldId id="274" r:id="rId7"/>
    <p:sldId id="278" r:id="rId8"/>
    <p:sldId id="279" r:id="rId9"/>
    <p:sldId id="280" r:id="rId10"/>
    <p:sldId id="281" r:id="rId11"/>
    <p:sldId id="275" r:id="rId12"/>
    <p:sldId id="288" r:id="rId13"/>
    <p:sldId id="283" r:id="rId14"/>
    <p:sldId id="286" r:id="rId15"/>
    <p:sldId id="282" r:id="rId16"/>
    <p:sldId id="284" r:id="rId17"/>
    <p:sldId id="285" r:id="rId18"/>
    <p:sldId id="287" r:id="rId19"/>
    <p:sldId id="289" r:id="rId20"/>
    <p:sldId id="290" r:id="rId21"/>
    <p:sldId id="276" r:id="rId22"/>
    <p:sldId id="277" r:id="rId23"/>
    <p:sldId id="291" r:id="rId24"/>
    <p:sldId id="292" r:id="rId25"/>
    <p:sldId id="293" r:id="rId26"/>
    <p:sldId id="268" r:id="rId27"/>
    <p:sldId id="258" r:id="rId28"/>
    <p:sldId id="266" r:id="rId29"/>
    <p:sldId id="267" r:id="rId30"/>
    <p:sldId id="259" r:id="rId31"/>
    <p:sldId id="260" r:id="rId32"/>
    <p:sldId id="261" r:id="rId33"/>
    <p:sldId id="262" r:id="rId34"/>
    <p:sldId id="263" r:id="rId35"/>
    <p:sldId id="264" r:id="rId36"/>
    <p:sldId id="265" r:id="rId37"/>
    <p:sldId id="295" r:id="rId38"/>
    <p:sldId id="294" r:id="rId39"/>
    <p:sldId id="302" r:id="rId40"/>
    <p:sldId id="296" r:id="rId41"/>
    <p:sldId id="301" r:id="rId42"/>
    <p:sldId id="298" r:id="rId43"/>
    <p:sldId id="300" r:id="rId44"/>
    <p:sldId id="299" r:id="rId45"/>
    <p:sldId id="303" r:id="rId46"/>
    <p:sldId id="304" r:id="rId47"/>
    <p:sldId id="305" r:id="rId48"/>
    <p:sldId id="306" r:id="rId49"/>
    <p:sldId id="308" r:id="rId50"/>
    <p:sldId id="307" r:id="rId51"/>
    <p:sldId id="309" r:id="rId52"/>
    <p:sldId id="310" r:id="rId53"/>
    <p:sldId id="311" r:id="rId54"/>
    <p:sldId id="312"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q1" id="{DA549D07-F927-4C1D-ABF5-41A63F93CE18}">
          <p14:sldIdLst>
            <p14:sldId id="257"/>
            <p14:sldId id="269"/>
            <p14:sldId id="271"/>
            <p14:sldId id="272"/>
            <p14:sldId id="273"/>
            <p14:sldId id="274"/>
            <p14:sldId id="278"/>
            <p14:sldId id="279"/>
            <p14:sldId id="280"/>
            <p14:sldId id="281"/>
            <p14:sldId id="275"/>
            <p14:sldId id="288"/>
            <p14:sldId id="283"/>
            <p14:sldId id="286"/>
            <p14:sldId id="282"/>
            <p14:sldId id="284"/>
            <p14:sldId id="285"/>
            <p14:sldId id="287"/>
            <p14:sldId id="289"/>
            <p14:sldId id="290"/>
            <p14:sldId id="276"/>
            <p14:sldId id="277"/>
            <p14:sldId id="291"/>
            <p14:sldId id="292"/>
            <p14:sldId id="293"/>
          </p14:sldIdLst>
        </p14:section>
        <p14:section name="q2" id="{A1B22F77-C7C0-4517-9D13-E6A247837453}">
          <p14:sldIdLst>
            <p14:sldId id="268"/>
            <p14:sldId id="258"/>
            <p14:sldId id="266"/>
            <p14:sldId id="267"/>
            <p14:sldId id="259"/>
            <p14:sldId id="260"/>
            <p14:sldId id="261"/>
            <p14:sldId id="262"/>
            <p14:sldId id="263"/>
            <p14:sldId id="264"/>
            <p14:sldId id="265"/>
          </p14:sldIdLst>
        </p14:section>
        <p14:section name="q3" id="{B3AC1465-1B66-43BD-8FBB-D537AD7F23C0}">
          <p14:sldIdLst>
            <p14:sldId id="295"/>
            <p14:sldId id="294"/>
            <p14:sldId id="302"/>
            <p14:sldId id="296"/>
            <p14:sldId id="301"/>
            <p14:sldId id="298"/>
          </p14:sldIdLst>
        </p14:section>
        <p14:section name="q4" id="{EB91448C-0DBC-47DE-8086-81E3689DBC8F}">
          <p14:sldIdLst>
            <p14:sldId id="300"/>
            <p14:sldId id="299"/>
            <p14:sldId id="303"/>
            <p14:sldId id="304"/>
            <p14:sldId id="305"/>
            <p14:sldId id="306"/>
          </p14:sldIdLst>
        </p14:section>
        <p14:section name="q5" id="{8465BB5D-2090-434E-9459-7E6A2528D8F4}">
          <p14:sldIdLst>
            <p14:sldId id="308"/>
            <p14:sldId id="307"/>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8068F-A786-4D58-865D-177D0B332DA6}" v="940" dt="2023-05-13T18:01:10.345"/>
    <p1510:client id="{5FD27E8D-8467-4C30-8114-A0B347FFFCFE}" v="78" dt="2023-05-13T17:06:41.211"/>
    <p1510:client id="{63110929-EC51-4B88-9961-6F17FD6F54A9}" v="160" dt="2023-05-13T15:28:11.795"/>
    <p1510:client id="{6DB562BC-15A1-4A94-8A3F-628425F4AAAE}" v="1" dt="2023-05-13T17:54:09.545"/>
    <p1510:client id="{C159F2B7-DC37-4EBF-89F0-43B1A447EFA5}" v="3" vWet="4" dt="2023-05-13T17:59:53.746"/>
    <p1510:client id="{F8B52E66-C49C-4AC0-8B01-F4CC04C5A7AA}" v="16" dt="2023-05-13T16:10:04.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219200" y="3974485"/>
            <a:ext cx="9616800" cy="1546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b="1"/>
            </a:lvl1pPr>
            <a:lvl2pPr lvl="1">
              <a:spcBef>
                <a:spcPts val="0"/>
              </a:spcBef>
              <a:spcAft>
                <a:spcPts val="0"/>
              </a:spcAft>
              <a:buSzPts val="4800"/>
              <a:buNone/>
              <a:defRPr sz="6400" b="1"/>
            </a:lvl2pPr>
            <a:lvl3pPr lvl="2">
              <a:spcBef>
                <a:spcPts val="0"/>
              </a:spcBef>
              <a:spcAft>
                <a:spcPts val="0"/>
              </a:spcAft>
              <a:buSzPts val="4800"/>
              <a:buNone/>
              <a:defRPr sz="6400" b="1"/>
            </a:lvl3pPr>
            <a:lvl4pPr lvl="3">
              <a:spcBef>
                <a:spcPts val="0"/>
              </a:spcBef>
              <a:spcAft>
                <a:spcPts val="0"/>
              </a:spcAft>
              <a:buSzPts val="4800"/>
              <a:buNone/>
              <a:defRPr sz="6400" b="1"/>
            </a:lvl4pPr>
            <a:lvl5pPr lvl="4">
              <a:spcBef>
                <a:spcPts val="0"/>
              </a:spcBef>
              <a:spcAft>
                <a:spcPts val="0"/>
              </a:spcAft>
              <a:buSzPts val="4800"/>
              <a:buNone/>
              <a:defRPr sz="6400" b="1"/>
            </a:lvl5pPr>
            <a:lvl6pPr lvl="5">
              <a:spcBef>
                <a:spcPts val="0"/>
              </a:spcBef>
              <a:spcAft>
                <a:spcPts val="0"/>
              </a:spcAft>
              <a:buSzPts val="4800"/>
              <a:buNone/>
              <a:defRPr sz="6400" b="1"/>
            </a:lvl6pPr>
            <a:lvl7pPr lvl="6">
              <a:spcBef>
                <a:spcPts val="0"/>
              </a:spcBef>
              <a:spcAft>
                <a:spcPts val="0"/>
              </a:spcAft>
              <a:buSzPts val="4800"/>
              <a:buNone/>
              <a:defRPr sz="6400" b="1"/>
            </a:lvl7pPr>
            <a:lvl8pPr lvl="7">
              <a:spcBef>
                <a:spcPts val="0"/>
              </a:spcBef>
              <a:spcAft>
                <a:spcPts val="0"/>
              </a:spcAft>
              <a:buSzPts val="4800"/>
              <a:buNone/>
              <a:defRPr sz="6400" b="1"/>
            </a:lvl8pPr>
            <a:lvl9pPr lvl="8">
              <a:spcBef>
                <a:spcPts val="0"/>
              </a:spcBef>
              <a:spcAft>
                <a:spcPts val="0"/>
              </a:spcAft>
              <a:buSzPts val="4800"/>
              <a:buNone/>
              <a:defRPr sz="6400" b="1"/>
            </a:lvl9pPr>
          </a:lstStyle>
          <a:p>
            <a:r>
              <a:rPr lang="en-US"/>
              <a:t>Click to edit Master title style</a:t>
            </a:r>
            <a:endParaRPr/>
          </a:p>
        </p:txBody>
      </p:sp>
      <p:sp>
        <p:nvSpPr>
          <p:cNvPr id="13" name="Google Shape;13;p2"/>
          <p:cNvSpPr/>
          <p:nvPr/>
        </p:nvSpPr>
        <p:spPr>
          <a:xfrm rot="5400000">
            <a:off x="6036236" y="992932"/>
            <a:ext cx="123451" cy="9475816"/>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881331" y="4860133"/>
            <a:ext cx="1440000" cy="13268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5" name="Google Shape;15;p2"/>
          <p:cNvCxnSpPr/>
          <p:nvPr/>
        </p:nvCxnSpPr>
        <p:spPr>
          <a:xfrm>
            <a:off x="11062324" y="3066475"/>
            <a:ext cx="0" cy="27668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6034269" y="-1725157"/>
            <a:ext cx="123451" cy="9475816"/>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9621739" y="2518247"/>
            <a:ext cx="1860000" cy="17140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4548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4BF6-8260-8848-262E-05B93D046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E435B7-6FDA-10BE-82B7-9FB9701AD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F8FA6-AB15-D8A9-11D5-AAFF5B673657}"/>
              </a:ext>
            </a:extLst>
          </p:cNvPr>
          <p:cNvSpPr>
            <a:spLocks noGrp="1"/>
          </p:cNvSpPr>
          <p:nvPr>
            <p:ph type="dt" sz="half" idx="10"/>
          </p:nvPr>
        </p:nvSpPr>
        <p:spPr/>
        <p:txBody>
          <a:bodyPr/>
          <a:lstStyle/>
          <a:p>
            <a:fld id="{C32CDEBA-FEC2-4608-B232-9515FD7A7D68}" type="datetimeFigureOut">
              <a:rPr lang="en-IN" smtClean="0"/>
              <a:t>13-05-2023</a:t>
            </a:fld>
            <a:endParaRPr lang="en-IN"/>
          </a:p>
        </p:txBody>
      </p:sp>
      <p:sp>
        <p:nvSpPr>
          <p:cNvPr id="5" name="Footer Placeholder 4">
            <a:extLst>
              <a:ext uri="{FF2B5EF4-FFF2-40B4-BE49-F238E27FC236}">
                <a16:creationId xmlns:a16="http://schemas.microsoft.com/office/drawing/2014/main" id="{5DDC5721-E3A7-BB0F-0F71-21CEF5AF5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B2A6B-D13C-3C55-4DC7-43F0CA23D38A}"/>
              </a:ext>
            </a:extLst>
          </p:cNvPr>
          <p:cNvSpPr>
            <a:spLocks noGrp="1"/>
          </p:cNvSpPr>
          <p:nvPr>
            <p:ph type="sldNum" sz="quarter" idx="12"/>
          </p:nvPr>
        </p:nvSpPr>
        <p:spPr/>
        <p:txBody>
          <a:bodyPr/>
          <a:lstStyle/>
          <a:p>
            <a:fld id="{93B82432-39A6-4008-8F09-D6E7294E1AEC}" type="slidenum">
              <a:rPr lang="en-IN" smtClean="0"/>
              <a:t>‹#›</a:t>
            </a:fld>
            <a:endParaRPr lang="en-IN"/>
          </a:p>
        </p:txBody>
      </p:sp>
    </p:spTree>
    <p:extLst>
      <p:ext uri="{BB962C8B-B14F-4D97-AF65-F5344CB8AC3E}">
        <p14:creationId xmlns:p14="http://schemas.microsoft.com/office/powerpoint/2010/main" val="95777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3A5D-2CCC-4AA5-FEAC-B483054CF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EB3DCF-C6FF-A5A0-FDA4-3F569471D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CD3EE-7D27-C410-C038-3D950815D10D}"/>
              </a:ext>
            </a:extLst>
          </p:cNvPr>
          <p:cNvSpPr>
            <a:spLocks noGrp="1"/>
          </p:cNvSpPr>
          <p:nvPr>
            <p:ph type="dt" sz="half" idx="10"/>
          </p:nvPr>
        </p:nvSpPr>
        <p:spPr/>
        <p:txBody>
          <a:bodyPr/>
          <a:lstStyle/>
          <a:p>
            <a:fld id="{C32CDEBA-FEC2-4608-B232-9515FD7A7D68}" type="datetimeFigureOut">
              <a:rPr lang="en-IN" smtClean="0"/>
              <a:t>13-05-2023</a:t>
            </a:fld>
            <a:endParaRPr lang="en-IN"/>
          </a:p>
        </p:txBody>
      </p:sp>
      <p:sp>
        <p:nvSpPr>
          <p:cNvPr id="5" name="Footer Placeholder 4">
            <a:extLst>
              <a:ext uri="{FF2B5EF4-FFF2-40B4-BE49-F238E27FC236}">
                <a16:creationId xmlns:a16="http://schemas.microsoft.com/office/drawing/2014/main" id="{331295FA-04D1-9C95-F18D-2D062EA97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C9F55-1C27-47DC-7D41-DA1DA05EBFE2}"/>
              </a:ext>
            </a:extLst>
          </p:cNvPr>
          <p:cNvSpPr>
            <a:spLocks noGrp="1"/>
          </p:cNvSpPr>
          <p:nvPr>
            <p:ph type="sldNum" sz="quarter" idx="12"/>
          </p:nvPr>
        </p:nvSpPr>
        <p:spPr/>
        <p:txBody>
          <a:bodyPr/>
          <a:lstStyle/>
          <a:p>
            <a:fld id="{93B82432-39A6-4008-8F09-D6E7294E1AEC}" type="slidenum">
              <a:rPr lang="en-IN" smtClean="0"/>
              <a:t>‹#›</a:t>
            </a:fld>
            <a:endParaRPr lang="en-IN"/>
          </a:p>
        </p:txBody>
      </p:sp>
    </p:spTree>
    <p:extLst>
      <p:ext uri="{BB962C8B-B14F-4D97-AF65-F5344CB8AC3E}">
        <p14:creationId xmlns:p14="http://schemas.microsoft.com/office/powerpoint/2010/main" val="28165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3"/>
          <p:cNvSpPr/>
          <p:nvPr/>
        </p:nvSpPr>
        <p:spPr>
          <a:xfrm rot="5400000">
            <a:off x="6036236" y="-734013"/>
            <a:ext cx="123451" cy="9475816"/>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926767" y="1315428"/>
            <a:ext cx="1326800" cy="14216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1" name="Google Shape;21;p3"/>
          <p:cNvCxnSpPr/>
          <p:nvPr/>
        </p:nvCxnSpPr>
        <p:spPr>
          <a:xfrm>
            <a:off x="11153733" y="1793733"/>
            <a:ext cx="0" cy="22624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6034269" y="-2845348"/>
            <a:ext cx="123451" cy="9475816"/>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9397567" y="3822540"/>
            <a:ext cx="1714000" cy="18364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txBox="1">
            <a:spLocks noGrp="1"/>
          </p:cNvSpPr>
          <p:nvPr>
            <p:ph type="ctrTitle"/>
          </p:nvPr>
        </p:nvSpPr>
        <p:spPr>
          <a:xfrm>
            <a:off x="1228267" y="2012275"/>
            <a:ext cx="9607600" cy="1546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b="1"/>
            </a:lvl1pPr>
            <a:lvl2pPr lvl="1" rtl="0">
              <a:spcBef>
                <a:spcPts val="0"/>
              </a:spcBef>
              <a:spcAft>
                <a:spcPts val="0"/>
              </a:spcAft>
              <a:buSzPts val="3600"/>
              <a:buNone/>
              <a:defRPr sz="4800" b="1"/>
            </a:lvl2pPr>
            <a:lvl3pPr lvl="2" rtl="0">
              <a:spcBef>
                <a:spcPts val="0"/>
              </a:spcBef>
              <a:spcAft>
                <a:spcPts val="0"/>
              </a:spcAft>
              <a:buSzPts val="3600"/>
              <a:buNone/>
              <a:defRPr sz="4800" b="1"/>
            </a:lvl3pPr>
            <a:lvl4pPr lvl="3" rtl="0">
              <a:spcBef>
                <a:spcPts val="0"/>
              </a:spcBef>
              <a:spcAft>
                <a:spcPts val="0"/>
              </a:spcAft>
              <a:buSzPts val="3600"/>
              <a:buNone/>
              <a:defRPr sz="4800" b="1"/>
            </a:lvl4pPr>
            <a:lvl5pPr lvl="4" rtl="0">
              <a:spcBef>
                <a:spcPts val="0"/>
              </a:spcBef>
              <a:spcAft>
                <a:spcPts val="0"/>
              </a:spcAft>
              <a:buSzPts val="3600"/>
              <a:buNone/>
              <a:defRPr sz="4800" b="1"/>
            </a:lvl5pPr>
            <a:lvl6pPr lvl="5" rtl="0">
              <a:spcBef>
                <a:spcPts val="0"/>
              </a:spcBef>
              <a:spcAft>
                <a:spcPts val="0"/>
              </a:spcAft>
              <a:buSzPts val="3600"/>
              <a:buNone/>
              <a:defRPr sz="4800" b="1"/>
            </a:lvl6pPr>
            <a:lvl7pPr lvl="6" rtl="0">
              <a:spcBef>
                <a:spcPts val="0"/>
              </a:spcBef>
              <a:spcAft>
                <a:spcPts val="0"/>
              </a:spcAft>
              <a:buSzPts val="3600"/>
              <a:buNone/>
              <a:defRPr sz="4800" b="1"/>
            </a:lvl7pPr>
            <a:lvl8pPr lvl="7" rtl="0">
              <a:spcBef>
                <a:spcPts val="0"/>
              </a:spcBef>
              <a:spcAft>
                <a:spcPts val="0"/>
              </a:spcAft>
              <a:buSzPts val="3600"/>
              <a:buNone/>
              <a:defRPr sz="4800" b="1"/>
            </a:lvl8pPr>
            <a:lvl9pPr lvl="8" rtl="0">
              <a:spcBef>
                <a:spcPts val="0"/>
              </a:spcBef>
              <a:spcAft>
                <a:spcPts val="0"/>
              </a:spcAft>
              <a:buSzPts val="3600"/>
              <a:buNone/>
              <a:defRPr sz="4800" b="1"/>
            </a:lvl9pPr>
          </a:lstStyle>
          <a:p>
            <a:r>
              <a:rPr lang="en-US"/>
              <a:t>Click to edit Master title style</a:t>
            </a:r>
            <a:endParaRPr/>
          </a:p>
        </p:txBody>
      </p:sp>
      <p:sp>
        <p:nvSpPr>
          <p:cNvPr id="25" name="Google Shape;25;p3"/>
          <p:cNvSpPr txBox="1">
            <a:spLocks noGrp="1"/>
          </p:cNvSpPr>
          <p:nvPr>
            <p:ph type="subTitle" idx="1"/>
          </p:nvPr>
        </p:nvSpPr>
        <p:spPr>
          <a:xfrm>
            <a:off x="6264752" y="4145092"/>
            <a:ext cx="47232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2400">
                <a:solidFill>
                  <a:srgbClr val="FFFFFF"/>
                </a:solidFill>
              </a:defRPr>
            </a:lvl1pPr>
            <a:lvl2pPr lvl="1" algn="r" rtl="0">
              <a:spcBef>
                <a:spcPts val="0"/>
              </a:spcBef>
              <a:spcAft>
                <a:spcPts val="0"/>
              </a:spcAft>
              <a:buClr>
                <a:srgbClr val="FFFFFF"/>
              </a:buClr>
              <a:buSzPts val="1800"/>
              <a:buNone/>
              <a:defRPr sz="2400">
                <a:solidFill>
                  <a:srgbClr val="FFFFFF"/>
                </a:solidFill>
              </a:defRPr>
            </a:lvl2pPr>
            <a:lvl3pPr lvl="2" algn="r" rtl="0">
              <a:spcBef>
                <a:spcPts val="0"/>
              </a:spcBef>
              <a:spcAft>
                <a:spcPts val="0"/>
              </a:spcAft>
              <a:buClr>
                <a:srgbClr val="FFFFFF"/>
              </a:buClr>
              <a:buSzPts val="1800"/>
              <a:buNone/>
              <a:defRPr sz="24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rPr lang="en-US"/>
              <a:t>Click to edit Master subtitle style</a:t>
            </a:r>
            <a:endParaRPr/>
          </a:p>
        </p:txBody>
      </p:sp>
      <p:sp>
        <p:nvSpPr>
          <p:cNvPr id="26" name="Google Shape;26;p3"/>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250024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884800" y="3288800"/>
            <a:ext cx="8422400" cy="1093200"/>
          </a:xfrm>
          <a:prstGeom prst="rect">
            <a:avLst/>
          </a:prstGeom>
        </p:spPr>
        <p:txBody>
          <a:bodyPr spcFirstLastPara="1" wrap="square" lIns="91425" tIns="91425" rIns="91425" bIns="91425" anchor="t" anchorCtr="0">
            <a:noAutofit/>
          </a:bodyPr>
          <a:lstStyle>
            <a:lvl1pPr marL="609585" lvl="0" indent="-507987" algn="ctr" rtl="0">
              <a:spcBef>
                <a:spcPts val="800"/>
              </a:spcBef>
              <a:spcAft>
                <a:spcPts val="0"/>
              </a:spcAft>
              <a:buSzPts val="2400"/>
              <a:buChar char="▪"/>
              <a:defRPr sz="3200" b="1"/>
            </a:lvl1pPr>
            <a:lvl2pPr marL="1219170" lvl="1" indent="-507987" algn="ctr" rtl="0">
              <a:spcBef>
                <a:spcPts val="0"/>
              </a:spcBef>
              <a:spcAft>
                <a:spcPts val="0"/>
              </a:spcAft>
              <a:buSzPts val="2400"/>
              <a:buChar char="▫"/>
              <a:defRPr b="1"/>
            </a:lvl2pPr>
            <a:lvl3pPr marL="1828754" lvl="2" indent="-507987" algn="ctr" rtl="0">
              <a:spcBef>
                <a:spcPts val="0"/>
              </a:spcBef>
              <a:spcAft>
                <a:spcPts val="0"/>
              </a:spcAft>
              <a:buSzPts val="2400"/>
              <a:buChar char="■"/>
              <a:defRPr b="1"/>
            </a:lvl3pPr>
            <a:lvl4pPr marL="2438339" lvl="3" indent="-507987" algn="ctr" rtl="0">
              <a:spcBef>
                <a:spcPts val="0"/>
              </a:spcBef>
              <a:spcAft>
                <a:spcPts val="0"/>
              </a:spcAft>
              <a:buSzPts val="2400"/>
              <a:buChar char="●"/>
              <a:defRPr sz="3200" b="1"/>
            </a:lvl4pPr>
            <a:lvl5pPr marL="3047924" lvl="4" indent="-507987" algn="ctr" rtl="0">
              <a:spcBef>
                <a:spcPts val="0"/>
              </a:spcBef>
              <a:spcAft>
                <a:spcPts val="0"/>
              </a:spcAft>
              <a:buSzPts val="2400"/>
              <a:buChar char="○"/>
              <a:defRPr sz="3200" b="1"/>
            </a:lvl5pPr>
            <a:lvl6pPr marL="3657509" lvl="5" indent="-507987" algn="ctr" rtl="0">
              <a:spcBef>
                <a:spcPts val="0"/>
              </a:spcBef>
              <a:spcAft>
                <a:spcPts val="0"/>
              </a:spcAft>
              <a:buSzPts val="2400"/>
              <a:buChar char="■"/>
              <a:defRPr sz="3200" b="1"/>
            </a:lvl6pPr>
            <a:lvl7pPr marL="4267093" lvl="6" indent="-507987" algn="ctr" rtl="0">
              <a:spcBef>
                <a:spcPts val="0"/>
              </a:spcBef>
              <a:spcAft>
                <a:spcPts val="0"/>
              </a:spcAft>
              <a:buSzPts val="2400"/>
              <a:buChar char="●"/>
              <a:defRPr sz="3200" b="1"/>
            </a:lvl7pPr>
            <a:lvl8pPr marL="4876678" lvl="7" indent="-507987" algn="ctr" rtl="0">
              <a:spcBef>
                <a:spcPts val="0"/>
              </a:spcBef>
              <a:spcAft>
                <a:spcPts val="0"/>
              </a:spcAft>
              <a:buSzPts val="2400"/>
              <a:buChar char="○"/>
              <a:defRPr sz="3200" b="1"/>
            </a:lvl8pPr>
            <a:lvl9pPr marL="5486263" lvl="8" indent="-507987" algn="ctr">
              <a:spcBef>
                <a:spcPts val="0"/>
              </a:spcBef>
              <a:spcAft>
                <a:spcPts val="0"/>
              </a:spcAft>
              <a:buSzPts val="2400"/>
              <a:buChar char="■"/>
              <a:defRPr sz="3200" b="1"/>
            </a:lvl9pPr>
          </a:lstStyle>
          <a:p>
            <a:pPr lvl="0"/>
            <a:r>
              <a:rPr lang="en-US"/>
              <a:t>Click to edit Master text styles</a:t>
            </a:r>
          </a:p>
        </p:txBody>
      </p:sp>
      <p:grpSp>
        <p:nvGrpSpPr>
          <p:cNvPr id="29" name="Google Shape;29;p4"/>
          <p:cNvGrpSpPr/>
          <p:nvPr/>
        </p:nvGrpSpPr>
        <p:grpSpPr>
          <a:xfrm>
            <a:off x="5272588" y="1437725"/>
            <a:ext cx="1616141" cy="1544724"/>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sz="2400"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312658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39107" y="658443"/>
            <a:ext cx="109728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0" name="Google Shape;40;p5"/>
          <p:cNvSpPr txBox="1">
            <a:spLocks noGrp="1"/>
          </p:cNvSpPr>
          <p:nvPr>
            <p:ph type="body" idx="1"/>
          </p:nvPr>
        </p:nvSpPr>
        <p:spPr>
          <a:xfrm>
            <a:off x="457633" y="1500000"/>
            <a:ext cx="11054400" cy="4852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41" name="Google Shape;41;p5"/>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402902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39107" y="658443"/>
            <a:ext cx="109728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4" name="Google Shape;44;p6"/>
          <p:cNvSpPr txBox="1">
            <a:spLocks noGrp="1"/>
          </p:cNvSpPr>
          <p:nvPr>
            <p:ph type="body" idx="1"/>
          </p:nvPr>
        </p:nvSpPr>
        <p:spPr>
          <a:xfrm>
            <a:off x="561037" y="1653071"/>
            <a:ext cx="5326000" cy="4967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45" name="Google Shape;45;p6"/>
          <p:cNvSpPr txBox="1">
            <a:spLocks noGrp="1"/>
          </p:cNvSpPr>
          <p:nvPr>
            <p:ph type="body" idx="2"/>
          </p:nvPr>
        </p:nvSpPr>
        <p:spPr>
          <a:xfrm>
            <a:off x="6308508" y="1653071"/>
            <a:ext cx="5326000" cy="4967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46" name="Google Shape;46;p6"/>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110879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539107" y="658443"/>
            <a:ext cx="10972800" cy="551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49" name="Google Shape;49;p7"/>
          <p:cNvSpPr txBox="1">
            <a:spLocks noGrp="1"/>
          </p:cNvSpPr>
          <p:nvPr>
            <p:ph type="body" idx="1"/>
          </p:nvPr>
        </p:nvSpPr>
        <p:spPr>
          <a:xfrm>
            <a:off x="609600" y="1645524"/>
            <a:ext cx="3509200" cy="44644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0" name="Google Shape;50;p7"/>
          <p:cNvSpPr txBox="1">
            <a:spLocks noGrp="1"/>
          </p:cNvSpPr>
          <p:nvPr>
            <p:ph type="body" idx="2"/>
          </p:nvPr>
        </p:nvSpPr>
        <p:spPr>
          <a:xfrm>
            <a:off x="4298619" y="1645524"/>
            <a:ext cx="3509200" cy="44644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1" name="Google Shape;51;p7"/>
          <p:cNvSpPr txBox="1">
            <a:spLocks noGrp="1"/>
          </p:cNvSpPr>
          <p:nvPr>
            <p:ph type="body" idx="3"/>
          </p:nvPr>
        </p:nvSpPr>
        <p:spPr>
          <a:xfrm>
            <a:off x="7987636" y="1645524"/>
            <a:ext cx="3509200" cy="44644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2" name="Google Shape;52;p7"/>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42883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39107" y="658443"/>
            <a:ext cx="109728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5" name="Google Shape;55;p8"/>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138929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58" name="Google Shape;58;p9"/>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29487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160613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1489" y="0"/>
            <a:ext cx="12189023" cy="6858000"/>
          </a:xfrm>
          <a:prstGeom prst="rect">
            <a:avLst/>
          </a:prstGeom>
          <a:noFill/>
          <a:ln>
            <a:noFill/>
          </a:ln>
        </p:spPr>
      </p:pic>
      <p:sp>
        <p:nvSpPr>
          <p:cNvPr id="7" name="Google Shape;7;p1"/>
          <p:cNvSpPr/>
          <p:nvPr/>
        </p:nvSpPr>
        <p:spPr>
          <a:xfrm>
            <a:off x="122267" y="128400"/>
            <a:ext cx="11954800" cy="6593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 name="Google Shape;8;p1"/>
          <p:cNvSpPr txBox="1">
            <a:spLocks noGrp="1"/>
          </p:cNvSpPr>
          <p:nvPr>
            <p:ph type="title"/>
          </p:nvPr>
        </p:nvSpPr>
        <p:spPr>
          <a:xfrm>
            <a:off x="539107" y="658443"/>
            <a:ext cx="10972800" cy="55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609600" y="1500000"/>
            <a:ext cx="10972800" cy="4852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11364209" y="6188756"/>
            <a:ext cx="614800" cy="389200"/>
          </a:xfrm>
          <a:prstGeom prst="rect">
            <a:avLst/>
          </a:prstGeom>
          <a:noFill/>
          <a:ln>
            <a:noFill/>
          </a:ln>
        </p:spPr>
        <p:txBody>
          <a:bodyPr spcFirstLastPara="1" wrap="square" lIns="91425" tIns="91425" rIns="91425" bIns="91425" anchor="t" anchorCtr="0">
            <a:noAutofit/>
          </a:bodyPr>
          <a:lstStyle>
            <a:lvl1pPr lvl="0" algn="r">
              <a:buNone/>
              <a:defRPr sz="1333">
                <a:solidFill>
                  <a:schemeClr val="lt1"/>
                </a:solidFill>
                <a:latin typeface="Cousine"/>
                <a:ea typeface="Cousine"/>
                <a:cs typeface="Cousine"/>
                <a:sym typeface="Cousine"/>
              </a:defRPr>
            </a:lvl1pPr>
            <a:lvl2pPr lvl="1" algn="r">
              <a:buNone/>
              <a:defRPr sz="1333">
                <a:solidFill>
                  <a:schemeClr val="lt1"/>
                </a:solidFill>
                <a:latin typeface="Cousine"/>
                <a:ea typeface="Cousine"/>
                <a:cs typeface="Cousine"/>
                <a:sym typeface="Cousine"/>
              </a:defRPr>
            </a:lvl2pPr>
            <a:lvl3pPr lvl="2" algn="r">
              <a:buNone/>
              <a:defRPr sz="1333">
                <a:solidFill>
                  <a:schemeClr val="lt1"/>
                </a:solidFill>
                <a:latin typeface="Cousine"/>
                <a:ea typeface="Cousine"/>
                <a:cs typeface="Cousine"/>
                <a:sym typeface="Cousine"/>
              </a:defRPr>
            </a:lvl3pPr>
            <a:lvl4pPr lvl="3" algn="r">
              <a:buNone/>
              <a:defRPr sz="1333">
                <a:solidFill>
                  <a:schemeClr val="lt1"/>
                </a:solidFill>
                <a:latin typeface="Cousine"/>
                <a:ea typeface="Cousine"/>
                <a:cs typeface="Cousine"/>
                <a:sym typeface="Cousine"/>
              </a:defRPr>
            </a:lvl4pPr>
            <a:lvl5pPr lvl="4" algn="r">
              <a:buNone/>
              <a:defRPr sz="1333">
                <a:solidFill>
                  <a:schemeClr val="lt1"/>
                </a:solidFill>
                <a:latin typeface="Cousine"/>
                <a:ea typeface="Cousine"/>
                <a:cs typeface="Cousine"/>
                <a:sym typeface="Cousine"/>
              </a:defRPr>
            </a:lvl5pPr>
            <a:lvl6pPr lvl="5" algn="r">
              <a:buNone/>
              <a:defRPr sz="1333">
                <a:solidFill>
                  <a:schemeClr val="lt1"/>
                </a:solidFill>
                <a:latin typeface="Cousine"/>
                <a:ea typeface="Cousine"/>
                <a:cs typeface="Cousine"/>
                <a:sym typeface="Cousine"/>
              </a:defRPr>
            </a:lvl6pPr>
            <a:lvl7pPr lvl="6" algn="r">
              <a:buNone/>
              <a:defRPr sz="1333">
                <a:solidFill>
                  <a:schemeClr val="lt1"/>
                </a:solidFill>
                <a:latin typeface="Cousine"/>
                <a:ea typeface="Cousine"/>
                <a:cs typeface="Cousine"/>
                <a:sym typeface="Cousine"/>
              </a:defRPr>
            </a:lvl7pPr>
            <a:lvl8pPr lvl="7" algn="r">
              <a:buNone/>
              <a:defRPr sz="1333">
                <a:solidFill>
                  <a:schemeClr val="lt1"/>
                </a:solidFill>
                <a:latin typeface="Cousine"/>
                <a:ea typeface="Cousine"/>
                <a:cs typeface="Cousine"/>
                <a:sym typeface="Cousine"/>
              </a:defRPr>
            </a:lvl8pPr>
            <a:lvl9pPr lvl="8" algn="r">
              <a:buNone/>
              <a:defRPr sz="1333">
                <a:solidFill>
                  <a:schemeClr val="lt1"/>
                </a:solidFill>
                <a:latin typeface="Cousine"/>
                <a:ea typeface="Cousine"/>
                <a:cs typeface="Cousine"/>
                <a:sym typeface="Cousine"/>
              </a:defRPr>
            </a:lvl9pPr>
          </a:lstStyle>
          <a:p>
            <a:fld id="{93B82432-39A6-4008-8F09-D6E7294E1AEC}" type="slidenum">
              <a:rPr lang="en-IN" smtClean="0"/>
              <a:t>‹#›</a:t>
            </a:fld>
            <a:endParaRPr lang="en-IN"/>
          </a:p>
        </p:txBody>
      </p:sp>
    </p:spTree>
    <p:extLst>
      <p:ext uri="{BB962C8B-B14F-4D97-AF65-F5344CB8AC3E}">
        <p14:creationId xmlns:p14="http://schemas.microsoft.com/office/powerpoint/2010/main" val="202367818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FF2-0078-FBB4-7ABA-5606BE2BE9F5}"/>
              </a:ext>
            </a:extLst>
          </p:cNvPr>
          <p:cNvSpPr>
            <a:spLocks noGrp="1"/>
          </p:cNvSpPr>
          <p:nvPr>
            <p:ph type="title"/>
          </p:nvPr>
        </p:nvSpPr>
        <p:spPr>
          <a:xfrm>
            <a:off x="865094" y="1654623"/>
            <a:ext cx="10515600" cy="2852737"/>
          </a:xfrm>
        </p:spPr>
        <p:txBody>
          <a:bodyPr/>
          <a:lstStyle/>
          <a:p>
            <a:br>
              <a:rPr lang="en-US">
                <a:latin typeface="Century Gothic" panose="020B0502020202020204" pitchFamily="34" charset="0"/>
              </a:rPr>
            </a:br>
            <a:br>
              <a:rPr lang="en-US">
                <a:latin typeface="Century Gothic" panose="020B0502020202020204" pitchFamily="34" charset="0"/>
              </a:rPr>
            </a:br>
            <a:r>
              <a:rPr lang="en-US" u="sng">
                <a:latin typeface="Century Gothic" panose="020B0502020202020204" pitchFamily="34" charset="0"/>
              </a:rPr>
              <a:t>Question 1</a:t>
            </a:r>
            <a:br>
              <a:rPr lang="en-US">
                <a:latin typeface="Century Gothic" panose="020B0502020202020204" pitchFamily="34" charset="0"/>
              </a:rPr>
            </a:br>
            <a:endParaRPr lang="en-IN">
              <a:latin typeface="Century Gothic" panose="020B0502020202020204" pitchFamily="34" charset="0"/>
            </a:endParaRPr>
          </a:p>
        </p:txBody>
      </p:sp>
    </p:spTree>
    <p:extLst>
      <p:ext uri="{BB962C8B-B14F-4D97-AF65-F5344CB8AC3E}">
        <p14:creationId xmlns:p14="http://schemas.microsoft.com/office/powerpoint/2010/main" val="282335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87027" y="654424"/>
            <a:ext cx="10515600" cy="1236569"/>
          </a:xfrm>
        </p:spPr>
        <p:txBody>
          <a:bodyPr/>
          <a:lstStyle/>
          <a:p>
            <a:r>
              <a:rPr lang="en-US" sz="3000" b="0" i="0">
                <a:solidFill>
                  <a:schemeClr val="bg1"/>
                </a:solidFill>
                <a:effectLst/>
                <a:latin typeface="Century Gothic" panose="020B0502020202020204" pitchFamily="34" charset="0"/>
              </a:rPr>
              <a:t>    StaticTest.vm</a:t>
            </a:r>
            <a:endParaRPr lang="en-IN" sz="300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DAE2FE99-8D61-BA9F-E961-A7B824DAA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7586" y="2245067"/>
            <a:ext cx="2899438" cy="3322274"/>
          </a:xfrm>
          <a:prstGeom prst="rect">
            <a:avLst/>
          </a:prstGeom>
        </p:spPr>
      </p:pic>
      <p:sp>
        <p:nvSpPr>
          <p:cNvPr id="3" name="TextBox 2">
            <a:extLst>
              <a:ext uri="{FF2B5EF4-FFF2-40B4-BE49-F238E27FC236}">
                <a16:creationId xmlns:a16="http://schemas.microsoft.com/office/drawing/2014/main" id="{FCC81F9E-6960-389E-D4B5-FBE94A420E84}"/>
              </a:ext>
            </a:extLst>
          </p:cNvPr>
          <p:cNvSpPr txBox="1"/>
          <p:nvPr/>
        </p:nvSpPr>
        <p:spPr>
          <a:xfrm>
            <a:off x="4589928" y="2460812"/>
            <a:ext cx="6983507" cy="2862322"/>
          </a:xfrm>
          <a:prstGeom prst="rect">
            <a:avLst/>
          </a:prstGeom>
          <a:noFill/>
        </p:spPr>
        <p:txBody>
          <a:bodyPr wrap="square" rtlCol="0">
            <a:spAutoFit/>
          </a:bodyPr>
          <a:lstStyle/>
          <a:p>
            <a:r>
              <a:rPr lang="en-IN" sz="2000">
                <a:solidFill>
                  <a:schemeClr val="bg1"/>
                </a:solidFill>
                <a:latin typeface="Century Gothic" panose="020B0502020202020204" pitchFamily="34" charset="0"/>
              </a:rPr>
              <a:t>In this code, we basically push few constants into the stack and pop it to static.</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Then we do few operations </a:t>
            </a:r>
          </a:p>
          <a:p>
            <a:endParaRPr lang="en-IN" sz="2000">
              <a:solidFill>
                <a:schemeClr val="bg1"/>
              </a:solidFill>
              <a:latin typeface="Century Gothic" panose="020B0502020202020204" pitchFamily="34" charset="0"/>
            </a:endParaRP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Here the point of using static is it can be accessed not only by functions but also the stack, whereas local can only be accessed by functions</a:t>
            </a:r>
          </a:p>
        </p:txBody>
      </p:sp>
    </p:spTree>
    <p:extLst>
      <p:ext uri="{BB962C8B-B14F-4D97-AF65-F5344CB8AC3E}">
        <p14:creationId xmlns:p14="http://schemas.microsoft.com/office/powerpoint/2010/main" val="184611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87027" y="654424"/>
            <a:ext cx="10515600" cy="1236569"/>
          </a:xfrm>
        </p:spPr>
        <p:txBody>
          <a:bodyPr/>
          <a:lstStyle/>
          <a:p>
            <a:r>
              <a:rPr lang="en-US" sz="3000" b="0" i="0" err="1">
                <a:effectLst/>
                <a:latin typeface="Century Gothic" panose="020B0502020202020204" pitchFamily="34" charset="0"/>
              </a:rPr>
              <a:t>c.Write</a:t>
            </a:r>
            <a:r>
              <a:rPr lang="en-US" sz="3000" b="0" i="0">
                <a:effectLst/>
                <a:latin typeface="Century Gothic" panose="020B0502020202020204" pitchFamily="34" charset="0"/>
              </a:rPr>
              <a:t> a VM-to-Hack translator in python or Java, conforming to the ‘Standard VM-on-Hack Mapping’ </a:t>
            </a:r>
            <a:endParaRPr lang="en-IN" sz="3000">
              <a:latin typeface="Century Gothic" panose="020B0502020202020204" pitchFamily="34" charset="0"/>
            </a:endParaRPr>
          </a:p>
        </p:txBody>
      </p:sp>
      <p:sp>
        <p:nvSpPr>
          <p:cNvPr id="5" name="Title 1">
            <a:extLst>
              <a:ext uri="{FF2B5EF4-FFF2-40B4-BE49-F238E27FC236}">
                <a16:creationId xmlns:a16="http://schemas.microsoft.com/office/drawing/2014/main" id="{B348E437-6FDF-7E74-1B79-93BF4BDF0D32}"/>
              </a:ext>
            </a:extLst>
          </p:cNvPr>
          <p:cNvSpPr txBox="1">
            <a:spLocks/>
          </p:cNvSpPr>
          <p:nvPr/>
        </p:nvSpPr>
        <p:spPr>
          <a:xfrm>
            <a:off x="894604" y="2572871"/>
            <a:ext cx="10515600" cy="19985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6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US" sz="3000">
                <a:latin typeface="Century Gothic" panose="020B0502020202020204" pitchFamily="34" charset="0"/>
              </a:rPr>
              <a:t>For building the code we’ve used 3 classes namely Code, Translator, and </a:t>
            </a:r>
            <a:r>
              <a:rPr lang="en-US" sz="3000" err="1">
                <a:latin typeface="Century Gothic" panose="020B0502020202020204" pitchFamily="34" charset="0"/>
              </a:rPr>
              <a:t>LabelGenerator</a:t>
            </a:r>
            <a:r>
              <a:rPr lang="en-US" sz="3000">
                <a:latin typeface="Century Gothic" panose="020B0502020202020204" pitchFamily="34" charset="0"/>
              </a:rPr>
              <a:t>.</a:t>
            </a:r>
          </a:p>
          <a:p>
            <a:endParaRPr lang="en-US" sz="3000">
              <a:latin typeface="Century Gothic" panose="020B0502020202020204" pitchFamily="34" charset="0"/>
            </a:endParaRPr>
          </a:p>
          <a:p>
            <a:r>
              <a:rPr lang="en-US" sz="3000">
                <a:latin typeface="Century Gothic" panose="020B0502020202020204" pitchFamily="34" charset="0"/>
              </a:rPr>
              <a:t>You can refer to the report for the detailed explanation of the code.</a:t>
            </a:r>
            <a:endParaRPr lang="en-IN" sz="3000">
              <a:latin typeface="Century Gothic" panose="020B0502020202020204" pitchFamily="34" charset="0"/>
            </a:endParaRPr>
          </a:p>
        </p:txBody>
      </p:sp>
    </p:spTree>
    <p:extLst>
      <p:ext uri="{BB962C8B-B14F-4D97-AF65-F5344CB8AC3E}">
        <p14:creationId xmlns:p14="http://schemas.microsoft.com/office/powerpoint/2010/main" val="276450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B78C-A9C8-2EF4-8D43-0980C0F9D53E}"/>
              </a:ext>
            </a:extLst>
          </p:cNvPr>
          <p:cNvSpPr>
            <a:spLocks noGrp="1"/>
          </p:cNvSpPr>
          <p:nvPr>
            <p:ph type="title"/>
          </p:nvPr>
        </p:nvSpPr>
        <p:spPr>
          <a:xfrm>
            <a:off x="2618657" y="2996703"/>
            <a:ext cx="7374160" cy="1173816"/>
          </a:xfrm>
        </p:spPr>
        <p:txBody>
          <a:bodyPr/>
          <a:lstStyle/>
          <a:p>
            <a:pPr algn="ctr"/>
            <a:r>
              <a:rPr lang="en-IN">
                <a:latin typeface="Century Gothic"/>
              </a:rPr>
              <a:t>Class: </a:t>
            </a:r>
            <a:br>
              <a:rPr lang="en-IN">
                <a:latin typeface="Century Gothic"/>
              </a:rPr>
            </a:br>
            <a:r>
              <a:rPr lang="en-IN">
                <a:latin typeface="Century Gothic"/>
              </a:rPr>
              <a:t>LabelGenerator </a:t>
            </a:r>
            <a:endParaRPr lang="en-US"/>
          </a:p>
        </p:txBody>
      </p:sp>
    </p:spTree>
    <p:extLst>
      <p:ext uri="{BB962C8B-B14F-4D97-AF65-F5344CB8AC3E}">
        <p14:creationId xmlns:p14="http://schemas.microsoft.com/office/powerpoint/2010/main" val="10054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B31B4-54C3-A672-4E91-92ECCC862520}"/>
              </a:ext>
            </a:extLst>
          </p:cNvPr>
          <p:cNvPicPr>
            <a:picLocks noChangeAspect="1"/>
          </p:cNvPicPr>
          <p:nvPr/>
        </p:nvPicPr>
        <p:blipFill>
          <a:blip r:embed="rId2"/>
          <a:stretch>
            <a:fillRect/>
          </a:stretch>
        </p:blipFill>
        <p:spPr>
          <a:xfrm>
            <a:off x="3585881" y="1044089"/>
            <a:ext cx="5020238" cy="4769822"/>
          </a:xfrm>
          <a:prstGeom prst="rect">
            <a:avLst/>
          </a:prstGeom>
        </p:spPr>
      </p:pic>
    </p:spTree>
    <p:extLst>
      <p:ext uri="{BB962C8B-B14F-4D97-AF65-F5344CB8AC3E}">
        <p14:creationId xmlns:p14="http://schemas.microsoft.com/office/powerpoint/2010/main" val="92400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B78C-A9C8-2EF4-8D43-0980C0F9D53E}"/>
              </a:ext>
            </a:extLst>
          </p:cNvPr>
          <p:cNvSpPr>
            <a:spLocks noGrp="1"/>
          </p:cNvSpPr>
          <p:nvPr>
            <p:ph type="title"/>
          </p:nvPr>
        </p:nvSpPr>
        <p:spPr>
          <a:xfrm>
            <a:off x="1098105" y="2429436"/>
            <a:ext cx="10110464" cy="1173816"/>
          </a:xfrm>
        </p:spPr>
        <p:txBody>
          <a:bodyPr/>
          <a:lstStyle/>
          <a:p>
            <a:pPr algn="ctr"/>
            <a:r>
              <a:rPr lang="en-IN">
                <a:latin typeface="Century Gothic"/>
              </a:rPr>
              <a:t>Class: Translator</a:t>
            </a:r>
            <a:r>
              <a:rPr lang="en-IN"/>
              <a:t> </a:t>
            </a:r>
          </a:p>
        </p:txBody>
      </p:sp>
    </p:spTree>
    <p:extLst>
      <p:ext uri="{BB962C8B-B14F-4D97-AF65-F5344CB8AC3E}">
        <p14:creationId xmlns:p14="http://schemas.microsoft.com/office/powerpoint/2010/main" val="348256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5CD94-AE42-9A5C-8852-FA95DA4C6CDE}"/>
              </a:ext>
            </a:extLst>
          </p:cNvPr>
          <p:cNvPicPr>
            <a:picLocks noChangeAspect="1"/>
          </p:cNvPicPr>
          <p:nvPr/>
        </p:nvPicPr>
        <p:blipFill>
          <a:blip r:embed="rId2"/>
          <a:stretch>
            <a:fillRect/>
          </a:stretch>
        </p:blipFill>
        <p:spPr>
          <a:xfrm>
            <a:off x="411320" y="676217"/>
            <a:ext cx="5237500" cy="5326270"/>
          </a:xfrm>
          <a:prstGeom prst="rect">
            <a:avLst/>
          </a:prstGeom>
        </p:spPr>
      </p:pic>
      <p:pic>
        <p:nvPicPr>
          <p:cNvPr id="7" name="Picture 6">
            <a:extLst>
              <a:ext uri="{FF2B5EF4-FFF2-40B4-BE49-F238E27FC236}">
                <a16:creationId xmlns:a16="http://schemas.microsoft.com/office/drawing/2014/main" id="{BBC2B0EB-06A1-C77E-5D14-1A415913CB1F}"/>
              </a:ext>
            </a:extLst>
          </p:cNvPr>
          <p:cNvPicPr>
            <a:picLocks noChangeAspect="1"/>
          </p:cNvPicPr>
          <p:nvPr/>
        </p:nvPicPr>
        <p:blipFill rotWithShape="1">
          <a:blip r:embed="rId3"/>
          <a:srcRect r="10115"/>
          <a:stretch/>
        </p:blipFill>
        <p:spPr>
          <a:xfrm>
            <a:off x="6089579" y="702242"/>
            <a:ext cx="5815198" cy="5292152"/>
          </a:xfrm>
          <a:prstGeom prst="rect">
            <a:avLst/>
          </a:prstGeom>
        </p:spPr>
      </p:pic>
    </p:spTree>
    <p:extLst>
      <p:ext uri="{BB962C8B-B14F-4D97-AF65-F5344CB8AC3E}">
        <p14:creationId xmlns:p14="http://schemas.microsoft.com/office/powerpoint/2010/main" val="419383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5CD94-AE42-9A5C-8852-FA95DA4C6C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180" y="920077"/>
            <a:ext cx="5411780" cy="4838550"/>
          </a:xfrm>
          <a:prstGeom prst="rect">
            <a:avLst/>
          </a:prstGeom>
        </p:spPr>
      </p:pic>
      <p:pic>
        <p:nvPicPr>
          <p:cNvPr id="7" name="Picture 6">
            <a:extLst>
              <a:ext uri="{FF2B5EF4-FFF2-40B4-BE49-F238E27FC236}">
                <a16:creationId xmlns:a16="http://schemas.microsoft.com/office/drawing/2014/main" id="{BBC2B0EB-06A1-C77E-5D14-1A415913CB1F}"/>
              </a:ext>
            </a:extLst>
          </p:cNvPr>
          <p:cNvPicPr>
            <a:picLocks noChangeAspect="1"/>
          </p:cNvPicPr>
          <p:nvPr/>
        </p:nvPicPr>
        <p:blipFill rotWithShape="1">
          <a:blip r:embed="rId3">
            <a:extLst>
              <a:ext uri="{28A0092B-C50C-407E-A947-70E740481C1C}">
                <a14:useLocalDpi xmlns:a14="http://schemas.microsoft.com/office/drawing/2010/main" val="0"/>
              </a:ext>
            </a:extLst>
          </a:blip>
          <a:srcRect l="3506" r="3506"/>
          <a:stretch/>
        </p:blipFill>
        <p:spPr>
          <a:xfrm>
            <a:off x="6297402" y="891372"/>
            <a:ext cx="5399552" cy="4913892"/>
          </a:xfrm>
          <a:prstGeom prst="rect">
            <a:avLst/>
          </a:prstGeom>
        </p:spPr>
      </p:pic>
    </p:spTree>
    <p:extLst>
      <p:ext uri="{BB962C8B-B14F-4D97-AF65-F5344CB8AC3E}">
        <p14:creationId xmlns:p14="http://schemas.microsoft.com/office/powerpoint/2010/main" val="228026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5CD94-AE42-9A5C-8852-FA95DA4C6C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172" y="907918"/>
            <a:ext cx="4259654" cy="5167668"/>
          </a:xfrm>
          <a:prstGeom prst="rect">
            <a:avLst/>
          </a:prstGeom>
        </p:spPr>
      </p:pic>
      <p:pic>
        <p:nvPicPr>
          <p:cNvPr id="7" name="Picture 6">
            <a:extLst>
              <a:ext uri="{FF2B5EF4-FFF2-40B4-BE49-F238E27FC236}">
                <a16:creationId xmlns:a16="http://schemas.microsoft.com/office/drawing/2014/main" id="{BBC2B0EB-06A1-C77E-5D14-1A415913CB1F}"/>
              </a:ext>
            </a:extLst>
          </p:cNvPr>
          <p:cNvPicPr>
            <a:picLocks noChangeAspect="1"/>
          </p:cNvPicPr>
          <p:nvPr/>
        </p:nvPicPr>
        <p:blipFill rotWithShape="1">
          <a:blip r:embed="rId3">
            <a:extLst>
              <a:ext uri="{28A0092B-C50C-407E-A947-70E740481C1C}">
                <a14:useLocalDpi xmlns:a14="http://schemas.microsoft.com/office/drawing/2010/main" val="0"/>
              </a:ext>
            </a:extLst>
          </a:blip>
          <a:srcRect l="7428" r="7428"/>
          <a:stretch/>
        </p:blipFill>
        <p:spPr>
          <a:xfrm>
            <a:off x="6297402" y="891372"/>
            <a:ext cx="5399552" cy="4913892"/>
          </a:xfrm>
          <a:prstGeom prst="rect">
            <a:avLst/>
          </a:prstGeom>
        </p:spPr>
      </p:pic>
    </p:spTree>
    <p:extLst>
      <p:ext uri="{BB962C8B-B14F-4D97-AF65-F5344CB8AC3E}">
        <p14:creationId xmlns:p14="http://schemas.microsoft.com/office/powerpoint/2010/main" val="384009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B78C-A9C8-2EF4-8D43-0980C0F9D53E}"/>
              </a:ext>
            </a:extLst>
          </p:cNvPr>
          <p:cNvSpPr>
            <a:spLocks noGrp="1"/>
          </p:cNvSpPr>
          <p:nvPr>
            <p:ph type="title"/>
          </p:nvPr>
        </p:nvSpPr>
        <p:spPr>
          <a:xfrm>
            <a:off x="3546377" y="2429436"/>
            <a:ext cx="5213920" cy="1173816"/>
          </a:xfrm>
        </p:spPr>
        <p:txBody>
          <a:bodyPr/>
          <a:lstStyle/>
          <a:p>
            <a:pPr algn="ctr"/>
            <a:r>
              <a:rPr lang="en-IN"/>
              <a:t>Class: Code </a:t>
            </a:r>
          </a:p>
        </p:txBody>
      </p:sp>
    </p:spTree>
    <p:extLst>
      <p:ext uri="{BB962C8B-B14F-4D97-AF65-F5344CB8AC3E}">
        <p14:creationId xmlns:p14="http://schemas.microsoft.com/office/powerpoint/2010/main" val="311369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5CD94-AE42-9A5C-8852-FA95DA4C6C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1320" y="1011574"/>
            <a:ext cx="5237500" cy="4655555"/>
          </a:xfrm>
          <a:prstGeom prst="rect">
            <a:avLst/>
          </a:prstGeom>
        </p:spPr>
      </p:pic>
      <p:pic>
        <p:nvPicPr>
          <p:cNvPr id="7" name="Picture 6">
            <a:extLst>
              <a:ext uri="{FF2B5EF4-FFF2-40B4-BE49-F238E27FC236}">
                <a16:creationId xmlns:a16="http://schemas.microsoft.com/office/drawing/2014/main" id="{BBC2B0EB-06A1-C77E-5D14-1A415913CB1F}"/>
              </a:ext>
            </a:extLst>
          </p:cNvPr>
          <p:cNvPicPr>
            <a:picLocks noChangeAspect="1"/>
          </p:cNvPicPr>
          <p:nvPr/>
        </p:nvPicPr>
        <p:blipFill rotWithShape="1">
          <a:blip r:embed="rId3">
            <a:extLst>
              <a:ext uri="{28A0092B-C50C-407E-A947-70E740481C1C}">
                <a14:useLocalDpi xmlns:a14="http://schemas.microsoft.com/office/drawing/2010/main" val="0"/>
              </a:ext>
            </a:extLst>
          </a:blip>
          <a:srcRect t="4444" b="4444"/>
          <a:stretch/>
        </p:blipFill>
        <p:spPr>
          <a:xfrm>
            <a:off x="6480318" y="1030941"/>
            <a:ext cx="5033720" cy="4580964"/>
          </a:xfrm>
          <a:prstGeom prst="rect">
            <a:avLst/>
          </a:prstGeom>
        </p:spPr>
      </p:pic>
    </p:spTree>
    <p:extLst>
      <p:ext uri="{BB962C8B-B14F-4D97-AF65-F5344CB8AC3E}">
        <p14:creationId xmlns:p14="http://schemas.microsoft.com/office/powerpoint/2010/main" val="352630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45E8B5-42FE-E64A-3551-6F1EF5E0AD3E}"/>
              </a:ext>
            </a:extLst>
          </p:cNvPr>
          <p:cNvSpPr>
            <a:spLocks noGrp="1"/>
          </p:cNvSpPr>
          <p:nvPr>
            <p:ph type="title"/>
          </p:nvPr>
        </p:nvSpPr>
        <p:spPr>
          <a:xfrm>
            <a:off x="932329" y="914399"/>
            <a:ext cx="10609729" cy="3827929"/>
          </a:xfrm>
        </p:spPr>
        <p:txBody>
          <a:bodyPr/>
          <a:lstStyle/>
          <a:p>
            <a:r>
              <a:rPr lang="en-US" sz="3000" b="0" i="0">
                <a:effectLst/>
                <a:latin typeface="Century Gothic" panose="020B0502020202020204" pitchFamily="34" charset="0"/>
              </a:rPr>
              <a:t>Locate the following VM programs in the nand2teris folder </a:t>
            </a:r>
            <a:br>
              <a:rPr lang="en-US" sz="3000" b="0" i="0">
                <a:effectLst/>
                <a:latin typeface="Century Gothic" panose="020B0502020202020204" pitchFamily="34" charset="0"/>
              </a:rPr>
            </a:br>
            <a:r>
              <a:rPr lang="en-US" sz="3000" b="0" i="0">
                <a:effectLst/>
                <a:latin typeface="Century Gothic" panose="020B0502020202020204" pitchFamily="34" charset="0"/>
              </a:rPr>
              <a:t>	</a:t>
            </a:r>
            <a:r>
              <a:rPr lang="en-US" sz="3000" b="0" i="0" err="1">
                <a:effectLst/>
                <a:latin typeface="Century Gothic" panose="020B0502020202020204" pitchFamily="34" charset="0"/>
              </a:rPr>
              <a:t>SimpleAdd</a:t>
            </a:r>
            <a:r>
              <a:rPr lang="en-US" sz="3000" b="0" i="0">
                <a:effectLst/>
                <a:latin typeface="Century Gothic" panose="020B0502020202020204" pitchFamily="34" charset="0"/>
              </a:rPr>
              <a:t> </a:t>
            </a:r>
            <a:br>
              <a:rPr lang="en-US" sz="3000" b="0" i="0">
                <a:effectLst/>
                <a:latin typeface="Century Gothic" panose="020B0502020202020204" pitchFamily="34" charset="0"/>
              </a:rPr>
            </a:br>
            <a:r>
              <a:rPr lang="en-US" sz="3000" b="0" i="0">
                <a:effectLst/>
                <a:latin typeface="Century Gothic" panose="020B0502020202020204" pitchFamily="34" charset="0"/>
              </a:rPr>
              <a:t>	</a:t>
            </a:r>
            <a:r>
              <a:rPr lang="en-US" sz="3000" b="0" i="0" err="1">
                <a:effectLst/>
                <a:latin typeface="Century Gothic" panose="020B0502020202020204" pitchFamily="34" charset="0"/>
              </a:rPr>
              <a:t>StackTest</a:t>
            </a:r>
            <a:r>
              <a:rPr lang="en-US" sz="3000" b="0" i="0">
                <a:effectLst/>
                <a:latin typeface="Century Gothic" panose="020B0502020202020204" pitchFamily="34" charset="0"/>
              </a:rPr>
              <a:t> </a:t>
            </a:r>
            <a:br>
              <a:rPr lang="en-US" sz="3000" b="0" i="0">
                <a:effectLst/>
                <a:latin typeface="Century Gothic" panose="020B0502020202020204" pitchFamily="34" charset="0"/>
              </a:rPr>
            </a:br>
            <a:r>
              <a:rPr lang="en-US" sz="3000" b="0" i="0">
                <a:effectLst/>
                <a:latin typeface="Century Gothic" panose="020B0502020202020204" pitchFamily="34" charset="0"/>
              </a:rPr>
              <a:t>	</a:t>
            </a:r>
            <a:r>
              <a:rPr lang="en-US" sz="3000" b="0" i="0" err="1">
                <a:effectLst/>
                <a:latin typeface="Century Gothic" panose="020B0502020202020204" pitchFamily="34" charset="0"/>
              </a:rPr>
              <a:t>BasicTest</a:t>
            </a:r>
            <a:r>
              <a:rPr lang="en-US" sz="3000" b="0" i="0">
                <a:effectLst/>
                <a:latin typeface="Century Gothic" panose="020B0502020202020204" pitchFamily="34" charset="0"/>
              </a:rPr>
              <a:t> </a:t>
            </a:r>
            <a:br>
              <a:rPr lang="en-US" sz="3000" b="0" i="0">
                <a:effectLst/>
                <a:latin typeface="Century Gothic" panose="020B0502020202020204" pitchFamily="34" charset="0"/>
              </a:rPr>
            </a:br>
            <a:r>
              <a:rPr lang="en-US" sz="3000" b="0" i="0">
                <a:effectLst/>
                <a:latin typeface="Century Gothic" panose="020B0502020202020204" pitchFamily="34" charset="0"/>
              </a:rPr>
              <a:t>	</a:t>
            </a:r>
            <a:r>
              <a:rPr lang="en-US" sz="3000" b="0" i="0" err="1">
                <a:effectLst/>
                <a:latin typeface="Century Gothic" panose="020B0502020202020204" pitchFamily="34" charset="0"/>
              </a:rPr>
              <a:t>PointerTest</a:t>
            </a:r>
            <a:r>
              <a:rPr lang="en-US" sz="3000" b="0" i="0">
                <a:effectLst/>
                <a:latin typeface="Century Gothic" panose="020B0502020202020204" pitchFamily="34" charset="0"/>
              </a:rPr>
              <a:t> </a:t>
            </a:r>
            <a:br>
              <a:rPr lang="en-US" sz="3000" b="0" i="0">
                <a:effectLst/>
                <a:latin typeface="Century Gothic" panose="020B0502020202020204" pitchFamily="34" charset="0"/>
              </a:rPr>
            </a:br>
            <a:r>
              <a:rPr lang="en-US" sz="3000" b="0" i="0">
                <a:effectLst/>
                <a:latin typeface="Century Gothic" panose="020B0502020202020204" pitchFamily="34" charset="0"/>
              </a:rPr>
              <a:t>	</a:t>
            </a:r>
            <a:r>
              <a:rPr lang="en-US" sz="3000" b="0" i="0" err="1">
                <a:effectLst/>
                <a:latin typeface="Century Gothic" panose="020B0502020202020204" pitchFamily="34" charset="0"/>
              </a:rPr>
              <a:t>StaticTest</a:t>
            </a:r>
            <a:r>
              <a:rPr lang="en-US" sz="3000" b="0" i="0">
                <a:effectLst/>
                <a:latin typeface="Century Gothic" panose="020B0502020202020204" pitchFamily="34" charset="0"/>
              </a:rPr>
              <a:t> </a:t>
            </a:r>
            <a:br>
              <a:rPr lang="en-US" sz="3000" b="0" i="0">
                <a:effectLst/>
                <a:latin typeface="Century Gothic" panose="020B0502020202020204" pitchFamily="34" charset="0"/>
              </a:rPr>
            </a:br>
            <a:r>
              <a:rPr lang="en-US" sz="3000" b="0" i="0" err="1">
                <a:effectLst/>
                <a:latin typeface="Century Gothic" panose="020B0502020202020204" pitchFamily="34" charset="0"/>
              </a:rPr>
              <a:t>a.Check</a:t>
            </a:r>
            <a:r>
              <a:rPr lang="en-US" sz="3000" b="0" i="0">
                <a:effectLst/>
                <a:latin typeface="Century Gothic" panose="020B0502020202020204" pitchFamily="34" charset="0"/>
              </a:rPr>
              <a:t> the correctness of the programs using the VM emulator and supplied test script</a:t>
            </a:r>
            <a:r>
              <a:rPr lang="en-US" sz="3000">
                <a:latin typeface="Century Gothic" panose="020B0502020202020204" pitchFamily="34" charset="0"/>
              </a:rPr>
              <a:t>.</a:t>
            </a:r>
            <a:endParaRPr lang="en-IN" sz="3000">
              <a:latin typeface="Century Gothic" panose="020B0502020202020204" pitchFamily="34" charset="0"/>
            </a:endParaRPr>
          </a:p>
        </p:txBody>
      </p:sp>
    </p:spTree>
    <p:extLst>
      <p:ext uri="{BB962C8B-B14F-4D97-AF65-F5344CB8AC3E}">
        <p14:creationId xmlns:p14="http://schemas.microsoft.com/office/powerpoint/2010/main" val="28438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5CD94-AE42-9A5C-8852-FA95DA4C6C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4779" y="1011574"/>
            <a:ext cx="4770582" cy="4655555"/>
          </a:xfrm>
          <a:prstGeom prst="rect">
            <a:avLst/>
          </a:prstGeom>
        </p:spPr>
      </p:pic>
      <p:pic>
        <p:nvPicPr>
          <p:cNvPr id="7" name="Picture 6">
            <a:extLst>
              <a:ext uri="{FF2B5EF4-FFF2-40B4-BE49-F238E27FC236}">
                <a16:creationId xmlns:a16="http://schemas.microsoft.com/office/drawing/2014/main" id="{BBC2B0EB-06A1-C77E-5D14-1A415913CB1F}"/>
              </a:ext>
            </a:extLst>
          </p:cNvPr>
          <p:cNvPicPr>
            <a:picLocks noChangeAspect="1"/>
          </p:cNvPicPr>
          <p:nvPr/>
        </p:nvPicPr>
        <p:blipFill rotWithShape="1">
          <a:blip r:embed="rId3">
            <a:extLst>
              <a:ext uri="{28A0092B-C50C-407E-A947-70E740481C1C}">
                <a14:useLocalDpi xmlns:a14="http://schemas.microsoft.com/office/drawing/2010/main" val="0"/>
              </a:ext>
            </a:extLst>
          </a:blip>
          <a:srcRect t="6661" b="6661"/>
          <a:stretch/>
        </p:blipFill>
        <p:spPr>
          <a:xfrm>
            <a:off x="6455651" y="1035388"/>
            <a:ext cx="5083054" cy="4625860"/>
          </a:xfrm>
          <a:prstGeom prst="rect">
            <a:avLst/>
          </a:prstGeom>
        </p:spPr>
      </p:pic>
    </p:spTree>
    <p:extLst>
      <p:ext uri="{BB962C8B-B14F-4D97-AF65-F5344CB8AC3E}">
        <p14:creationId xmlns:p14="http://schemas.microsoft.com/office/powerpoint/2010/main" val="3703704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51168" y="286870"/>
            <a:ext cx="10515600" cy="3191436"/>
          </a:xfrm>
        </p:spPr>
        <p:txBody>
          <a:bodyPr/>
          <a:lstStyle/>
          <a:p>
            <a:r>
              <a:rPr lang="en-US" sz="3000" b="0" i="0">
                <a:effectLst/>
                <a:latin typeface="Century Gothic" panose="020B0502020202020204" pitchFamily="34" charset="0"/>
              </a:rPr>
              <a:t>d. Use your VM translator to translate the above .</a:t>
            </a:r>
            <a:r>
              <a:rPr lang="en-US" sz="3000" b="0" i="0" err="1">
                <a:effectLst/>
                <a:latin typeface="Century Gothic" panose="020B0502020202020204" pitchFamily="34" charset="0"/>
              </a:rPr>
              <a:t>vm</a:t>
            </a:r>
            <a:r>
              <a:rPr lang="en-US" sz="3000" b="0" i="0">
                <a:effectLst/>
                <a:latin typeface="Century Gothic" panose="020B0502020202020204" pitchFamily="34" charset="0"/>
              </a:rPr>
              <a:t> programs to .</a:t>
            </a:r>
            <a:r>
              <a:rPr lang="en-US" sz="3000" b="0" i="0" err="1">
                <a:effectLst/>
                <a:latin typeface="Century Gothic" panose="020B0502020202020204" pitchFamily="34" charset="0"/>
              </a:rPr>
              <a:t>asm</a:t>
            </a:r>
            <a:r>
              <a:rPr lang="en-US" sz="3000" b="0" i="0">
                <a:effectLst/>
                <a:latin typeface="Century Gothic" panose="020B0502020202020204" pitchFamily="34" charset="0"/>
              </a:rPr>
              <a:t> programs </a:t>
            </a:r>
            <a:br>
              <a:rPr lang="en-US" sz="3000" b="0" i="0">
                <a:effectLst/>
                <a:latin typeface="Century Gothic" panose="020B0502020202020204" pitchFamily="34" charset="0"/>
              </a:rPr>
            </a:br>
            <a:br>
              <a:rPr lang="en-US" sz="3000" b="0" i="0">
                <a:effectLst/>
                <a:latin typeface="Century Gothic" panose="020B0502020202020204" pitchFamily="34" charset="0"/>
              </a:rPr>
            </a:br>
            <a:r>
              <a:rPr lang="en-US" sz="3000" b="0" i="0">
                <a:effectLst/>
                <a:latin typeface="Century Gothic" panose="020B0502020202020204" pitchFamily="34" charset="0"/>
              </a:rPr>
              <a:t>Successfully we have translated the above mentioned .</a:t>
            </a:r>
            <a:r>
              <a:rPr lang="en-US" sz="3000" b="0" i="0" err="1">
                <a:effectLst/>
                <a:latin typeface="Century Gothic" panose="020B0502020202020204" pitchFamily="34" charset="0"/>
              </a:rPr>
              <a:t>vm</a:t>
            </a:r>
            <a:r>
              <a:rPr lang="en-US" sz="3000" b="0" i="0">
                <a:effectLst/>
                <a:latin typeface="Century Gothic" panose="020B0502020202020204" pitchFamily="34" charset="0"/>
              </a:rPr>
              <a:t> files to .</a:t>
            </a:r>
            <a:r>
              <a:rPr lang="en-US" sz="3000" b="0" i="0" err="1">
                <a:effectLst/>
                <a:latin typeface="Century Gothic" panose="020B0502020202020204" pitchFamily="34" charset="0"/>
              </a:rPr>
              <a:t>asm</a:t>
            </a:r>
            <a:r>
              <a:rPr lang="en-US" sz="3000">
                <a:latin typeface="Century Gothic" panose="020B0502020202020204" pitchFamily="34" charset="0"/>
              </a:rPr>
              <a:t> files.</a:t>
            </a:r>
            <a:endParaRPr lang="en-IN" sz="3000">
              <a:latin typeface="Century Gothic" panose="020B0502020202020204" pitchFamily="34" charset="0"/>
            </a:endParaRPr>
          </a:p>
        </p:txBody>
      </p:sp>
    </p:spTree>
    <p:extLst>
      <p:ext uri="{BB962C8B-B14F-4D97-AF65-F5344CB8AC3E}">
        <p14:creationId xmlns:p14="http://schemas.microsoft.com/office/powerpoint/2010/main" val="106477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957356" y="2510118"/>
            <a:ext cx="10515600" cy="1236569"/>
          </a:xfrm>
        </p:spPr>
        <p:txBody>
          <a:bodyPr/>
          <a:lstStyle/>
          <a:p>
            <a:r>
              <a:rPr lang="en-US" sz="3000" b="0" i="0" err="1">
                <a:effectLst/>
                <a:latin typeface="Century Gothic" panose="020B0502020202020204" pitchFamily="34" charset="0"/>
              </a:rPr>
              <a:t>e.Execute</a:t>
            </a:r>
            <a:r>
              <a:rPr lang="en-US" sz="3000" b="0" i="0">
                <a:effectLst/>
                <a:latin typeface="Century Gothic" panose="020B0502020202020204" pitchFamily="34" charset="0"/>
              </a:rPr>
              <a:t> the generated .</a:t>
            </a:r>
            <a:r>
              <a:rPr lang="en-US" sz="3000" b="0" i="0" err="1">
                <a:effectLst/>
                <a:latin typeface="Century Gothic" panose="020B0502020202020204" pitchFamily="34" charset="0"/>
              </a:rPr>
              <a:t>asm</a:t>
            </a:r>
            <a:r>
              <a:rPr lang="en-US" sz="3000" b="0" i="0">
                <a:effectLst/>
                <a:latin typeface="Century Gothic" panose="020B0502020202020204" pitchFamily="34" charset="0"/>
              </a:rPr>
              <a:t> programs on the CPU emulator using the supplied </a:t>
            </a:r>
            <a:r>
              <a:rPr lang="en-US" sz="3000" b="0" i="0" err="1">
                <a:effectLst/>
                <a:latin typeface="Century Gothic" panose="020B0502020202020204" pitchFamily="34" charset="0"/>
              </a:rPr>
              <a:t>testscript</a:t>
            </a:r>
            <a:r>
              <a:rPr lang="en-US" sz="3000" b="0" i="0">
                <a:effectLst/>
                <a:latin typeface="Century Gothic" panose="020B0502020202020204" pitchFamily="34" charset="0"/>
              </a:rPr>
              <a:t>.</a:t>
            </a:r>
            <a:endParaRPr lang="en-IN" sz="3000">
              <a:latin typeface="Century Gothic" panose="020B0502020202020204" pitchFamily="34" charset="0"/>
            </a:endParaRPr>
          </a:p>
        </p:txBody>
      </p:sp>
    </p:spTree>
    <p:extLst>
      <p:ext uri="{BB962C8B-B14F-4D97-AF65-F5344CB8AC3E}">
        <p14:creationId xmlns:p14="http://schemas.microsoft.com/office/powerpoint/2010/main" val="293459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33F-D28D-E4EC-AEF0-220D9F2DFE4A}"/>
              </a:ext>
            </a:extLst>
          </p:cNvPr>
          <p:cNvSpPr>
            <a:spLocks noGrp="1"/>
          </p:cNvSpPr>
          <p:nvPr>
            <p:ph type="title"/>
          </p:nvPr>
        </p:nvSpPr>
        <p:spPr>
          <a:xfrm>
            <a:off x="1997263" y="690282"/>
            <a:ext cx="2090644" cy="600076"/>
          </a:xfrm>
        </p:spPr>
        <p:txBody>
          <a:bodyPr/>
          <a:lstStyle/>
          <a:p>
            <a:r>
              <a:rPr lang="en-IN" sz="3000" err="1"/>
              <a:t>SimpleAdd</a:t>
            </a:r>
            <a:endParaRPr lang="en-IN" sz="3000"/>
          </a:p>
        </p:txBody>
      </p:sp>
      <p:sp>
        <p:nvSpPr>
          <p:cNvPr id="4" name="Title 1">
            <a:extLst>
              <a:ext uri="{FF2B5EF4-FFF2-40B4-BE49-F238E27FC236}">
                <a16:creationId xmlns:a16="http://schemas.microsoft.com/office/drawing/2014/main" id="{4E938265-DC67-4C22-E55D-67F0F4F72B35}"/>
              </a:ext>
            </a:extLst>
          </p:cNvPr>
          <p:cNvSpPr txBox="1">
            <a:spLocks/>
          </p:cNvSpPr>
          <p:nvPr/>
        </p:nvSpPr>
        <p:spPr>
          <a:xfrm>
            <a:off x="7958792" y="627529"/>
            <a:ext cx="2090644" cy="600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6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IN" sz="3000" err="1"/>
              <a:t>StackTest</a:t>
            </a:r>
            <a:endParaRPr lang="en-IN" sz="3000"/>
          </a:p>
        </p:txBody>
      </p:sp>
      <p:pic>
        <p:nvPicPr>
          <p:cNvPr id="5" name="Picture 4">
            <a:extLst>
              <a:ext uri="{FF2B5EF4-FFF2-40B4-BE49-F238E27FC236}">
                <a16:creationId xmlns:a16="http://schemas.microsoft.com/office/drawing/2014/main" id="{1FD9A2A4-0B13-9885-1068-5B1CB2C181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1625" y="1753311"/>
            <a:ext cx="4825457" cy="3721812"/>
          </a:xfrm>
          <a:prstGeom prst="rect">
            <a:avLst/>
          </a:prstGeom>
        </p:spPr>
      </p:pic>
      <p:pic>
        <p:nvPicPr>
          <p:cNvPr id="7" name="Picture 6">
            <a:extLst>
              <a:ext uri="{FF2B5EF4-FFF2-40B4-BE49-F238E27FC236}">
                <a16:creationId xmlns:a16="http://schemas.microsoft.com/office/drawing/2014/main" id="{97EFA18B-17D2-C1A8-59D9-AFB01E5E50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6613" y="1753578"/>
            <a:ext cx="4870281" cy="3756385"/>
          </a:xfrm>
          <a:prstGeom prst="rect">
            <a:avLst/>
          </a:prstGeom>
        </p:spPr>
      </p:pic>
    </p:spTree>
    <p:extLst>
      <p:ext uri="{BB962C8B-B14F-4D97-AF65-F5344CB8AC3E}">
        <p14:creationId xmlns:p14="http://schemas.microsoft.com/office/powerpoint/2010/main" val="180061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33F-D28D-E4EC-AEF0-220D9F2DFE4A}"/>
              </a:ext>
            </a:extLst>
          </p:cNvPr>
          <p:cNvSpPr>
            <a:spLocks noGrp="1"/>
          </p:cNvSpPr>
          <p:nvPr>
            <p:ph type="title"/>
          </p:nvPr>
        </p:nvSpPr>
        <p:spPr>
          <a:xfrm>
            <a:off x="1997263" y="690282"/>
            <a:ext cx="2090644" cy="600076"/>
          </a:xfrm>
        </p:spPr>
        <p:txBody>
          <a:bodyPr/>
          <a:lstStyle/>
          <a:p>
            <a:r>
              <a:rPr lang="en-IN" sz="3000" err="1"/>
              <a:t>BasicTest</a:t>
            </a:r>
            <a:endParaRPr lang="en-IN" sz="3000"/>
          </a:p>
        </p:txBody>
      </p:sp>
      <p:sp>
        <p:nvSpPr>
          <p:cNvPr id="4" name="Title 1">
            <a:extLst>
              <a:ext uri="{FF2B5EF4-FFF2-40B4-BE49-F238E27FC236}">
                <a16:creationId xmlns:a16="http://schemas.microsoft.com/office/drawing/2014/main" id="{4E938265-DC67-4C22-E55D-67F0F4F72B35}"/>
              </a:ext>
            </a:extLst>
          </p:cNvPr>
          <p:cNvSpPr txBox="1">
            <a:spLocks/>
          </p:cNvSpPr>
          <p:nvPr/>
        </p:nvSpPr>
        <p:spPr>
          <a:xfrm>
            <a:off x="7958792" y="627529"/>
            <a:ext cx="2090644" cy="600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6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IN" sz="3000" err="1"/>
              <a:t>PointerTest</a:t>
            </a:r>
            <a:endParaRPr lang="en-IN" sz="3000"/>
          </a:p>
        </p:txBody>
      </p:sp>
      <p:pic>
        <p:nvPicPr>
          <p:cNvPr id="5" name="Picture 4">
            <a:extLst>
              <a:ext uri="{FF2B5EF4-FFF2-40B4-BE49-F238E27FC236}">
                <a16:creationId xmlns:a16="http://schemas.microsoft.com/office/drawing/2014/main" id="{E592B7AA-65EB-9947-6EE6-2C5BE2F36A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9226" y="1651203"/>
            <a:ext cx="4798563" cy="3701069"/>
          </a:xfrm>
          <a:prstGeom prst="rect">
            <a:avLst/>
          </a:prstGeom>
        </p:spPr>
      </p:pic>
      <p:pic>
        <p:nvPicPr>
          <p:cNvPr id="7" name="Picture 6">
            <a:extLst>
              <a:ext uri="{FF2B5EF4-FFF2-40B4-BE49-F238E27FC236}">
                <a16:creationId xmlns:a16="http://schemas.microsoft.com/office/drawing/2014/main" id="{532AD73C-0277-24C8-43B8-387E0A6612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14897" y="1606822"/>
            <a:ext cx="4818012" cy="3716070"/>
          </a:xfrm>
          <a:prstGeom prst="rect">
            <a:avLst/>
          </a:prstGeom>
        </p:spPr>
      </p:pic>
    </p:spTree>
    <p:extLst>
      <p:ext uri="{BB962C8B-B14F-4D97-AF65-F5344CB8AC3E}">
        <p14:creationId xmlns:p14="http://schemas.microsoft.com/office/powerpoint/2010/main" val="795755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33F-D28D-E4EC-AEF0-220D9F2DFE4A}"/>
              </a:ext>
            </a:extLst>
          </p:cNvPr>
          <p:cNvSpPr>
            <a:spLocks noGrp="1"/>
          </p:cNvSpPr>
          <p:nvPr>
            <p:ph type="title"/>
          </p:nvPr>
        </p:nvSpPr>
        <p:spPr>
          <a:xfrm>
            <a:off x="5134910" y="663388"/>
            <a:ext cx="2090644" cy="600076"/>
          </a:xfrm>
        </p:spPr>
        <p:txBody>
          <a:bodyPr/>
          <a:lstStyle/>
          <a:p>
            <a:r>
              <a:rPr lang="en-IN" sz="3000" err="1"/>
              <a:t>StaticTest</a:t>
            </a:r>
            <a:endParaRPr lang="en-IN" sz="3000"/>
          </a:p>
        </p:txBody>
      </p:sp>
      <p:pic>
        <p:nvPicPr>
          <p:cNvPr id="5" name="Picture 4">
            <a:extLst>
              <a:ext uri="{FF2B5EF4-FFF2-40B4-BE49-F238E27FC236}">
                <a16:creationId xmlns:a16="http://schemas.microsoft.com/office/drawing/2014/main" id="{FE159A07-F86B-8A06-DA04-CBFEAF4C15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2425" y="1648149"/>
            <a:ext cx="5533669" cy="4268047"/>
          </a:xfrm>
          <a:prstGeom prst="rect">
            <a:avLst/>
          </a:prstGeom>
        </p:spPr>
      </p:pic>
    </p:spTree>
    <p:extLst>
      <p:ext uri="{BB962C8B-B14F-4D97-AF65-F5344CB8AC3E}">
        <p14:creationId xmlns:p14="http://schemas.microsoft.com/office/powerpoint/2010/main" val="236294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0A28E71-5EFE-9712-1F7B-2102FC4C6D9B}"/>
              </a:ext>
            </a:extLst>
          </p:cNvPr>
          <p:cNvSpPr txBox="1"/>
          <p:nvPr/>
        </p:nvSpPr>
        <p:spPr>
          <a:xfrm>
            <a:off x="1335740" y="1168727"/>
            <a:ext cx="9843247" cy="4708981"/>
          </a:xfrm>
          <a:prstGeom prst="rect">
            <a:avLst/>
          </a:prstGeom>
          <a:noFill/>
        </p:spPr>
        <p:txBody>
          <a:bodyPr wrap="square">
            <a:spAutoFit/>
          </a:bodyPr>
          <a:lstStyle/>
          <a:p>
            <a:r>
              <a:rPr kumimoji="0" lang="en-US" sz="6000" b="0" i="0" u="sng" strike="noStrike" kern="0" cap="none" spc="0" normalizeH="0" baseline="0" noProof="0">
                <a:ln>
                  <a:noFill/>
                </a:ln>
                <a:solidFill>
                  <a:srgbClr val="FFFFFF"/>
                </a:solidFill>
                <a:effectLst/>
                <a:uLnTx/>
                <a:uFillTx/>
                <a:latin typeface="Century Gothic" panose="020B0502020202020204" pitchFamily="34" charset="0"/>
                <a:sym typeface="Cousine"/>
              </a:rPr>
              <a:t>Question 2</a:t>
            </a:r>
            <a:br>
              <a:rPr kumimoji="0" lang="en-US" sz="6000" b="0" i="0" u="none" strike="noStrike" kern="0" cap="none" spc="0" normalizeH="0" baseline="0" noProof="0">
                <a:ln>
                  <a:noFill/>
                </a:ln>
                <a:solidFill>
                  <a:srgbClr val="FFFFFF"/>
                </a:solidFill>
                <a:effectLst/>
                <a:uLnTx/>
                <a:uFillTx/>
                <a:latin typeface="Century Gothic" panose="020B0502020202020204" pitchFamily="34" charset="0"/>
                <a:sym typeface="Cousine"/>
              </a:rPr>
            </a:br>
            <a:r>
              <a:rPr kumimoji="0" lang="en-US" sz="6000" b="0" i="0" u="none" strike="noStrike" kern="0" cap="none" spc="0" normalizeH="0" baseline="0" noProof="0">
                <a:ln>
                  <a:noFill/>
                </a:ln>
                <a:solidFill>
                  <a:srgbClr val="FFFFFF"/>
                </a:solidFill>
                <a:effectLst/>
                <a:uLnTx/>
                <a:uFillTx/>
                <a:latin typeface="Century Gothic" panose="020B0502020202020204" pitchFamily="34" charset="0"/>
                <a:sym typeface="Cousine"/>
              </a:rPr>
              <a:t>Explain with the help of a stack diagram, argument how the following snippet of code works.</a:t>
            </a:r>
            <a:endParaRPr lang="en-IN"/>
          </a:p>
        </p:txBody>
      </p:sp>
    </p:spTree>
    <p:extLst>
      <p:ext uri="{BB962C8B-B14F-4D97-AF65-F5344CB8AC3E}">
        <p14:creationId xmlns:p14="http://schemas.microsoft.com/office/powerpoint/2010/main" val="3619701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22BAD3-6F0E-165E-6117-A3DDF4845BAF}"/>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Answer</a:t>
            </a:r>
          </a:p>
        </p:txBody>
      </p:sp>
      <p:sp>
        <p:nvSpPr>
          <p:cNvPr id="9" name="Content Placeholder 8">
            <a:extLst>
              <a:ext uri="{FF2B5EF4-FFF2-40B4-BE49-F238E27FC236}">
                <a16:creationId xmlns:a16="http://schemas.microsoft.com/office/drawing/2014/main" id="{50062A0A-A5DE-C9CB-E34F-534A89267C12}"/>
              </a:ext>
            </a:extLst>
          </p:cNvPr>
          <p:cNvSpPr>
            <a:spLocks noGrp="1"/>
          </p:cNvSpPr>
          <p:nvPr>
            <p:ph idx="1"/>
          </p:nvPr>
        </p:nvSpPr>
        <p:spPr>
          <a:xfrm>
            <a:off x="609599" y="1500000"/>
            <a:ext cx="8112981" cy="4852000"/>
          </a:xfrm>
        </p:spPr>
        <p:txBody>
          <a:bodyPr/>
          <a:lstStyle/>
          <a:p>
            <a:pPr marL="76200" indent="0">
              <a:buNone/>
            </a:pPr>
            <a:r>
              <a:rPr lang="en-IN">
                <a:latin typeface="Century Gothic" panose="020B0502020202020204" pitchFamily="34" charset="0"/>
              </a:rPr>
              <a:t>This is a function in VM language that calculates the factorial of the top value of the stack. When the function is called, the value is taken as argument in the function. The ‘0’ in the function definition implies that this function requires zero local variables to work. The logic here is that we first push the argument two times onto the stack, then subtract one from the top value and then using recursion, call the function again. This goes on until argument value becomes 1, in which case a constant 1 is returned. The values are multiplied and the factorial is </a:t>
            </a:r>
            <a:r>
              <a:rPr lang="en-IN" err="1">
                <a:latin typeface="Century Gothic" panose="020B0502020202020204" pitchFamily="34" charset="0"/>
              </a:rPr>
              <a:t>calculatd</a:t>
            </a:r>
            <a:r>
              <a:rPr lang="en-IN">
                <a:latin typeface="Century Gothic" panose="020B0502020202020204" pitchFamily="34" charset="0"/>
              </a:rPr>
              <a:t> and returned to the main function.</a:t>
            </a:r>
          </a:p>
        </p:txBody>
      </p:sp>
      <p:pic>
        <p:nvPicPr>
          <p:cNvPr id="15" name="Picture 14">
            <a:extLst>
              <a:ext uri="{FF2B5EF4-FFF2-40B4-BE49-F238E27FC236}">
                <a16:creationId xmlns:a16="http://schemas.microsoft.com/office/drawing/2014/main" id="{89115E9A-6C79-2F13-56A8-C90E0CBC79DF}"/>
              </a:ext>
            </a:extLst>
          </p:cNvPr>
          <p:cNvPicPr>
            <a:picLocks noChangeAspect="1"/>
          </p:cNvPicPr>
          <p:nvPr/>
        </p:nvPicPr>
        <p:blipFill>
          <a:blip r:embed="rId2"/>
          <a:stretch>
            <a:fillRect/>
          </a:stretch>
        </p:blipFill>
        <p:spPr>
          <a:xfrm>
            <a:off x="9082481" y="779650"/>
            <a:ext cx="2429426" cy="5525754"/>
          </a:xfrm>
          <a:prstGeom prst="rect">
            <a:avLst/>
          </a:prstGeom>
        </p:spPr>
      </p:pic>
    </p:spTree>
    <p:extLst>
      <p:ext uri="{BB962C8B-B14F-4D97-AF65-F5344CB8AC3E}">
        <p14:creationId xmlns:p14="http://schemas.microsoft.com/office/powerpoint/2010/main" val="337220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59CE8-A7C5-1EDE-EC4C-C5840CE0C778}"/>
              </a:ext>
            </a:extLst>
          </p:cNvPr>
          <p:cNvSpPr>
            <a:spLocks noGrp="1"/>
          </p:cNvSpPr>
          <p:nvPr>
            <p:ph idx="1"/>
          </p:nvPr>
        </p:nvSpPr>
        <p:spPr/>
        <p:txBody>
          <a:bodyPr/>
          <a:lstStyle/>
          <a:p>
            <a:pPr marL="76200" indent="0">
              <a:buNone/>
            </a:pPr>
            <a:r>
              <a:rPr lang="en-IN" b="1">
                <a:latin typeface="Century Gothic" panose="020B0502020202020204" pitchFamily="34" charset="0"/>
              </a:rPr>
              <a:t>Function Call:</a:t>
            </a:r>
          </a:p>
          <a:p>
            <a:pPr marL="76200" indent="0">
              <a:buNone/>
            </a:pPr>
            <a:r>
              <a:rPr lang="en-IN">
                <a:latin typeface="Century Gothic" panose="020B0502020202020204" pitchFamily="34" charset="0"/>
              </a:rPr>
              <a:t>When the function gets called, the number of values we specify in the function call, get pushed onto the argument stack in the order they were pushed onto the global stack. Also, the location of the return address, LCL, ARG, THIS, THAT or collectively called stack, gets saved.</a:t>
            </a:r>
          </a:p>
          <a:p>
            <a:pPr marL="76200" indent="0">
              <a:buNone/>
            </a:pPr>
            <a:endParaRPr lang="en-IN">
              <a:latin typeface="Century Gothic" panose="020B0502020202020204" pitchFamily="34" charset="0"/>
            </a:endParaRPr>
          </a:p>
          <a:p>
            <a:pPr marL="76200" indent="0">
              <a:buNone/>
            </a:pPr>
            <a:r>
              <a:rPr lang="en-IN" b="1">
                <a:latin typeface="Century Gothic" panose="020B0502020202020204" pitchFamily="34" charset="0"/>
              </a:rPr>
              <a:t>Handling Function:</a:t>
            </a:r>
          </a:p>
          <a:p>
            <a:pPr marL="76200" indent="0">
              <a:buNone/>
            </a:pPr>
            <a:r>
              <a:rPr lang="en-IN">
                <a:latin typeface="Century Gothic" panose="020B0502020202020204" pitchFamily="34" charset="0"/>
              </a:rPr>
              <a:t>When the function runs, a new temporary local segment gets created with the number of local memory variables equal to the number we specify in the function definition.</a:t>
            </a: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p:txBody>
      </p:sp>
      <p:sp>
        <p:nvSpPr>
          <p:cNvPr id="4" name="Title 3">
            <a:extLst>
              <a:ext uri="{FF2B5EF4-FFF2-40B4-BE49-F238E27FC236}">
                <a16:creationId xmlns:a16="http://schemas.microsoft.com/office/drawing/2014/main" id="{0F5422CC-C0E6-01DC-F1D8-AF409993378C}"/>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Answer</a:t>
            </a:r>
          </a:p>
        </p:txBody>
      </p:sp>
    </p:spTree>
    <p:extLst>
      <p:ext uri="{BB962C8B-B14F-4D97-AF65-F5344CB8AC3E}">
        <p14:creationId xmlns:p14="http://schemas.microsoft.com/office/powerpoint/2010/main" val="2044425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5F9C2-85E3-26D8-3959-ADF8E7729461}"/>
              </a:ext>
            </a:extLst>
          </p:cNvPr>
          <p:cNvSpPr>
            <a:spLocks noGrp="1"/>
          </p:cNvSpPr>
          <p:nvPr>
            <p:ph idx="1"/>
          </p:nvPr>
        </p:nvSpPr>
        <p:spPr/>
        <p:txBody>
          <a:bodyPr/>
          <a:lstStyle/>
          <a:p>
            <a:pPr marL="76200" indent="0">
              <a:buNone/>
            </a:pPr>
            <a:r>
              <a:rPr lang="en-IN" b="1">
                <a:latin typeface="Century Gothic" panose="020B0502020202020204" pitchFamily="34" charset="0"/>
              </a:rPr>
              <a:t>Handling Return:</a:t>
            </a:r>
          </a:p>
          <a:p>
            <a:pPr marL="76200" indent="0">
              <a:buNone/>
            </a:pPr>
            <a:r>
              <a:rPr lang="en-IN">
                <a:latin typeface="Century Gothic" panose="020B0502020202020204" pitchFamily="34" charset="0"/>
              </a:rPr>
              <a:t>After the function finishes, we need to go back to our main function. We use the ‘return’ command for this. When ‘return’ is used, the answer we obtained from our function is pushed onto ‘argument 0’.Then the temporary stack we used is cleared. Finally, the frame of the main function is restored using the values we saved earlier during the function call. This effectively transfers control of our program back to the main function with our answer as the top value in the global stack.</a:t>
            </a:r>
          </a:p>
        </p:txBody>
      </p:sp>
      <p:sp>
        <p:nvSpPr>
          <p:cNvPr id="4" name="Title 3">
            <a:extLst>
              <a:ext uri="{FF2B5EF4-FFF2-40B4-BE49-F238E27FC236}">
                <a16:creationId xmlns:a16="http://schemas.microsoft.com/office/drawing/2014/main" id="{C31C4BAE-515D-2F08-D2AE-9AF1540257FE}"/>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Answer</a:t>
            </a:r>
          </a:p>
        </p:txBody>
      </p:sp>
    </p:spTree>
    <p:extLst>
      <p:ext uri="{BB962C8B-B14F-4D97-AF65-F5344CB8AC3E}">
        <p14:creationId xmlns:p14="http://schemas.microsoft.com/office/powerpoint/2010/main" val="290684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33F-D28D-E4EC-AEF0-220D9F2DFE4A}"/>
              </a:ext>
            </a:extLst>
          </p:cNvPr>
          <p:cNvSpPr>
            <a:spLocks noGrp="1"/>
          </p:cNvSpPr>
          <p:nvPr>
            <p:ph type="title"/>
          </p:nvPr>
        </p:nvSpPr>
        <p:spPr>
          <a:xfrm>
            <a:off x="1285314" y="690282"/>
            <a:ext cx="3514542" cy="600076"/>
          </a:xfrm>
        </p:spPr>
        <p:txBody>
          <a:bodyPr/>
          <a:lstStyle/>
          <a:p>
            <a:pPr algn="ctr"/>
            <a:r>
              <a:rPr lang="en-IN" sz="3000" err="1">
                <a:latin typeface="Century Gothic" panose="020B0502020202020204" pitchFamily="34" charset="0"/>
              </a:rPr>
              <a:t>SimpleAdd</a:t>
            </a:r>
            <a:endParaRPr lang="en-IN" sz="3000">
              <a:latin typeface="Century Gothic" panose="020B0502020202020204" pitchFamily="34" charset="0"/>
            </a:endParaRPr>
          </a:p>
        </p:txBody>
      </p:sp>
      <p:sp>
        <p:nvSpPr>
          <p:cNvPr id="4" name="Title 1">
            <a:extLst>
              <a:ext uri="{FF2B5EF4-FFF2-40B4-BE49-F238E27FC236}">
                <a16:creationId xmlns:a16="http://schemas.microsoft.com/office/drawing/2014/main" id="{4E938265-DC67-4C22-E55D-67F0F4F72B35}"/>
              </a:ext>
            </a:extLst>
          </p:cNvPr>
          <p:cNvSpPr txBox="1">
            <a:spLocks/>
          </p:cNvSpPr>
          <p:nvPr/>
        </p:nvSpPr>
        <p:spPr>
          <a:xfrm>
            <a:off x="7958792" y="627529"/>
            <a:ext cx="2090644" cy="600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6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IN" sz="3000" err="1">
                <a:latin typeface="Century Gothic" panose="020B0502020202020204" pitchFamily="34" charset="0"/>
              </a:rPr>
              <a:t>StackTest</a:t>
            </a:r>
            <a:endParaRPr lang="en-IN" sz="3000">
              <a:latin typeface="Century Gothic" panose="020B0502020202020204" pitchFamily="34" charset="0"/>
            </a:endParaRPr>
          </a:p>
        </p:txBody>
      </p:sp>
      <p:pic>
        <p:nvPicPr>
          <p:cNvPr id="5" name="Picture 4">
            <a:extLst>
              <a:ext uri="{FF2B5EF4-FFF2-40B4-BE49-F238E27FC236}">
                <a16:creationId xmlns:a16="http://schemas.microsoft.com/office/drawing/2014/main" id="{1FD9A2A4-0B13-9885-1068-5B1CB2C18155}"/>
              </a:ext>
            </a:extLst>
          </p:cNvPr>
          <p:cNvPicPr>
            <a:picLocks noChangeAspect="1"/>
          </p:cNvPicPr>
          <p:nvPr/>
        </p:nvPicPr>
        <p:blipFill>
          <a:blip r:embed="rId2"/>
          <a:stretch>
            <a:fillRect/>
          </a:stretch>
        </p:blipFill>
        <p:spPr>
          <a:xfrm>
            <a:off x="741625" y="1643424"/>
            <a:ext cx="4825457" cy="3941586"/>
          </a:xfrm>
          <a:prstGeom prst="rect">
            <a:avLst/>
          </a:prstGeom>
        </p:spPr>
      </p:pic>
      <p:pic>
        <p:nvPicPr>
          <p:cNvPr id="7" name="Picture 6">
            <a:extLst>
              <a:ext uri="{FF2B5EF4-FFF2-40B4-BE49-F238E27FC236}">
                <a16:creationId xmlns:a16="http://schemas.microsoft.com/office/drawing/2014/main" id="{97EFA18B-17D2-C1A8-59D9-AFB01E5E505C}"/>
              </a:ext>
            </a:extLst>
          </p:cNvPr>
          <p:cNvPicPr>
            <a:picLocks noChangeAspect="1"/>
          </p:cNvPicPr>
          <p:nvPr/>
        </p:nvPicPr>
        <p:blipFill>
          <a:blip r:embed="rId3"/>
          <a:stretch>
            <a:fillRect/>
          </a:stretch>
        </p:blipFill>
        <p:spPr>
          <a:xfrm>
            <a:off x="6586613" y="1642671"/>
            <a:ext cx="4870281" cy="3978199"/>
          </a:xfrm>
          <a:prstGeom prst="rect">
            <a:avLst/>
          </a:prstGeom>
        </p:spPr>
      </p:pic>
    </p:spTree>
    <p:extLst>
      <p:ext uri="{BB962C8B-B14F-4D97-AF65-F5344CB8AC3E}">
        <p14:creationId xmlns:p14="http://schemas.microsoft.com/office/powerpoint/2010/main" val="391483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A446B-4DFA-2C9E-FF1B-2CD760D95649}"/>
              </a:ext>
            </a:extLst>
          </p:cNvPr>
          <p:cNvSpPr>
            <a:spLocks noGrp="1"/>
          </p:cNvSpPr>
          <p:nvPr>
            <p:ph idx="1"/>
          </p:nvPr>
        </p:nvSpPr>
        <p:spPr>
          <a:xfrm>
            <a:off x="609600" y="1500000"/>
            <a:ext cx="8025517" cy="4852000"/>
          </a:xfrm>
        </p:spPr>
        <p:txBody>
          <a:bodyPr/>
          <a:lstStyle/>
          <a:p>
            <a:pPr marL="76200" indent="0">
              <a:buNone/>
            </a:pPr>
            <a:r>
              <a:rPr lang="en-IN">
                <a:latin typeface="Century Gothic" panose="020B0502020202020204" pitchFamily="34" charset="0"/>
              </a:rPr>
              <a:t>In the main function, first a constant 3 is pushed onto the stack.</a:t>
            </a: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r>
              <a:rPr lang="en-IN">
                <a:latin typeface="Century Gothic" panose="020B0502020202020204" pitchFamily="34" charset="0"/>
              </a:rPr>
              <a:t>After this, the function is called and the control is transferred to the factorial function.</a:t>
            </a:r>
          </a:p>
        </p:txBody>
      </p:sp>
      <p:sp>
        <p:nvSpPr>
          <p:cNvPr id="6" name="Title 3">
            <a:extLst>
              <a:ext uri="{FF2B5EF4-FFF2-40B4-BE49-F238E27FC236}">
                <a16:creationId xmlns:a16="http://schemas.microsoft.com/office/drawing/2014/main" id="{C6D101AA-577E-EA6C-A914-4EE811FBF278}"/>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Explanation</a:t>
            </a:r>
          </a:p>
        </p:txBody>
      </p:sp>
      <p:pic>
        <p:nvPicPr>
          <p:cNvPr id="8" name="Picture 7">
            <a:extLst>
              <a:ext uri="{FF2B5EF4-FFF2-40B4-BE49-F238E27FC236}">
                <a16:creationId xmlns:a16="http://schemas.microsoft.com/office/drawing/2014/main" id="{A77227E5-E57C-688A-3D42-974D1AF3B24C}"/>
              </a:ext>
            </a:extLst>
          </p:cNvPr>
          <p:cNvPicPr>
            <a:picLocks noChangeAspect="1"/>
          </p:cNvPicPr>
          <p:nvPr/>
        </p:nvPicPr>
        <p:blipFill>
          <a:blip r:embed="rId2"/>
          <a:stretch>
            <a:fillRect/>
          </a:stretch>
        </p:blipFill>
        <p:spPr>
          <a:xfrm>
            <a:off x="8905871" y="2808522"/>
            <a:ext cx="2851244" cy="1240956"/>
          </a:xfrm>
          <a:prstGeom prst="rect">
            <a:avLst/>
          </a:prstGeom>
        </p:spPr>
      </p:pic>
      <p:grpSp>
        <p:nvGrpSpPr>
          <p:cNvPr id="14" name="Group 13">
            <a:extLst>
              <a:ext uri="{FF2B5EF4-FFF2-40B4-BE49-F238E27FC236}">
                <a16:creationId xmlns:a16="http://schemas.microsoft.com/office/drawing/2014/main" id="{48C2AE40-6CF7-BD0D-7716-5A6A86F64A92}"/>
              </a:ext>
            </a:extLst>
          </p:cNvPr>
          <p:cNvGrpSpPr/>
          <p:nvPr/>
        </p:nvGrpSpPr>
        <p:grpSpPr>
          <a:xfrm>
            <a:off x="2045067" y="2959597"/>
            <a:ext cx="763326" cy="1254594"/>
            <a:chOff x="866692" y="2808522"/>
            <a:chExt cx="1017767" cy="1445426"/>
          </a:xfrm>
        </p:grpSpPr>
        <p:sp>
          <p:nvSpPr>
            <p:cNvPr id="9" name="Rectangle 8">
              <a:extLst>
                <a:ext uri="{FF2B5EF4-FFF2-40B4-BE49-F238E27FC236}">
                  <a16:creationId xmlns:a16="http://schemas.microsoft.com/office/drawing/2014/main" id="{2BB3E487-F10A-0864-98D3-65BD256F7A45}"/>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1A34A25C-22FA-3F89-FCFF-B38643BD2E41}"/>
                </a:ext>
              </a:extLst>
            </p:cNvPr>
            <p:cNvCxnSpPr>
              <a:stCxn id="9" idx="1"/>
              <a:endCxn id="9"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396D4421-7E11-6B33-B7DB-25CD094583DE}"/>
              </a:ext>
            </a:extLst>
          </p:cNvPr>
          <p:cNvCxnSpPr>
            <a:cxnSpLocks/>
          </p:cNvCxnSpPr>
          <p:nvPr/>
        </p:nvCxnSpPr>
        <p:spPr>
          <a:xfrm>
            <a:off x="3393605" y="3586894"/>
            <a:ext cx="16634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42228C-5716-5DA7-83D7-CA30DAF058CF}"/>
              </a:ext>
            </a:extLst>
          </p:cNvPr>
          <p:cNvGrpSpPr/>
          <p:nvPr/>
        </p:nvGrpSpPr>
        <p:grpSpPr>
          <a:xfrm>
            <a:off x="5643844" y="2959597"/>
            <a:ext cx="763326" cy="1254594"/>
            <a:chOff x="866692" y="2808522"/>
            <a:chExt cx="1017767" cy="1445426"/>
          </a:xfrm>
        </p:grpSpPr>
        <p:sp>
          <p:nvSpPr>
            <p:cNvPr id="18" name="Rectangle 17">
              <a:extLst>
                <a:ext uri="{FF2B5EF4-FFF2-40B4-BE49-F238E27FC236}">
                  <a16:creationId xmlns:a16="http://schemas.microsoft.com/office/drawing/2014/main" id="{864F52EF-71B1-FED4-E048-DAE278559EC9}"/>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69889F43-5FA1-015C-EAC5-1979A837516C}"/>
                </a:ext>
              </a:extLst>
            </p:cNvPr>
            <p:cNvCxnSpPr>
              <a:stCxn id="18" idx="1"/>
              <a:endCxn id="18"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9474BED-0C79-67B0-A499-7B2DB9244401}"/>
              </a:ext>
            </a:extLst>
          </p:cNvPr>
          <p:cNvSpPr txBox="1"/>
          <p:nvPr/>
        </p:nvSpPr>
        <p:spPr>
          <a:xfrm>
            <a:off x="3393605" y="3228230"/>
            <a:ext cx="1663425" cy="307777"/>
          </a:xfrm>
          <a:prstGeom prst="rect">
            <a:avLst/>
          </a:prstGeom>
          <a:noFill/>
        </p:spPr>
        <p:txBody>
          <a:bodyPr wrap="square" rtlCol="0">
            <a:spAutoFit/>
          </a:bodyPr>
          <a:lstStyle/>
          <a:p>
            <a:pPr algn="ctr"/>
            <a:r>
              <a:rPr lang="en-IN">
                <a:solidFill>
                  <a:schemeClr val="bg1"/>
                </a:solidFill>
              </a:rPr>
              <a:t>push constant 3</a:t>
            </a:r>
          </a:p>
        </p:txBody>
      </p:sp>
      <p:sp>
        <p:nvSpPr>
          <p:cNvPr id="23" name="TextBox 22">
            <a:extLst>
              <a:ext uri="{FF2B5EF4-FFF2-40B4-BE49-F238E27FC236}">
                <a16:creationId xmlns:a16="http://schemas.microsoft.com/office/drawing/2014/main" id="{9D9B4E53-89D2-2E20-5E93-6FB2C597B243}"/>
              </a:ext>
            </a:extLst>
          </p:cNvPr>
          <p:cNvSpPr txBox="1"/>
          <p:nvPr/>
        </p:nvSpPr>
        <p:spPr>
          <a:xfrm>
            <a:off x="5759139" y="3040273"/>
            <a:ext cx="532736" cy="461665"/>
          </a:xfrm>
          <a:prstGeom prst="rect">
            <a:avLst/>
          </a:prstGeom>
          <a:noFill/>
        </p:spPr>
        <p:txBody>
          <a:bodyPr wrap="square" rtlCol="0">
            <a:spAutoFit/>
          </a:bodyPr>
          <a:lstStyle/>
          <a:p>
            <a:pPr algn="ctr"/>
            <a:r>
              <a:rPr lang="en-IN" sz="2400">
                <a:solidFill>
                  <a:schemeClr val="bg1"/>
                </a:solidFill>
              </a:rPr>
              <a:t>3</a:t>
            </a:r>
          </a:p>
        </p:txBody>
      </p:sp>
      <p:sp>
        <p:nvSpPr>
          <p:cNvPr id="24" name="TextBox 23">
            <a:extLst>
              <a:ext uri="{FF2B5EF4-FFF2-40B4-BE49-F238E27FC236}">
                <a16:creationId xmlns:a16="http://schemas.microsoft.com/office/drawing/2014/main" id="{B1899C08-4218-6DFD-DE22-1E5D469D3483}"/>
              </a:ext>
            </a:extLst>
          </p:cNvPr>
          <p:cNvSpPr txBox="1"/>
          <p:nvPr/>
        </p:nvSpPr>
        <p:spPr>
          <a:xfrm>
            <a:off x="2007689" y="4351162"/>
            <a:ext cx="838082" cy="307777"/>
          </a:xfrm>
          <a:prstGeom prst="rect">
            <a:avLst/>
          </a:prstGeom>
          <a:noFill/>
        </p:spPr>
        <p:txBody>
          <a:bodyPr wrap="square" rtlCol="0">
            <a:spAutoFit/>
          </a:bodyPr>
          <a:lstStyle/>
          <a:p>
            <a:pPr algn="ctr"/>
            <a:r>
              <a:rPr lang="en-IN">
                <a:solidFill>
                  <a:schemeClr val="bg1"/>
                </a:solidFill>
              </a:rPr>
              <a:t>STACK</a:t>
            </a:r>
          </a:p>
        </p:txBody>
      </p:sp>
      <p:sp>
        <p:nvSpPr>
          <p:cNvPr id="25" name="TextBox 24">
            <a:extLst>
              <a:ext uri="{FF2B5EF4-FFF2-40B4-BE49-F238E27FC236}">
                <a16:creationId xmlns:a16="http://schemas.microsoft.com/office/drawing/2014/main" id="{7700E66F-A661-42E5-5669-D95325A905EF}"/>
              </a:ext>
            </a:extLst>
          </p:cNvPr>
          <p:cNvSpPr txBox="1"/>
          <p:nvPr/>
        </p:nvSpPr>
        <p:spPr>
          <a:xfrm>
            <a:off x="5606466" y="4351163"/>
            <a:ext cx="838082" cy="307777"/>
          </a:xfrm>
          <a:prstGeom prst="rect">
            <a:avLst/>
          </a:prstGeom>
          <a:noFill/>
        </p:spPr>
        <p:txBody>
          <a:bodyPr wrap="square" rtlCol="0">
            <a:spAutoFit/>
          </a:bodyPr>
          <a:lstStyle/>
          <a:p>
            <a:pPr algn="ctr"/>
            <a:r>
              <a:rPr lang="en-IN">
                <a:solidFill>
                  <a:schemeClr val="bg1"/>
                </a:solidFill>
              </a:rPr>
              <a:t>STACK</a:t>
            </a:r>
          </a:p>
        </p:txBody>
      </p:sp>
    </p:spTree>
    <p:extLst>
      <p:ext uri="{BB962C8B-B14F-4D97-AF65-F5344CB8AC3E}">
        <p14:creationId xmlns:p14="http://schemas.microsoft.com/office/powerpoint/2010/main" val="1623763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C6635-38B1-D6AB-E046-E223C3C46B12}"/>
              </a:ext>
            </a:extLst>
          </p:cNvPr>
          <p:cNvSpPr>
            <a:spLocks noGrp="1"/>
          </p:cNvSpPr>
          <p:nvPr>
            <p:ph idx="1"/>
          </p:nvPr>
        </p:nvSpPr>
        <p:spPr>
          <a:xfrm>
            <a:off x="609600" y="1500000"/>
            <a:ext cx="7651805" cy="4852000"/>
          </a:xfrm>
        </p:spPr>
        <p:txBody>
          <a:bodyPr/>
          <a:lstStyle/>
          <a:p>
            <a:pPr marL="76200" indent="0">
              <a:buNone/>
            </a:pPr>
            <a:r>
              <a:rPr lang="en-IN">
                <a:latin typeface="Century Gothic" panose="020B0502020202020204" pitchFamily="34" charset="0"/>
              </a:rPr>
              <a:t>In the function, first the ‘argument 0’ is pushed onto the stack and a ‘constant 1’ is also pushed onto the stack.</a:t>
            </a: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r>
              <a:rPr lang="en-IN">
                <a:latin typeface="Century Gothic" panose="020B0502020202020204" pitchFamily="34" charset="0"/>
              </a:rPr>
              <a:t>If ‘</a:t>
            </a:r>
            <a:r>
              <a:rPr lang="en-IN" err="1">
                <a:latin typeface="Century Gothic" panose="020B0502020202020204" pitchFamily="34" charset="0"/>
              </a:rPr>
              <a:t>eq</a:t>
            </a:r>
            <a:r>
              <a:rPr lang="en-IN">
                <a:latin typeface="Century Gothic" panose="020B0502020202020204" pitchFamily="34" charset="0"/>
              </a:rPr>
              <a:t>’ returns true, program jumps to label ‘BASECASE’, else it continues as usual.</a:t>
            </a: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p:txBody>
      </p:sp>
      <p:sp>
        <p:nvSpPr>
          <p:cNvPr id="4" name="Title 3">
            <a:extLst>
              <a:ext uri="{FF2B5EF4-FFF2-40B4-BE49-F238E27FC236}">
                <a16:creationId xmlns:a16="http://schemas.microsoft.com/office/drawing/2014/main" id="{F76EE7D2-C77A-4B71-E45C-803DEE9A2BCF}"/>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Explanation</a:t>
            </a:r>
          </a:p>
        </p:txBody>
      </p:sp>
      <p:pic>
        <p:nvPicPr>
          <p:cNvPr id="8" name="Picture 7">
            <a:extLst>
              <a:ext uri="{FF2B5EF4-FFF2-40B4-BE49-F238E27FC236}">
                <a16:creationId xmlns:a16="http://schemas.microsoft.com/office/drawing/2014/main" id="{5157F467-B1CD-CE4E-3213-ED48EBA14A30}"/>
              </a:ext>
            </a:extLst>
          </p:cNvPr>
          <p:cNvPicPr>
            <a:picLocks noChangeAspect="1"/>
          </p:cNvPicPr>
          <p:nvPr/>
        </p:nvPicPr>
        <p:blipFill>
          <a:blip r:embed="rId2"/>
          <a:stretch>
            <a:fillRect/>
          </a:stretch>
        </p:blipFill>
        <p:spPr>
          <a:xfrm>
            <a:off x="8913892" y="2743951"/>
            <a:ext cx="2598015" cy="1370098"/>
          </a:xfrm>
          <a:prstGeom prst="rect">
            <a:avLst/>
          </a:prstGeom>
        </p:spPr>
      </p:pic>
      <p:grpSp>
        <p:nvGrpSpPr>
          <p:cNvPr id="9" name="Group 8">
            <a:extLst>
              <a:ext uri="{FF2B5EF4-FFF2-40B4-BE49-F238E27FC236}">
                <a16:creationId xmlns:a16="http://schemas.microsoft.com/office/drawing/2014/main" id="{F15BCE69-37D0-42B1-47D1-B58DEB3588F3}"/>
              </a:ext>
            </a:extLst>
          </p:cNvPr>
          <p:cNvGrpSpPr/>
          <p:nvPr/>
        </p:nvGrpSpPr>
        <p:grpSpPr>
          <a:xfrm>
            <a:off x="788189" y="2996050"/>
            <a:ext cx="763326" cy="1254594"/>
            <a:chOff x="866692" y="2808522"/>
            <a:chExt cx="1017767" cy="1445426"/>
          </a:xfrm>
        </p:grpSpPr>
        <p:sp>
          <p:nvSpPr>
            <p:cNvPr id="10" name="Rectangle 9">
              <a:extLst>
                <a:ext uri="{FF2B5EF4-FFF2-40B4-BE49-F238E27FC236}">
                  <a16:creationId xmlns:a16="http://schemas.microsoft.com/office/drawing/2014/main" id="{D9880656-75CD-E031-07C1-EF930608D679}"/>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9B585000-B983-365A-11F5-BA52252917F0}"/>
                </a:ext>
              </a:extLst>
            </p:cNvPr>
            <p:cNvCxnSpPr>
              <a:stCxn id="10" idx="1"/>
              <a:endCxn id="10"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1D0EEEDB-E46F-3E8F-3DA0-0487ABBAC7C6}"/>
              </a:ext>
            </a:extLst>
          </p:cNvPr>
          <p:cNvCxnSpPr>
            <a:cxnSpLocks/>
          </p:cNvCxnSpPr>
          <p:nvPr/>
        </p:nvCxnSpPr>
        <p:spPr>
          <a:xfrm>
            <a:off x="1906138" y="3980201"/>
            <a:ext cx="16634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01AF6CC-31C6-AC6B-F09D-6575270FB4EC}"/>
              </a:ext>
            </a:extLst>
          </p:cNvPr>
          <p:cNvGrpSpPr/>
          <p:nvPr/>
        </p:nvGrpSpPr>
        <p:grpSpPr>
          <a:xfrm>
            <a:off x="3838086" y="2996050"/>
            <a:ext cx="763326" cy="1254594"/>
            <a:chOff x="866692" y="2808522"/>
            <a:chExt cx="1017767" cy="1445426"/>
          </a:xfrm>
        </p:grpSpPr>
        <p:sp>
          <p:nvSpPr>
            <p:cNvPr id="14" name="Rectangle 13">
              <a:extLst>
                <a:ext uri="{FF2B5EF4-FFF2-40B4-BE49-F238E27FC236}">
                  <a16:creationId xmlns:a16="http://schemas.microsoft.com/office/drawing/2014/main" id="{5240A22A-0BC3-173A-DF0C-7B0C9EF10A7C}"/>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DC8894DF-F6D9-77CD-81F6-E03760F4AABA}"/>
                </a:ext>
              </a:extLst>
            </p:cNvPr>
            <p:cNvCxnSpPr>
              <a:stCxn id="14" idx="1"/>
              <a:endCxn id="14"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87377E9B-C44D-2F5C-4041-3EA3B492A326}"/>
              </a:ext>
            </a:extLst>
          </p:cNvPr>
          <p:cNvGrpSpPr/>
          <p:nvPr/>
        </p:nvGrpSpPr>
        <p:grpSpPr>
          <a:xfrm>
            <a:off x="788189" y="3623347"/>
            <a:ext cx="763326" cy="1254594"/>
            <a:chOff x="866692" y="2808522"/>
            <a:chExt cx="1017767" cy="1445426"/>
          </a:xfrm>
        </p:grpSpPr>
        <p:sp>
          <p:nvSpPr>
            <p:cNvPr id="17" name="Rectangle 16">
              <a:extLst>
                <a:ext uri="{FF2B5EF4-FFF2-40B4-BE49-F238E27FC236}">
                  <a16:creationId xmlns:a16="http://schemas.microsoft.com/office/drawing/2014/main" id="{7C065C4F-1B31-A65E-2CE9-365D266D2C03}"/>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BE369511-2E98-8B76-0944-4A51FEBE020E}"/>
                </a:ext>
              </a:extLst>
            </p:cNvPr>
            <p:cNvCxnSpPr>
              <a:stCxn id="17" idx="1"/>
              <a:endCxn id="17"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260C7F2-349F-2B87-897A-976AAEBEEAA9}"/>
              </a:ext>
            </a:extLst>
          </p:cNvPr>
          <p:cNvGrpSpPr/>
          <p:nvPr/>
        </p:nvGrpSpPr>
        <p:grpSpPr>
          <a:xfrm>
            <a:off x="3838086" y="3623347"/>
            <a:ext cx="763326" cy="1254594"/>
            <a:chOff x="866692" y="2808522"/>
            <a:chExt cx="1017767" cy="1445426"/>
          </a:xfrm>
        </p:grpSpPr>
        <p:sp>
          <p:nvSpPr>
            <p:cNvPr id="21" name="Rectangle 20">
              <a:extLst>
                <a:ext uri="{FF2B5EF4-FFF2-40B4-BE49-F238E27FC236}">
                  <a16:creationId xmlns:a16="http://schemas.microsoft.com/office/drawing/2014/main" id="{C3DA2CC9-D8BE-F37C-8A58-507AFDE3B020}"/>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E0F25D5A-7401-93E2-E08D-12782A537959}"/>
                </a:ext>
              </a:extLst>
            </p:cNvPr>
            <p:cNvCxnSpPr>
              <a:stCxn id="21" idx="1"/>
              <a:endCxn id="21"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8E9D52C0-C4A2-55C3-4E70-5A2AA0C22C6D}"/>
              </a:ext>
            </a:extLst>
          </p:cNvPr>
          <p:cNvSpPr txBox="1"/>
          <p:nvPr/>
        </p:nvSpPr>
        <p:spPr>
          <a:xfrm>
            <a:off x="3953381" y="3083334"/>
            <a:ext cx="532736" cy="461665"/>
          </a:xfrm>
          <a:prstGeom prst="rect">
            <a:avLst/>
          </a:prstGeom>
          <a:noFill/>
        </p:spPr>
        <p:txBody>
          <a:bodyPr wrap="square" rtlCol="0">
            <a:spAutoFit/>
          </a:bodyPr>
          <a:lstStyle/>
          <a:p>
            <a:pPr algn="ctr"/>
            <a:r>
              <a:rPr lang="en-IN" sz="2400">
                <a:solidFill>
                  <a:schemeClr val="bg1"/>
                </a:solidFill>
              </a:rPr>
              <a:t>3</a:t>
            </a:r>
          </a:p>
        </p:txBody>
      </p:sp>
      <p:sp>
        <p:nvSpPr>
          <p:cNvPr id="24" name="TextBox 23">
            <a:extLst>
              <a:ext uri="{FF2B5EF4-FFF2-40B4-BE49-F238E27FC236}">
                <a16:creationId xmlns:a16="http://schemas.microsoft.com/office/drawing/2014/main" id="{BAB2159A-9088-5506-F996-96546E100727}"/>
              </a:ext>
            </a:extLst>
          </p:cNvPr>
          <p:cNvSpPr txBox="1"/>
          <p:nvPr/>
        </p:nvSpPr>
        <p:spPr>
          <a:xfrm>
            <a:off x="3953381" y="3717052"/>
            <a:ext cx="532736" cy="461665"/>
          </a:xfrm>
          <a:prstGeom prst="rect">
            <a:avLst/>
          </a:prstGeom>
          <a:noFill/>
        </p:spPr>
        <p:txBody>
          <a:bodyPr wrap="square" rtlCol="0">
            <a:spAutoFit/>
          </a:bodyPr>
          <a:lstStyle/>
          <a:p>
            <a:pPr algn="ctr"/>
            <a:r>
              <a:rPr lang="en-IN" sz="2400">
                <a:solidFill>
                  <a:schemeClr val="bg1"/>
                </a:solidFill>
              </a:rPr>
              <a:t>1</a:t>
            </a:r>
          </a:p>
        </p:txBody>
      </p:sp>
      <p:cxnSp>
        <p:nvCxnSpPr>
          <p:cNvPr id="25" name="Straight Arrow Connector 24">
            <a:extLst>
              <a:ext uri="{FF2B5EF4-FFF2-40B4-BE49-F238E27FC236}">
                <a16:creationId xmlns:a16="http://schemas.microsoft.com/office/drawing/2014/main" id="{61A8907D-A1FA-4B3F-7E80-A7039F14CA4A}"/>
              </a:ext>
            </a:extLst>
          </p:cNvPr>
          <p:cNvCxnSpPr>
            <a:cxnSpLocks/>
          </p:cNvCxnSpPr>
          <p:nvPr/>
        </p:nvCxnSpPr>
        <p:spPr>
          <a:xfrm>
            <a:off x="4917648" y="3980201"/>
            <a:ext cx="16634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3B118DC-F4E1-B8E4-B3BF-5C198475A360}"/>
              </a:ext>
            </a:extLst>
          </p:cNvPr>
          <p:cNvGrpSpPr/>
          <p:nvPr/>
        </p:nvGrpSpPr>
        <p:grpSpPr>
          <a:xfrm>
            <a:off x="6951737" y="2996050"/>
            <a:ext cx="763326" cy="1254594"/>
            <a:chOff x="866692" y="2808522"/>
            <a:chExt cx="1017767" cy="1445426"/>
          </a:xfrm>
        </p:grpSpPr>
        <p:sp>
          <p:nvSpPr>
            <p:cNvPr id="27" name="Rectangle 26">
              <a:extLst>
                <a:ext uri="{FF2B5EF4-FFF2-40B4-BE49-F238E27FC236}">
                  <a16:creationId xmlns:a16="http://schemas.microsoft.com/office/drawing/2014/main" id="{B8FAF239-2521-044D-3733-AF2604A5DE8B}"/>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1218F74D-2B8F-DDA9-DDE0-56D189D1E55C}"/>
                </a:ext>
              </a:extLst>
            </p:cNvPr>
            <p:cNvCxnSpPr>
              <a:stCxn id="27" idx="1"/>
              <a:endCxn id="27"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9AADECF-1E35-08A5-050D-AC157E7675BD}"/>
              </a:ext>
            </a:extLst>
          </p:cNvPr>
          <p:cNvGrpSpPr/>
          <p:nvPr/>
        </p:nvGrpSpPr>
        <p:grpSpPr>
          <a:xfrm>
            <a:off x="6951737" y="3623347"/>
            <a:ext cx="763326" cy="1254594"/>
            <a:chOff x="866692" y="2808522"/>
            <a:chExt cx="1017767" cy="1445426"/>
          </a:xfrm>
        </p:grpSpPr>
        <p:sp>
          <p:nvSpPr>
            <p:cNvPr id="30" name="Rectangle 29">
              <a:extLst>
                <a:ext uri="{FF2B5EF4-FFF2-40B4-BE49-F238E27FC236}">
                  <a16:creationId xmlns:a16="http://schemas.microsoft.com/office/drawing/2014/main" id="{6DA97ED2-343D-FD36-29A7-C9075EA4BB51}"/>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63A2CCCC-63A6-0191-E349-23B398B31989}"/>
                </a:ext>
              </a:extLst>
            </p:cNvPr>
            <p:cNvCxnSpPr>
              <a:stCxn id="30" idx="1"/>
              <a:endCxn id="30"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32E86FDB-7848-F45F-8BDE-EF2DEFF55426}"/>
              </a:ext>
            </a:extLst>
          </p:cNvPr>
          <p:cNvSpPr txBox="1"/>
          <p:nvPr/>
        </p:nvSpPr>
        <p:spPr>
          <a:xfrm>
            <a:off x="7008959" y="3083334"/>
            <a:ext cx="648882" cy="461665"/>
          </a:xfrm>
          <a:prstGeom prst="rect">
            <a:avLst/>
          </a:prstGeom>
          <a:noFill/>
        </p:spPr>
        <p:txBody>
          <a:bodyPr wrap="square" rtlCol="0">
            <a:spAutoFit/>
          </a:bodyPr>
          <a:lstStyle/>
          <a:p>
            <a:pPr algn="ctr"/>
            <a:r>
              <a:rPr lang="en-IN" sz="2400">
                <a:solidFill>
                  <a:schemeClr val="bg1"/>
                </a:solidFill>
              </a:rPr>
              <a:t>T/F</a:t>
            </a:r>
          </a:p>
        </p:txBody>
      </p:sp>
      <p:sp>
        <p:nvSpPr>
          <p:cNvPr id="33" name="TextBox 32">
            <a:extLst>
              <a:ext uri="{FF2B5EF4-FFF2-40B4-BE49-F238E27FC236}">
                <a16:creationId xmlns:a16="http://schemas.microsoft.com/office/drawing/2014/main" id="{FCA491D5-A013-7EDF-4FAE-5DF524C53B0F}"/>
              </a:ext>
            </a:extLst>
          </p:cNvPr>
          <p:cNvSpPr txBox="1"/>
          <p:nvPr/>
        </p:nvSpPr>
        <p:spPr>
          <a:xfrm>
            <a:off x="750811" y="5050223"/>
            <a:ext cx="838082" cy="307777"/>
          </a:xfrm>
          <a:prstGeom prst="rect">
            <a:avLst/>
          </a:prstGeom>
          <a:noFill/>
        </p:spPr>
        <p:txBody>
          <a:bodyPr wrap="square" rtlCol="0">
            <a:spAutoFit/>
          </a:bodyPr>
          <a:lstStyle/>
          <a:p>
            <a:pPr algn="ctr"/>
            <a:r>
              <a:rPr lang="en-IN">
                <a:solidFill>
                  <a:schemeClr val="bg1"/>
                </a:solidFill>
              </a:rPr>
              <a:t>STACK</a:t>
            </a:r>
          </a:p>
        </p:txBody>
      </p:sp>
      <p:sp>
        <p:nvSpPr>
          <p:cNvPr id="34" name="TextBox 33">
            <a:extLst>
              <a:ext uri="{FF2B5EF4-FFF2-40B4-BE49-F238E27FC236}">
                <a16:creationId xmlns:a16="http://schemas.microsoft.com/office/drawing/2014/main" id="{10EAA1E1-FC8D-4051-EF24-A033EEE2472A}"/>
              </a:ext>
            </a:extLst>
          </p:cNvPr>
          <p:cNvSpPr txBox="1"/>
          <p:nvPr/>
        </p:nvSpPr>
        <p:spPr>
          <a:xfrm>
            <a:off x="3800708" y="5050223"/>
            <a:ext cx="838082" cy="307777"/>
          </a:xfrm>
          <a:prstGeom prst="rect">
            <a:avLst/>
          </a:prstGeom>
          <a:noFill/>
        </p:spPr>
        <p:txBody>
          <a:bodyPr wrap="square" rtlCol="0">
            <a:spAutoFit/>
          </a:bodyPr>
          <a:lstStyle/>
          <a:p>
            <a:pPr algn="ctr"/>
            <a:r>
              <a:rPr lang="en-IN">
                <a:solidFill>
                  <a:schemeClr val="bg1"/>
                </a:solidFill>
              </a:rPr>
              <a:t>STACK</a:t>
            </a:r>
          </a:p>
        </p:txBody>
      </p:sp>
      <p:sp>
        <p:nvSpPr>
          <p:cNvPr id="35" name="TextBox 34">
            <a:extLst>
              <a:ext uri="{FF2B5EF4-FFF2-40B4-BE49-F238E27FC236}">
                <a16:creationId xmlns:a16="http://schemas.microsoft.com/office/drawing/2014/main" id="{0D75404F-F348-2CDA-7F71-774CCBD1AB60}"/>
              </a:ext>
            </a:extLst>
          </p:cNvPr>
          <p:cNvSpPr txBox="1"/>
          <p:nvPr/>
        </p:nvSpPr>
        <p:spPr>
          <a:xfrm>
            <a:off x="6914359" y="5050223"/>
            <a:ext cx="838082" cy="307777"/>
          </a:xfrm>
          <a:prstGeom prst="rect">
            <a:avLst/>
          </a:prstGeom>
          <a:noFill/>
        </p:spPr>
        <p:txBody>
          <a:bodyPr wrap="square" rtlCol="0">
            <a:spAutoFit/>
          </a:bodyPr>
          <a:lstStyle/>
          <a:p>
            <a:pPr algn="ctr"/>
            <a:r>
              <a:rPr lang="en-IN">
                <a:solidFill>
                  <a:schemeClr val="bg1"/>
                </a:solidFill>
              </a:rPr>
              <a:t>STACK</a:t>
            </a:r>
          </a:p>
        </p:txBody>
      </p:sp>
      <p:sp>
        <p:nvSpPr>
          <p:cNvPr id="36" name="TextBox 35">
            <a:extLst>
              <a:ext uri="{FF2B5EF4-FFF2-40B4-BE49-F238E27FC236}">
                <a16:creationId xmlns:a16="http://schemas.microsoft.com/office/drawing/2014/main" id="{D93E5B4B-3480-1333-668A-6F69269AF777}"/>
              </a:ext>
            </a:extLst>
          </p:cNvPr>
          <p:cNvSpPr txBox="1"/>
          <p:nvPr/>
        </p:nvSpPr>
        <p:spPr>
          <a:xfrm>
            <a:off x="1906138" y="3435437"/>
            <a:ext cx="1663425" cy="523220"/>
          </a:xfrm>
          <a:prstGeom prst="rect">
            <a:avLst/>
          </a:prstGeom>
          <a:noFill/>
        </p:spPr>
        <p:txBody>
          <a:bodyPr wrap="square" rtlCol="0">
            <a:spAutoFit/>
          </a:bodyPr>
          <a:lstStyle/>
          <a:p>
            <a:pPr algn="ctr"/>
            <a:r>
              <a:rPr lang="en-IN">
                <a:solidFill>
                  <a:schemeClr val="bg1"/>
                </a:solidFill>
              </a:rPr>
              <a:t>push argument 0</a:t>
            </a:r>
          </a:p>
          <a:p>
            <a:pPr algn="ctr"/>
            <a:r>
              <a:rPr lang="en-IN">
                <a:solidFill>
                  <a:schemeClr val="bg1"/>
                </a:solidFill>
              </a:rPr>
              <a:t>push constant 1</a:t>
            </a:r>
          </a:p>
        </p:txBody>
      </p:sp>
      <p:sp>
        <p:nvSpPr>
          <p:cNvPr id="37" name="TextBox 36">
            <a:extLst>
              <a:ext uri="{FF2B5EF4-FFF2-40B4-BE49-F238E27FC236}">
                <a16:creationId xmlns:a16="http://schemas.microsoft.com/office/drawing/2014/main" id="{A8127A97-3E0B-17AB-B6ED-6441E8697294}"/>
              </a:ext>
            </a:extLst>
          </p:cNvPr>
          <p:cNvSpPr txBox="1"/>
          <p:nvPr/>
        </p:nvSpPr>
        <p:spPr>
          <a:xfrm>
            <a:off x="4917648" y="3603938"/>
            <a:ext cx="1663425" cy="307777"/>
          </a:xfrm>
          <a:prstGeom prst="rect">
            <a:avLst/>
          </a:prstGeom>
          <a:noFill/>
        </p:spPr>
        <p:txBody>
          <a:bodyPr wrap="square" rtlCol="0">
            <a:spAutoFit/>
          </a:bodyPr>
          <a:lstStyle/>
          <a:p>
            <a:pPr algn="ctr"/>
            <a:r>
              <a:rPr lang="en-IN" err="1">
                <a:solidFill>
                  <a:schemeClr val="bg1"/>
                </a:solidFill>
              </a:rPr>
              <a:t>eq</a:t>
            </a:r>
            <a:endParaRPr lang="en-IN">
              <a:solidFill>
                <a:schemeClr val="bg1"/>
              </a:solidFill>
            </a:endParaRPr>
          </a:p>
        </p:txBody>
      </p:sp>
    </p:spTree>
    <p:extLst>
      <p:ext uri="{BB962C8B-B14F-4D97-AF65-F5344CB8AC3E}">
        <p14:creationId xmlns:p14="http://schemas.microsoft.com/office/powerpoint/2010/main" val="82505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647BE-E64C-E997-D214-2D0C354622CC}"/>
              </a:ext>
            </a:extLst>
          </p:cNvPr>
          <p:cNvSpPr>
            <a:spLocks noGrp="1"/>
          </p:cNvSpPr>
          <p:nvPr>
            <p:ph idx="1"/>
          </p:nvPr>
        </p:nvSpPr>
        <p:spPr>
          <a:xfrm>
            <a:off x="609600" y="4963885"/>
            <a:ext cx="8411936" cy="1388113"/>
          </a:xfrm>
        </p:spPr>
        <p:txBody>
          <a:bodyPr/>
          <a:lstStyle/>
          <a:p>
            <a:pPr marL="76200" indent="0">
              <a:buNone/>
            </a:pPr>
            <a:r>
              <a:rPr lang="en-IN">
                <a:latin typeface="Century Gothic" panose="020B0502020202020204" pitchFamily="34" charset="0"/>
              </a:rPr>
              <a:t>The argument is pushed 2 times and then ‘constant 1’.</a:t>
            </a:r>
          </a:p>
          <a:p>
            <a:pPr marL="76200" indent="0">
              <a:buNone/>
            </a:pPr>
            <a:r>
              <a:rPr lang="en-IN">
                <a:latin typeface="Century Gothic" panose="020B0502020202020204" pitchFamily="34" charset="0"/>
              </a:rPr>
              <a:t>Then ‘sub’ is used and the final stack is obtained.</a:t>
            </a:r>
          </a:p>
        </p:txBody>
      </p:sp>
      <p:sp>
        <p:nvSpPr>
          <p:cNvPr id="4" name="Title 3">
            <a:extLst>
              <a:ext uri="{FF2B5EF4-FFF2-40B4-BE49-F238E27FC236}">
                <a16:creationId xmlns:a16="http://schemas.microsoft.com/office/drawing/2014/main" id="{465AD8A4-F650-6DB0-7595-65EA343FA70F}"/>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Explanation</a:t>
            </a:r>
          </a:p>
        </p:txBody>
      </p:sp>
      <p:pic>
        <p:nvPicPr>
          <p:cNvPr id="6" name="Picture 5">
            <a:extLst>
              <a:ext uri="{FF2B5EF4-FFF2-40B4-BE49-F238E27FC236}">
                <a16:creationId xmlns:a16="http://schemas.microsoft.com/office/drawing/2014/main" id="{D7CD0817-1EA3-8A97-9F38-67162692464E}"/>
              </a:ext>
            </a:extLst>
          </p:cNvPr>
          <p:cNvPicPr>
            <a:picLocks noChangeAspect="1"/>
          </p:cNvPicPr>
          <p:nvPr/>
        </p:nvPicPr>
        <p:blipFill>
          <a:blip r:embed="rId2"/>
          <a:stretch>
            <a:fillRect/>
          </a:stretch>
        </p:blipFill>
        <p:spPr>
          <a:xfrm>
            <a:off x="9364270" y="2257977"/>
            <a:ext cx="2357870" cy="2342045"/>
          </a:xfrm>
          <a:prstGeom prst="rect">
            <a:avLst/>
          </a:prstGeom>
        </p:spPr>
      </p:pic>
      <p:grpSp>
        <p:nvGrpSpPr>
          <p:cNvPr id="7" name="Group 6">
            <a:extLst>
              <a:ext uri="{FF2B5EF4-FFF2-40B4-BE49-F238E27FC236}">
                <a16:creationId xmlns:a16="http://schemas.microsoft.com/office/drawing/2014/main" id="{E7FE5F79-B4AE-ADF4-9098-1F2B2C84FDFD}"/>
              </a:ext>
            </a:extLst>
          </p:cNvPr>
          <p:cNvGrpSpPr/>
          <p:nvPr/>
        </p:nvGrpSpPr>
        <p:grpSpPr>
          <a:xfrm>
            <a:off x="644871" y="1906473"/>
            <a:ext cx="763326" cy="1254594"/>
            <a:chOff x="866692" y="2808522"/>
            <a:chExt cx="1017767" cy="1445426"/>
          </a:xfrm>
        </p:grpSpPr>
        <p:sp>
          <p:nvSpPr>
            <p:cNvPr id="8" name="Rectangle 7">
              <a:extLst>
                <a:ext uri="{FF2B5EF4-FFF2-40B4-BE49-F238E27FC236}">
                  <a16:creationId xmlns:a16="http://schemas.microsoft.com/office/drawing/2014/main" id="{90718B3D-8662-DEA5-7A92-428F508DB3F6}"/>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B61FBE5C-3FAF-F45D-7E02-1D4A9AC75400}"/>
                </a:ext>
              </a:extLst>
            </p:cNvPr>
            <p:cNvCxnSpPr>
              <a:stCxn id="8" idx="1"/>
              <a:endCxn id="8"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FC465E8D-3161-D952-35AE-922C017004D3}"/>
              </a:ext>
            </a:extLst>
          </p:cNvPr>
          <p:cNvGrpSpPr/>
          <p:nvPr/>
        </p:nvGrpSpPr>
        <p:grpSpPr>
          <a:xfrm>
            <a:off x="644871" y="3161067"/>
            <a:ext cx="763326" cy="1254594"/>
            <a:chOff x="866692" y="2808522"/>
            <a:chExt cx="1017767" cy="1445426"/>
          </a:xfrm>
        </p:grpSpPr>
        <p:sp>
          <p:nvSpPr>
            <p:cNvPr id="11" name="Rectangle 10">
              <a:extLst>
                <a:ext uri="{FF2B5EF4-FFF2-40B4-BE49-F238E27FC236}">
                  <a16:creationId xmlns:a16="http://schemas.microsoft.com/office/drawing/2014/main" id="{28D0A52D-A7FE-A5F0-2A90-74C9E10F40C7}"/>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45593343-D6F3-5627-A3D7-CAD359E09E1F}"/>
                </a:ext>
              </a:extLst>
            </p:cNvPr>
            <p:cNvCxnSpPr>
              <a:stCxn id="11" idx="1"/>
              <a:endCxn id="11"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EFF603E-A9CF-4F10-807B-92288F0C3E50}"/>
              </a:ext>
            </a:extLst>
          </p:cNvPr>
          <p:cNvGrpSpPr/>
          <p:nvPr/>
        </p:nvGrpSpPr>
        <p:grpSpPr>
          <a:xfrm>
            <a:off x="4222676" y="1894115"/>
            <a:ext cx="763326" cy="1254594"/>
            <a:chOff x="866692" y="2808522"/>
            <a:chExt cx="1017767" cy="1445426"/>
          </a:xfrm>
        </p:grpSpPr>
        <p:sp>
          <p:nvSpPr>
            <p:cNvPr id="14" name="Rectangle 13">
              <a:extLst>
                <a:ext uri="{FF2B5EF4-FFF2-40B4-BE49-F238E27FC236}">
                  <a16:creationId xmlns:a16="http://schemas.microsoft.com/office/drawing/2014/main" id="{9C0CFCF6-07D0-9610-B792-A5222E773432}"/>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63656F4E-E7E2-02DE-62BE-5BBEA142E834}"/>
                </a:ext>
              </a:extLst>
            </p:cNvPr>
            <p:cNvCxnSpPr>
              <a:stCxn id="14" idx="1"/>
              <a:endCxn id="14"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18DE83C2-8A0C-EFD8-29F4-2B3C5FDA8529}"/>
              </a:ext>
            </a:extLst>
          </p:cNvPr>
          <p:cNvGrpSpPr/>
          <p:nvPr/>
        </p:nvGrpSpPr>
        <p:grpSpPr>
          <a:xfrm>
            <a:off x="4222676" y="3148709"/>
            <a:ext cx="763326" cy="1254594"/>
            <a:chOff x="866692" y="2808522"/>
            <a:chExt cx="1017767" cy="1445426"/>
          </a:xfrm>
        </p:grpSpPr>
        <p:sp>
          <p:nvSpPr>
            <p:cNvPr id="17" name="Rectangle 16">
              <a:extLst>
                <a:ext uri="{FF2B5EF4-FFF2-40B4-BE49-F238E27FC236}">
                  <a16:creationId xmlns:a16="http://schemas.microsoft.com/office/drawing/2014/main" id="{F671621F-ABB1-86F8-112F-5361945A8A24}"/>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78558A9A-D1DC-5448-D833-4703F014C53D}"/>
                </a:ext>
              </a:extLst>
            </p:cNvPr>
            <p:cNvCxnSpPr>
              <a:stCxn id="17" idx="1"/>
              <a:endCxn id="17"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6159478-EE2D-E2F5-4973-9CEDFD67BA89}"/>
              </a:ext>
            </a:extLst>
          </p:cNvPr>
          <p:cNvGrpSpPr/>
          <p:nvPr/>
        </p:nvGrpSpPr>
        <p:grpSpPr>
          <a:xfrm>
            <a:off x="7868867" y="1894115"/>
            <a:ext cx="763326" cy="1254594"/>
            <a:chOff x="866692" y="2808522"/>
            <a:chExt cx="1017767" cy="1445426"/>
          </a:xfrm>
        </p:grpSpPr>
        <p:sp>
          <p:nvSpPr>
            <p:cNvPr id="20" name="Rectangle 19">
              <a:extLst>
                <a:ext uri="{FF2B5EF4-FFF2-40B4-BE49-F238E27FC236}">
                  <a16:creationId xmlns:a16="http://schemas.microsoft.com/office/drawing/2014/main" id="{5A870185-3A2E-B1EB-E428-C10B5C7F27F7}"/>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93C44DB-7EB6-54F0-F344-9FCF4CBD2DCB}"/>
                </a:ext>
              </a:extLst>
            </p:cNvPr>
            <p:cNvCxnSpPr>
              <a:stCxn id="20" idx="1"/>
              <a:endCxn id="20"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F75291C0-78A7-6B02-F393-62729F6F3B1F}"/>
              </a:ext>
            </a:extLst>
          </p:cNvPr>
          <p:cNvGrpSpPr/>
          <p:nvPr/>
        </p:nvGrpSpPr>
        <p:grpSpPr>
          <a:xfrm>
            <a:off x="7868867" y="3148709"/>
            <a:ext cx="763326" cy="1254594"/>
            <a:chOff x="866692" y="2808522"/>
            <a:chExt cx="1017767" cy="1445426"/>
          </a:xfrm>
        </p:grpSpPr>
        <p:sp>
          <p:nvSpPr>
            <p:cNvPr id="23" name="Rectangle 22">
              <a:extLst>
                <a:ext uri="{FF2B5EF4-FFF2-40B4-BE49-F238E27FC236}">
                  <a16:creationId xmlns:a16="http://schemas.microsoft.com/office/drawing/2014/main" id="{60EBB6C7-690A-675E-2475-D6F59E8D3990}"/>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B4D1DD48-AEA5-144B-0BBE-3C38D58A47CE}"/>
                </a:ext>
              </a:extLst>
            </p:cNvPr>
            <p:cNvCxnSpPr>
              <a:stCxn id="23" idx="1"/>
              <a:endCxn id="23"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74E590B9-BBBA-0874-038D-75EB6D5CD2D1}"/>
              </a:ext>
            </a:extLst>
          </p:cNvPr>
          <p:cNvCxnSpPr>
            <a:cxnSpLocks/>
          </p:cNvCxnSpPr>
          <p:nvPr/>
        </p:nvCxnSpPr>
        <p:spPr>
          <a:xfrm>
            <a:off x="1923034" y="3161067"/>
            <a:ext cx="16634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888371-A517-8434-82D9-8BD6039DA2A2}"/>
              </a:ext>
            </a:extLst>
          </p:cNvPr>
          <p:cNvCxnSpPr>
            <a:cxnSpLocks/>
          </p:cNvCxnSpPr>
          <p:nvPr/>
        </p:nvCxnSpPr>
        <p:spPr>
          <a:xfrm>
            <a:off x="5654113" y="3165261"/>
            <a:ext cx="16634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3740469-00F0-D2DF-0F1A-A232CFA735EA}"/>
              </a:ext>
            </a:extLst>
          </p:cNvPr>
          <p:cNvSpPr txBox="1"/>
          <p:nvPr/>
        </p:nvSpPr>
        <p:spPr>
          <a:xfrm>
            <a:off x="1949531" y="2404299"/>
            <a:ext cx="1663425" cy="738664"/>
          </a:xfrm>
          <a:prstGeom prst="rect">
            <a:avLst/>
          </a:prstGeom>
          <a:noFill/>
        </p:spPr>
        <p:txBody>
          <a:bodyPr wrap="square" rtlCol="0">
            <a:spAutoFit/>
          </a:bodyPr>
          <a:lstStyle/>
          <a:p>
            <a:pPr algn="ctr"/>
            <a:r>
              <a:rPr lang="en-IN">
                <a:solidFill>
                  <a:schemeClr val="bg1"/>
                </a:solidFill>
              </a:rPr>
              <a:t>push argument 0</a:t>
            </a:r>
          </a:p>
          <a:p>
            <a:pPr algn="ctr"/>
            <a:r>
              <a:rPr lang="en-IN">
                <a:solidFill>
                  <a:schemeClr val="bg1"/>
                </a:solidFill>
              </a:rPr>
              <a:t>push argument 0</a:t>
            </a:r>
          </a:p>
          <a:p>
            <a:pPr algn="ctr"/>
            <a:r>
              <a:rPr lang="en-IN">
                <a:solidFill>
                  <a:schemeClr val="bg1"/>
                </a:solidFill>
              </a:rPr>
              <a:t>push constant 1</a:t>
            </a:r>
          </a:p>
        </p:txBody>
      </p:sp>
      <p:sp>
        <p:nvSpPr>
          <p:cNvPr id="28" name="TextBox 27">
            <a:extLst>
              <a:ext uri="{FF2B5EF4-FFF2-40B4-BE49-F238E27FC236}">
                <a16:creationId xmlns:a16="http://schemas.microsoft.com/office/drawing/2014/main" id="{25E56AC4-BD0D-6F31-9694-3EA5E9DD357F}"/>
              </a:ext>
            </a:extLst>
          </p:cNvPr>
          <p:cNvSpPr txBox="1"/>
          <p:nvPr/>
        </p:nvSpPr>
        <p:spPr>
          <a:xfrm>
            <a:off x="4337971" y="1975830"/>
            <a:ext cx="532736" cy="461665"/>
          </a:xfrm>
          <a:prstGeom prst="rect">
            <a:avLst/>
          </a:prstGeom>
          <a:noFill/>
        </p:spPr>
        <p:txBody>
          <a:bodyPr wrap="square" rtlCol="0">
            <a:spAutoFit/>
          </a:bodyPr>
          <a:lstStyle/>
          <a:p>
            <a:pPr algn="ctr"/>
            <a:r>
              <a:rPr lang="en-IN" sz="2400">
                <a:solidFill>
                  <a:schemeClr val="bg1"/>
                </a:solidFill>
              </a:rPr>
              <a:t>3</a:t>
            </a:r>
          </a:p>
        </p:txBody>
      </p:sp>
      <p:sp>
        <p:nvSpPr>
          <p:cNvPr id="29" name="TextBox 28">
            <a:extLst>
              <a:ext uri="{FF2B5EF4-FFF2-40B4-BE49-F238E27FC236}">
                <a16:creationId xmlns:a16="http://schemas.microsoft.com/office/drawing/2014/main" id="{2BB788A3-A994-DDF2-938E-AEFCC9049B49}"/>
              </a:ext>
            </a:extLst>
          </p:cNvPr>
          <p:cNvSpPr txBox="1"/>
          <p:nvPr/>
        </p:nvSpPr>
        <p:spPr>
          <a:xfrm>
            <a:off x="4337971" y="2604228"/>
            <a:ext cx="532736" cy="461665"/>
          </a:xfrm>
          <a:prstGeom prst="rect">
            <a:avLst/>
          </a:prstGeom>
          <a:noFill/>
        </p:spPr>
        <p:txBody>
          <a:bodyPr wrap="square" rtlCol="0">
            <a:spAutoFit/>
          </a:bodyPr>
          <a:lstStyle/>
          <a:p>
            <a:pPr algn="ctr"/>
            <a:r>
              <a:rPr lang="en-IN" sz="2400">
                <a:solidFill>
                  <a:schemeClr val="bg1"/>
                </a:solidFill>
              </a:rPr>
              <a:t>3</a:t>
            </a:r>
          </a:p>
        </p:txBody>
      </p:sp>
      <p:sp>
        <p:nvSpPr>
          <p:cNvPr id="30" name="TextBox 29">
            <a:extLst>
              <a:ext uri="{FF2B5EF4-FFF2-40B4-BE49-F238E27FC236}">
                <a16:creationId xmlns:a16="http://schemas.microsoft.com/office/drawing/2014/main" id="{ACB76C8B-2604-B23C-40EC-15D4687E01D9}"/>
              </a:ext>
            </a:extLst>
          </p:cNvPr>
          <p:cNvSpPr txBox="1"/>
          <p:nvPr/>
        </p:nvSpPr>
        <p:spPr>
          <a:xfrm>
            <a:off x="4337971" y="3231547"/>
            <a:ext cx="532736" cy="461665"/>
          </a:xfrm>
          <a:prstGeom prst="rect">
            <a:avLst/>
          </a:prstGeom>
          <a:noFill/>
        </p:spPr>
        <p:txBody>
          <a:bodyPr wrap="square" rtlCol="0">
            <a:spAutoFit/>
          </a:bodyPr>
          <a:lstStyle/>
          <a:p>
            <a:pPr algn="ctr"/>
            <a:r>
              <a:rPr lang="en-IN" sz="2400">
                <a:solidFill>
                  <a:schemeClr val="bg1"/>
                </a:solidFill>
              </a:rPr>
              <a:t>1</a:t>
            </a:r>
          </a:p>
        </p:txBody>
      </p:sp>
      <p:sp>
        <p:nvSpPr>
          <p:cNvPr id="31" name="TextBox 30">
            <a:extLst>
              <a:ext uri="{FF2B5EF4-FFF2-40B4-BE49-F238E27FC236}">
                <a16:creationId xmlns:a16="http://schemas.microsoft.com/office/drawing/2014/main" id="{ABD0F786-AF71-2FA3-055D-F3C1C36052CA}"/>
              </a:ext>
            </a:extLst>
          </p:cNvPr>
          <p:cNvSpPr txBox="1"/>
          <p:nvPr/>
        </p:nvSpPr>
        <p:spPr>
          <a:xfrm>
            <a:off x="7984162" y="1975829"/>
            <a:ext cx="532736" cy="461665"/>
          </a:xfrm>
          <a:prstGeom prst="rect">
            <a:avLst/>
          </a:prstGeom>
          <a:noFill/>
        </p:spPr>
        <p:txBody>
          <a:bodyPr wrap="square" rtlCol="0">
            <a:spAutoFit/>
          </a:bodyPr>
          <a:lstStyle/>
          <a:p>
            <a:pPr algn="ctr"/>
            <a:r>
              <a:rPr lang="en-IN" sz="2400">
                <a:solidFill>
                  <a:schemeClr val="bg1"/>
                </a:solidFill>
              </a:rPr>
              <a:t>3</a:t>
            </a:r>
          </a:p>
        </p:txBody>
      </p:sp>
      <p:sp>
        <p:nvSpPr>
          <p:cNvPr id="32" name="TextBox 31">
            <a:extLst>
              <a:ext uri="{FF2B5EF4-FFF2-40B4-BE49-F238E27FC236}">
                <a16:creationId xmlns:a16="http://schemas.microsoft.com/office/drawing/2014/main" id="{E6CEAC50-F1E3-A96A-8148-0895EA3AA09D}"/>
              </a:ext>
            </a:extLst>
          </p:cNvPr>
          <p:cNvSpPr txBox="1"/>
          <p:nvPr/>
        </p:nvSpPr>
        <p:spPr>
          <a:xfrm>
            <a:off x="7984162" y="2604228"/>
            <a:ext cx="532736" cy="461665"/>
          </a:xfrm>
          <a:prstGeom prst="rect">
            <a:avLst/>
          </a:prstGeom>
          <a:noFill/>
        </p:spPr>
        <p:txBody>
          <a:bodyPr wrap="square" rtlCol="0">
            <a:spAutoFit/>
          </a:bodyPr>
          <a:lstStyle/>
          <a:p>
            <a:pPr algn="ctr"/>
            <a:r>
              <a:rPr lang="en-IN" sz="2400">
                <a:solidFill>
                  <a:schemeClr val="bg1"/>
                </a:solidFill>
              </a:rPr>
              <a:t>2</a:t>
            </a:r>
          </a:p>
        </p:txBody>
      </p:sp>
      <p:sp>
        <p:nvSpPr>
          <p:cNvPr id="34" name="TextBox 33">
            <a:extLst>
              <a:ext uri="{FF2B5EF4-FFF2-40B4-BE49-F238E27FC236}">
                <a16:creationId xmlns:a16="http://schemas.microsoft.com/office/drawing/2014/main" id="{87ADA306-8690-7A1E-2840-CD84E51DE3F4}"/>
              </a:ext>
            </a:extLst>
          </p:cNvPr>
          <p:cNvSpPr txBox="1"/>
          <p:nvPr/>
        </p:nvSpPr>
        <p:spPr>
          <a:xfrm>
            <a:off x="607493" y="4575420"/>
            <a:ext cx="838082" cy="307777"/>
          </a:xfrm>
          <a:prstGeom prst="rect">
            <a:avLst/>
          </a:prstGeom>
          <a:noFill/>
        </p:spPr>
        <p:txBody>
          <a:bodyPr wrap="square" rtlCol="0">
            <a:spAutoFit/>
          </a:bodyPr>
          <a:lstStyle/>
          <a:p>
            <a:pPr algn="ctr"/>
            <a:r>
              <a:rPr lang="en-IN">
                <a:solidFill>
                  <a:schemeClr val="bg1"/>
                </a:solidFill>
              </a:rPr>
              <a:t>STACK</a:t>
            </a:r>
          </a:p>
        </p:txBody>
      </p:sp>
      <p:sp>
        <p:nvSpPr>
          <p:cNvPr id="35" name="TextBox 34">
            <a:extLst>
              <a:ext uri="{FF2B5EF4-FFF2-40B4-BE49-F238E27FC236}">
                <a16:creationId xmlns:a16="http://schemas.microsoft.com/office/drawing/2014/main" id="{3EF8ADD7-8CDF-E1CA-F551-F5B6100CF2C7}"/>
              </a:ext>
            </a:extLst>
          </p:cNvPr>
          <p:cNvSpPr txBox="1"/>
          <p:nvPr/>
        </p:nvSpPr>
        <p:spPr>
          <a:xfrm>
            <a:off x="4185298" y="4563061"/>
            <a:ext cx="838082" cy="307777"/>
          </a:xfrm>
          <a:prstGeom prst="rect">
            <a:avLst/>
          </a:prstGeom>
          <a:noFill/>
        </p:spPr>
        <p:txBody>
          <a:bodyPr wrap="square" rtlCol="0">
            <a:spAutoFit/>
          </a:bodyPr>
          <a:lstStyle/>
          <a:p>
            <a:pPr algn="ctr"/>
            <a:r>
              <a:rPr lang="en-IN">
                <a:solidFill>
                  <a:schemeClr val="bg1"/>
                </a:solidFill>
              </a:rPr>
              <a:t>STACK</a:t>
            </a:r>
          </a:p>
        </p:txBody>
      </p:sp>
      <p:sp>
        <p:nvSpPr>
          <p:cNvPr id="36" name="TextBox 35">
            <a:extLst>
              <a:ext uri="{FF2B5EF4-FFF2-40B4-BE49-F238E27FC236}">
                <a16:creationId xmlns:a16="http://schemas.microsoft.com/office/drawing/2014/main" id="{5E8899A7-5F88-5542-477B-A7839D100971}"/>
              </a:ext>
            </a:extLst>
          </p:cNvPr>
          <p:cNvSpPr txBox="1"/>
          <p:nvPr/>
        </p:nvSpPr>
        <p:spPr>
          <a:xfrm>
            <a:off x="7831489" y="4563061"/>
            <a:ext cx="838082" cy="307777"/>
          </a:xfrm>
          <a:prstGeom prst="rect">
            <a:avLst/>
          </a:prstGeom>
          <a:noFill/>
        </p:spPr>
        <p:txBody>
          <a:bodyPr wrap="square" rtlCol="0">
            <a:spAutoFit/>
          </a:bodyPr>
          <a:lstStyle/>
          <a:p>
            <a:pPr algn="ctr"/>
            <a:r>
              <a:rPr lang="en-IN">
                <a:solidFill>
                  <a:schemeClr val="bg1"/>
                </a:solidFill>
              </a:rPr>
              <a:t>STACK</a:t>
            </a:r>
          </a:p>
        </p:txBody>
      </p:sp>
      <p:sp>
        <p:nvSpPr>
          <p:cNvPr id="37" name="TextBox 36">
            <a:extLst>
              <a:ext uri="{FF2B5EF4-FFF2-40B4-BE49-F238E27FC236}">
                <a16:creationId xmlns:a16="http://schemas.microsoft.com/office/drawing/2014/main" id="{E8D837D0-5975-3B6C-DA98-F1A07601DFDD}"/>
              </a:ext>
            </a:extLst>
          </p:cNvPr>
          <p:cNvSpPr txBox="1"/>
          <p:nvPr/>
        </p:nvSpPr>
        <p:spPr>
          <a:xfrm>
            <a:off x="5654113" y="2835186"/>
            <a:ext cx="1663425" cy="307777"/>
          </a:xfrm>
          <a:prstGeom prst="rect">
            <a:avLst/>
          </a:prstGeom>
          <a:noFill/>
        </p:spPr>
        <p:txBody>
          <a:bodyPr wrap="square" rtlCol="0">
            <a:spAutoFit/>
          </a:bodyPr>
          <a:lstStyle/>
          <a:p>
            <a:pPr algn="ctr"/>
            <a:r>
              <a:rPr lang="en-IN">
                <a:solidFill>
                  <a:schemeClr val="bg1"/>
                </a:solidFill>
              </a:rPr>
              <a:t>sub</a:t>
            </a:r>
          </a:p>
        </p:txBody>
      </p:sp>
    </p:spTree>
    <p:extLst>
      <p:ext uri="{BB962C8B-B14F-4D97-AF65-F5344CB8AC3E}">
        <p14:creationId xmlns:p14="http://schemas.microsoft.com/office/powerpoint/2010/main" val="365185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A46AD-5DAE-2411-05E9-E98629A67AA2}"/>
              </a:ext>
            </a:extLst>
          </p:cNvPr>
          <p:cNvSpPr>
            <a:spLocks noGrp="1"/>
          </p:cNvSpPr>
          <p:nvPr>
            <p:ph idx="1"/>
          </p:nvPr>
        </p:nvSpPr>
        <p:spPr>
          <a:xfrm>
            <a:off x="609600" y="1500000"/>
            <a:ext cx="8200445" cy="4852000"/>
          </a:xfrm>
        </p:spPr>
        <p:txBody>
          <a:bodyPr/>
          <a:lstStyle/>
          <a:p>
            <a:pPr marL="76200" indent="0">
              <a:buNone/>
            </a:pPr>
            <a:r>
              <a:rPr lang="en-IN">
                <a:latin typeface="Century Gothic" panose="020B0502020202020204" pitchFamily="34" charset="0"/>
              </a:rPr>
              <a:t>Then the factorial function is called again. So now, we will take factorial of 2. Again the same first few steps are followed.</a:t>
            </a:r>
          </a:p>
        </p:txBody>
      </p:sp>
      <p:sp>
        <p:nvSpPr>
          <p:cNvPr id="4" name="Title 3">
            <a:extLst>
              <a:ext uri="{FF2B5EF4-FFF2-40B4-BE49-F238E27FC236}">
                <a16:creationId xmlns:a16="http://schemas.microsoft.com/office/drawing/2014/main" id="{FA87D560-D80F-FD81-CDB8-B0AB09FE5DDC}"/>
              </a:ext>
            </a:extLst>
          </p:cNvPr>
          <p:cNvSpPr>
            <a:spLocks noGrp="1"/>
          </p:cNvSpPr>
          <p:nvPr>
            <p:ph type="title"/>
          </p:nvPr>
        </p:nvSpPr>
        <p:spPr>
          <a:xfrm>
            <a:off x="539107" y="504050"/>
            <a:ext cx="10972800" cy="551200"/>
          </a:xfrm>
        </p:spPr>
        <p:txBody>
          <a:bodyPr/>
          <a:lstStyle/>
          <a:p>
            <a:r>
              <a:rPr lang="en-IN" sz="4800">
                <a:latin typeface="Century Gothic" panose="020B0502020202020204" pitchFamily="34" charset="0"/>
              </a:rPr>
              <a:t>Explanation</a:t>
            </a:r>
          </a:p>
        </p:txBody>
      </p:sp>
      <p:pic>
        <p:nvPicPr>
          <p:cNvPr id="5" name="Picture 4">
            <a:extLst>
              <a:ext uri="{FF2B5EF4-FFF2-40B4-BE49-F238E27FC236}">
                <a16:creationId xmlns:a16="http://schemas.microsoft.com/office/drawing/2014/main" id="{AD040B44-889F-83E3-F846-07F0A95176DE}"/>
              </a:ext>
            </a:extLst>
          </p:cNvPr>
          <p:cNvPicPr>
            <a:picLocks noChangeAspect="1"/>
          </p:cNvPicPr>
          <p:nvPr/>
        </p:nvPicPr>
        <p:blipFill>
          <a:blip r:embed="rId2"/>
          <a:stretch>
            <a:fillRect/>
          </a:stretch>
        </p:blipFill>
        <p:spPr>
          <a:xfrm>
            <a:off x="9300660" y="2257977"/>
            <a:ext cx="2357870" cy="2342045"/>
          </a:xfrm>
          <a:prstGeom prst="rect">
            <a:avLst/>
          </a:prstGeom>
        </p:spPr>
      </p:pic>
      <p:grpSp>
        <p:nvGrpSpPr>
          <p:cNvPr id="14" name="Group 13">
            <a:extLst>
              <a:ext uri="{FF2B5EF4-FFF2-40B4-BE49-F238E27FC236}">
                <a16:creationId xmlns:a16="http://schemas.microsoft.com/office/drawing/2014/main" id="{379364C5-0D01-D5C8-4A84-EC48138C5B61}"/>
              </a:ext>
            </a:extLst>
          </p:cNvPr>
          <p:cNvGrpSpPr/>
          <p:nvPr/>
        </p:nvGrpSpPr>
        <p:grpSpPr>
          <a:xfrm>
            <a:off x="2682512" y="3158372"/>
            <a:ext cx="763326" cy="1254594"/>
            <a:chOff x="866692" y="2808522"/>
            <a:chExt cx="1017767" cy="1445426"/>
          </a:xfrm>
        </p:grpSpPr>
        <p:sp>
          <p:nvSpPr>
            <p:cNvPr id="15" name="Rectangle 14">
              <a:extLst>
                <a:ext uri="{FF2B5EF4-FFF2-40B4-BE49-F238E27FC236}">
                  <a16:creationId xmlns:a16="http://schemas.microsoft.com/office/drawing/2014/main" id="{2C348699-3902-EAC3-EFC3-EFE5B413AE84}"/>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8FE4E563-D9A6-D25F-68E7-4BC8B1769B42}"/>
                </a:ext>
              </a:extLst>
            </p:cNvPr>
            <p:cNvCxnSpPr>
              <a:stCxn id="15" idx="1"/>
              <a:endCxn id="15"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5D06D2C-F440-C0B8-7B5F-6C6E38312A80}"/>
              </a:ext>
            </a:extLst>
          </p:cNvPr>
          <p:cNvGrpSpPr/>
          <p:nvPr/>
        </p:nvGrpSpPr>
        <p:grpSpPr>
          <a:xfrm>
            <a:off x="2682512" y="4412966"/>
            <a:ext cx="763326" cy="1254594"/>
            <a:chOff x="866692" y="2808522"/>
            <a:chExt cx="1017767" cy="1445426"/>
          </a:xfrm>
        </p:grpSpPr>
        <p:sp>
          <p:nvSpPr>
            <p:cNvPr id="18" name="Rectangle 17">
              <a:extLst>
                <a:ext uri="{FF2B5EF4-FFF2-40B4-BE49-F238E27FC236}">
                  <a16:creationId xmlns:a16="http://schemas.microsoft.com/office/drawing/2014/main" id="{CF254FF4-E676-961F-5585-94535A6421E1}"/>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1C74CDC3-9BE0-7E08-6279-D08FA8431704}"/>
                </a:ext>
              </a:extLst>
            </p:cNvPr>
            <p:cNvCxnSpPr>
              <a:stCxn id="18" idx="1"/>
              <a:endCxn id="18"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9BB6A981-C5B1-821E-E068-EF6707C96EEB}"/>
              </a:ext>
            </a:extLst>
          </p:cNvPr>
          <p:cNvSpPr txBox="1"/>
          <p:nvPr/>
        </p:nvSpPr>
        <p:spPr>
          <a:xfrm>
            <a:off x="2797807" y="3240086"/>
            <a:ext cx="532736" cy="461665"/>
          </a:xfrm>
          <a:prstGeom prst="rect">
            <a:avLst/>
          </a:prstGeom>
          <a:noFill/>
        </p:spPr>
        <p:txBody>
          <a:bodyPr wrap="square" rtlCol="0">
            <a:spAutoFit/>
          </a:bodyPr>
          <a:lstStyle/>
          <a:p>
            <a:pPr algn="ctr"/>
            <a:r>
              <a:rPr lang="en-IN" sz="2400">
                <a:solidFill>
                  <a:schemeClr val="bg1"/>
                </a:solidFill>
              </a:rPr>
              <a:t>3</a:t>
            </a:r>
          </a:p>
        </p:txBody>
      </p:sp>
      <p:sp>
        <p:nvSpPr>
          <p:cNvPr id="21" name="TextBox 20">
            <a:extLst>
              <a:ext uri="{FF2B5EF4-FFF2-40B4-BE49-F238E27FC236}">
                <a16:creationId xmlns:a16="http://schemas.microsoft.com/office/drawing/2014/main" id="{D6C76212-9EEA-8991-A75B-9628A8944EB1}"/>
              </a:ext>
            </a:extLst>
          </p:cNvPr>
          <p:cNvSpPr txBox="1"/>
          <p:nvPr/>
        </p:nvSpPr>
        <p:spPr>
          <a:xfrm>
            <a:off x="2797807" y="3868485"/>
            <a:ext cx="532736" cy="461665"/>
          </a:xfrm>
          <a:prstGeom prst="rect">
            <a:avLst/>
          </a:prstGeom>
          <a:noFill/>
        </p:spPr>
        <p:txBody>
          <a:bodyPr wrap="square" rtlCol="0">
            <a:spAutoFit/>
          </a:bodyPr>
          <a:lstStyle/>
          <a:p>
            <a:pPr algn="ctr"/>
            <a:r>
              <a:rPr lang="en-IN" sz="2400">
                <a:solidFill>
                  <a:schemeClr val="bg1"/>
                </a:solidFill>
              </a:rPr>
              <a:t>2</a:t>
            </a:r>
          </a:p>
        </p:txBody>
      </p:sp>
      <p:sp>
        <p:nvSpPr>
          <p:cNvPr id="22" name="TextBox 21">
            <a:extLst>
              <a:ext uri="{FF2B5EF4-FFF2-40B4-BE49-F238E27FC236}">
                <a16:creationId xmlns:a16="http://schemas.microsoft.com/office/drawing/2014/main" id="{B25D6A0C-C084-8A23-B4DF-F25C5BE8D1D3}"/>
              </a:ext>
            </a:extLst>
          </p:cNvPr>
          <p:cNvSpPr txBox="1"/>
          <p:nvPr/>
        </p:nvSpPr>
        <p:spPr>
          <a:xfrm>
            <a:off x="2645134" y="5827318"/>
            <a:ext cx="838082" cy="307777"/>
          </a:xfrm>
          <a:prstGeom prst="rect">
            <a:avLst/>
          </a:prstGeom>
          <a:noFill/>
        </p:spPr>
        <p:txBody>
          <a:bodyPr wrap="square" rtlCol="0">
            <a:spAutoFit/>
          </a:bodyPr>
          <a:lstStyle/>
          <a:p>
            <a:pPr algn="ctr"/>
            <a:r>
              <a:rPr lang="en-IN">
                <a:solidFill>
                  <a:schemeClr val="bg1"/>
                </a:solidFill>
              </a:rPr>
              <a:t>STACK</a:t>
            </a:r>
          </a:p>
        </p:txBody>
      </p:sp>
      <p:cxnSp>
        <p:nvCxnSpPr>
          <p:cNvPr id="23" name="Straight Arrow Connector 22">
            <a:extLst>
              <a:ext uri="{FF2B5EF4-FFF2-40B4-BE49-F238E27FC236}">
                <a16:creationId xmlns:a16="http://schemas.microsoft.com/office/drawing/2014/main" id="{BDCAB3E7-A847-3DB1-AA40-C4055066EC01}"/>
              </a:ext>
            </a:extLst>
          </p:cNvPr>
          <p:cNvCxnSpPr>
            <a:cxnSpLocks/>
          </p:cNvCxnSpPr>
          <p:nvPr/>
        </p:nvCxnSpPr>
        <p:spPr>
          <a:xfrm>
            <a:off x="3817362" y="4412966"/>
            <a:ext cx="16634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4DB8EC05-5DA7-7865-59F6-50DA6A248722}"/>
              </a:ext>
            </a:extLst>
          </p:cNvPr>
          <p:cNvGrpSpPr/>
          <p:nvPr/>
        </p:nvGrpSpPr>
        <p:grpSpPr>
          <a:xfrm>
            <a:off x="5783949" y="3158372"/>
            <a:ext cx="763326" cy="1254594"/>
            <a:chOff x="866692" y="2808522"/>
            <a:chExt cx="1017767" cy="1445426"/>
          </a:xfrm>
        </p:grpSpPr>
        <p:sp>
          <p:nvSpPr>
            <p:cNvPr id="25" name="Rectangle 24">
              <a:extLst>
                <a:ext uri="{FF2B5EF4-FFF2-40B4-BE49-F238E27FC236}">
                  <a16:creationId xmlns:a16="http://schemas.microsoft.com/office/drawing/2014/main" id="{58E6F9C4-F9B1-0C58-3E33-E4BEA9198EC7}"/>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23110B56-D4ED-DEF2-576F-D530F7AB0146}"/>
                </a:ext>
              </a:extLst>
            </p:cNvPr>
            <p:cNvCxnSpPr>
              <a:stCxn id="25" idx="1"/>
              <a:endCxn id="25"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947228C-C5B4-EE74-9E37-42B4D65924D3}"/>
              </a:ext>
            </a:extLst>
          </p:cNvPr>
          <p:cNvGrpSpPr/>
          <p:nvPr/>
        </p:nvGrpSpPr>
        <p:grpSpPr>
          <a:xfrm>
            <a:off x="5783949" y="4412966"/>
            <a:ext cx="763326" cy="1254594"/>
            <a:chOff x="866692" y="2808522"/>
            <a:chExt cx="1017767" cy="1445426"/>
          </a:xfrm>
        </p:grpSpPr>
        <p:sp>
          <p:nvSpPr>
            <p:cNvPr id="28" name="Rectangle 27">
              <a:extLst>
                <a:ext uri="{FF2B5EF4-FFF2-40B4-BE49-F238E27FC236}">
                  <a16:creationId xmlns:a16="http://schemas.microsoft.com/office/drawing/2014/main" id="{CBE170B0-D2FE-D314-38F1-CC0F1B03F6F9}"/>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0B0733B1-B237-FE91-3296-C4B69A44331A}"/>
                </a:ext>
              </a:extLst>
            </p:cNvPr>
            <p:cNvCxnSpPr>
              <a:stCxn id="28" idx="1"/>
              <a:endCxn id="28"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7A12D303-83F3-816A-FCEE-CA55C5DD5836}"/>
              </a:ext>
            </a:extLst>
          </p:cNvPr>
          <p:cNvSpPr txBox="1"/>
          <p:nvPr/>
        </p:nvSpPr>
        <p:spPr>
          <a:xfrm>
            <a:off x="5899244" y="3240086"/>
            <a:ext cx="532736" cy="461665"/>
          </a:xfrm>
          <a:prstGeom prst="rect">
            <a:avLst/>
          </a:prstGeom>
          <a:noFill/>
        </p:spPr>
        <p:txBody>
          <a:bodyPr wrap="square" rtlCol="0">
            <a:spAutoFit/>
          </a:bodyPr>
          <a:lstStyle/>
          <a:p>
            <a:pPr algn="ctr"/>
            <a:r>
              <a:rPr lang="en-IN" sz="2400">
                <a:solidFill>
                  <a:schemeClr val="bg1"/>
                </a:solidFill>
              </a:rPr>
              <a:t>3</a:t>
            </a:r>
          </a:p>
        </p:txBody>
      </p:sp>
      <p:sp>
        <p:nvSpPr>
          <p:cNvPr id="31" name="TextBox 30">
            <a:extLst>
              <a:ext uri="{FF2B5EF4-FFF2-40B4-BE49-F238E27FC236}">
                <a16:creationId xmlns:a16="http://schemas.microsoft.com/office/drawing/2014/main" id="{0294B6F8-8725-58A6-92D4-2027BA9B03A7}"/>
              </a:ext>
            </a:extLst>
          </p:cNvPr>
          <p:cNvSpPr txBox="1"/>
          <p:nvPr/>
        </p:nvSpPr>
        <p:spPr>
          <a:xfrm>
            <a:off x="5899244" y="3868485"/>
            <a:ext cx="532736" cy="461665"/>
          </a:xfrm>
          <a:prstGeom prst="rect">
            <a:avLst/>
          </a:prstGeom>
          <a:noFill/>
        </p:spPr>
        <p:txBody>
          <a:bodyPr wrap="square" rtlCol="0">
            <a:spAutoFit/>
          </a:bodyPr>
          <a:lstStyle/>
          <a:p>
            <a:pPr algn="ctr"/>
            <a:r>
              <a:rPr lang="en-IN" sz="2400">
                <a:solidFill>
                  <a:schemeClr val="bg1"/>
                </a:solidFill>
              </a:rPr>
              <a:t>2</a:t>
            </a:r>
          </a:p>
        </p:txBody>
      </p:sp>
      <p:sp>
        <p:nvSpPr>
          <p:cNvPr id="32" name="TextBox 31">
            <a:extLst>
              <a:ext uri="{FF2B5EF4-FFF2-40B4-BE49-F238E27FC236}">
                <a16:creationId xmlns:a16="http://schemas.microsoft.com/office/drawing/2014/main" id="{11CB549A-ECE2-AF5A-FC60-6B5409C08153}"/>
              </a:ext>
            </a:extLst>
          </p:cNvPr>
          <p:cNvSpPr txBox="1"/>
          <p:nvPr/>
        </p:nvSpPr>
        <p:spPr>
          <a:xfrm>
            <a:off x="5746571" y="5827318"/>
            <a:ext cx="838082" cy="307777"/>
          </a:xfrm>
          <a:prstGeom prst="rect">
            <a:avLst/>
          </a:prstGeom>
          <a:noFill/>
        </p:spPr>
        <p:txBody>
          <a:bodyPr wrap="square" rtlCol="0">
            <a:spAutoFit/>
          </a:bodyPr>
          <a:lstStyle/>
          <a:p>
            <a:pPr algn="ctr"/>
            <a:r>
              <a:rPr lang="en-IN">
                <a:solidFill>
                  <a:schemeClr val="bg1"/>
                </a:solidFill>
              </a:rPr>
              <a:t>STACK</a:t>
            </a:r>
          </a:p>
        </p:txBody>
      </p:sp>
      <p:sp>
        <p:nvSpPr>
          <p:cNvPr id="33" name="TextBox 32">
            <a:extLst>
              <a:ext uri="{FF2B5EF4-FFF2-40B4-BE49-F238E27FC236}">
                <a16:creationId xmlns:a16="http://schemas.microsoft.com/office/drawing/2014/main" id="{ECABCED7-4285-8533-AE9A-8A1895696877}"/>
              </a:ext>
            </a:extLst>
          </p:cNvPr>
          <p:cNvSpPr txBox="1"/>
          <p:nvPr/>
        </p:nvSpPr>
        <p:spPr>
          <a:xfrm>
            <a:off x="5899244" y="4488805"/>
            <a:ext cx="532736" cy="461665"/>
          </a:xfrm>
          <a:prstGeom prst="rect">
            <a:avLst/>
          </a:prstGeom>
          <a:noFill/>
        </p:spPr>
        <p:txBody>
          <a:bodyPr wrap="square" rtlCol="0">
            <a:spAutoFit/>
          </a:bodyPr>
          <a:lstStyle/>
          <a:p>
            <a:pPr algn="ctr"/>
            <a:r>
              <a:rPr lang="en-IN" sz="2400">
                <a:solidFill>
                  <a:schemeClr val="bg1"/>
                </a:solidFill>
              </a:rPr>
              <a:t>1</a:t>
            </a:r>
          </a:p>
        </p:txBody>
      </p:sp>
    </p:spTree>
    <p:extLst>
      <p:ext uri="{BB962C8B-B14F-4D97-AF65-F5344CB8AC3E}">
        <p14:creationId xmlns:p14="http://schemas.microsoft.com/office/powerpoint/2010/main" val="2159222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7E4D3-FE85-A843-7DF1-08A2FD5A1954}"/>
              </a:ext>
            </a:extLst>
          </p:cNvPr>
          <p:cNvSpPr>
            <a:spLocks noGrp="1"/>
          </p:cNvSpPr>
          <p:nvPr>
            <p:ph idx="1"/>
          </p:nvPr>
        </p:nvSpPr>
        <p:spPr>
          <a:xfrm>
            <a:off x="539106" y="1252931"/>
            <a:ext cx="7960837" cy="4852000"/>
          </a:xfrm>
        </p:spPr>
        <p:txBody>
          <a:bodyPr/>
          <a:lstStyle/>
          <a:p>
            <a:pPr marL="76200" indent="0">
              <a:buNone/>
            </a:pPr>
            <a:r>
              <a:rPr lang="en-IN">
                <a:latin typeface="Century Gothic" panose="020B0502020202020204" pitchFamily="34" charset="0"/>
              </a:rPr>
              <a:t>Now, the factorial function again gets called but this time for ‘1’.</a:t>
            </a:r>
          </a:p>
          <a:p>
            <a:pPr marL="76200" indent="0">
              <a:buNone/>
            </a:pPr>
            <a:r>
              <a:rPr lang="en-IN">
                <a:latin typeface="Century Gothic" panose="020B0502020202020204" pitchFamily="34" charset="0"/>
              </a:rPr>
              <a:t>So, this time, the initial ‘</a:t>
            </a:r>
            <a:r>
              <a:rPr lang="en-IN" err="1">
                <a:latin typeface="Century Gothic" panose="020B0502020202020204" pitchFamily="34" charset="0"/>
              </a:rPr>
              <a:t>eq</a:t>
            </a:r>
            <a:r>
              <a:rPr lang="en-IN">
                <a:latin typeface="Century Gothic" panose="020B0502020202020204" pitchFamily="34" charset="0"/>
              </a:rPr>
              <a:t>’ condition is True. This makes the program jump to the label ‘BASECASE’ and return 1.</a:t>
            </a: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p:txBody>
      </p:sp>
      <p:sp>
        <p:nvSpPr>
          <p:cNvPr id="4" name="Title 3">
            <a:extLst>
              <a:ext uri="{FF2B5EF4-FFF2-40B4-BE49-F238E27FC236}">
                <a16:creationId xmlns:a16="http://schemas.microsoft.com/office/drawing/2014/main" id="{CE5742A4-2A19-5944-9D9B-5F3AE591B403}"/>
              </a:ext>
            </a:extLst>
          </p:cNvPr>
          <p:cNvSpPr>
            <a:spLocks noGrp="1"/>
          </p:cNvSpPr>
          <p:nvPr>
            <p:ph type="title"/>
          </p:nvPr>
        </p:nvSpPr>
        <p:spPr>
          <a:xfrm>
            <a:off x="539106" y="361502"/>
            <a:ext cx="10972800" cy="551200"/>
          </a:xfrm>
        </p:spPr>
        <p:txBody>
          <a:bodyPr/>
          <a:lstStyle/>
          <a:p>
            <a:r>
              <a:rPr lang="en-IN" sz="4800">
                <a:latin typeface="Century Gothic" panose="020B0502020202020204" pitchFamily="34" charset="0"/>
              </a:rPr>
              <a:t>Explanation</a:t>
            </a:r>
          </a:p>
        </p:txBody>
      </p:sp>
      <p:pic>
        <p:nvPicPr>
          <p:cNvPr id="6" name="Picture 5">
            <a:extLst>
              <a:ext uri="{FF2B5EF4-FFF2-40B4-BE49-F238E27FC236}">
                <a16:creationId xmlns:a16="http://schemas.microsoft.com/office/drawing/2014/main" id="{A85A4E73-4CE5-A825-0D6F-E548BBA6442E}"/>
              </a:ext>
            </a:extLst>
          </p:cNvPr>
          <p:cNvPicPr>
            <a:picLocks noChangeAspect="1"/>
          </p:cNvPicPr>
          <p:nvPr/>
        </p:nvPicPr>
        <p:blipFill>
          <a:blip r:embed="rId2"/>
          <a:stretch>
            <a:fillRect/>
          </a:stretch>
        </p:blipFill>
        <p:spPr>
          <a:xfrm>
            <a:off x="8901063" y="2507526"/>
            <a:ext cx="2610844" cy="1842948"/>
          </a:xfrm>
          <a:prstGeom prst="rect">
            <a:avLst/>
          </a:prstGeom>
        </p:spPr>
      </p:pic>
      <p:grpSp>
        <p:nvGrpSpPr>
          <p:cNvPr id="7" name="Group 6">
            <a:extLst>
              <a:ext uri="{FF2B5EF4-FFF2-40B4-BE49-F238E27FC236}">
                <a16:creationId xmlns:a16="http://schemas.microsoft.com/office/drawing/2014/main" id="{2582030F-597D-2BA8-6511-904DF66FB382}"/>
              </a:ext>
            </a:extLst>
          </p:cNvPr>
          <p:cNvGrpSpPr/>
          <p:nvPr/>
        </p:nvGrpSpPr>
        <p:grpSpPr>
          <a:xfrm>
            <a:off x="790530" y="3723177"/>
            <a:ext cx="763326" cy="1254594"/>
            <a:chOff x="866692" y="2808522"/>
            <a:chExt cx="1017767" cy="1445426"/>
          </a:xfrm>
        </p:grpSpPr>
        <p:sp>
          <p:nvSpPr>
            <p:cNvPr id="8" name="Rectangle 7">
              <a:extLst>
                <a:ext uri="{FF2B5EF4-FFF2-40B4-BE49-F238E27FC236}">
                  <a16:creationId xmlns:a16="http://schemas.microsoft.com/office/drawing/2014/main" id="{87FE52F7-5AC1-4031-61D8-7A42CA0EC41E}"/>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9DB54E4C-63D0-C246-D455-5D531C2B772E}"/>
                </a:ext>
              </a:extLst>
            </p:cNvPr>
            <p:cNvCxnSpPr>
              <a:stCxn id="8" idx="1"/>
              <a:endCxn id="8"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01D29D1-A680-E816-79E0-A5DE514DC6CD}"/>
              </a:ext>
            </a:extLst>
          </p:cNvPr>
          <p:cNvGrpSpPr/>
          <p:nvPr/>
        </p:nvGrpSpPr>
        <p:grpSpPr>
          <a:xfrm>
            <a:off x="790530" y="4977771"/>
            <a:ext cx="763326" cy="1254594"/>
            <a:chOff x="866692" y="2808522"/>
            <a:chExt cx="1017767" cy="1445426"/>
          </a:xfrm>
        </p:grpSpPr>
        <p:sp>
          <p:nvSpPr>
            <p:cNvPr id="11" name="Rectangle 10">
              <a:extLst>
                <a:ext uri="{FF2B5EF4-FFF2-40B4-BE49-F238E27FC236}">
                  <a16:creationId xmlns:a16="http://schemas.microsoft.com/office/drawing/2014/main" id="{6688BC5B-38BA-1F1D-BFAD-76633F2D50AC}"/>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91B9ABE0-A127-3E77-6D4C-22C9E9C7F3EA}"/>
                </a:ext>
              </a:extLst>
            </p:cNvPr>
            <p:cNvCxnSpPr>
              <a:stCxn id="11" idx="1"/>
              <a:endCxn id="11"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89C2E25A-74D7-EC23-BAF7-D1B91285EF91}"/>
              </a:ext>
            </a:extLst>
          </p:cNvPr>
          <p:cNvSpPr txBox="1"/>
          <p:nvPr/>
        </p:nvSpPr>
        <p:spPr>
          <a:xfrm>
            <a:off x="905825" y="3796097"/>
            <a:ext cx="532736" cy="461665"/>
          </a:xfrm>
          <a:prstGeom prst="rect">
            <a:avLst/>
          </a:prstGeom>
          <a:noFill/>
        </p:spPr>
        <p:txBody>
          <a:bodyPr wrap="square" rtlCol="0">
            <a:spAutoFit/>
          </a:bodyPr>
          <a:lstStyle/>
          <a:p>
            <a:pPr algn="ctr"/>
            <a:r>
              <a:rPr lang="en-IN" sz="2400">
                <a:solidFill>
                  <a:schemeClr val="bg1"/>
                </a:solidFill>
              </a:rPr>
              <a:t>3</a:t>
            </a:r>
          </a:p>
        </p:txBody>
      </p:sp>
      <p:sp>
        <p:nvSpPr>
          <p:cNvPr id="14" name="TextBox 13">
            <a:extLst>
              <a:ext uri="{FF2B5EF4-FFF2-40B4-BE49-F238E27FC236}">
                <a16:creationId xmlns:a16="http://schemas.microsoft.com/office/drawing/2014/main" id="{0B2AA05F-5413-D92D-6A0A-61DD56711138}"/>
              </a:ext>
            </a:extLst>
          </p:cNvPr>
          <p:cNvSpPr txBox="1"/>
          <p:nvPr/>
        </p:nvSpPr>
        <p:spPr>
          <a:xfrm>
            <a:off x="905825" y="4408488"/>
            <a:ext cx="532736" cy="461665"/>
          </a:xfrm>
          <a:prstGeom prst="rect">
            <a:avLst/>
          </a:prstGeom>
          <a:noFill/>
        </p:spPr>
        <p:txBody>
          <a:bodyPr wrap="square" rtlCol="0">
            <a:spAutoFit/>
          </a:bodyPr>
          <a:lstStyle/>
          <a:p>
            <a:pPr algn="ctr"/>
            <a:r>
              <a:rPr lang="en-IN" sz="2400">
                <a:solidFill>
                  <a:schemeClr val="bg1"/>
                </a:solidFill>
              </a:rPr>
              <a:t>2</a:t>
            </a:r>
          </a:p>
        </p:txBody>
      </p:sp>
      <p:sp>
        <p:nvSpPr>
          <p:cNvPr id="15" name="TextBox 14">
            <a:extLst>
              <a:ext uri="{FF2B5EF4-FFF2-40B4-BE49-F238E27FC236}">
                <a16:creationId xmlns:a16="http://schemas.microsoft.com/office/drawing/2014/main" id="{DDBD82CE-A034-E134-4DFE-A93082ABB9C0}"/>
              </a:ext>
            </a:extLst>
          </p:cNvPr>
          <p:cNvSpPr txBox="1"/>
          <p:nvPr/>
        </p:nvSpPr>
        <p:spPr>
          <a:xfrm>
            <a:off x="753152" y="6310836"/>
            <a:ext cx="838082" cy="307777"/>
          </a:xfrm>
          <a:prstGeom prst="rect">
            <a:avLst/>
          </a:prstGeom>
          <a:noFill/>
        </p:spPr>
        <p:txBody>
          <a:bodyPr wrap="square" rtlCol="0">
            <a:spAutoFit/>
          </a:bodyPr>
          <a:lstStyle/>
          <a:p>
            <a:pPr algn="ctr"/>
            <a:r>
              <a:rPr lang="en-IN">
                <a:solidFill>
                  <a:schemeClr val="bg1"/>
                </a:solidFill>
              </a:rPr>
              <a:t>STACK</a:t>
            </a:r>
          </a:p>
        </p:txBody>
      </p:sp>
      <p:sp>
        <p:nvSpPr>
          <p:cNvPr id="16" name="TextBox 15">
            <a:extLst>
              <a:ext uri="{FF2B5EF4-FFF2-40B4-BE49-F238E27FC236}">
                <a16:creationId xmlns:a16="http://schemas.microsoft.com/office/drawing/2014/main" id="{D97EFFE8-DD6F-2C17-242E-C5D082B60571}"/>
              </a:ext>
            </a:extLst>
          </p:cNvPr>
          <p:cNvSpPr txBox="1"/>
          <p:nvPr/>
        </p:nvSpPr>
        <p:spPr>
          <a:xfrm>
            <a:off x="905825" y="5035784"/>
            <a:ext cx="532736" cy="461665"/>
          </a:xfrm>
          <a:prstGeom prst="rect">
            <a:avLst/>
          </a:prstGeom>
          <a:noFill/>
        </p:spPr>
        <p:txBody>
          <a:bodyPr wrap="square" rtlCol="0">
            <a:spAutoFit/>
          </a:bodyPr>
          <a:lstStyle/>
          <a:p>
            <a:pPr algn="ctr"/>
            <a:r>
              <a:rPr lang="en-IN" sz="2400">
                <a:solidFill>
                  <a:schemeClr val="bg1"/>
                </a:solidFill>
              </a:rPr>
              <a:t>1</a:t>
            </a:r>
          </a:p>
        </p:txBody>
      </p:sp>
      <p:cxnSp>
        <p:nvCxnSpPr>
          <p:cNvPr id="17" name="Straight Arrow Connector 16">
            <a:extLst>
              <a:ext uri="{FF2B5EF4-FFF2-40B4-BE49-F238E27FC236}">
                <a16:creationId xmlns:a16="http://schemas.microsoft.com/office/drawing/2014/main" id="{C6C9D47F-317E-3AE0-8F96-836927C36B33}"/>
              </a:ext>
            </a:extLst>
          </p:cNvPr>
          <p:cNvCxnSpPr>
            <a:cxnSpLocks/>
          </p:cNvCxnSpPr>
          <p:nvPr/>
        </p:nvCxnSpPr>
        <p:spPr>
          <a:xfrm>
            <a:off x="1903688" y="4977771"/>
            <a:ext cx="77849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569CF31-4FF3-C5A0-9C26-03BAF7A273B6}"/>
              </a:ext>
            </a:extLst>
          </p:cNvPr>
          <p:cNvGrpSpPr/>
          <p:nvPr/>
        </p:nvGrpSpPr>
        <p:grpSpPr>
          <a:xfrm>
            <a:off x="3032012" y="3704174"/>
            <a:ext cx="763326" cy="1254594"/>
            <a:chOff x="866692" y="2808522"/>
            <a:chExt cx="1017767" cy="1445426"/>
          </a:xfrm>
        </p:grpSpPr>
        <p:sp>
          <p:nvSpPr>
            <p:cNvPr id="20" name="Rectangle 19">
              <a:extLst>
                <a:ext uri="{FF2B5EF4-FFF2-40B4-BE49-F238E27FC236}">
                  <a16:creationId xmlns:a16="http://schemas.microsoft.com/office/drawing/2014/main" id="{BE0DD527-D57D-E107-0E23-45CF769D13A5}"/>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B6A895D-1E5F-6226-DB9D-2639F4ACCC34}"/>
                </a:ext>
              </a:extLst>
            </p:cNvPr>
            <p:cNvCxnSpPr>
              <a:stCxn id="20" idx="1"/>
              <a:endCxn id="20"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E1B8FBC-1821-0A7B-99B0-0F4E48F8E4A7}"/>
              </a:ext>
            </a:extLst>
          </p:cNvPr>
          <p:cNvGrpSpPr/>
          <p:nvPr/>
        </p:nvGrpSpPr>
        <p:grpSpPr>
          <a:xfrm>
            <a:off x="3032012" y="4958768"/>
            <a:ext cx="763326" cy="1254594"/>
            <a:chOff x="866692" y="2808522"/>
            <a:chExt cx="1017767" cy="1445426"/>
          </a:xfrm>
        </p:grpSpPr>
        <p:sp>
          <p:nvSpPr>
            <p:cNvPr id="23" name="Rectangle 22">
              <a:extLst>
                <a:ext uri="{FF2B5EF4-FFF2-40B4-BE49-F238E27FC236}">
                  <a16:creationId xmlns:a16="http://schemas.microsoft.com/office/drawing/2014/main" id="{9AADC83F-B767-8A70-0D91-AF491C54436C}"/>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26F5BC26-BD40-C853-8F8E-0CBC988DD633}"/>
                </a:ext>
              </a:extLst>
            </p:cNvPr>
            <p:cNvCxnSpPr>
              <a:stCxn id="23" idx="1"/>
              <a:endCxn id="23"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D3CB56DD-8A8E-782A-5171-8B0B94943579}"/>
              </a:ext>
            </a:extLst>
          </p:cNvPr>
          <p:cNvSpPr txBox="1"/>
          <p:nvPr/>
        </p:nvSpPr>
        <p:spPr>
          <a:xfrm>
            <a:off x="3147307" y="3777094"/>
            <a:ext cx="532736" cy="461665"/>
          </a:xfrm>
          <a:prstGeom prst="rect">
            <a:avLst/>
          </a:prstGeom>
          <a:noFill/>
        </p:spPr>
        <p:txBody>
          <a:bodyPr wrap="square" rtlCol="0">
            <a:spAutoFit/>
          </a:bodyPr>
          <a:lstStyle/>
          <a:p>
            <a:pPr algn="ctr"/>
            <a:r>
              <a:rPr lang="en-IN" sz="2400">
                <a:solidFill>
                  <a:schemeClr val="bg1"/>
                </a:solidFill>
              </a:rPr>
              <a:t>3</a:t>
            </a:r>
          </a:p>
        </p:txBody>
      </p:sp>
      <p:sp>
        <p:nvSpPr>
          <p:cNvPr id="26" name="TextBox 25">
            <a:extLst>
              <a:ext uri="{FF2B5EF4-FFF2-40B4-BE49-F238E27FC236}">
                <a16:creationId xmlns:a16="http://schemas.microsoft.com/office/drawing/2014/main" id="{9FCE0C2C-BCC1-E0CF-6AF5-D3087FC2D1F4}"/>
              </a:ext>
            </a:extLst>
          </p:cNvPr>
          <p:cNvSpPr txBox="1"/>
          <p:nvPr/>
        </p:nvSpPr>
        <p:spPr>
          <a:xfrm>
            <a:off x="3147307" y="4389485"/>
            <a:ext cx="532736" cy="461665"/>
          </a:xfrm>
          <a:prstGeom prst="rect">
            <a:avLst/>
          </a:prstGeom>
          <a:noFill/>
        </p:spPr>
        <p:txBody>
          <a:bodyPr wrap="square" rtlCol="0">
            <a:spAutoFit/>
          </a:bodyPr>
          <a:lstStyle/>
          <a:p>
            <a:pPr algn="ctr"/>
            <a:r>
              <a:rPr lang="en-IN" sz="2400">
                <a:solidFill>
                  <a:schemeClr val="bg1"/>
                </a:solidFill>
              </a:rPr>
              <a:t>2</a:t>
            </a:r>
          </a:p>
        </p:txBody>
      </p:sp>
      <p:sp>
        <p:nvSpPr>
          <p:cNvPr id="27" name="TextBox 26">
            <a:extLst>
              <a:ext uri="{FF2B5EF4-FFF2-40B4-BE49-F238E27FC236}">
                <a16:creationId xmlns:a16="http://schemas.microsoft.com/office/drawing/2014/main" id="{1E087959-19D3-A1C7-E0BC-95938A349BF4}"/>
              </a:ext>
            </a:extLst>
          </p:cNvPr>
          <p:cNvSpPr txBox="1"/>
          <p:nvPr/>
        </p:nvSpPr>
        <p:spPr>
          <a:xfrm>
            <a:off x="2994634" y="6291833"/>
            <a:ext cx="838082" cy="307777"/>
          </a:xfrm>
          <a:prstGeom prst="rect">
            <a:avLst/>
          </a:prstGeom>
          <a:noFill/>
        </p:spPr>
        <p:txBody>
          <a:bodyPr wrap="square" rtlCol="0">
            <a:spAutoFit/>
          </a:bodyPr>
          <a:lstStyle/>
          <a:p>
            <a:pPr algn="ctr"/>
            <a:r>
              <a:rPr lang="en-IN">
                <a:solidFill>
                  <a:schemeClr val="bg1"/>
                </a:solidFill>
              </a:rPr>
              <a:t>STACK</a:t>
            </a:r>
          </a:p>
        </p:txBody>
      </p:sp>
      <p:sp>
        <p:nvSpPr>
          <p:cNvPr id="28" name="TextBox 27">
            <a:extLst>
              <a:ext uri="{FF2B5EF4-FFF2-40B4-BE49-F238E27FC236}">
                <a16:creationId xmlns:a16="http://schemas.microsoft.com/office/drawing/2014/main" id="{B3E95C0F-3072-E02F-399F-919A101D6C3D}"/>
              </a:ext>
            </a:extLst>
          </p:cNvPr>
          <p:cNvSpPr txBox="1"/>
          <p:nvPr/>
        </p:nvSpPr>
        <p:spPr>
          <a:xfrm>
            <a:off x="3147307" y="5016781"/>
            <a:ext cx="532736" cy="461665"/>
          </a:xfrm>
          <a:prstGeom prst="rect">
            <a:avLst/>
          </a:prstGeom>
          <a:noFill/>
        </p:spPr>
        <p:txBody>
          <a:bodyPr wrap="square" rtlCol="0">
            <a:spAutoFit/>
          </a:bodyPr>
          <a:lstStyle/>
          <a:p>
            <a:pPr algn="ctr"/>
            <a:r>
              <a:rPr lang="en-IN" sz="2400">
                <a:solidFill>
                  <a:schemeClr val="bg1"/>
                </a:solidFill>
              </a:rPr>
              <a:t>1</a:t>
            </a:r>
          </a:p>
        </p:txBody>
      </p:sp>
      <p:sp>
        <p:nvSpPr>
          <p:cNvPr id="29" name="TextBox 28">
            <a:extLst>
              <a:ext uri="{FF2B5EF4-FFF2-40B4-BE49-F238E27FC236}">
                <a16:creationId xmlns:a16="http://schemas.microsoft.com/office/drawing/2014/main" id="{FA448954-5B6D-B756-59D4-CDF99C50A6CA}"/>
              </a:ext>
            </a:extLst>
          </p:cNvPr>
          <p:cNvSpPr txBox="1"/>
          <p:nvPr/>
        </p:nvSpPr>
        <p:spPr>
          <a:xfrm>
            <a:off x="3147307" y="5678072"/>
            <a:ext cx="532736" cy="461665"/>
          </a:xfrm>
          <a:prstGeom prst="rect">
            <a:avLst/>
          </a:prstGeom>
          <a:noFill/>
        </p:spPr>
        <p:txBody>
          <a:bodyPr wrap="square" rtlCol="0">
            <a:spAutoFit/>
          </a:bodyPr>
          <a:lstStyle/>
          <a:p>
            <a:pPr algn="ctr"/>
            <a:r>
              <a:rPr lang="en-IN" sz="2400">
                <a:solidFill>
                  <a:schemeClr val="bg1"/>
                </a:solidFill>
              </a:rPr>
              <a:t>1</a:t>
            </a:r>
          </a:p>
        </p:txBody>
      </p:sp>
      <p:grpSp>
        <p:nvGrpSpPr>
          <p:cNvPr id="30" name="Group 29">
            <a:extLst>
              <a:ext uri="{FF2B5EF4-FFF2-40B4-BE49-F238E27FC236}">
                <a16:creationId xmlns:a16="http://schemas.microsoft.com/office/drawing/2014/main" id="{69F13C44-B837-D326-415B-0B4A95CABE62}"/>
              </a:ext>
            </a:extLst>
          </p:cNvPr>
          <p:cNvGrpSpPr/>
          <p:nvPr/>
        </p:nvGrpSpPr>
        <p:grpSpPr>
          <a:xfrm>
            <a:off x="4989358" y="3678931"/>
            <a:ext cx="763326" cy="1254594"/>
            <a:chOff x="866692" y="2808522"/>
            <a:chExt cx="1017767" cy="1445426"/>
          </a:xfrm>
        </p:grpSpPr>
        <p:sp>
          <p:nvSpPr>
            <p:cNvPr id="31" name="Rectangle 30">
              <a:extLst>
                <a:ext uri="{FF2B5EF4-FFF2-40B4-BE49-F238E27FC236}">
                  <a16:creationId xmlns:a16="http://schemas.microsoft.com/office/drawing/2014/main" id="{C3CEB44E-AB0E-10F5-64AC-EFD1D9A305A7}"/>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586EE39E-07FE-E151-F9BC-92A7B60EE7A7}"/>
                </a:ext>
              </a:extLst>
            </p:cNvPr>
            <p:cNvCxnSpPr>
              <a:stCxn id="31" idx="1"/>
              <a:endCxn id="31"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713F6A6D-F23F-B090-1D51-A3FA9497D0C2}"/>
              </a:ext>
            </a:extLst>
          </p:cNvPr>
          <p:cNvGrpSpPr/>
          <p:nvPr/>
        </p:nvGrpSpPr>
        <p:grpSpPr>
          <a:xfrm>
            <a:off x="4989358" y="4935048"/>
            <a:ext cx="763326" cy="1254594"/>
            <a:chOff x="866692" y="2808522"/>
            <a:chExt cx="1017767" cy="1445426"/>
          </a:xfrm>
        </p:grpSpPr>
        <p:sp>
          <p:nvSpPr>
            <p:cNvPr id="34" name="Rectangle 33">
              <a:extLst>
                <a:ext uri="{FF2B5EF4-FFF2-40B4-BE49-F238E27FC236}">
                  <a16:creationId xmlns:a16="http://schemas.microsoft.com/office/drawing/2014/main" id="{D7533692-FAC5-B497-B8E4-B7CD91ADD335}"/>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AD99DBEE-8290-F06C-4798-4E4F599E5DE9}"/>
                </a:ext>
              </a:extLst>
            </p:cNvPr>
            <p:cNvCxnSpPr>
              <a:stCxn id="34" idx="1"/>
              <a:endCxn id="34"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332B0F65-71CC-F058-CB75-B373E7EF19D2}"/>
              </a:ext>
            </a:extLst>
          </p:cNvPr>
          <p:cNvSpPr txBox="1"/>
          <p:nvPr/>
        </p:nvSpPr>
        <p:spPr>
          <a:xfrm>
            <a:off x="5104653" y="3753374"/>
            <a:ext cx="532736" cy="461665"/>
          </a:xfrm>
          <a:prstGeom prst="rect">
            <a:avLst/>
          </a:prstGeom>
          <a:noFill/>
        </p:spPr>
        <p:txBody>
          <a:bodyPr wrap="square" rtlCol="0">
            <a:spAutoFit/>
          </a:bodyPr>
          <a:lstStyle/>
          <a:p>
            <a:pPr algn="ctr"/>
            <a:r>
              <a:rPr lang="en-IN" sz="2400">
                <a:solidFill>
                  <a:schemeClr val="bg1"/>
                </a:solidFill>
              </a:rPr>
              <a:t>3</a:t>
            </a:r>
          </a:p>
        </p:txBody>
      </p:sp>
      <p:sp>
        <p:nvSpPr>
          <p:cNvPr id="37" name="TextBox 36">
            <a:extLst>
              <a:ext uri="{FF2B5EF4-FFF2-40B4-BE49-F238E27FC236}">
                <a16:creationId xmlns:a16="http://schemas.microsoft.com/office/drawing/2014/main" id="{A1F97274-3808-8E44-1EDD-D8328A305936}"/>
              </a:ext>
            </a:extLst>
          </p:cNvPr>
          <p:cNvSpPr txBox="1"/>
          <p:nvPr/>
        </p:nvSpPr>
        <p:spPr>
          <a:xfrm>
            <a:off x="5104653" y="4365765"/>
            <a:ext cx="532736" cy="461665"/>
          </a:xfrm>
          <a:prstGeom prst="rect">
            <a:avLst/>
          </a:prstGeom>
          <a:noFill/>
        </p:spPr>
        <p:txBody>
          <a:bodyPr wrap="square" rtlCol="0">
            <a:spAutoFit/>
          </a:bodyPr>
          <a:lstStyle/>
          <a:p>
            <a:pPr algn="ctr"/>
            <a:r>
              <a:rPr lang="en-IN" sz="2400">
                <a:solidFill>
                  <a:schemeClr val="bg1"/>
                </a:solidFill>
              </a:rPr>
              <a:t>2</a:t>
            </a:r>
          </a:p>
        </p:txBody>
      </p:sp>
      <p:sp>
        <p:nvSpPr>
          <p:cNvPr id="38" name="TextBox 37">
            <a:extLst>
              <a:ext uri="{FF2B5EF4-FFF2-40B4-BE49-F238E27FC236}">
                <a16:creationId xmlns:a16="http://schemas.microsoft.com/office/drawing/2014/main" id="{C37FDA17-57B3-4189-6919-D2794B5C9DF0}"/>
              </a:ext>
            </a:extLst>
          </p:cNvPr>
          <p:cNvSpPr txBox="1"/>
          <p:nvPr/>
        </p:nvSpPr>
        <p:spPr>
          <a:xfrm>
            <a:off x="4951980" y="6291833"/>
            <a:ext cx="838082" cy="307777"/>
          </a:xfrm>
          <a:prstGeom prst="rect">
            <a:avLst/>
          </a:prstGeom>
          <a:noFill/>
        </p:spPr>
        <p:txBody>
          <a:bodyPr wrap="square" rtlCol="0">
            <a:spAutoFit/>
          </a:bodyPr>
          <a:lstStyle/>
          <a:p>
            <a:pPr algn="ctr"/>
            <a:r>
              <a:rPr lang="en-IN">
                <a:solidFill>
                  <a:schemeClr val="bg1"/>
                </a:solidFill>
              </a:rPr>
              <a:t>STACK</a:t>
            </a:r>
          </a:p>
        </p:txBody>
      </p:sp>
      <p:sp>
        <p:nvSpPr>
          <p:cNvPr id="39" name="TextBox 38">
            <a:extLst>
              <a:ext uri="{FF2B5EF4-FFF2-40B4-BE49-F238E27FC236}">
                <a16:creationId xmlns:a16="http://schemas.microsoft.com/office/drawing/2014/main" id="{5B051292-C319-6FE7-C6A9-A828DE6C298A}"/>
              </a:ext>
            </a:extLst>
          </p:cNvPr>
          <p:cNvSpPr txBox="1"/>
          <p:nvPr/>
        </p:nvSpPr>
        <p:spPr>
          <a:xfrm>
            <a:off x="5104653" y="4993061"/>
            <a:ext cx="532736" cy="461665"/>
          </a:xfrm>
          <a:prstGeom prst="rect">
            <a:avLst/>
          </a:prstGeom>
          <a:noFill/>
        </p:spPr>
        <p:txBody>
          <a:bodyPr wrap="square" rtlCol="0">
            <a:spAutoFit/>
          </a:bodyPr>
          <a:lstStyle/>
          <a:p>
            <a:pPr algn="ctr"/>
            <a:r>
              <a:rPr lang="en-IN" sz="2400">
                <a:solidFill>
                  <a:schemeClr val="bg1"/>
                </a:solidFill>
              </a:rPr>
              <a:t>T</a:t>
            </a:r>
          </a:p>
        </p:txBody>
      </p:sp>
      <p:cxnSp>
        <p:nvCxnSpPr>
          <p:cNvPr id="40" name="Straight Arrow Connector 39">
            <a:extLst>
              <a:ext uri="{FF2B5EF4-FFF2-40B4-BE49-F238E27FC236}">
                <a16:creationId xmlns:a16="http://schemas.microsoft.com/office/drawing/2014/main" id="{AE3CB59C-BA1B-1A99-9332-388F82C2DE61}"/>
              </a:ext>
            </a:extLst>
          </p:cNvPr>
          <p:cNvCxnSpPr>
            <a:cxnSpLocks/>
          </p:cNvCxnSpPr>
          <p:nvPr/>
        </p:nvCxnSpPr>
        <p:spPr>
          <a:xfrm>
            <a:off x="4025169" y="4958768"/>
            <a:ext cx="77849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7DCC7E99-7237-7E45-3B9B-E9DDB8025D8B}"/>
              </a:ext>
            </a:extLst>
          </p:cNvPr>
          <p:cNvGrpSpPr/>
          <p:nvPr/>
        </p:nvGrpSpPr>
        <p:grpSpPr>
          <a:xfrm>
            <a:off x="7595753" y="3698696"/>
            <a:ext cx="763326" cy="1254594"/>
            <a:chOff x="866692" y="2808522"/>
            <a:chExt cx="1017767" cy="1445426"/>
          </a:xfrm>
        </p:grpSpPr>
        <p:sp>
          <p:nvSpPr>
            <p:cNvPr id="42" name="Rectangle 41">
              <a:extLst>
                <a:ext uri="{FF2B5EF4-FFF2-40B4-BE49-F238E27FC236}">
                  <a16:creationId xmlns:a16="http://schemas.microsoft.com/office/drawing/2014/main" id="{2AFF23B0-B5B0-81FE-4D0E-C655FC63D2AA}"/>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 name="Straight Connector 42">
              <a:extLst>
                <a:ext uri="{FF2B5EF4-FFF2-40B4-BE49-F238E27FC236}">
                  <a16:creationId xmlns:a16="http://schemas.microsoft.com/office/drawing/2014/main" id="{56D24476-9356-74D8-5A01-67CF83CE34D5}"/>
                </a:ext>
              </a:extLst>
            </p:cNvPr>
            <p:cNvCxnSpPr>
              <a:stCxn id="42" idx="1"/>
              <a:endCxn id="42"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D655E9A4-059B-E6E7-E13D-5F329FBF3766}"/>
              </a:ext>
            </a:extLst>
          </p:cNvPr>
          <p:cNvGrpSpPr/>
          <p:nvPr/>
        </p:nvGrpSpPr>
        <p:grpSpPr>
          <a:xfrm>
            <a:off x="7595753" y="4953290"/>
            <a:ext cx="763326" cy="1254594"/>
            <a:chOff x="866692" y="2808522"/>
            <a:chExt cx="1017767" cy="1445426"/>
          </a:xfrm>
        </p:grpSpPr>
        <p:sp>
          <p:nvSpPr>
            <p:cNvPr id="45" name="Rectangle 44">
              <a:extLst>
                <a:ext uri="{FF2B5EF4-FFF2-40B4-BE49-F238E27FC236}">
                  <a16:creationId xmlns:a16="http://schemas.microsoft.com/office/drawing/2014/main" id="{3F6F4EB9-BBB9-C211-FA5F-6D219E3BA5C5}"/>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3E0C0A76-9518-C276-69FF-BDA76B016F55}"/>
                </a:ext>
              </a:extLst>
            </p:cNvPr>
            <p:cNvCxnSpPr>
              <a:stCxn id="45" idx="1"/>
              <a:endCxn id="45"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71B024CE-1EF1-BEBA-CA62-34E4A7735EEF}"/>
              </a:ext>
            </a:extLst>
          </p:cNvPr>
          <p:cNvSpPr txBox="1"/>
          <p:nvPr/>
        </p:nvSpPr>
        <p:spPr>
          <a:xfrm>
            <a:off x="7711048" y="3771616"/>
            <a:ext cx="532736" cy="461665"/>
          </a:xfrm>
          <a:prstGeom prst="rect">
            <a:avLst/>
          </a:prstGeom>
          <a:noFill/>
        </p:spPr>
        <p:txBody>
          <a:bodyPr wrap="square" rtlCol="0">
            <a:spAutoFit/>
          </a:bodyPr>
          <a:lstStyle/>
          <a:p>
            <a:pPr algn="ctr"/>
            <a:r>
              <a:rPr lang="en-IN" sz="2400">
                <a:solidFill>
                  <a:schemeClr val="bg1"/>
                </a:solidFill>
              </a:rPr>
              <a:t>3</a:t>
            </a:r>
          </a:p>
        </p:txBody>
      </p:sp>
      <p:sp>
        <p:nvSpPr>
          <p:cNvPr id="48" name="TextBox 47">
            <a:extLst>
              <a:ext uri="{FF2B5EF4-FFF2-40B4-BE49-F238E27FC236}">
                <a16:creationId xmlns:a16="http://schemas.microsoft.com/office/drawing/2014/main" id="{B2FD12F1-FD0E-540B-671B-D1538C4DAC19}"/>
              </a:ext>
            </a:extLst>
          </p:cNvPr>
          <p:cNvSpPr txBox="1"/>
          <p:nvPr/>
        </p:nvSpPr>
        <p:spPr>
          <a:xfrm>
            <a:off x="7711048" y="4384007"/>
            <a:ext cx="532736" cy="461665"/>
          </a:xfrm>
          <a:prstGeom prst="rect">
            <a:avLst/>
          </a:prstGeom>
          <a:noFill/>
        </p:spPr>
        <p:txBody>
          <a:bodyPr wrap="square" rtlCol="0">
            <a:spAutoFit/>
          </a:bodyPr>
          <a:lstStyle/>
          <a:p>
            <a:pPr algn="ctr"/>
            <a:r>
              <a:rPr lang="en-IN" sz="2400">
                <a:solidFill>
                  <a:schemeClr val="bg1"/>
                </a:solidFill>
              </a:rPr>
              <a:t>2</a:t>
            </a:r>
          </a:p>
        </p:txBody>
      </p:sp>
      <p:sp>
        <p:nvSpPr>
          <p:cNvPr id="49" name="TextBox 48">
            <a:extLst>
              <a:ext uri="{FF2B5EF4-FFF2-40B4-BE49-F238E27FC236}">
                <a16:creationId xmlns:a16="http://schemas.microsoft.com/office/drawing/2014/main" id="{16564A49-4FBE-A777-8420-1B15812B9082}"/>
              </a:ext>
            </a:extLst>
          </p:cNvPr>
          <p:cNvSpPr txBox="1"/>
          <p:nvPr/>
        </p:nvSpPr>
        <p:spPr>
          <a:xfrm>
            <a:off x="7711048" y="5011303"/>
            <a:ext cx="532736" cy="461665"/>
          </a:xfrm>
          <a:prstGeom prst="rect">
            <a:avLst/>
          </a:prstGeom>
          <a:noFill/>
        </p:spPr>
        <p:txBody>
          <a:bodyPr wrap="square" rtlCol="0">
            <a:spAutoFit/>
          </a:bodyPr>
          <a:lstStyle/>
          <a:p>
            <a:pPr algn="ctr"/>
            <a:r>
              <a:rPr lang="en-IN" sz="2400">
                <a:solidFill>
                  <a:schemeClr val="bg1"/>
                </a:solidFill>
              </a:rPr>
              <a:t>1</a:t>
            </a:r>
          </a:p>
        </p:txBody>
      </p:sp>
      <p:cxnSp>
        <p:nvCxnSpPr>
          <p:cNvPr id="50" name="Straight Arrow Connector 49">
            <a:extLst>
              <a:ext uri="{FF2B5EF4-FFF2-40B4-BE49-F238E27FC236}">
                <a16:creationId xmlns:a16="http://schemas.microsoft.com/office/drawing/2014/main" id="{7CC6F2BA-2C30-B1A2-D25A-E6F3C4FFA10D}"/>
              </a:ext>
            </a:extLst>
          </p:cNvPr>
          <p:cNvCxnSpPr>
            <a:cxnSpLocks/>
          </p:cNvCxnSpPr>
          <p:nvPr/>
        </p:nvCxnSpPr>
        <p:spPr>
          <a:xfrm flipV="1">
            <a:off x="5936314" y="4925429"/>
            <a:ext cx="1475808" cy="1619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B6E61ED-6DBC-6B18-84FC-868DB38FA9DA}"/>
              </a:ext>
            </a:extLst>
          </p:cNvPr>
          <p:cNvSpPr txBox="1"/>
          <p:nvPr/>
        </p:nvSpPr>
        <p:spPr>
          <a:xfrm>
            <a:off x="1494684" y="4609557"/>
            <a:ext cx="1596500" cy="307777"/>
          </a:xfrm>
          <a:prstGeom prst="rect">
            <a:avLst/>
          </a:prstGeom>
          <a:noFill/>
        </p:spPr>
        <p:txBody>
          <a:bodyPr wrap="square" rtlCol="0">
            <a:spAutoFit/>
          </a:bodyPr>
          <a:lstStyle/>
          <a:p>
            <a:pPr algn="ctr"/>
            <a:r>
              <a:rPr lang="en-IN">
                <a:solidFill>
                  <a:schemeClr val="bg1"/>
                </a:solidFill>
              </a:rPr>
              <a:t>push  constant 1</a:t>
            </a:r>
          </a:p>
        </p:txBody>
      </p:sp>
      <p:sp>
        <p:nvSpPr>
          <p:cNvPr id="52" name="TextBox 51">
            <a:extLst>
              <a:ext uri="{FF2B5EF4-FFF2-40B4-BE49-F238E27FC236}">
                <a16:creationId xmlns:a16="http://schemas.microsoft.com/office/drawing/2014/main" id="{4E268401-A764-7243-C045-FE7BDBE88150}"/>
              </a:ext>
            </a:extLst>
          </p:cNvPr>
          <p:cNvSpPr txBox="1"/>
          <p:nvPr/>
        </p:nvSpPr>
        <p:spPr>
          <a:xfrm>
            <a:off x="4115872" y="4567803"/>
            <a:ext cx="587661" cy="307777"/>
          </a:xfrm>
          <a:prstGeom prst="rect">
            <a:avLst/>
          </a:prstGeom>
          <a:noFill/>
        </p:spPr>
        <p:txBody>
          <a:bodyPr wrap="square" rtlCol="0">
            <a:spAutoFit/>
          </a:bodyPr>
          <a:lstStyle/>
          <a:p>
            <a:pPr algn="ctr"/>
            <a:r>
              <a:rPr lang="en-IN" err="1">
                <a:solidFill>
                  <a:schemeClr val="bg1"/>
                </a:solidFill>
              </a:rPr>
              <a:t>eq</a:t>
            </a:r>
            <a:endParaRPr lang="en-IN">
              <a:solidFill>
                <a:schemeClr val="bg1"/>
              </a:solidFill>
            </a:endParaRPr>
          </a:p>
        </p:txBody>
      </p:sp>
      <p:sp>
        <p:nvSpPr>
          <p:cNvPr id="54" name="TextBox 53">
            <a:extLst>
              <a:ext uri="{FF2B5EF4-FFF2-40B4-BE49-F238E27FC236}">
                <a16:creationId xmlns:a16="http://schemas.microsoft.com/office/drawing/2014/main" id="{F4133F09-EB32-2BAE-AAB6-3C0C7697517F}"/>
              </a:ext>
            </a:extLst>
          </p:cNvPr>
          <p:cNvSpPr txBox="1"/>
          <p:nvPr/>
        </p:nvSpPr>
        <p:spPr>
          <a:xfrm>
            <a:off x="5804072" y="4367403"/>
            <a:ext cx="1737364" cy="523220"/>
          </a:xfrm>
          <a:prstGeom prst="rect">
            <a:avLst/>
          </a:prstGeom>
          <a:noFill/>
        </p:spPr>
        <p:txBody>
          <a:bodyPr wrap="square" rtlCol="0">
            <a:spAutoFit/>
          </a:bodyPr>
          <a:lstStyle/>
          <a:p>
            <a:pPr algn="ctr"/>
            <a:r>
              <a:rPr lang="en-IN">
                <a:solidFill>
                  <a:schemeClr val="bg1"/>
                </a:solidFill>
              </a:rPr>
              <a:t>If-</a:t>
            </a:r>
            <a:r>
              <a:rPr lang="en-IN" err="1">
                <a:solidFill>
                  <a:schemeClr val="bg1"/>
                </a:solidFill>
              </a:rPr>
              <a:t>goto</a:t>
            </a:r>
            <a:r>
              <a:rPr lang="en-IN">
                <a:solidFill>
                  <a:schemeClr val="bg1"/>
                </a:solidFill>
              </a:rPr>
              <a:t> BASECASE</a:t>
            </a:r>
          </a:p>
          <a:p>
            <a:pPr algn="ctr"/>
            <a:r>
              <a:rPr lang="en-IN">
                <a:solidFill>
                  <a:schemeClr val="bg1"/>
                </a:solidFill>
              </a:rPr>
              <a:t>push constant 1</a:t>
            </a:r>
          </a:p>
        </p:txBody>
      </p:sp>
      <p:sp>
        <p:nvSpPr>
          <p:cNvPr id="55" name="TextBox 54">
            <a:extLst>
              <a:ext uri="{FF2B5EF4-FFF2-40B4-BE49-F238E27FC236}">
                <a16:creationId xmlns:a16="http://schemas.microsoft.com/office/drawing/2014/main" id="{36D26121-4E58-C7E9-3502-86B9A59EC427}"/>
              </a:ext>
            </a:extLst>
          </p:cNvPr>
          <p:cNvSpPr txBox="1"/>
          <p:nvPr/>
        </p:nvSpPr>
        <p:spPr>
          <a:xfrm>
            <a:off x="7565393" y="6310835"/>
            <a:ext cx="838082" cy="307777"/>
          </a:xfrm>
          <a:prstGeom prst="rect">
            <a:avLst/>
          </a:prstGeom>
          <a:noFill/>
        </p:spPr>
        <p:txBody>
          <a:bodyPr wrap="square" rtlCol="0">
            <a:spAutoFit/>
          </a:bodyPr>
          <a:lstStyle/>
          <a:p>
            <a:pPr algn="ctr"/>
            <a:r>
              <a:rPr lang="en-IN">
                <a:solidFill>
                  <a:schemeClr val="bg1"/>
                </a:solidFill>
              </a:rPr>
              <a:t>STACK</a:t>
            </a:r>
          </a:p>
        </p:txBody>
      </p:sp>
    </p:spTree>
    <p:extLst>
      <p:ext uri="{BB962C8B-B14F-4D97-AF65-F5344CB8AC3E}">
        <p14:creationId xmlns:p14="http://schemas.microsoft.com/office/powerpoint/2010/main" val="1634059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457EB-F952-279B-3100-4B5D0B40043F}"/>
              </a:ext>
            </a:extLst>
          </p:cNvPr>
          <p:cNvSpPr>
            <a:spLocks noGrp="1"/>
          </p:cNvSpPr>
          <p:nvPr>
            <p:ph idx="1"/>
          </p:nvPr>
        </p:nvSpPr>
        <p:spPr>
          <a:xfrm>
            <a:off x="609600" y="1500000"/>
            <a:ext cx="8041419" cy="4852000"/>
          </a:xfrm>
        </p:spPr>
        <p:txBody>
          <a:bodyPr/>
          <a:lstStyle/>
          <a:p>
            <a:pPr marL="76200" indent="0">
              <a:buNone/>
            </a:pPr>
            <a:r>
              <a:rPr lang="en-IN">
                <a:latin typeface="Century Gothic" panose="020B0502020202020204" pitchFamily="34" charset="0"/>
              </a:rPr>
              <a:t>Now, the ‘</a:t>
            </a:r>
            <a:r>
              <a:rPr lang="en-IN" err="1">
                <a:latin typeface="Century Gothic" panose="020B0502020202020204" pitchFamily="34" charset="0"/>
              </a:rPr>
              <a:t>mult</a:t>
            </a:r>
            <a:r>
              <a:rPr lang="en-IN">
                <a:latin typeface="Century Gothic" panose="020B0502020202020204" pitchFamily="34" charset="0"/>
              </a:rPr>
              <a:t>’ function gets called which multiplies the top 2 values. As we saw, with recursion, the factorial function got called two times. So the ‘</a:t>
            </a:r>
            <a:r>
              <a:rPr lang="en-IN" err="1">
                <a:latin typeface="Century Gothic" panose="020B0502020202020204" pitchFamily="34" charset="0"/>
              </a:rPr>
              <a:t>mult</a:t>
            </a:r>
            <a:r>
              <a:rPr lang="en-IN">
                <a:latin typeface="Century Gothic" panose="020B0502020202020204" pitchFamily="34" charset="0"/>
              </a:rPr>
              <a:t>’ function also gets called two times.</a:t>
            </a:r>
          </a:p>
        </p:txBody>
      </p:sp>
      <p:sp>
        <p:nvSpPr>
          <p:cNvPr id="4" name="Title 3">
            <a:extLst>
              <a:ext uri="{FF2B5EF4-FFF2-40B4-BE49-F238E27FC236}">
                <a16:creationId xmlns:a16="http://schemas.microsoft.com/office/drawing/2014/main" id="{F1323F18-951D-E171-564E-9F1CF32A6A9C}"/>
              </a:ext>
            </a:extLst>
          </p:cNvPr>
          <p:cNvSpPr>
            <a:spLocks noGrp="1"/>
          </p:cNvSpPr>
          <p:nvPr>
            <p:ph type="title"/>
          </p:nvPr>
        </p:nvSpPr>
        <p:spPr>
          <a:xfrm>
            <a:off x="539106" y="361502"/>
            <a:ext cx="10972800" cy="551200"/>
          </a:xfrm>
        </p:spPr>
        <p:txBody>
          <a:bodyPr/>
          <a:lstStyle/>
          <a:p>
            <a:r>
              <a:rPr lang="en-IN" sz="4800">
                <a:latin typeface="Century Gothic" panose="020B0502020202020204" pitchFamily="34" charset="0"/>
              </a:rPr>
              <a:t>Explanation</a:t>
            </a:r>
          </a:p>
        </p:txBody>
      </p:sp>
      <p:pic>
        <p:nvPicPr>
          <p:cNvPr id="5" name="Picture 4">
            <a:extLst>
              <a:ext uri="{FF2B5EF4-FFF2-40B4-BE49-F238E27FC236}">
                <a16:creationId xmlns:a16="http://schemas.microsoft.com/office/drawing/2014/main" id="{85FDEE14-7100-C0A3-8FF2-A4E094BBABF3}"/>
              </a:ext>
            </a:extLst>
          </p:cNvPr>
          <p:cNvPicPr>
            <a:picLocks noChangeAspect="1"/>
          </p:cNvPicPr>
          <p:nvPr/>
        </p:nvPicPr>
        <p:blipFill>
          <a:blip r:embed="rId2"/>
          <a:stretch>
            <a:fillRect/>
          </a:stretch>
        </p:blipFill>
        <p:spPr>
          <a:xfrm>
            <a:off x="9154036" y="2257977"/>
            <a:ext cx="2357870" cy="2342045"/>
          </a:xfrm>
          <a:prstGeom prst="rect">
            <a:avLst/>
          </a:prstGeom>
        </p:spPr>
      </p:pic>
      <p:grpSp>
        <p:nvGrpSpPr>
          <p:cNvPr id="15" name="Group 14">
            <a:extLst>
              <a:ext uri="{FF2B5EF4-FFF2-40B4-BE49-F238E27FC236}">
                <a16:creationId xmlns:a16="http://schemas.microsoft.com/office/drawing/2014/main" id="{780ADCBE-92A3-47D2-9988-4D02C889DA0C}"/>
              </a:ext>
            </a:extLst>
          </p:cNvPr>
          <p:cNvGrpSpPr/>
          <p:nvPr/>
        </p:nvGrpSpPr>
        <p:grpSpPr>
          <a:xfrm>
            <a:off x="2023487" y="3576582"/>
            <a:ext cx="763326" cy="1254594"/>
            <a:chOff x="866692" y="2808522"/>
            <a:chExt cx="1017767" cy="1445426"/>
          </a:xfrm>
        </p:grpSpPr>
        <p:sp>
          <p:nvSpPr>
            <p:cNvPr id="16" name="Rectangle 15">
              <a:extLst>
                <a:ext uri="{FF2B5EF4-FFF2-40B4-BE49-F238E27FC236}">
                  <a16:creationId xmlns:a16="http://schemas.microsoft.com/office/drawing/2014/main" id="{692FE170-BA47-3FE4-AF8B-93510AB1E22E}"/>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DD6B3CDA-0D5D-01EF-0198-39664B4454E0}"/>
                </a:ext>
              </a:extLst>
            </p:cNvPr>
            <p:cNvCxnSpPr>
              <a:stCxn id="16" idx="1"/>
              <a:endCxn id="16"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227DA4A9-B891-75CF-B5A8-2CB32E500419}"/>
              </a:ext>
            </a:extLst>
          </p:cNvPr>
          <p:cNvGrpSpPr/>
          <p:nvPr/>
        </p:nvGrpSpPr>
        <p:grpSpPr>
          <a:xfrm>
            <a:off x="2023487" y="4831176"/>
            <a:ext cx="763326" cy="1254594"/>
            <a:chOff x="866692" y="2808522"/>
            <a:chExt cx="1017767" cy="1445426"/>
          </a:xfrm>
        </p:grpSpPr>
        <p:sp>
          <p:nvSpPr>
            <p:cNvPr id="19" name="Rectangle 18">
              <a:extLst>
                <a:ext uri="{FF2B5EF4-FFF2-40B4-BE49-F238E27FC236}">
                  <a16:creationId xmlns:a16="http://schemas.microsoft.com/office/drawing/2014/main" id="{382A5026-F988-2DA7-9FAC-F84D94CD30A9}"/>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3B471451-DBA5-2366-EAE8-5EBED75EB15B}"/>
                </a:ext>
              </a:extLst>
            </p:cNvPr>
            <p:cNvCxnSpPr>
              <a:stCxn id="19" idx="1"/>
              <a:endCxn id="19"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0B904C79-D7CC-82C9-6981-2532185142C8}"/>
              </a:ext>
            </a:extLst>
          </p:cNvPr>
          <p:cNvSpPr txBox="1"/>
          <p:nvPr/>
        </p:nvSpPr>
        <p:spPr>
          <a:xfrm>
            <a:off x="2138782" y="3649502"/>
            <a:ext cx="532736" cy="461665"/>
          </a:xfrm>
          <a:prstGeom prst="rect">
            <a:avLst/>
          </a:prstGeom>
          <a:noFill/>
        </p:spPr>
        <p:txBody>
          <a:bodyPr wrap="square" rtlCol="0">
            <a:spAutoFit/>
          </a:bodyPr>
          <a:lstStyle/>
          <a:p>
            <a:pPr algn="ctr"/>
            <a:r>
              <a:rPr lang="en-IN" sz="2400">
                <a:solidFill>
                  <a:schemeClr val="bg1"/>
                </a:solidFill>
              </a:rPr>
              <a:t>3</a:t>
            </a:r>
          </a:p>
        </p:txBody>
      </p:sp>
      <p:sp>
        <p:nvSpPr>
          <p:cNvPr id="22" name="TextBox 21">
            <a:extLst>
              <a:ext uri="{FF2B5EF4-FFF2-40B4-BE49-F238E27FC236}">
                <a16:creationId xmlns:a16="http://schemas.microsoft.com/office/drawing/2014/main" id="{27C80E9B-3CB6-44A5-E8D0-A21761328C20}"/>
              </a:ext>
            </a:extLst>
          </p:cNvPr>
          <p:cNvSpPr txBox="1"/>
          <p:nvPr/>
        </p:nvSpPr>
        <p:spPr>
          <a:xfrm>
            <a:off x="2138782" y="4261893"/>
            <a:ext cx="532736" cy="461665"/>
          </a:xfrm>
          <a:prstGeom prst="rect">
            <a:avLst/>
          </a:prstGeom>
          <a:noFill/>
        </p:spPr>
        <p:txBody>
          <a:bodyPr wrap="square" rtlCol="0">
            <a:spAutoFit/>
          </a:bodyPr>
          <a:lstStyle/>
          <a:p>
            <a:pPr algn="ctr"/>
            <a:r>
              <a:rPr lang="en-IN" sz="2400">
                <a:solidFill>
                  <a:schemeClr val="bg1"/>
                </a:solidFill>
              </a:rPr>
              <a:t>2</a:t>
            </a:r>
          </a:p>
        </p:txBody>
      </p:sp>
      <p:sp>
        <p:nvSpPr>
          <p:cNvPr id="23" name="TextBox 22">
            <a:extLst>
              <a:ext uri="{FF2B5EF4-FFF2-40B4-BE49-F238E27FC236}">
                <a16:creationId xmlns:a16="http://schemas.microsoft.com/office/drawing/2014/main" id="{91356315-C808-21D8-61D8-9E3F699F163C}"/>
              </a:ext>
            </a:extLst>
          </p:cNvPr>
          <p:cNvSpPr txBox="1"/>
          <p:nvPr/>
        </p:nvSpPr>
        <p:spPr>
          <a:xfrm>
            <a:off x="2138782" y="4889189"/>
            <a:ext cx="532736" cy="461665"/>
          </a:xfrm>
          <a:prstGeom prst="rect">
            <a:avLst/>
          </a:prstGeom>
          <a:noFill/>
        </p:spPr>
        <p:txBody>
          <a:bodyPr wrap="square" rtlCol="0">
            <a:spAutoFit/>
          </a:bodyPr>
          <a:lstStyle/>
          <a:p>
            <a:pPr algn="ctr"/>
            <a:r>
              <a:rPr lang="en-IN" sz="2400">
                <a:solidFill>
                  <a:schemeClr val="bg1"/>
                </a:solidFill>
              </a:rPr>
              <a:t>1</a:t>
            </a:r>
          </a:p>
        </p:txBody>
      </p:sp>
      <p:sp>
        <p:nvSpPr>
          <p:cNvPr id="24" name="TextBox 23">
            <a:extLst>
              <a:ext uri="{FF2B5EF4-FFF2-40B4-BE49-F238E27FC236}">
                <a16:creationId xmlns:a16="http://schemas.microsoft.com/office/drawing/2014/main" id="{994E6EC0-222A-8FA6-5D31-E9922FF0B3B6}"/>
              </a:ext>
            </a:extLst>
          </p:cNvPr>
          <p:cNvSpPr txBox="1"/>
          <p:nvPr/>
        </p:nvSpPr>
        <p:spPr>
          <a:xfrm>
            <a:off x="1993127" y="6188721"/>
            <a:ext cx="838082" cy="307777"/>
          </a:xfrm>
          <a:prstGeom prst="rect">
            <a:avLst/>
          </a:prstGeom>
          <a:noFill/>
        </p:spPr>
        <p:txBody>
          <a:bodyPr wrap="square" rtlCol="0">
            <a:spAutoFit/>
          </a:bodyPr>
          <a:lstStyle/>
          <a:p>
            <a:pPr algn="ctr"/>
            <a:r>
              <a:rPr lang="en-IN">
                <a:solidFill>
                  <a:schemeClr val="bg1"/>
                </a:solidFill>
              </a:rPr>
              <a:t>STACK</a:t>
            </a:r>
          </a:p>
        </p:txBody>
      </p:sp>
      <p:cxnSp>
        <p:nvCxnSpPr>
          <p:cNvPr id="25" name="Straight Arrow Connector 24">
            <a:extLst>
              <a:ext uri="{FF2B5EF4-FFF2-40B4-BE49-F238E27FC236}">
                <a16:creationId xmlns:a16="http://schemas.microsoft.com/office/drawing/2014/main" id="{1099C077-242C-7421-2534-CC0EB9C90BB5}"/>
              </a:ext>
            </a:extLst>
          </p:cNvPr>
          <p:cNvCxnSpPr>
            <a:cxnSpLocks/>
          </p:cNvCxnSpPr>
          <p:nvPr/>
        </p:nvCxnSpPr>
        <p:spPr>
          <a:xfrm>
            <a:off x="3088432" y="4831176"/>
            <a:ext cx="9110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79E28D7-C049-C65C-2550-CD5150ABE2EF}"/>
              </a:ext>
            </a:extLst>
          </p:cNvPr>
          <p:cNvGrpSpPr/>
          <p:nvPr/>
        </p:nvGrpSpPr>
        <p:grpSpPr>
          <a:xfrm>
            <a:off x="4267080" y="3576582"/>
            <a:ext cx="763326" cy="1254594"/>
            <a:chOff x="866692" y="2808522"/>
            <a:chExt cx="1017767" cy="1445426"/>
          </a:xfrm>
        </p:grpSpPr>
        <p:sp>
          <p:nvSpPr>
            <p:cNvPr id="28" name="Rectangle 27">
              <a:extLst>
                <a:ext uri="{FF2B5EF4-FFF2-40B4-BE49-F238E27FC236}">
                  <a16:creationId xmlns:a16="http://schemas.microsoft.com/office/drawing/2014/main" id="{A9B1ECD7-04A9-876B-54F7-486A51E416E9}"/>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DBD302F2-05E6-1EA6-E11E-CA9BE95AB553}"/>
                </a:ext>
              </a:extLst>
            </p:cNvPr>
            <p:cNvCxnSpPr>
              <a:stCxn id="28" idx="1"/>
              <a:endCxn id="28"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CB4D7E5-5E6F-166F-C009-6B4748BA376E}"/>
              </a:ext>
            </a:extLst>
          </p:cNvPr>
          <p:cNvGrpSpPr/>
          <p:nvPr/>
        </p:nvGrpSpPr>
        <p:grpSpPr>
          <a:xfrm>
            <a:off x="4267080" y="4831176"/>
            <a:ext cx="763326" cy="1254594"/>
            <a:chOff x="866692" y="2808522"/>
            <a:chExt cx="1017767" cy="1445426"/>
          </a:xfrm>
        </p:grpSpPr>
        <p:sp>
          <p:nvSpPr>
            <p:cNvPr id="31" name="Rectangle 30">
              <a:extLst>
                <a:ext uri="{FF2B5EF4-FFF2-40B4-BE49-F238E27FC236}">
                  <a16:creationId xmlns:a16="http://schemas.microsoft.com/office/drawing/2014/main" id="{399F860B-4B75-AA3C-0CDD-4BBA6D92EC14}"/>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9FFA8E69-C3AF-393B-1E2A-D80FE4CB92E1}"/>
                </a:ext>
              </a:extLst>
            </p:cNvPr>
            <p:cNvCxnSpPr>
              <a:stCxn id="31" idx="1"/>
              <a:endCxn id="31"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24D8BE4A-2153-4FC9-69FC-E487733ABDF3}"/>
              </a:ext>
            </a:extLst>
          </p:cNvPr>
          <p:cNvSpPr txBox="1"/>
          <p:nvPr/>
        </p:nvSpPr>
        <p:spPr>
          <a:xfrm>
            <a:off x="4382375" y="3649502"/>
            <a:ext cx="532736" cy="461665"/>
          </a:xfrm>
          <a:prstGeom prst="rect">
            <a:avLst/>
          </a:prstGeom>
          <a:noFill/>
        </p:spPr>
        <p:txBody>
          <a:bodyPr wrap="square" rtlCol="0">
            <a:spAutoFit/>
          </a:bodyPr>
          <a:lstStyle/>
          <a:p>
            <a:pPr algn="ctr"/>
            <a:r>
              <a:rPr lang="en-IN" sz="2400">
                <a:solidFill>
                  <a:schemeClr val="bg1"/>
                </a:solidFill>
              </a:rPr>
              <a:t>3</a:t>
            </a:r>
          </a:p>
        </p:txBody>
      </p:sp>
      <p:sp>
        <p:nvSpPr>
          <p:cNvPr id="34" name="TextBox 33">
            <a:extLst>
              <a:ext uri="{FF2B5EF4-FFF2-40B4-BE49-F238E27FC236}">
                <a16:creationId xmlns:a16="http://schemas.microsoft.com/office/drawing/2014/main" id="{5ABEFC8B-C22D-B333-ADEA-89BD8545655D}"/>
              </a:ext>
            </a:extLst>
          </p:cNvPr>
          <p:cNvSpPr txBox="1"/>
          <p:nvPr/>
        </p:nvSpPr>
        <p:spPr>
          <a:xfrm>
            <a:off x="4382375" y="4261893"/>
            <a:ext cx="532736" cy="461665"/>
          </a:xfrm>
          <a:prstGeom prst="rect">
            <a:avLst/>
          </a:prstGeom>
          <a:noFill/>
        </p:spPr>
        <p:txBody>
          <a:bodyPr wrap="square" rtlCol="0">
            <a:spAutoFit/>
          </a:bodyPr>
          <a:lstStyle/>
          <a:p>
            <a:pPr algn="ctr"/>
            <a:r>
              <a:rPr lang="en-IN" sz="2400">
                <a:solidFill>
                  <a:schemeClr val="bg1"/>
                </a:solidFill>
              </a:rPr>
              <a:t>2</a:t>
            </a:r>
          </a:p>
        </p:txBody>
      </p:sp>
      <p:sp>
        <p:nvSpPr>
          <p:cNvPr id="36" name="TextBox 35">
            <a:extLst>
              <a:ext uri="{FF2B5EF4-FFF2-40B4-BE49-F238E27FC236}">
                <a16:creationId xmlns:a16="http://schemas.microsoft.com/office/drawing/2014/main" id="{A1F6EC82-765E-A986-0FFE-995C785FEDCC}"/>
              </a:ext>
            </a:extLst>
          </p:cNvPr>
          <p:cNvSpPr txBox="1"/>
          <p:nvPr/>
        </p:nvSpPr>
        <p:spPr>
          <a:xfrm>
            <a:off x="4236720" y="6188721"/>
            <a:ext cx="838082" cy="307777"/>
          </a:xfrm>
          <a:prstGeom prst="rect">
            <a:avLst/>
          </a:prstGeom>
          <a:noFill/>
        </p:spPr>
        <p:txBody>
          <a:bodyPr wrap="square" rtlCol="0">
            <a:spAutoFit/>
          </a:bodyPr>
          <a:lstStyle/>
          <a:p>
            <a:pPr algn="ctr"/>
            <a:r>
              <a:rPr lang="en-IN">
                <a:solidFill>
                  <a:schemeClr val="bg1"/>
                </a:solidFill>
              </a:rPr>
              <a:t>STACK</a:t>
            </a:r>
          </a:p>
        </p:txBody>
      </p:sp>
      <p:cxnSp>
        <p:nvCxnSpPr>
          <p:cNvPr id="37" name="Straight Arrow Connector 36">
            <a:extLst>
              <a:ext uri="{FF2B5EF4-FFF2-40B4-BE49-F238E27FC236}">
                <a16:creationId xmlns:a16="http://schemas.microsoft.com/office/drawing/2014/main" id="{C74AC5B7-652C-566C-C612-BFEA440A024A}"/>
              </a:ext>
            </a:extLst>
          </p:cNvPr>
          <p:cNvCxnSpPr>
            <a:cxnSpLocks/>
          </p:cNvCxnSpPr>
          <p:nvPr/>
        </p:nvCxnSpPr>
        <p:spPr>
          <a:xfrm>
            <a:off x="5363831" y="4831176"/>
            <a:ext cx="9110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401CD671-7F62-5A27-ACC0-6D2813428FA0}"/>
              </a:ext>
            </a:extLst>
          </p:cNvPr>
          <p:cNvGrpSpPr/>
          <p:nvPr/>
        </p:nvGrpSpPr>
        <p:grpSpPr>
          <a:xfrm>
            <a:off x="6630088" y="3576582"/>
            <a:ext cx="763326" cy="1254594"/>
            <a:chOff x="866692" y="2808522"/>
            <a:chExt cx="1017767" cy="1445426"/>
          </a:xfrm>
        </p:grpSpPr>
        <p:sp>
          <p:nvSpPr>
            <p:cNvPr id="39" name="Rectangle 38">
              <a:extLst>
                <a:ext uri="{FF2B5EF4-FFF2-40B4-BE49-F238E27FC236}">
                  <a16:creationId xmlns:a16="http://schemas.microsoft.com/office/drawing/2014/main" id="{9FF67C72-FA1A-26C3-7E55-ED071AFF0A5B}"/>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2B245461-8A08-E59F-4BD3-A33F57ED8065}"/>
                </a:ext>
              </a:extLst>
            </p:cNvPr>
            <p:cNvCxnSpPr>
              <a:cxnSpLocks/>
              <a:stCxn id="39" idx="1"/>
              <a:endCxn id="39"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6FE74A34-92FA-B5BC-D241-F302A43EF9B9}"/>
              </a:ext>
            </a:extLst>
          </p:cNvPr>
          <p:cNvGrpSpPr/>
          <p:nvPr/>
        </p:nvGrpSpPr>
        <p:grpSpPr>
          <a:xfrm>
            <a:off x="6630088" y="4831176"/>
            <a:ext cx="763326" cy="1254594"/>
            <a:chOff x="866692" y="2808522"/>
            <a:chExt cx="1017767" cy="1445426"/>
          </a:xfrm>
        </p:grpSpPr>
        <p:sp>
          <p:nvSpPr>
            <p:cNvPr id="42" name="Rectangle 41">
              <a:extLst>
                <a:ext uri="{FF2B5EF4-FFF2-40B4-BE49-F238E27FC236}">
                  <a16:creationId xmlns:a16="http://schemas.microsoft.com/office/drawing/2014/main" id="{7302A9CE-5E69-37DE-585B-56395DDE8073}"/>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 name="Straight Connector 42">
              <a:extLst>
                <a:ext uri="{FF2B5EF4-FFF2-40B4-BE49-F238E27FC236}">
                  <a16:creationId xmlns:a16="http://schemas.microsoft.com/office/drawing/2014/main" id="{6DBA3DD6-66C6-A884-4BDE-1DC826D766D9}"/>
                </a:ext>
              </a:extLst>
            </p:cNvPr>
            <p:cNvCxnSpPr>
              <a:cxnSpLocks/>
              <a:stCxn id="42" idx="1"/>
              <a:endCxn id="42"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75990B5F-B245-E39B-3CC7-28021FAA6FC0}"/>
              </a:ext>
            </a:extLst>
          </p:cNvPr>
          <p:cNvSpPr txBox="1"/>
          <p:nvPr/>
        </p:nvSpPr>
        <p:spPr>
          <a:xfrm>
            <a:off x="6745383" y="3649502"/>
            <a:ext cx="532736" cy="461665"/>
          </a:xfrm>
          <a:prstGeom prst="rect">
            <a:avLst/>
          </a:prstGeom>
          <a:noFill/>
        </p:spPr>
        <p:txBody>
          <a:bodyPr wrap="square" rtlCol="0">
            <a:spAutoFit/>
          </a:bodyPr>
          <a:lstStyle/>
          <a:p>
            <a:pPr algn="ctr"/>
            <a:r>
              <a:rPr lang="en-IN" sz="2400">
                <a:solidFill>
                  <a:schemeClr val="bg1"/>
                </a:solidFill>
              </a:rPr>
              <a:t>6</a:t>
            </a:r>
          </a:p>
        </p:txBody>
      </p:sp>
      <p:sp>
        <p:nvSpPr>
          <p:cNvPr id="47" name="TextBox 46">
            <a:extLst>
              <a:ext uri="{FF2B5EF4-FFF2-40B4-BE49-F238E27FC236}">
                <a16:creationId xmlns:a16="http://schemas.microsoft.com/office/drawing/2014/main" id="{2CE29C7B-2DD1-2EF6-04FC-ACC3C7E731CE}"/>
              </a:ext>
            </a:extLst>
          </p:cNvPr>
          <p:cNvSpPr txBox="1"/>
          <p:nvPr/>
        </p:nvSpPr>
        <p:spPr>
          <a:xfrm>
            <a:off x="6599728" y="6188721"/>
            <a:ext cx="838082" cy="307777"/>
          </a:xfrm>
          <a:prstGeom prst="rect">
            <a:avLst/>
          </a:prstGeom>
          <a:noFill/>
        </p:spPr>
        <p:txBody>
          <a:bodyPr wrap="square" rtlCol="0">
            <a:spAutoFit/>
          </a:bodyPr>
          <a:lstStyle/>
          <a:p>
            <a:pPr algn="ctr"/>
            <a:r>
              <a:rPr lang="en-IN">
                <a:solidFill>
                  <a:schemeClr val="bg1"/>
                </a:solidFill>
              </a:rPr>
              <a:t>STACK</a:t>
            </a:r>
          </a:p>
        </p:txBody>
      </p:sp>
      <p:sp>
        <p:nvSpPr>
          <p:cNvPr id="48" name="TextBox 47">
            <a:extLst>
              <a:ext uri="{FF2B5EF4-FFF2-40B4-BE49-F238E27FC236}">
                <a16:creationId xmlns:a16="http://schemas.microsoft.com/office/drawing/2014/main" id="{C5A21CCF-69FA-0FF1-552E-0C828D0C0834}"/>
              </a:ext>
            </a:extLst>
          </p:cNvPr>
          <p:cNvSpPr txBox="1"/>
          <p:nvPr/>
        </p:nvSpPr>
        <p:spPr>
          <a:xfrm>
            <a:off x="3249375" y="4487244"/>
            <a:ext cx="587661" cy="307777"/>
          </a:xfrm>
          <a:prstGeom prst="rect">
            <a:avLst/>
          </a:prstGeom>
          <a:noFill/>
        </p:spPr>
        <p:txBody>
          <a:bodyPr wrap="square" rtlCol="0">
            <a:spAutoFit/>
          </a:bodyPr>
          <a:lstStyle/>
          <a:p>
            <a:pPr algn="ctr"/>
            <a:r>
              <a:rPr lang="en-IN" err="1">
                <a:solidFill>
                  <a:schemeClr val="bg1"/>
                </a:solidFill>
              </a:rPr>
              <a:t>mult</a:t>
            </a:r>
            <a:endParaRPr lang="en-IN">
              <a:solidFill>
                <a:schemeClr val="bg1"/>
              </a:solidFill>
            </a:endParaRPr>
          </a:p>
        </p:txBody>
      </p:sp>
      <p:sp>
        <p:nvSpPr>
          <p:cNvPr id="49" name="TextBox 48">
            <a:extLst>
              <a:ext uri="{FF2B5EF4-FFF2-40B4-BE49-F238E27FC236}">
                <a16:creationId xmlns:a16="http://schemas.microsoft.com/office/drawing/2014/main" id="{25EE7E5D-AA1C-FF5A-08AA-8CF14630E2D6}"/>
              </a:ext>
            </a:extLst>
          </p:cNvPr>
          <p:cNvSpPr txBox="1"/>
          <p:nvPr/>
        </p:nvSpPr>
        <p:spPr>
          <a:xfrm>
            <a:off x="5539410" y="4487244"/>
            <a:ext cx="587661" cy="307777"/>
          </a:xfrm>
          <a:prstGeom prst="rect">
            <a:avLst/>
          </a:prstGeom>
          <a:noFill/>
        </p:spPr>
        <p:txBody>
          <a:bodyPr wrap="square" rtlCol="0">
            <a:spAutoFit/>
          </a:bodyPr>
          <a:lstStyle/>
          <a:p>
            <a:pPr algn="ctr"/>
            <a:r>
              <a:rPr lang="en-IN" err="1">
                <a:solidFill>
                  <a:schemeClr val="bg1"/>
                </a:solidFill>
              </a:rPr>
              <a:t>mult</a:t>
            </a:r>
            <a:endParaRPr lang="en-IN">
              <a:solidFill>
                <a:schemeClr val="bg1"/>
              </a:solidFill>
            </a:endParaRPr>
          </a:p>
        </p:txBody>
      </p:sp>
    </p:spTree>
    <p:extLst>
      <p:ext uri="{BB962C8B-B14F-4D97-AF65-F5344CB8AC3E}">
        <p14:creationId xmlns:p14="http://schemas.microsoft.com/office/powerpoint/2010/main" val="2160862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3CA97-464B-BF69-8B29-9400F95B118F}"/>
              </a:ext>
            </a:extLst>
          </p:cNvPr>
          <p:cNvSpPr>
            <a:spLocks noGrp="1"/>
          </p:cNvSpPr>
          <p:nvPr>
            <p:ph idx="1"/>
          </p:nvPr>
        </p:nvSpPr>
        <p:spPr/>
        <p:txBody>
          <a:bodyPr/>
          <a:lstStyle/>
          <a:p>
            <a:pPr marL="76200" indent="0">
              <a:buNone/>
            </a:pPr>
            <a:r>
              <a:rPr lang="en-IN">
                <a:latin typeface="Century Gothic" panose="020B0502020202020204" pitchFamily="34" charset="0"/>
              </a:rPr>
              <a:t>This is the final stack we obtained. As we can see, we obtained the value ‘6’ which is equal to 3 factorial.</a:t>
            </a: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endParaRPr lang="en-IN">
              <a:latin typeface="Century Gothic" panose="020B0502020202020204" pitchFamily="34" charset="0"/>
            </a:endParaRPr>
          </a:p>
          <a:p>
            <a:pPr marL="76200" indent="0">
              <a:buNone/>
            </a:pPr>
            <a:r>
              <a:rPr lang="en-IN">
                <a:latin typeface="Century Gothic" panose="020B0502020202020204" pitchFamily="34" charset="0"/>
              </a:rPr>
              <a:t>After this, the ‘return’ command transfers control of the program back to the main function. </a:t>
            </a:r>
          </a:p>
          <a:p>
            <a:pPr marL="76200" indent="0">
              <a:buNone/>
            </a:pPr>
            <a:endParaRPr lang="en-IN">
              <a:latin typeface="Century Gothic" panose="020B0502020202020204" pitchFamily="34" charset="0"/>
            </a:endParaRPr>
          </a:p>
        </p:txBody>
      </p:sp>
      <p:sp>
        <p:nvSpPr>
          <p:cNvPr id="4" name="Title 3">
            <a:extLst>
              <a:ext uri="{FF2B5EF4-FFF2-40B4-BE49-F238E27FC236}">
                <a16:creationId xmlns:a16="http://schemas.microsoft.com/office/drawing/2014/main" id="{F110F9E8-110A-2645-500B-5332E1F4B659}"/>
              </a:ext>
            </a:extLst>
          </p:cNvPr>
          <p:cNvSpPr>
            <a:spLocks noGrp="1"/>
          </p:cNvSpPr>
          <p:nvPr>
            <p:ph type="title"/>
          </p:nvPr>
        </p:nvSpPr>
        <p:spPr>
          <a:xfrm>
            <a:off x="539106" y="361502"/>
            <a:ext cx="10972800" cy="551200"/>
          </a:xfrm>
        </p:spPr>
        <p:txBody>
          <a:bodyPr/>
          <a:lstStyle/>
          <a:p>
            <a:r>
              <a:rPr lang="en-IN" sz="4800">
                <a:latin typeface="Century Gothic" panose="020B0502020202020204" pitchFamily="34" charset="0"/>
              </a:rPr>
              <a:t>Explanation</a:t>
            </a:r>
          </a:p>
        </p:txBody>
      </p:sp>
      <p:grpSp>
        <p:nvGrpSpPr>
          <p:cNvPr id="5" name="Group 4">
            <a:extLst>
              <a:ext uri="{FF2B5EF4-FFF2-40B4-BE49-F238E27FC236}">
                <a16:creationId xmlns:a16="http://schemas.microsoft.com/office/drawing/2014/main" id="{3335B02C-E444-A4A3-ADA6-F6860042AB38}"/>
              </a:ext>
            </a:extLst>
          </p:cNvPr>
          <p:cNvGrpSpPr/>
          <p:nvPr/>
        </p:nvGrpSpPr>
        <p:grpSpPr>
          <a:xfrm>
            <a:off x="948882" y="2965934"/>
            <a:ext cx="763326" cy="1254594"/>
            <a:chOff x="866692" y="2808522"/>
            <a:chExt cx="1017767" cy="1445426"/>
          </a:xfrm>
        </p:grpSpPr>
        <p:sp>
          <p:nvSpPr>
            <p:cNvPr id="6" name="Rectangle 5">
              <a:extLst>
                <a:ext uri="{FF2B5EF4-FFF2-40B4-BE49-F238E27FC236}">
                  <a16:creationId xmlns:a16="http://schemas.microsoft.com/office/drawing/2014/main" id="{B7A6DB26-01B6-FBAA-88A2-6E3C93BF5FAB}"/>
                </a:ext>
              </a:extLst>
            </p:cNvPr>
            <p:cNvSpPr/>
            <p:nvPr/>
          </p:nvSpPr>
          <p:spPr>
            <a:xfrm>
              <a:off x="866692" y="2808522"/>
              <a:ext cx="1017767" cy="14454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0C701ED-5CD6-1D7C-0B7C-D4B65A882015}"/>
                </a:ext>
              </a:extLst>
            </p:cNvPr>
            <p:cNvCxnSpPr>
              <a:cxnSpLocks/>
              <a:stCxn id="6" idx="1"/>
              <a:endCxn id="6" idx="3"/>
            </p:cNvCxnSpPr>
            <p:nvPr/>
          </p:nvCxnSpPr>
          <p:spPr>
            <a:xfrm>
              <a:off x="866692" y="3531235"/>
              <a:ext cx="1017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FC20D72C-6988-A6FB-36EE-75F7C64921E3}"/>
              </a:ext>
            </a:extLst>
          </p:cNvPr>
          <p:cNvSpPr txBox="1"/>
          <p:nvPr/>
        </p:nvSpPr>
        <p:spPr>
          <a:xfrm>
            <a:off x="1064177" y="3048750"/>
            <a:ext cx="532736" cy="461665"/>
          </a:xfrm>
          <a:prstGeom prst="rect">
            <a:avLst/>
          </a:prstGeom>
          <a:noFill/>
        </p:spPr>
        <p:txBody>
          <a:bodyPr wrap="square" rtlCol="0">
            <a:spAutoFit/>
          </a:bodyPr>
          <a:lstStyle/>
          <a:p>
            <a:pPr algn="ctr"/>
            <a:r>
              <a:rPr lang="en-IN" sz="2400">
                <a:solidFill>
                  <a:schemeClr val="bg1"/>
                </a:solidFill>
              </a:rPr>
              <a:t>6</a:t>
            </a:r>
          </a:p>
        </p:txBody>
      </p:sp>
      <p:sp>
        <p:nvSpPr>
          <p:cNvPr id="12" name="TextBox 11">
            <a:extLst>
              <a:ext uri="{FF2B5EF4-FFF2-40B4-BE49-F238E27FC236}">
                <a16:creationId xmlns:a16="http://schemas.microsoft.com/office/drawing/2014/main" id="{668C38AE-6C43-960F-088E-5781524C6CB8}"/>
              </a:ext>
            </a:extLst>
          </p:cNvPr>
          <p:cNvSpPr txBox="1"/>
          <p:nvPr/>
        </p:nvSpPr>
        <p:spPr>
          <a:xfrm>
            <a:off x="933702" y="4359040"/>
            <a:ext cx="793686" cy="307777"/>
          </a:xfrm>
          <a:prstGeom prst="rect">
            <a:avLst/>
          </a:prstGeom>
          <a:noFill/>
        </p:spPr>
        <p:txBody>
          <a:bodyPr wrap="square" rtlCol="0">
            <a:spAutoFit/>
          </a:bodyPr>
          <a:lstStyle/>
          <a:p>
            <a:pPr algn="ctr"/>
            <a:r>
              <a:rPr lang="en-IN">
                <a:solidFill>
                  <a:schemeClr val="bg1"/>
                </a:solidFill>
              </a:rPr>
              <a:t>STACK</a:t>
            </a:r>
          </a:p>
        </p:txBody>
      </p:sp>
      <p:cxnSp>
        <p:nvCxnSpPr>
          <p:cNvPr id="13" name="Straight Arrow Connector 12">
            <a:extLst>
              <a:ext uri="{FF2B5EF4-FFF2-40B4-BE49-F238E27FC236}">
                <a16:creationId xmlns:a16="http://schemas.microsoft.com/office/drawing/2014/main" id="{65E02A7E-82AB-D66E-2E0E-6823FCC378A7}"/>
              </a:ext>
            </a:extLst>
          </p:cNvPr>
          <p:cNvCxnSpPr>
            <a:cxnSpLocks/>
          </p:cNvCxnSpPr>
          <p:nvPr/>
        </p:nvCxnSpPr>
        <p:spPr>
          <a:xfrm>
            <a:off x="2022957" y="3256818"/>
            <a:ext cx="9110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D693B4-6750-3A6F-BE23-F405325E2FE6}"/>
              </a:ext>
            </a:extLst>
          </p:cNvPr>
          <p:cNvSpPr txBox="1"/>
          <p:nvPr/>
        </p:nvSpPr>
        <p:spPr>
          <a:xfrm>
            <a:off x="2989689" y="3102929"/>
            <a:ext cx="2282025" cy="338554"/>
          </a:xfrm>
          <a:prstGeom prst="rect">
            <a:avLst/>
          </a:prstGeom>
          <a:noFill/>
          <a:ln>
            <a:noFill/>
          </a:ln>
        </p:spPr>
        <p:txBody>
          <a:bodyPr wrap="square" rtlCol="0">
            <a:spAutoFit/>
          </a:bodyPr>
          <a:lstStyle/>
          <a:p>
            <a:r>
              <a:rPr lang="en-IN" sz="1600">
                <a:solidFill>
                  <a:schemeClr val="bg1"/>
                </a:solidFill>
                <a:latin typeface="Century Gothic" panose="020B0502020202020204" pitchFamily="34" charset="0"/>
              </a:rPr>
              <a:t>This value is returned </a:t>
            </a:r>
          </a:p>
        </p:txBody>
      </p:sp>
    </p:spTree>
    <p:extLst>
      <p:ext uri="{BB962C8B-B14F-4D97-AF65-F5344CB8AC3E}">
        <p14:creationId xmlns:p14="http://schemas.microsoft.com/office/powerpoint/2010/main" val="3280500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FF2-0078-FBB4-7ABA-5606BE2BE9F5}"/>
              </a:ext>
            </a:extLst>
          </p:cNvPr>
          <p:cNvSpPr>
            <a:spLocks noGrp="1"/>
          </p:cNvSpPr>
          <p:nvPr>
            <p:ph type="title"/>
          </p:nvPr>
        </p:nvSpPr>
        <p:spPr>
          <a:xfrm>
            <a:off x="865094" y="1654623"/>
            <a:ext cx="10515600" cy="2852737"/>
          </a:xfrm>
        </p:spPr>
        <p:txBody>
          <a:bodyPr/>
          <a:lstStyle/>
          <a:p>
            <a:br>
              <a:rPr lang="en-US">
                <a:latin typeface="Century Gothic" panose="020B0502020202020204" pitchFamily="34" charset="0"/>
              </a:rPr>
            </a:br>
            <a:br>
              <a:rPr lang="en-US">
                <a:latin typeface="Century Gothic" panose="020B0502020202020204" pitchFamily="34" charset="0"/>
              </a:rPr>
            </a:br>
            <a:r>
              <a:rPr lang="en-US" u="sng">
                <a:latin typeface="Century Gothic"/>
              </a:rPr>
              <a:t>Question 3</a:t>
            </a:r>
            <a:br>
              <a:rPr lang="en-US">
                <a:latin typeface="Century Gothic" panose="020B0502020202020204" pitchFamily="34" charset="0"/>
              </a:rPr>
            </a:br>
            <a:endParaRPr lang="en-IN">
              <a:latin typeface="Century Gothic" panose="020B0502020202020204" pitchFamily="34" charset="0"/>
            </a:endParaRPr>
          </a:p>
        </p:txBody>
      </p:sp>
    </p:spTree>
    <p:extLst>
      <p:ext uri="{BB962C8B-B14F-4D97-AF65-F5344CB8AC3E}">
        <p14:creationId xmlns:p14="http://schemas.microsoft.com/office/powerpoint/2010/main" val="3213913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895E-F11A-F5B7-50BE-AF6AF8D93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E69FE3-758B-5EA2-CFA6-92B0EAFCB81E}"/>
              </a:ext>
            </a:extLst>
          </p:cNvPr>
          <p:cNvSpPr>
            <a:spLocks noGrp="1"/>
          </p:cNvSpPr>
          <p:nvPr>
            <p:ph idx="1"/>
          </p:nvPr>
        </p:nvSpPr>
        <p:spPr/>
        <p:txBody>
          <a:bodyPr/>
          <a:lstStyle/>
          <a:p>
            <a:pPr marL="76200" indent="0">
              <a:buNone/>
            </a:pPr>
            <a:r>
              <a:rPr lang="en-US">
                <a:latin typeface="Century Gothic"/>
              </a:rPr>
              <a:t>Write a VM function that pushes the value of the input </a:t>
            </a:r>
            <a:r>
              <a:rPr lang="en-US" err="1">
                <a:latin typeface="Century Gothic"/>
              </a:rPr>
              <a:t>arg</a:t>
            </a:r>
            <a:r>
              <a:rPr lang="en-US">
                <a:latin typeface="Century Gothic"/>
              </a:rPr>
              <a:t> onto the stack N times, where N is the value of the second input arg.</a:t>
            </a:r>
          </a:p>
        </p:txBody>
      </p:sp>
    </p:spTree>
    <p:extLst>
      <p:ext uri="{BB962C8B-B14F-4D97-AF65-F5344CB8AC3E}">
        <p14:creationId xmlns:p14="http://schemas.microsoft.com/office/powerpoint/2010/main" val="2234830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FF2-0078-FBB4-7ABA-5606BE2BE9F5}"/>
              </a:ext>
            </a:extLst>
          </p:cNvPr>
          <p:cNvSpPr>
            <a:spLocks noGrp="1"/>
          </p:cNvSpPr>
          <p:nvPr>
            <p:ph type="title"/>
          </p:nvPr>
        </p:nvSpPr>
        <p:spPr>
          <a:xfrm>
            <a:off x="4294094" y="1654623"/>
            <a:ext cx="7086600" cy="2852737"/>
          </a:xfrm>
        </p:spPr>
        <p:txBody>
          <a:bodyPr/>
          <a:lstStyle/>
          <a:p>
            <a:br>
              <a:rPr lang="en-US">
                <a:latin typeface="Century Gothic" panose="020B0502020202020204" pitchFamily="34" charset="0"/>
              </a:rPr>
            </a:br>
            <a:br>
              <a:rPr lang="en-US">
                <a:latin typeface="Century Gothic" panose="020B0502020202020204" pitchFamily="34" charset="0"/>
              </a:rPr>
            </a:br>
            <a:r>
              <a:rPr lang="en-US">
                <a:latin typeface="Century Gothic"/>
              </a:rPr>
              <a:t>CODE</a:t>
            </a:r>
            <a:br>
              <a:rPr lang="en-US">
                <a:latin typeface="Century Gothic" panose="020B0502020202020204" pitchFamily="34" charset="0"/>
              </a:rPr>
            </a:br>
            <a:endParaRPr lang="en-IN">
              <a:latin typeface="Century Gothic" panose="020B0502020202020204" pitchFamily="34" charset="0"/>
            </a:endParaRPr>
          </a:p>
        </p:txBody>
      </p:sp>
    </p:spTree>
    <p:extLst>
      <p:ext uri="{BB962C8B-B14F-4D97-AF65-F5344CB8AC3E}">
        <p14:creationId xmlns:p14="http://schemas.microsoft.com/office/powerpoint/2010/main" val="65190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33F-D28D-E4EC-AEF0-220D9F2DFE4A}"/>
              </a:ext>
            </a:extLst>
          </p:cNvPr>
          <p:cNvSpPr>
            <a:spLocks noGrp="1"/>
          </p:cNvSpPr>
          <p:nvPr>
            <p:ph type="title"/>
          </p:nvPr>
        </p:nvSpPr>
        <p:spPr>
          <a:xfrm>
            <a:off x="1997263" y="690282"/>
            <a:ext cx="2090644" cy="600076"/>
          </a:xfrm>
        </p:spPr>
        <p:txBody>
          <a:bodyPr/>
          <a:lstStyle/>
          <a:p>
            <a:r>
              <a:rPr lang="en-IN" sz="3000" err="1">
                <a:latin typeface="Century Gothic" panose="020B0502020202020204" pitchFamily="34" charset="0"/>
              </a:rPr>
              <a:t>BasicTest</a:t>
            </a:r>
            <a:endParaRPr lang="en-IN" sz="3000">
              <a:latin typeface="Century Gothic" panose="020B0502020202020204" pitchFamily="34" charset="0"/>
            </a:endParaRPr>
          </a:p>
        </p:txBody>
      </p:sp>
      <p:sp>
        <p:nvSpPr>
          <p:cNvPr id="4" name="Title 1">
            <a:extLst>
              <a:ext uri="{FF2B5EF4-FFF2-40B4-BE49-F238E27FC236}">
                <a16:creationId xmlns:a16="http://schemas.microsoft.com/office/drawing/2014/main" id="{4E938265-DC67-4C22-E55D-67F0F4F72B35}"/>
              </a:ext>
            </a:extLst>
          </p:cNvPr>
          <p:cNvSpPr txBox="1">
            <a:spLocks/>
          </p:cNvSpPr>
          <p:nvPr/>
        </p:nvSpPr>
        <p:spPr>
          <a:xfrm>
            <a:off x="7591748" y="627529"/>
            <a:ext cx="2824732" cy="600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6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3000" err="1">
                <a:latin typeface="Century Gothic" panose="020B0502020202020204" pitchFamily="34" charset="0"/>
              </a:rPr>
              <a:t>PointerTest</a:t>
            </a:r>
            <a:endParaRPr lang="en-IN" sz="3000">
              <a:latin typeface="Century Gothic" panose="020B0502020202020204" pitchFamily="34" charset="0"/>
            </a:endParaRPr>
          </a:p>
        </p:txBody>
      </p:sp>
      <p:pic>
        <p:nvPicPr>
          <p:cNvPr id="5" name="Picture 4">
            <a:extLst>
              <a:ext uri="{FF2B5EF4-FFF2-40B4-BE49-F238E27FC236}">
                <a16:creationId xmlns:a16="http://schemas.microsoft.com/office/drawing/2014/main" id="{E592B7AA-65EB-9947-6EE6-2C5BE2F36AEA}"/>
              </a:ext>
            </a:extLst>
          </p:cNvPr>
          <p:cNvPicPr>
            <a:picLocks noChangeAspect="1"/>
          </p:cNvPicPr>
          <p:nvPr/>
        </p:nvPicPr>
        <p:blipFill>
          <a:blip r:embed="rId2"/>
          <a:stretch>
            <a:fillRect/>
          </a:stretch>
        </p:blipFill>
        <p:spPr>
          <a:xfrm>
            <a:off x="589226" y="1541929"/>
            <a:ext cx="4798563" cy="3919618"/>
          </a:xfrm>
          <a:prstGeom prst="rect">
            <a:avLst/>
          </a:prstGeom>
        </p:spPr>
      </p:pic>
      <p:pic>
        <p:nvPicPr>
          <p:cNvPr id="7" name="Picture 6">
            <a:extLst>
              <a:ext uri="{FF2B5EF4-FFF2-40B4-BE49-F238E27FC236}">
                <a16:creationId xmlns:a16="http://schemas.microsoft.com/office/drawing/2014/main" id="{532AD73C-0277-24C8-43B8-387E0A66123A}"/>
              </a:ext>
            </a:extLst>
          </p:cNvPr>
          <p:cNvPicPr>
            <a:picLocks noChangeAspect="1"/>
          </p:cNvPicPr>
          <p:nvPr/>
        </p:nvPicPr>
        <p:blipFill>
          <a:blip r:embed="rId3"/>
          <a:stretch>
            <a:fillRect/>
          </a:stretch>
        </p:blipFill>
        <p:spPr>
          <a:xfrm>
            <a:off x="6514897" y="1497105"/>
            <a:ext cx="4818012" cy="3935505"/>
          </a:xfrm>
          <a:prstGeom prst="rect">
            <a:avLst/>
          </a:prstGeom>
        </p:spPr>
      </p:pic>
    </p:spTree>
    <p:extLst>
      <p:ext uri="{BB962C8B-B14F-4D97-AF65-F5344CB8AC3E}">
        <p14:creationId xmlns:p14="http://schemas.microsoft.com/office/powerpoint/2010/main" val="1700829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FFF900EA-95E9-7CB8-2705-0915A6525920}"/>
              </a:ext>
            </a:extLst>
          </p:cNvPr>
          <p:cNvPicPr>
            <a:picLocks noGrp="1" noChangeAspect="1"/>
          </p:cNvPicPr>
          <p:nvPr>
            <p:ph idx="1"/>
          </p:nvPr>
        </p:nvPicPr>
        <p:blipFill>
          <a:blip r:embed="rId2"/>
          <a:stretch>
            <a:fillRect/>
          </a:stretch>
        </p:blipFill>
        <p:spPr>
          <a:xfrm>
            <a:off x="3617552" y="1500000"/>
            <a:ext cx="4114686" cy="4852000"/>
          </a:xfrm>
        </p:spPr>
      </p:pic>
    </p:spTree>
    <p:extLst>
      <p:ext uri="{BB962C8B-B14F-4D97-AF65-F5344CB8AC3E}">
        <p14:creationId xmlns:p14="http://schemas.microsoft.com/office/powerpoint/2010/main" val="4234446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FF2-0078-FBB4-7ABA-5606BE2BE9F5}"/>
              </a:ext>
            </a:extLst>
          </p:cNvPr>
          <p:cNvSpPr>
            <a:spLocks noGrp="1"/>
          </p:cNvSpPr>
          <p:nvPr>
            <p:ph type="title"/>
          </p:nvPr>
        </p:nvSpPr>
        <p:spPr>
          <a:xfrm>
            <a:off x="4294094" y="1654623"/>
            <a:ext cx="7086600" cy="2852737"/>
          </a:xfrm>
        </p:spPr>
        <p:txBody>
          <a:bodyPr/>
          <a:lstStyle/>
          <a:p>
            <a:br>
              <a:rPr lang="en-US">
                <a:latin typeface="Century Gothic" panose="020B0502020202020204" pitchFamily="34" charset="0"/>
              </a:rPr>
            </a:br>
            <a:br>
              <a:rPr lang="en-US">
                <a:latin typeface="Century Gothic" panose="020B0502020202020204" pitchFamily="34" charset="0"/>
              </a:rPr>
            </a:br>
            <a:r>
              <a:rPr lang="en-US">
                <a:latin typeface="Century Gothic"/>
              </a:rPr>
              <a:t>RESULT</a:t>
            </a:r>
            <a:br>
              <a:rPr lang="en-US">
                <a:latin typeface="Century Gothic" panose="020B0502020202020204" pitchFamily="34" charset="0"/>
              </a:rPr>
            </a:br>
            <a:endParaRPr lang="en-IN">
              <a:latin typeface="Century Gothic" panose="020B0502020202020204" pitchFamily="34" charset="0"/>
            </a:endParaRPr>
          </a:p>
        </p:txBody>
      </p:sp>
    </p:spTree>
    <p:extLst>
      <p:ext uri="{BB962C8B-B14F-4D97-AF65-F5344CB8AC3E}">
        <p14:creationId xmlns:p14="http://schemas.microsoft.com/office/powerpoint/2010/main" val="3892576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91BE-ACBB-0862-233E-5CEDD73E5C50}"/>
              </a:ext>
            </a:extLst>
          </p:cNvPr>
          <p:cNvSpPr>
            <a:spLocks noGrp="1"/>
          </p:cNvSpPr>
          <p:nvPr>
            <p:ph type="title"/>
          </p:nvPr>
        </p:nvSpPr>
        <p:spPr/>
        <p:txBody>
          <a:bodyP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742A36F3-26C9-A983-1C2C-225AF57967EF}"/>
              </a:ext>
            </a:extLst>
          </p:cNvPr>
          <p:cNvPicPr>
            <a:picLocks noGrp="1" noChangeAspect="1"/>
          </p:cNvPicPr>
          <p:nvPr>
            <p:ph idx="1"/>
          </p:nvPr>
        </p:nvPicPr>
        <p:blipFill>
          <a:blip r:embed="rId2"/>
          <a:stretch>
            <a:fillRect/>
          </a:stretch>
        </p:blipFill>
        <p:spPr>
          <a:xfrm>
            <a:off x="2095520" y="1306158"/>
            <a:ext cx="7078539" cy="4852000"/>
          </a:xfrm>
        </p:spPr>
      </p:pic>
    </p:spTree>
    <p:extLst>
      <p:ext uri="{BB962C8B-B14F-4D97-AF65-F5344CB8AC3E}">
        <p14:creationId xmlns:p14="http://schemas.microsoft.com/office/powerpoint/2010/main" val="2550023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FF2-0078-FBB4-7ABA-5606BE2BE9F5}"/>
              </a:ext>
            </a:extLst>
          </p:cNvPr>
          <p:cNvSpPr>
            <a:spLocks noGrp="1"/>
          </p:cNvSpPr>
          <p:nvPr>
            <p:ph type="title"/>
          </p:nvPr>
        </p:nvSpPr>
        <p:spPr>
          <a:xfrm>
            <a:off x="865094" y="1654623"/>
            <a:ext cx="10515600" cy="2852737"/>
          </a:xfrm>
        </p:spPr>
        <p:txBody>
          <a:bodyPr/>
          <a:lstStyle/>
          <a:p>
            <a:br>
              <a:rPr lang="en-US">
                <a:latin typeface="Century Gothic" panose="020B0502020202020204" pitchFamily="34" charset="0"/>
              </a:rPr>
            </a:br>
            <a:br>
              <a:rPr lang="en-US">
                <a:latin typeface="Century Gothic" panose="020B0502020202020204" pitchFamily="34" charset="0"/>
              </a:rPr>
            </a:br>
            <a:r>
              <a:rPr lang="en-US" u="sng">
                <a:latin typeface="Century Gothic"/>
              </a:rPr>
              <a:t>Question 4</a:t>
            </a:r>
            <a:br>
              <a:rPr lang="en-US">
                <a:latin typeface="Century Gothic" panose="020B0502020202020204" pitchFamily="34" charset="0"/>
              </a:rPr>
            </a:br>
            <a:endParaRPr lang="en-IN">
              <a:latin typeface="Century Gothic" panose="020B0502020202020204" pitchFamily="34" charset="0"/>
            </a:endParaRPr>
          </a:p>
        </p:txBody>
      </p:sp>
    </p:spTree>
    <p:extLst>
      <p:ext uri="{BB962C8B-B14F-4D97-AF65-F5344CB8AC3E}">
        <p14:creationId xmlns:p14="http://schemas.microsoft.com/office/powerpoint/2010/main" val="3546263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8800-5FFA-B535-8783-6EB46BABE85B}"/>
              </a:ext>
            </a:extLst>
          </p:cNvPr>
          <p:cNvSpPr>
            <a:spLocks noGrp="1"/>
          </p:cNvSpPr>
          <p:nvPr>
            <p:ph type="title"/>
          </p:nvPr>
        </p:nvSpPr>
        <p:spPr>
          <a:xfrm>
            <a:off x="2176739" y="2636969"/>
            <a:ext cx="9388643" cy="551200"/>
          </a:xfrm>
        </p:spPr>
        <p:txBody>
          <a:bodyPr/>
          <a:lstStyle/>
          <a:p>
            <a:r>
              <a:rPr lang="en-US" sz="2800"/>
              <a:t>Explain in detail ‘THIS’, ‘</a:t>
            </a:r>
            <a:r>
              <a:rPr lang="en-US" sz="2800" err="1"/>
              <a:t>THAT’and</a:t>
            </a:r>
            <a:r>
              <a:rPr lang="en-US" sz="2800"/>
              <a:t> ‘POINTERS’</a:t>
            </a:r>
          </a:p>
        </p:txBody>
      </p:sp>
    </p:spTree>
    <p:extLst>
      <p:ext uri="{BB962C8B-B14F-4D97-AF65-F5344CB8AC3E}">
        <p14:creationId xmlns:p14="http://schemas.microsoft.com/office/powerpoint/2010/main" val="1349762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E5A4-9985-4EAB-83D2-B7E685E8ADCA}"/>
              </a:ext>
            </a:extLst>
          </p:cNvPr>
          <p:cNvSpPr>
            <a:spLocks noGrp="1"/>
          </p:cNvSpPr>
          <p:nvPr>
            <p:ph type="title"/>
          </p:nvPr>
        </p:nvSpPr>
        <p:spPr/>
        <p:txBody>
          <a:bodyPr/>
          <a:lstStyle/>
          <a:p>
            <a:r>
              <a:rPr lang="en-US" sz="2400"/>
              <a:t>THIS</a:t>
            </a:r>
          </a:p>
        </p:txBody>
      </p:sp>
      <p:sp>
        <p:nvSpPr>
          <p:cNvPr id="3" name="Content Placeholder 2">
            <a:extLst>
              <a:ext uri="{FF2B5EF4-FFF2-40B4-BE49-F238E27FC236}">
                <a16:creationId xmlns:a16="http://schemas.microsoft.com/office/drawing/2014/main" id="{4042D3F6-50D0-5533-9CF0-4A0C223B29D8}"/>
              </a:ext>
            </a:extLst>
          </p:cNvPr>
          <p:cNvSpPr>
            <a:spLocks noGrp="1"/>
          </p:cNvSpPr>
          <p:nvPr>
            <p:ph idx="1"/>
          </p:nvPr>
        </p:nvSpPr>
        <p:spPr/>
        <p:txBody>
          <a:bodyPr/>
          <a:lstStyle/>
          <a:p>
            <a:r>
              <a:rPr lang="en-US"/>
              <a:t>The "this" memory segment refers to the memory block reserved for the     current object instance being called on. </a:t>
            </a:r>
          </a:p>
          <a:p>
            <a:r>
              <a:rPr lang="en-US"/>
              <a:t>When a method on an object is called, the Hack VM reserves a block of memory for that object and </a:t>
            </a:r>
            <a:r>
              <a:rPr lang="en-US" err="1"/>
              <a:t>initialises</a:t>
            </a:r>
            <a:r>
              <a:rPr lang="en-US"/>
              <a:t> it with its data members. The "this" section points to the beginning of that block of memory, allowing the method to access or edit the object's data.</a:t>
            </a:r>
          </a:p>
          <a:p>
            <a:r>
              <a:rPr lang="en-US"/>
              <a:t>The "this" memory segment is used for instance variable access, which means that whenever a method wants to access or alter a data member of the current object instance, it will do so via the "this" segment. Assume we have a "Person" class with two data members "name" and "age". We could </a:t>
            </a:r>
            <a:r>
              <a:rPr lang="en-US" err="1"/>
              <a:t>utilise</a:t>
            </a:r>
            <a:r>
              <a:rPr lang="en-US"/>
              <a:t> the "this" segment within a Person class method to get the current Person object's "name" data component.</a:t>
            </a:r>
          </a:p>
        </p:txBody>
      </p:sp>
    </p:spTree>
    <p:extLst>
      <p:ext uri="{BB962C8B-B14F-4D97-AF65-F5344CB8AC3E}">
        <p14:creationId xmlns:p14="http://schemas.microsoft.com/office/powerpoint/2010/main" val="1680684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7A93-19E6-2837-B109-794CCAEA0204}"/>
              </a:ext>
            </a:extLst>
          </p:cNvPr>
          <p:cNvSpPr>
            <a:spLocks noGrp="1"/>
          </p:cNvSpPr>
          <p:nvPr>
            <p:ph type="title"/>
          </p:nvPr>
        </p:nvSpPr>
        <p:spPr/>
        <p:txBody>
          <a:bodyPr/>
          <a:lstStyle/>
          <a:p>
            <a:r>
              <a:rPr lang="en-US"/>
              <a:t>THAT</a:t>
            </a:r>
          </a:p>
        </p:txBody>
      </p:sp>
      <p:sp>
        <p:nvSpPr>
          <p:cNvPr id="3" name="Content Placeholder 2">
            <a:extLst>
              <a:ext uri="{FF2B5EF4-FFF2-40B4-BE49-F238E27FC236}">
                <a16:creationId xmlns:a16="http://schemas.microsoft.com/office/drawing/2014/main" id="{008C2537-D93A-6E51-E038-840427288342}"/>
              </a:ext>
            </a:extLst>
          </p:cNvPr>
          <p:cNvSpPr>
            <a:spLocks noGrp="1"/>
          </p:cNvSpPr>
          <p:nvPr>
            <p:ph idx="1"/>
          </p:nvPr>
        </p:nvSpPr>
        <p:spPr/>
        <p:txBody>
          <a:bodyPr/>
          <a:lstStyle/>
          <a:p>
            <a:r>
              <a:rPr lang="en-US"/>
              <a:t>The "that" memory segment is used to store the base address of the memory segment containing the current object on which a method is being called.</a:t>
            </a:r>
          </a:p>
          <a:p>
            <a:r>
              <a:rPr lang="en-US"/>
              <a:t>An object is an instance of a class in object-oriented programming, and each object has its own set of data and </a:t>
            </a:r>
            <a:r>
              <a:rPr lang="en-US" err="1"/>
              <a:t>behaviour</a:t>
            </a:r>
            <a:r>
              <a:rPr lang="en-US"/>
              <a:t>. When a method on an object is called, the method must know where the object's data is stored in memory in order to access or modify the data.</a:t>
            </a:r>
          </a:p>
          <a:p>
            <a:r>
              <a:rPr lang="en-US"/>
              <a:t>To access or modify data within the current object, use the "that" segment in conjunction with the "this" keyword. The keyword "this" refers to the current object instance, whereas the "that" segment stores the base address of the memory segment containing the current object.</a:t>
            </a:r>
          </a:p>
        </p:txBody>
      </p:sp>
    </p:spTree>
    <p:extLst>
      <p:ext uri="{BB962C8B-B14F-4D97-AF65-F5344CB8AC3E}">
        <p14:creationId xmlns:p14="http://schemas.microsoft.com/office/powerpoint/2010/main" val="2118514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709B-A407-A1AC-C80A-5F2D54A7DA3B}"/>
              </a:ext>
            </a:extLst>
          </p:cNvPr>
          <p:cNvSpPr>
            <a:spLocks noGrp="1"/>
          </p:cNvSpPr>
          <p:nvPr>
            <p:ph type="title"/>
          </p:nvPr>
        </p:nvSpPr>
        <p:spPr/>
        <p:txBody>
          <a:bodyPr/>
          <a:lstStyle/>
          <a:p>
            <a:r>
              <a:rPr lang="en-US"/>
              <a:t>POINTER</a:t>
            </a:r>
          </a:p>
        </p:txBody>
      </p:sp>
      <p:sp>
        <p:nvSpPr>
          <p:cNvPr id="3" name="Content Placeholder 2">
            <a:extLst>
              <a:ext uri="{FF2B5EF4-FFF2-40B4-BE49-F238E27FC236}">
                <a16:creationId xmlns:a16="http://schemas.microsoft.com/office/drawing/2014/main" id="{83437B5C-1A04-C12E-3C11-3B0F573A042E}"/>
              </a:ext>
            </a:extLst>
          </p:cNvPr>
          <p:cNvSpPr>
            <a:spLocks noGrp="1"/>
          </p:cNvSpPr>
          <p:nvPr>
            <p:ph idx="1"/>
          </p:nvPr>
        </p:nvSpPr>
        <p:spPr/>
        <p:txBody>
          <a:bodyPr/>
          <a:lstStyle/>
          <a:p>
            <a:r>
              <a:rPr lang="en-US" sz="2000"/>
              <a:t>The "pointers" memory segment in Hack VM is a region of memory used to store references to objects in the heap.</a:t>
            </a:r>
          </a:p>
          <a:p>
            <a:endParaRPr lang="en-US" sz="2000"/>
          </a:p>
          <a:p>
            <a:r>
              <a:rPr lang="en-US" sz="2000"/>
              <a:t>A variable that contains the memory address of another variable or object is known as a pointer. Pointers allow </a:t>
            </a:r>
            <a:r>
              <a:rPr lang="en-US" sz="2000" err="1"/>
              <a:t>programmes</a:t>
            </a:r>
            <a:r>
              <a:rPr lang="en-US" sz="2000"/>
              <a:t> to indirectly access and manipulate data by referring to the data's memory location rather than the data itself. Pointers are frequently used in object-oriented programming to refer to objects in memory, which are typically allocated dynamically on the heap.</a:t>
            </a:r>
          </a:p>
          <a:p>
            <a:endParaRPr lang="en-US" sz="1200">
              <a:solidFill>
                <a:srgbClr val="374151"/>
              </a:solidFill>
            </a:endParaRPr>
          </a:p>
        </p:txBody>
      </p:sp>
    </p:spTree>
    <p:extLst>
      <p:ext uri="{BB962C8B-B14F-4D97-AF65-F5344CB8AC3E}">
        <p14:creationId xmlns:p14="http://schemas.microsoft.com/office/powerpoint/2010/main" val="1864196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33396-A874-2AEF-10F5-2E12C588877F}"/>
              </a:ext>
            </a:extLst>
          </p:cNvPr>
          <p:cNvSpPr>
            <a:spLocks noGrp="1"/>
          </p:cNvSpPr>
          <p:nvPr>
            <p:ph idx="1"/>
          </p:nvPr>
        </p:nvSpPr>
        <p:spPr>
          <a:xfrm>
            <a:off x="308811" y="577579"/>
            <a:ext cx="10972800" cy="5333262"/>
          </a:xfrm>
        </p:spPr>
        <p:txBody>
          <a:bodyPr/>
          <a:lstStyle/>
          <a:p>
            <a:r>
              <a:rPr lang="en-US" sz="2000">
                <a:solidFill>
                  <a:schemeClr val="bg1"/>
                </a:solidFill>
                <a:latin typeface="Century Gothic"/>
              </a:rPr>
              <a:t>In Hack VM, the "pointers" memory segment provides a way to store references to these objects. When a new object is created on the heap using the "push constant" and "call </a:t>
            </a:r>
            <a:r>
              <a:rPr lang="en-US" sz="2000" err="1">
                <a:solidFill>
                  <a:schemeClr val="bg1"/>
                </a:solidFill>
                <a:latin typeface="Century Gothic"/>
              </a:rPr>
              <a:t>Memory.alloc</a:t>
            </a:r>
            <a:r>
              <a:rPr lang="en-US" sz="2000">
                <a:solidFill>
                  <a:schemeClr val="bg1"/>
                </a:solidFill>
                <a:latin typeface="Century Gothic"/>
              </a:rPr>
              <a:t>" commands, the address of the object is returned, and this address can be stored in a pointer variable in the "pointers" memory segment using the "pop pointer" command. Once the pointer is set to the address of the object, it can be used to access and manipulate the object's data using other commands such as "push this" and "pop that</a:t>
            </a:r>
            <a:r>
              <a:rPr lang="en-US" sz="1200">
                <a:solidFill>
                  <a:schemeClr val="bg1"/>
                </a:solidFill>
              </a:rPr>
              <a:t>".</a:t>
            </a:r>
          </a:p>
          <a:p>
            <a:r>
              <a:rPr lang="en-US" sz="2000"/>
              <a:t>The memory segment "pointers" is made up of two pointer variables called "pointer 0" and "pointer 1," which are used by the VM implementation to access the "this" and "that" pointers, respectively. Using the "push pointer" and "pop pointer" commands in a VM </a:t>
            </a:r>
            <a:r>
              <a:rPr lang="en-US" sz="2000" err="1"/>
              <a:t>programme</a:t>
            </a:r>
            <a:r>
              <a:rPr lang="en-US" sz="2000"/>
              <a:t>, the programmer can use these pointers to store and retrieve references to objects on the heap. VM </a:t>
            </a:r>
            <a:r>
              <a:rPr lang="en-US" sz="2000" err="1"/>
              <a:t>programmes</a:t>
            </a:r>
            <a:r>
              <a:rPr lang="en-US" sz="2000"/>
              <a:t> can dynamically allocate and manipulate objects by using pointers, which is a key feature of many object-oriented programming languages.</a:t>
            </a:r>
            <a:endParaRPr lang="en-US" sz="2000">
              <a:solidFill>
                <a:schemeClr val="bg1"/>
              </a:solidFill>
            </a:endParaRPr>
          </a:p>
        </p:txBody>
      </p:sp>
    </p:spTree>
    <p:extLst>
      <p:ext uri="{BB962C8B-B14F-4D97-AF65-F5344CB8AC3E}">
        <p14:creationId xmlns:p14="http://schemas.microsoft.com/office/powerpoint/2010/main" val="4195017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58FF2-0078-FBB4-7ABA-5606BE2BE9F5}"/>
              </a:ext>
            </a:extLst>
          </p:cNvPr>
          <p:cNvSpPr>
            <a:spLocks noGrp="1"/>
          </p:cNvSpPr>
          <p:nvPr>
            <p:ph type="title"/>
          </p:nvPr>
        </p:nvSpPr>
        <p:spPr>
          <a:xfrm>
            <a:off x="865094" y="1654623"/>
            <a:ext cx="10515600" cy="2852737"/>
          </a:xfrm>
        </p:spPr>
        <p:txBody>
          <a:bodyPr/>
          <a:lstStyle/>
          <a:p>
            <a:br>
              <a:rPr lang="en-US">
                <a:latin typeface="Century Gothic" panose="020B0502020202020204" pitchFamily="34" charset="0"/>
              </a:rPr>
            </a:br>
            <a:br>
              <a:rPr lang="en-US">
                <a:latin typeface="Century Gothic" panose="020B0502020202020204" pitchFamily="34" charset="0"/>
              </a:rPr>
            </a:br>
            <a:r>
              <a:rPr lang="en-US" u="sng">
                <a:latin typeface="Century Gothic"/>
              </a:rPr>
              <a:t>Question 5</a:t>
            </a:r>
            <a:br>
              <a:rPr lang="en-US">
                <a:latin typeface="Century Gothic" panose="020B0502020202020204" pitchFamily="34" charset="0"/>
              </a:rPr>
            </a:br>
            <a:endParaRPr lang="en-IN">
              <a:latin typeface="Century Gothic" panose="020B0502020202020204" pitchFamily="34" charset="0"/>
            </a:endParaRPr>
          </a:p>
        </p:txBody>
      </p:sp>
    </p:spTree>
    <p:extLst>
      <p:ext uri="{BB962C8B-B14F-4D97-AF65-F5344CB8AC3E}">
        <p14:creationId xmlns:p14="http://schemas.microsoft.com/office/powerpoint/2010/main" val="109680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33F-D28D-E4EC-AEF0-220D9F2DFE4A}"/>
              </a:ext>
            </a:extLst>
          </p:cNvPr>
          <p:cNvSpPr>
            <a:spLocks noGrp="1"/>
          </p:cNvSpPr>
          <p:nvPr>
            <p:ph type="title"/>
          </p:nvPr>
        </p:nvSpPr>
        <p:spPr>
          <a:xfrm>
            <a:off x="5134910" y="663388"/>
            <a:ext cx="2090644" cy="600076"/>
          </a:xfrm>
        </p:spPr>
        <p:txBody>
          <a:bodyPr/>
          <a:lstStyle/>
          <a:p>
            <a:r>
              <a:rPr lang="en-IN" sz="3000" err="1">
                <a:latin typeface="Century Gothic" panose="020B0502020202020204" pitchFamily="34" charset="0"/>
              </a:rPr>
              <a:t>StaticTest</a:t>
            </a:r>
            <a:endParaRPr lang="en-IN" sz="3000">
              <a:latin typeface="Century Gothic" panose="020B0502020202020204" pitchFamily="34" charset="0"/>
            </a:endParaRPr>
          </a:p>
        </p:txBody>
      </p:sp>
      <p:pic>
        <p:nvPicPr>
          <p:cNvPr id="5" name="Picture 4">
            <a:extLst>
              <a:ext uri="{FF2B5EF4-FFF2-40B4-BE49-F238E27FC236}">
                <a16:creationId xmlns:a16="http://schemas.microsoft.com/office/drawing/2014/main" id="{FE159A07-F86B-8A06-DA04-CBFEAF4C154A}"/>
              </a:ext>
            </a:extLst>
          </p:cNvPr>
          <p:cNvPicPr>
            <a:picLocks noChangeAspect="1"/>
          </p:cNvPicPr>
          <p:nvPr/>
        </p:nvPicPr>
        <p:blipFill>
          <a:blip r:embed="rId2"/>
          <a:stretch>
            <a:fillRect/>
          </a:stretch>
        </p:blipFill>
        <p:spPr>
          <a:xfrm>
            <a:off x="3332425" y="1522135"/>
            <a:ext cx="5533669" cy="4520076"/>
          </a:xfrm>
          <a:prstGeom prst="rect">
            <a:avLst/>
          </a:prstGeom>
        </p:spPr>
      </p:pic>
    </p:spTree>
    <p:extLst>
      <p:ext uri="{BB962C8B-B14F-4D97-AF65-F5344CB8AC3E}">
        <p14:creationId xmlns:p14="http://schemas.microsoft.com/office/powerpoint/2010/main" val="4043232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4297-3087-69F2-954B-6CE3CBF19AD6}"/>
              </a:ext>
            </a:extLst>
          </p:cNvPr>
          <p:cNvSpPr>
            <a:spLocks noGrp="1"/>
          </p:cNvSpPr>
          <p:nvPr>
            <p:ph type="title"/>
          </p:nvPr>
        </p:nvSpPr>
        <p:spPr>
          <a:xfrm>
            <a:off x="539107" y="658443"/>
            <a:ext cx="4248484" cy="410832"/>
          </a:xfrm>
        </p:spPr>
        <p:txBody>
          <a:bodyPr/>
          <a:lstStyle/>
          <a:p>
            <a:r>
              <a:rPr lang="en-US" sz="2400"/>
              <a:t>CODE EXPLANATION</a:t>
            </a:r>
          </a:p>
        </p:txBody>
      </p:sp>
      <p:sp>
        <p:nvSpPr>
          <p:cNvPr id="5" name="TextBox 4">
            <a:extLst>
              <a:ext uri="{FF2B5EF4-FFF2-40B4-BE49-F238E27FC236}">
                <a16:creationId xmlns:a16="http://schemas.microsoft.com/office/drawing/2014/main" id="{4DC420A2-00EB-BFC8-7134-3C5FE8891D23}"/>
              </a:ext>
            </a:extLst>
          </p:cNvPr>
          <p:cNvSpPr txBox="1"/>
          <p:nvPr/>
        </p:nvSpPr>
        <p:spPr>
          <a:xfrm>
            <a:off x="6216315" y="1513974"/>
            <a:ext cx="52437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Here, the code initializes two local variables: counter (local variable 0) is set to 0, and result (local variable 1) is set to -1. These variables will be used to keep track of the loop counter and the index of the found target value, respectively.</a:t>
            </a:r>
          </a:p>
        </p:txBody>
      </p:sp>
      <p:pic>
        <p:nvPicPr>
          <p:cNvPr id="7" name="Picture 7" descr="Text&#10;&#10;Description automatically generated">
            <a:extLst>
              <a:ext uri="{FF2B5EF4-FFF2-40B4-BE49-F238E27FC236}">
                <a16:creationId xmlns:a16="http://schemas.microsoft.com/office/drawing/2014/main" id="{6D89A17B-0EE6-D5A5-8F78-926819843A14}"/>
              </a:ext>
            </a:extLst>
          </p:cNvPr>
          <p:cNvPicPr>
            <a:picLocks noGrp="1" noChangeAspect="1"/>
          </p:cNvPicPr>
          <p:nvPr>
            <p:ph idx="1"/>
          </p:nvPr>
        </p:nvPicPr>
        <p:blipFill>
          <a:blip r:embed="rId2"/>
          <a:stretch>
            <a:fillRect/>
          </a:stretch>
        </p:blipFill>
        <p:spPr>
          <a:xfrm>
            <a:off x="1012658" y="1594714"/>
            <a:ext cx="4191000" cy="1962150"/>
          </a:xfrm>
        </p:spPr>
      </p:pic>
      <p:sp>
        <p:nvSpPr>
          <p:cNvPr id="8" name="TextBox 7">
            <a:extLst>
              <a:ext uri="{FF2B5EF4-FFF2-40B4-BE49-F238E27FC236}">
                <a16:creationId xmlns:a16="http://schemas.microsoft.com/office/drawing/2014/main" id="{F128FE4A-F312-A477-77BF-067CA78B7FC3}"/>
              </a:ext>
            </a:extLst>
          </p:cNvPr>
          <p:cNvSpPr txBox="1"/>
          <p:nvPr/>
        </p:nvSpPr>
        <p:spPr>
          <a:xfrm>
            <a:off x="5985710" y="1283368"/>
            <a:ext cx="4110789" cy="20453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197783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516E-1924-1039-7A65-84683731B85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7332BA4-9C40-D0C6-8735-91B06649D343}"/>
              </a:ext>
            </a:extLst>
          </p:cNvPr>
          <p:cNvPicPr>
            <a:picLocks noGrp="1" noChangeAspect="1"/>
          </p:cNvPicPr>
          <p:nvPr>
            <p:ph idx="1"/>
          </p:nvPr>
        </p:nvPicPr>
        <p:blipFill>
          <a:blip r:embed="rId2"/>
          <a:stretch>
            <a:fillRect/>
          </a:stretch>
        </p:blipFill>
        <p:spPr>
          <a:xfrm>
            <a:off x="1548063" y="1807690"/>
            <a:ext cx="1676400" cy="466725"/>
          </a:xfrm>
        </p:spPr>
      </p:pic>
      <p:sp>
        <p:nvSpPr>
          <p:cNvPr id="5" name="TextBox 4">
            <a:extLst>
              <a:ext uri="{FF2B5EF4-FFF2-40B4-BE49-F238E27FC236}">
                <a16:creationId xmlns:a16="http://schemas.microsoft.com/office/drawing/2014/main" id="{790340BF-7BDE-8F1A-9453-D05BF1B500A5}"/>
              </a:ext>
            </a:extLst>
          </p:cNvPr>
          <p:cNvSpPr txBox="1"/>
          <p:nvPr/>
        </p:nvSpPr>
        <p:spPr>
          <a:xfrm>
            <a:off x="6567236" y="2005263"/>
            <a:ext cx="3308684" cy="11329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44E7130A-9653-FB8C-1909-094692EB501F}"/>
              </a:ext>
            </a:extLst>
          </p:cNvPr>
          <p:cNvSpPr txBox="1"/>
          <p:nvPr/>
        </p:nvSpPr>
        <p:spPr>
          <a:xfrm>
            <a:off x="5979026" y="3425659"/>
            <a:ext cx="439152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These instructions calculate the memory address of the current array element based on the array pointer and the counter. It pushes argument 0 (the array pointer) onto the stack, then pushes local 0 (the counter) onto the stack. The two values are added together, and the result is stored in pointer 1 (a pointer to the current array element).</a:t>
            </a:r>
          </a:p>
        </p:txBody>
      </p:sp>
      <p:sp>
        <p:nvSpPr>
          <p:cNvPr id="7" name="TextBox 6">
            <a:extLst>
              <a:ext uri="{FF2B5EF4-FFF2-40B4-BE49-F238E27FC236}">
                <a16:creationId xmlns:a16="http://schemas.microsoft.com/office/drawing/2014/main" id="{9A2A9A2C-07E9-4122-441E-C1D6D0C38F3F}"/>
              </a:ext>
            </a:extLst>
          </p:cNvPr>
          <p:cNvSpPr txBox="1"/>
          <p:nvPr/>
        </p:nvSpPr>
        <p:spPr>
          <a:xfrm>
            <a:off x="6248400" y="1676400"/>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line declares a label named "loopStart". It marks the starting point of a loop.</a:t>
            </a:r>
          </a:p>
        </p:txBody>
      </p:sp>
      <p:pic>
        <p:nvPicPr>
          <p:cNvPr id="8" name="Picture 8" descr="Graphical user interface, text, application&#10;&#10;Description automatically generated">
            <a:extLst>
              <a:ext uri="{FF2B5EF4-FFF2-40B4-BE49-F238E27FC236}">
                <a16:creationId xmlns:a16="http://schemas.microsoft.com/office/drawing/2014/main" id="{D8CF03C4-AB00-9604-A26F-8A24EB0B24CC}"/>
              </a:ext>
            </a:extLst>
          </p:cNvPr>
          <p:cNvPicPr>
            <a:picLocks noChangeAspect="1"/>
          </p:cNvPicPr>
          <p:nvPr/>
        </p:nvPicPr>
        <p:blipFill>
          <a:blip r:embed="rId3"/>
          <a:stretch>
            <a:fillRect/>
          </a:stretch>
        </p:blipFill>
        <p:spPr>
          <a:xfrm>
            <a:off x="1308768" y="3648618"/>
            <a:ext cx="2154990" cy="1352132"/>
          </a:xfrm>
          <a:prstGeom prst="rect">
            <a:avLst/>
          </a:prstGeom>
        </p:spPr>
      </p:pic>
    </p:spTree>
    <p:extLst>
      <p:ext uri="{BB962C8B-B14F-4D97-AF65-F5344CB8AC3E}">
        <p14:creationId xmlns:p14="http://schemas.microsoft.com/office/powerpoint/2010/main" val="1826630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AB13-4827-508C-0498-5EA4B074F8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96CDF2-F435-2813-7279-90A9D4D63C0D}"/>
              </a:ext>
            </a:extLst>
          </p:cNvPr>
          <p:cNvSpPr>
            <a:spLocks noGrp="1"/>
          </p:cNvSpPr>
          <p:nvPr>
            <p:ph idx="1"/>
          </p:nvPr>
        </p:nvSpPr>
        <p:spPr/>
        <p:txBody>
          <a:bodyPr/>
          <a:lstStyle/>
          <a:p>
            <a:endParaRPr lang="en-US" dirty="0"/>
          </a:p>
          <a:p>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id="{08F8E7FF-B3EB-ACC0-9F6B-297296309A77}"/>
              </a:ext>
            </a:extLst>
          </p:cNvPr>
          <p:cNvPicPr>
            <a:picLocks noChangeAspect="1"/>
          </p:cNvPicPr>
          <p:nvPr/>
        </p:nvPicPr>
        <p:blipFill>
          <a:blip r:embed="rId2"/>
          <a:stretch>
            <a:fillRect/>
          </a:stretch>
        </p:blipFill>
        <p:spPr>
          <a:xfrm>
            <a:off x="917910" y="1612816"/>
            <a:ext cx="1559760" cy="370473"/>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6FE755FF-611A-40D2-1B37-DFBC9D4F9EE4}"/>
              </a:ext>
            </a:extLst>
          </p:cNvPr>
          <p:cNvPicPr>
            <a:picLocks noChangeAspect="1"/>
          </p:cNvPicPr>
          <p:nvPr/>
        </p:nvPicPr>
        <p:blipFill>
          <a:blip r:embed="rId3"/>
          <a:stretch>
            <a:fillRect/>
          </a:stretch>
        </p:blipFill>
        <p:spPr>
          <a:xfrm>
            <a:off x="915737" y="1984291"/>
            <a:ext cx="1570790" cy="770524"/>
          </a:xfrm>
          <a:prstGeom prst="rect">
            <a:avLst/>
          </a:prstGeom>
        </p:spPr>
      </p:pic>
      <p:sp>
        <p:nvSpPr>
          <p:cNvPr id="6" name="TextBox 5">
            <a:extLst>
              <a:ext uri="{FF2B5EF4-FFF2-40B4-BE49-F238E27FC236}">
                <a16:creationId xmlns:a16="http://schemas.microsoft.com/office/drawing/2014/main" id="{DDC25C1D-ACCE-9ADA-F22C-3DA0B05BC8F9}"/>
              </a:ext>
            </a:extLst>
          </p:cNvPr>
          <p:cNvSpPr txBox="1"/>
          <p:nvPr/>
        </p:nvSpPr>
        <p:spPr>
          <a:xfrm>
            <a:off x="5875421" y="1654341"/>
            <a:ext cx="38200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Here, the code compares the value at the current array element (obtained by dereferencing pointer 1) with the target value (argument 1). If the values are equal, it jumps to the label "found". Otherwise, it continues to the next instructions.</a:t>
            </a:r>
          </a:p>
        </p:txBody>
      </p:sp>
      <p:pic>
        <p:nvPicPr>
          <p:cNvPr id="7" name="Picture 7">
            <a:extLst>
              <a:ext uri="{FF2B5EF4-FFF2-40B4-BE49-F238E27FC236}">
                <a16:creationId xmlns:a16="http://schemas.microsoft.com/office/drawing/2014/main" id="{A7D08F05-5121-8DCD-109C-9E250AB19E72}"/>
              </a:ext>
            </a:extLst>
          </p:cNvPr>
          <p:cNvPicPr>
            <a:picLocks noChangeAspect="1"/>
          </p:cNvPicPr>
          <p:nvPr/>
        </p:nvPicPr>
        <p:blipFill>
          <a:blip r:embed="rId4"/>
          <a:stretch>
            <a:fillRect/>
          </a:stretch>
        </p:blipFill>
        <p:spPr>
          <a:xfrm>
            <a:off x="913220" y="3450390"/>
            <a:ext cx="1843193" cy="2898274"/>
          </a:xfrm>
          <a:prstGeom prst="rect">
            <a:avLst/>
          </a:prstGeom>
        </p:spPr>
      </p:pic>
      <p:sp>
        <p:nvSpPr>
          <p:cNvPr id="8" name="TextBox 7">
            <a:extLst>
              <a:ext uri="{FF2B5EF4-FFF2-40B4-BE49-F238E27FC236}">
                <a16:creationId xmlns:a16="http://schemas.microsoft.com/office/drawing/2014/main" id="{BB5825F3-75A7-927C-3CD1-F4E926F69903}"/>
              </a:ext>
            </a:extLst>
          </p:cNvPr>
          <p:cNvSpPr txBox="1"/>
          <p:nvPr/>
        </p:nvSpPr>
        <p:spPr>
          <a:xfrm>
            <a:off x="5775158" y="3937000"/>
            <a:ext cx="503655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These lines update the counter variable (local 0) to prepare for the next iteration. First, it calls the Array.length function, passing argument 0 (the array pointer) to determine the remaining length of the array. Then, it adds the length to the counter (local 0) and subtracts 1. The updated counter value is stored back in local 0. Finally, the code checks if the counter is less than 0 (indicating there are still elements to search), and if so, it jumps back to the label "loopStart" to continue the loop.</a:t>
            </a:r>
          </a:p>
        </p:txBody>
      </p:sp>
    </p:spTree>
    <p:extLst>
      <p:ext uri="{BB962C8B-B14F-4D97-AF65-F5344CB8AC3E}">
        <p14:creationId xmlns:p14="http://schemas.microsoft.com/office/powerpoint/2010/main" val="1992346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88C-F8BD-A697-123B-3ED5E30B4D6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CFABAEE-5908-099F-E9DB-C887E6ABE40C}"/>
              </a:ext>
            </a:extLst>
          </p:cNvPr>
          <p:cNvPicPr>
            <a:picLocks noGrp="1" noChangeAspect="1"/>
          </p:cNvPicPr>
          <p:nvPr>
            <p:ph idx="1"/>
          </p:nvPr>
        </p:nvPicPr>
        <p:blipFill>
          <a:blip r:embed="rId2"/>
          <a:stretch>
            <a:fillRect/>
          </a:stretch>
        </p:blipFill>
        <p:spPr>
          <a:xfrm>
            <a:off x="859840" y="1601816"/>
            <a:ext cx="1876425" cy="771525"/>
          </a:xfrm>
        </p:spPr>
      </p:pic>
      <p:sp>
        <p:nvSpPr>
          <p:cNvPr id="5" name="TextBox 4">
            <a:extLst>
              <a:ext uri="{FF2B5EF4-FFF2-40B4-BE49-F238E27FC236}">
                <a16:creationId xmlns:a16="http://schemas.microsoft.com/office/drawing/2014/main" id="{45A25B35-8BC3-A13E-8F6E-8E315121C27B}"/>
              </a:ext>
            </a:extLst>
          </p:cNvPr>
          <p:cNvSpPr txBox="1"/>
          <p:nvPr/>
        </p:nvSpPr>
        <p:spPr>
          <a:xfrm>
            <a:off x="6540500" y="1400342"/>
            <a:ext cx="252663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line declares a label named "found". It marks the position in the code where the loop exits when a match is found.</a:t>
            </a:r>
          </a:p>
          <a:p>
            <a:pPr algn="l"/>
            <a:endParaRPr lang="en-US" dirty="0"/>
          </a:p>
        </p:txBody>
      </p:sp>
      <p:pic>
        <p:nvPicPr>
          <p:cNvPr id="6" name="Picture 6" descr="Graphical user interface, text, application&#10;&#10;Description automatically generated">
            <a:extLst>
              <a:ext uri="{FF2B5EF4-FFF2-40B4-BE49-F238E27FC236}">
                <a16:creationId xmlns:a16="http://schemas.microsoft.com/office/drawing/2014/main" id="{1CBDAF1D-EB9C-3774-DAB5-399B10F7F319}"/>
              </a:ext>
            </a:extLst>
          </p:cNvPr>
          <p:cNvPicPr>
            <a:picLocks noChangeAspect="1"/>
          </p:cNvPicPr>
          <p:nvPr/>
        </p:nvPicPr>
        <p:blipFill>
          <a:blip r:embed="rId3"/>
          <a:stretch>
            <a:fillRect/>
          </a:stretch>
        </p:blipFill>
        <p:spPr>
          <a:xfrm>
            <a:off x="857751" y="3959225"/>
            <a:ext cx="1733550" cy="971550"/>
          </a:xfrm>
          <a:prstGeom prst="rect">
            <a:avLst/>
          </a:prstGeom>
        </p:spPr>
      </p:pic>
      <p:sp>
        <p:nvSpPr>
          <p:cNvPr id="7" name="TextBox 6">
            <a:extLst>
              <a:ext uri="{FF2B5EF4-FFF2-40B4-BE49-F238E27FC236}">
                <a16:creationId xmlns:a16="http://schemas.microsoft.com/office/drawing/2014/main" id="{7D23287A-29CA-7D83-A6BF-F44763EB1E42}"/>
              </a:ext>
            </a:extLst>
          </p:cNvPr>
          <p:cNvSpPr txBox="1"/>
          <p:nvPr/>
        </p:nvSpPr>
        <p:spPr>
          <a:xfrm>
            <a:off x="6129421" y="3850104"/>
            <a:ext cx="335213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the code stores the current value of the counter (local 0) in the result variable (local 1). This indicates that the index of the first occurrence of the target value in the array has been found.</a:t>
            </a:r>
          </a:p>
          <a:p>
            <a:pPr algn="l"/>
            <a:endParaRPr lang="en-US" dirty="0"/>
          </a:p>
        </p:txBody>
      </p:sp>
    </p:spTree>
    <p:extLst>
      <p:ext uri="{BB962C8B-B14F-4D97-AF65-F5344CB8AC3E}">
        <p14:creationId xmlns:p14="http://schemas.microsoft.com/office/powerpoint/2010/main" val="412144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211D-45F1-5C4D-A5BD-B5B39EB61F1B}"/>
              </a:ext>
            </a:extLst>
          </p:cNvPr>
          <p:cNvSpPr>
            <a:spLocks noGrp="1"/>
          </p:cNvSpPr>
          <p:nvPr>
            <p:ph type="title"/>
          </p:nvPr>
        </p:nvSpPr>
        <p:spPr/>
        <p:txBody>
          <a:bodyPr/>
          <a:lstStyle/>
          <a:p>
            <a:pPr algn="ctr"/>
            <a:r>
              <a:rPr lang="en-US" sz="3000" dirty="0"/>
              <a:t>CONTRIBUTIONS</a:t>
            </a:r>
          </a:p>
        </p:txBody>
      </p:sp>
      <p:sp>
        <p:nvSpPr>
          <p:cNvPr id="3" name="Content Placeholder 2">
            <a:extLst>
              <a:ext uri="{FF2B5EF4-FFF2-40B4-BE49-F238E27FC236}">
                <a16:creationId xmlns:a16="http://schemas.microsoft.com/office/drawing/2014/main" id="{BFDB40DB-3346-2401-1FD3-3C88527F7AC2}"/>
              </a:ext>
            </a:extLst>
          </p:cNvPr>
          <p:cNvSpPr>
            <a:spLocks noGrp="1"/>
          </p:cNvSpPr>
          <p:nvPr>
            <p:ph idx="1"/>
          </p:nvPr>
        </p:nvSpPr>
        <p:spPr/>
        <p:txBody>
          <a:bodyPr/>
          <a:lstStyle/>
          <a:p>
            <a:r>
              <a:rPr lang="en-US" dirty="0"/>
              <a:t>Aswin Ravidev(08) – Question 2</a:t>
            </a:r>
          </a:p>
          <a:p>
            <a:pPr marL="76200" indent="0">
              <a:buNone/>
            </a:pPr>
            <a:endParaRPr lang="en-US" dirty="0"/>
          </a:p>
          <a:p>
            <a:r>
              <a:rPr lang="en-US" dirty="0"/>
              <a:t>Sarvesh () – Question 5</a:t>
            </a:r>
          </a:p>
          <a:p>
            <a:pPr marL="76200" indent="0">
              <a:buNone/>
            </a:pPr>
            <a:endParaRPr lang="en-US" dirty="0"/>
          </a:p>
          <a:p>
            <a:r>
              <a:rPr lang="en-US" dirty="0"/>
              <a:t>Kishor(28) – Question 3,4</a:t>
            </a:r>
          </a:p>
          <a:p>
            <a:pPr marL="76200" indent="0">
              <a:buNone/>
            </a:pPr>
            <a:endParaRPr lang="en-US" dirty="0"/>
          </a:p>
          <a:p>
            <a:r>
              <a:rPr lang="en-US" dirty="0"/>
              <a:t>Yeshwanth Balaji – Question 1</a:t>
            </a:r>
          </a:p>
        </p:txBody>
      </p:sp>
    </p:spTree>
    <p:extLst>
      <p:ext uri="{BB962C8B-B14F-4D97-AF65-F5344CB8AC3E}">
        <p14:creationId xmlns:p14="http://schemas.microsoft.com/office/powerpoint/2010/main" val="342426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87027" y="448235"/>
            <a:ext cx="10515600" cy="2465294"/>
          </a:xfrm>
        </p:spPr>
        <p:txBody>
          <a:bodyPr/>
          <a:lstStyle/>
          <a:p>
            <a:r>
              <a:rPr lang="en-US" sz="3000" b="0" i="0" err="1">
                <a:effectLst/>
                <a:latin typeface="Century Gothic" panose="020B0502020202020204" pitchFamily="34" charset="0"/>
              </a:rPr>
              <a:t>b.Comprehend</a:t>
            </a:r>
            <a:r>
              <a:rPr lang="en-US" sz="3000" b="0" i="0">
                <a:effectLst/>
                <a:latin typeface="Century Gothic" panose="020B0502020202020204" pitchFamily="34" charset="0"/>
              </a:rPr>
              <a:t> the lines of codes. (You may be asked to explain the lines of codes). </a:t>
            </a:r>
            <a:br>
              <a:rPr lang="en-US" sz="3000" b="0" i="0">
                <a:effectLst/>
                <a:latin typeface="Century Gothic" panose="020B0502020202020204" pitchFamily="34" charset="0"/>
              </a:rPr>
            </a:br>
            <a:br>
              <a:rPr lang="en-US" sz="3000" b="0" i="0">
                <a:effectLst/>
                <a:latin typeface="Century Gothic" panose="020B0502020202020204" pitchFamily="34" charset="0"/>
              </a:rPr>
            </a:br>
            <a:br>
              <a:rPr lang="en-US" sz="3000" b="0" i="0">
                <a:effectLst/>
                <a:latin typeface="Century Gothic" panose="020B0502020202020204" pitchFamily="34" charset="0"/>
              </a:rPr>
            </a:br>
            <a:r>
              <a:rPr lang="en-US" sz="3000" b="0" i="0">
                <a:effectLst/>
                <a:latin typeface="Century Gothic" panose="020B0502020202020204" pitchFamily="34" charset="0"/>
              </a:rPr>
              <a:t>    SimpleAdd.vm</a:t>
            </a:r>
            <a:endParaRPr lang="en-IN" sz="3000">
              <a:latin typeface="Century Gothic" panose="020B0502020202020204" pitchFamily="34" charset="0"/>
            </a:endParaRPr>
          </a:p>
        </p:txBody>
      </p:sp>
      <p:pic>
        <p:nvPicPr>
          <p:cNvPr id="5" name="Picture 4">
            <a:extLst>
              <a:ext uri="{FF2B5EF4-FFF2-40B4-BE49-F238E27FC236}">
                <a16:creationId xmlns:a16="http://schemas.microsoft.com/office/drawing/2014/main" id="{DAE2FE99-8D61-BA9F-E961-A7B824DAA6EC}"/>
              </a:ext>
            </a:extLst>
          </p:cNvPr>
          <p:cNvPicPr>
            <a:picLocks noChangeAspect="1"/>
          </p:cNvPicPr>
          <p:nvPr/>
        </p:nvPicPr>
        <p:blipFill>
          <a:blip r:embed="rId2"/>
          <a:stretch>
            <a:fillRect/>
          </a:stretch>
        </p:blipFill>
        <p:spPr>
          <a:xfrm>
            <a:off x="1124953" y="2926642"/>
            <a:ext cx="3010209" cy="1385381"/>
          </a:xfrm>
          <a:prstGeom prst="rect">
            <a:avLst/>
          </a:prstGeom>
        </p:spPr>
      </p:pic>
      <p:sp>
        <p:nvSpPr>
          <p:cNvPr id="6" name="TextBox 5">
            <a:extLst>
              <a:ext uri="{FF2B5EF4-FFF2-40B4-BE49-F238E27FC236}">
                <a16:creationId xmlns:a16="http://schemas.microsoft.com/office/drawing/2014/main" id="{7E738647-A55D-0009-95B0-48E9F5EA493F}"/>
              </a:ext>
            </a:extLst>
          </p:cNvPr>
          <p:cNvSpPr txBox="1"/>
          <p:nvPr/>
        </p:nvSpPr>
        <p:spPr>
          <a:xfrm>
            <a:off x="6445622" y="2828365"/>
            <a:ext cx="3021107" cy="1938992"/>
          </a:xfrm>
          <a:prstGeom prst="rect">
            <a:avLst/>
          </a:prstGeom>
          <a:noFill/>
        </p:spPr>
        <p:txBody>
          <a:bodyPr wrap="square" rtlCol="0">
            <a:spAutoFit/>
          </a:bodyPr>
          <a:lstStyle/>
          <a:p>
            <a:r>
              <a:rPr lang="en-IN" sz="2000">
                <a:solidFill>
                  <a:schemeClr val="bg1"/>
                </a:solidFill>
                <a:latin typeface="Century Gothic" panose="020B0502020202020204" pitchFamily="34" charset="0"/>
              </a:rPr>
              <a:t>This is a simple code where two constants are pushed into the stack and are added using the add command</a:t>
            </a:r>
          </a:p>
        </p:txBody>
      </p:sp>
    </p:spTree>
    <p:extLst>
      <p:ext uri="{BB962C8B-B14F-4D97-AF65-F5344CB8AC3E}">
        <p14:creationId xmlns:p14="http://schemas.microsoft.com/office/powerpoint/2010/main" val="205311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87027" y="654424"/>
            <a:ext cx="10515600" cy="1236569"/>
          </a:xfrm>
        </p:spPr>
        <p:txBody>
          <a:bodyPr/>
          <a:lstStyle/>
          <a:p>
            <a:r>
              <a:rPr lang="en-US" sz="3000" b="0" i="0">
                <a:effectLst/>
                <a:latin typeface="Century Gothic" panose="020B0502020202020204" pitchFamily="34" charset="0"/>
              </a:rPr>
              <a:t>StackTest.vm</a:t>
            </a:r>
            <a:endParaRPr lang="en-IN" sz="3000">
              <a:latin typeface="Century Gothic" panose="020B0502020202020204" pitchFamily="34" charset="0"/>
            </a:endParaRPr>
          </a:p>
        </p:txBody>
      </p:sp>
      <p:pic>
        <p:nvPicPr>
          <p:cNvPr id="5" name="Picture 4">
            <a:extLst>
              <a:ext uri="{FF2B5EF4-FFF2-40B4-BE49-F238E27FC236}">
                <a16:creationId xmlns:a16="http://schemas.microsoft.com/office/drawing/2014/main" id="{DAE2FE99-8D61-BA9F-E961-A7B824DAA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30797" y="1837952"/>
            <a:ext cx="1373768" cy="4728172"/>
          </a:xfrm>
          <a:prstGeom prst="rect">
            <a:avLst/>
          </a:prstGeom>
        </p:spPr>
      </p:pic>
      <p:sp>
        <p:nvSpPr>
          <p:cNvPr id="6" name="TextBox 5">
            <a:extLst>
              <a:ext uri="{FF2B5EF4-FFF2-40B4-BE49-F238E27FC236}">
                <a16:creationId xmlns:a16="http://schemas.microsoft.com/office/drawing/2014/main" id="{8AF9AD39-5770-5518-8C90-1D7B83F00880}"/>
              </a:ext>
            </a:extLst>
          </p:cNvPr>
          <p:cNvSpPr txBox="1"/>
          <p:nvPr/>
        </p:nvSpPr>
        <p:spPr>
          <a:xfrm>
            <a:off x="6454586" y="1770529"/>
            <a:ext cx="3021107" cy="3477875"/>
          </a:xfrm>
          <a:prstGeom prst="rect">
            <a:avLst/>
          </a:prstGeom>
          <a:noFill/>
        </p:spPr>
        <p:txBody>
          <a:bodyPr wrap="square" rtlCol="0">
            <a:spAutoFit/>
          </a:bodyPr>
          <a:lstStyle/>
          <a:p>
            <a:r>
              <a:rPr lang="en-IN" sz="2000">
                <a:solidFill>
                  <a:schemeClr val="bg1"/>
                </a:solidFill>
                <a:latin typeface="Century Gothic" panose="020B0502020202020204" pitchFamily="34" charset="0"/>
              </a:rPr>
              <a:t>In this code constants are pushed into the stack and </a:t>
            </a:r>
            <a:r>
              <a:rPr lang="en-IN" sz="2000" err="1">
                <a:solidFill>
                  <a:schemeClr val="bg1"/>
                </a:solidFill>
                <a:latin typeface="Century Gothic" panose="020B0502020202020204" pitchFamily="34" charset="0"/>
              </a:rPr>
              <a:t>eq,gt,lt</a:t>
            </a:r>
            <a:r>
              <a:rPr lang="en-IN" sz="2000">
                <a:solidFill>
                  <a:schemeClr val="bg1"/>
                </a:solidFill>
                <a:latin typeface="Century Gothic" panose="020B0502020202020204" pitchFamily="34" charset="0"/>
              </a:rPr>
              <a:t> operations are performed.</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If the operation performed and is true then in the stack it pushes “-1” else it pushes “0”</a:t>
            </a:r>
          </a:p>
        </p:txBody>
      </p:sp>
    </p:spTree>
    <p:extLst>
      <p:ext uri="{BB962C8B-B14F-4D97-AF65-F5344CB8AC3E}">
        <p14:creationId xmlns:p14="http://schemas.microsoft.com/office/powerpoint/2010/main" val="371584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87027" y="654424"/>
            <a:ext cx="10515600" cy="1236569"/>
          </a:xfrm>
        </p:spPr>
        <p:txBody>
          <a:bodyPr/>
          <a:lstStyle/>
          <a:p>
            <a:r>
              <a:rPr lang="en-US" sz="3000">
                <a:solidFill>
                  <a:schemeClr val="bg1"/>
                </a:solidFill>
                <a:latin typeface="Century Gothic" panose="020B0502020202020204" pitchFamily="34" charset="0"/>
              </a:rPr>
              <a:t>Basic</a:t>
            </a:r>
            <a:r>
              <a:rPr lang="en-US" sz="3000" b="0" i="0">
                <a:solidFill>
                  <a:schemeClr val="bg1"/>
                </a:solidFill>
                <a:effectLst/>
                <a:latin typeface="Century Gothic" panose="020B0502020202020204" pitchFamily="34" charset="0"/>
              </a:rPr>
              <a:t>Test.vm</a:t>
            </a:r>
            <a:endParaRPr lang="en-IN" sz="300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DAE2FE99-8D61-BA9F-E961-A7B824DAA6EC}"/>
              </a:ext>
            </a:extLst>
          </p:cNvPr>
          <p:cNvPicPr>
            <a:picLocks noChangeAspect="1"/>
          </p:cNvPicPr>
          <p:nvPr/>
        </p:nvPicPr>
        <p:blipFill rotWithShape="1">
          <a:blip r:embed="rId2">
            <a:extLst>
              <a:ext uri="{28A0092B-C50C-407E-A947-70E740481C1C}">
                <a14:useLocalDpi xmlns:a14="http://schemas.microsoft.com/office/drawing/2010/main" val="0"/>
              </a:ext>
            </a:extLst>
          </a:blip>
          <a:srcRect r="53403"/>
          <a:stretch/>
        </p:blipFill>
        <p:spPr>
          <a:xfrm>
            <a:off x="1608684" y="2012243"/>
            <a:ext cx="1439316" cy="3916927"/>
          </a:xfrm>
          <a:prstGeom prst="rect">
            <a:avLst/>
          </a:prstGeom>
        </p:spPr>
      </p:pic>
      <p:sp>
        <p:nvSpPr>
          <p:cNvPr id="4" name="TextBox 3">
            <a:extLst>
              <a:ext uri="{FF2B5EF4-FFF2-40B4-BE49-F238E27FC236}">
                <a16:creationId xmlns:a16="http://schemas.microsoft.com/office/drawing/2014/main" id="{CD7A0C99-4AC6-4838-57C9-E9FB86E8423E}"/>
              </a:ext>
            </a:extLst>
          </p:cNvPr>
          <p:cNvSpPr txBox="1"/>
          <p:nvPr/>
        </p:nvSpPr>
        <p:spPr>
          <a:xfrm>
            <a:off x="5639802" y="741837"/>
            <a:ext cx="4902682" cy="5632311"/>
          </a:xfrm>
          <a:prstGeom prst="rect">
            <a:avLst/>
          </a:prstGeom>
          <a:noFill/>
        </p:spPr>
        <p:txBody>
          <a:bodyPr wrap="square" rtlCol="0">
            <a:spAutoFit/>
          </a:bodyPr>
          <a:lstStyle/>
          <a:p>
            <a:r>
              <a:rPr lang="en-IN" sz="2000">
                <a:solidFill>
                  <a:schemeClr val="bg1"/>
                </a:solidFill>
                <a:latin typeface="Century Gothic" panose="020B0502020202020204" pitchFamily="34" charset="0"/>
              </a:rPr>
              <a:t>Firstly we push constant 10 into the stack and pop it to local 0 then 21,22 into the stack and pop it to argument 1 and 2 respectively, then we push a constant 36 into the stack and pop it to this 6, then 42 and 45 in that 2 and that 5 respectively. Then 510 to temp 6.</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Now we access the loaded memory segments where we push local 0 that is constant 10 and we push that 5 and add and then we push argument 5 and subtract it then we push this 6 two times and add it then we subtract it with the previously stored values in the stack then finally we push temp 6 and add</a:t>
            </a:r>
          </a:p>
        </p:txBody>
      </p:sp>
    </p:spTree>
    <p:extLst>
      <p:ext uri="{BB962C8B-B14F-4D97-AF65-F5344CB8AC3E}">
        <p14:creationId xmlns:p14="http://schemas.microsoft.com/office/powerpoint/2010/main" val="202414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216-4B95-02F2-B1A5-390684CD7EA8}"/>
              </a:ext>
            </a:extLst>
          </p:cNvPr>
          <p:cNvSpPr>
            <a:spLocks noGrp="1"/>
          </p:cNvSpPr>
          <p:nvPr>
            <p:ph type="title"/>
          </p:nvPr>
        </p:nvSpPr>
        <p:spPr>
          <a:xfrm>
            <a:off x="787027" y="654424"/>
            <a:ext cx="10515600" cy="1236569"/>
          </a:xfrm>
        </p:spPr>
        <p:txBody>
          <a:bodyPr/>
          <a:lstStyle/>
          <a:p>
            <a:r>
              <a:rPr lang="en-US" sz="3000" b="0" i="0">
                <a:solidFill>
                  <a:schemeClr val="bg1"/>
                </a:solidFill>
                <a:effectLst/>
                <a:latin typeface="Century Gothic" panose="020B0502020202020204" pitchFamily="34" charset="0"/>
              </a:rPr>
              <a:t>PointerTest.vm</a:t>
            </a:r>
            <a:endParaRPr lang="en-IN" sz="300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DAE2FE99-8D61-BA9F-E961-A7B824DAA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50" y="2193708"/>
            <a:ext cx="2179358" cy="3442922"/>
          </a:xfrm>
          <a:prstGeom prst="rect">
            <a:avLst/>
          </a:prstGeom>
        </p:spPr>
      </p:pic>
      <p:sp>
        <p:nvSpPr>
          <p:cNvPr id="3" name="TextBox 2">
            <a:extLst>
              <a:ext uri="{FF2B5EF4-FFF2-40B4-BE49-F238E27FC236}">
                <a16:creationId xmlns:a16="http://schemas.microsoft.com/office/drawing/2014/main" id="{26FA7208-357C-B746-1C30-A4B853021C64}"/>
              </a:ext>
            </a:extLst>
          </p:cNvPr>
          <p:cNvSpPr txBox="1"/>
          <p:nvPr/>
        </p:nvSpPr>
        <p:spPr>
          <a:xfrm>
            <a:off x="5035176" y="307788"/>
            <a:ext cx="5970494" cy="6247864"/>
          </a:xfrm>
          <a:prstGeom prst="rect">
            <a:avLst/>
          </a:prstGeom>
          <a:noFill/>
        </p:spPr>
        <p:txBody>
          <a:bodyPr wrap="square" rtlCol="0">
            <a:spAutoFit/>
          </a:bodyPr>
          <a:lstStyle/>
          <a:p>
            <a:r>
              <a:rPr lang="en-IN" sz="2000">
                <a:solidFill>
                  <a:schemeClr val="bg1"/>
                </a:solidFill>
                <a:latin typeface="Century Gothic" panose="020B0502020202020204" pitchFamily="34" charset="0"/>
              </a:rPr>
              <a:t>Here basically pointer means this and that memory segments access.</a:t>
            </a:r>
          </a:p>
          <a:p>
            <a:r>
              <a:rPr lang="en-IN" sz="2000">
                <a:solidFill>
                  <a:schemeClr val="bg1"/>
                </a:solidFill>
                <a:latin typeface="Century Gothic" panose="020B0502020202020204" pitchFamily="34" charset="0"/>
              </a:rPr>
              <a:t>Pointer 0: this </a:t>
            </a:r>
          </a:p>
          <a:p>
            <a:r>
              <a:rPr lang="en-IN" sz="2000">
                <a:solidFill>
                  <a:schemeClr val="bg1"/>
                </a:solidFill>
                <a:latin typeface="Century Gothic" panose="020B0502020202020204" pitchFamily="34" charset="0"/>
              </a:rPr>
              <a:t>Pointer 1: that</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In the first two lines, we basically set the base address of this memory segment as 3030 by pushing into the stack and popping the value to pointer 0</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Then in the 5</a:t>
            </a:r>
            <a:r>
              <a:rPr lang="en-IN" sz="2000" baseline="30000">
                <a:solidFill>
                  <a:schemeClr val="bg1"/>
                </a:solidFill>
                <a:latin typeface="Century Gothic" panose="020B0502020202020204" pitchFamily="34" charset="0"/>
              </a:rPr>
              <a:t>th</a:t>
            </a:r>
            <a:r>
              <a:rPr lang="en-IN" sz="2000">
                <a:solidFill>
                  <a:schemeClr val="bg1"/>
                </a:solidFill>
                <a:latin typeface="Century Gothic" panose="020B0502020202020204" pitchFamily="34" charset="0"/>
              </a:rPr>
              <a:t> to 8</a:t>
            </a:r>
            <a:r>
              <a:rPr lang="en-IN" sz="2000" baseline="30000">
                <a:solidFill>
                  <a:schemeClr val="bg1"/>
                </a:solidFill>
                <a:latin typeface="Century Gothic" panose="020B0502020202020204" pitchFamily="34" charset="0"/>
              </a:rPr>
              <a:t>th</a:t>
            </a:r>
            <a:r>
              <a:rPr lang="en-IN" sz="2000">
                <a:solidFill>
                  <a:schemeClr val="bg1"/>
                </a:solidFill>
                <a:latin typeface="Century Gothic" panose="020B0502020202020204" pitchFamily="34" charset="0"/>
              </a:rPr>
              <a:t> lines, we basically do pointer manipulation and store the value in the this and that memory segment.</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In the 9</a:t>
            </a:r>
            <a:r>
              <a:rPr lang="en-IN" sz="2000" baseline="30000">
                <a:solidFill>
                  <a:schemeClr val="bg1"/>
                </a:solidFill>
                <a:latin typeface="Century Gothic" panose="020B0502020202020204" pitchFamily="34" charset="0"/>
              </a:rPr>
              <a:t>th</a:t>
            </a:r>
            <a:r>
              <a:rPr lang="en-IN" sz="2000">
                <a:solidFill>
                  <a:schemeClr val="bg1"/>
                </a:solidFill>
                <a:latin typeface="Century Gothic" panose="020B0502020202020204" pitchFamily="34" charset="0"/>
              </a:rPr>
              <a:t> to 11</a:t>
            </a:r>
            <a:r>
              <a:rPr lang="en-IN" sz="2000" baseline="30000">
                <a:solidFill>
                  <a:schemeClr val="bg1"/>
                </a:solidFill>
                <a:latin typeface="Century Gothic" panose="020B0502020202020204" pitchFamily="34" charset="0"/>
              </a:rPr>
              <a:t>th</a:t>
            </a:r>
            <a:r>
              <a:rPr lang="en-IN" sz="2000">
                <a:solidFill>
                  <a:schemeClr val="bg1"/>
                </a:solidFill>
                <a:latin typeface="Century Gothic" panose="020B0502020202020204" pitchFamily="34" charset="0"/>
              </a:rPr>
              <a:t>  lines, we access the base address of this and that and then add it to the global stack.</a:t>
            </a:r>
          </a:p>
          <a:p>
            <a:endParaRPr lang="en-IN" sz="2000">
              <a:solidFill>
                <a:schemeClr val="bg1"/>
              </a:solidFill>
              <a:latin typeface="Century Gothic" panose="020B0502020202020204" pitchFamily="34" charset="0"/>
            </a:endParaRPr>
          </a:p>
          <a:p>
            <a:r>
              <a:rPr lang="en-IN" sz="2000">
                <a:solidFill>
                  <a:schemeClr val="bg1"/>
                </a:solidFill>
                <a:latin typeface="Century Gothic" panose="020B0502020202020204" pitchFamily="34" charset="0"/>
              </a:rPr>
              <a:t>Now with the same pointer manipulation we just access the values and do some operations </a:t>
            </a:r>
          </a:p>
        </p:txBody>
      </p:sp>
    </p:spTree>
    <p:extLst>
      <p:ext uri="{BB962C8B-B14F-4D97-AF65-F5344CB8AC3E}">
        <p14:creationId xmlns:p14="http://schemas.microsoft.com/office/powerpoint/2010/main" val="2525879583"/>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Valentine · SlidesCarnival</Template>
  <TotalTime>0</TotalTime>
  <Words>2332</Words>
  <Application>Microsoft Office PowerPoint</Application>
  <PresentationFormat>Widescreen</PresentationFormat>
  <Paragraphs>203</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Century Gothic</vt:lpstr>
      <vt:lpstr>Cousine</vt:lpstr>
      <vt:lpstr>Valentine template</vt:lpstr>
      <vt:lpstr>  Question 1 </vt:lpstr>
      <vt:lpstr>Locate the following VM programs in the nand2teris folder   SimpleAdd   StackTest   BasicTest   PointerTest   StaticTest  a.Check the correctness of the programs using the VM emulator and supplied test script.</vt:lpstr>
      <vt:lpstr>SimpleAdd</vt:lpstr>
      <vt:lpstr>BasicTest</vt:lpstr>
      <vt:lpstr>StaticTest</vt:lpstr>
      <vt:lpstr>b.Comprehend the lines of codes. (You may be asked to explain the lines of codes).        SimpleAdd.vm</vt:lpstr>
      <vt:lpstr>StackTest.vm</vt:lpstr>
      <vt:lpstr>BasicTest.vm</vt:lpstr>
      <vt:lpstr>PointerTest.vm</vt:lpstr>
      <vt:lpstr>    StaticTest.vm</vt:lpstr>
      <vt:lpstr>c.Write a VM-to-Hack translator in python or Java, conforming to the ‘Standard VM-on-Hack Mapping’ </vt:lpstr>
      <vt:lpstr>Class:  LabelGenerator </vt:lpstr>
      <vt:lpstr>PowerPoint Presentation</vt:lpstr>
      <vt:lpstr>Class: Translator </vt:lpstr>
      <vt:lpstr>PowerPoint Presentation</vt:lpstr>
      <vt:lpstr>PowerPoint Presentation</vt:lpstr>
      <vt:lpstr>PowerPoint Presentation</vt:lpstr>
      <vt:lpstr>Class: Code </vt:lpstr>
      <vt:lpstr>PowerPoint Presentation</vt:lpstr>
      <vt:lpstr>PowerPoint Presentation</vt:lpstr>
      <vt:lpstr>d. Use your VM translator to translate the above .vm programs to .asm programs   Successfully we have translated the above mentioned .vm files to .asm files.</vt:lpstr>
      <vt:lpstr>e.Execute the generated .asm programs on the CPU emulator using the supplied testscript.</vt:lpstr>
      <vt:lpstr>SimpleAdd</vt:lpstr>
      <vt:lpstr>BasicTest</vt:lpstr>
      <vt:lpstr>StaticTest</vt:lpstr>
      <vt:lpstr>PowerPoint Presentation</vt:lpstr>
      <vt:lpstr>Answer</vt:lpstr>
      <vt:lpstr>Answer</vt:lpstr>
      <vt:lpstr>Answer</vt:lpstr>
      <vt:lpstr>Explanation</vt:lpstr>
      <vt:lpstr>Explanation</vt:lpstr>
      <vt:lpstr>Explanation</vt:lpstr>
      <vt:lpstr>Explanation</vt:lpstr>
      <vt:lpstr>Explanation</vt:lpstr>
      <vt:lpstr>Explanation</vt:lpstr>
      <vt:lpstr>Explanation</vt:lpstr>
      <vt:lpstr>  Question 3 </vt:lpstr>
      <vt:lpstr>PowerPoint Presentation</vt:lpstr>
      <vt:lpstr>  CODE </vt:lpstr>
      <vt:lpstr>PowerPoint Presentation</vt:lpstr>
      <vt:lpstr>  RESULT </vt:lpstr>
      <vt:lpstr>PowerPoint Presentation</vt:lpstr>
      <vt:lpstr>  Question 4 </vt:lpstr>
      <vt:lpstr>Explain in detail ‘THIS’, ‘THAT’and ‘POINTERS’</vt:lpstr>
      <vt:lpstr>THIS</vt:lpstr>
      <vt:lpstr>THAT</vt:lpstr>
      <vt:lpstr>POINTER</vt:lpstr>
      <vt:lpstr>PowerPoint Presentation</vt:lpstr>
      <vt:lpstr>  Question 5 </vt:lpstr>
      <vt:lpstr>CODE EXPLANATION</vt:lpstr>
      <vt:lpstr>PowerPoint Presentation</vt:lpstr>
      <vt:lpstr>PowerPoint Presentation</vt:lpstr>
      <vt:lpstr>PowerPoint Presentation</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2</dc:title>
  <dc:creator>Aswin Ravidev</dc:creator>
  <cp:lastModifiedBy>YESHWANTH BALAJI</cp:lastModifiedBy>
  <cp:revision>1</cp:revision>
  <dcterms:created xsi:type="dcterms:W3CDTF">2023-05-10T15:16:52Z</dcterms:created>
  <dcterms:modified xsi:type="dcterms:W3CDTF">2023-05-13T18:01:10Z</dcterms:modified>
</cp:coreProperties>
</file>