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60" r:id="rId5"/>
    <p:sldId id="261" r:id="rId6"/>
    <p:sldId id="262" r:id="rId7"/>
    <p:sldId id="267" r:id="rId8"/>
    <p:sldId id="263" r:id="rId9"/>
    <p:sldId id="272" r:id="rId10"/>
    <p:sldId id="271" r:id="rId11"/>
    <p:sldId id="264"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4CF5720-5484-4146-9E69-AFB00F9490B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F5720-5484-4146-9E69-AFB00F9490B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340768"/>
            <a:ext cx="6858048" cy="1000132"/>
          </a:xfrm>
        </p:spPr>
        <p:txBody>
          <a:bodyPr>
            <a:normAutofit fontScale="85000" lnSpcReduction="20000"/>
          </a:bodyPr>
          <a:lstStyle/>
          <a:p>
            <a:endParaRPr lang="en-US" sz="3600" b="1" dirty="0">
              <a:solidFill>
                <a:schemeClr val="tx1"/>
              </a:solidFill>
              <a:latin typeface="Arial Black" panose="020B0A04020102020204" pitchFamily="34" charset="0"/>
            </a:endParaRPr>
          </a:p>
          <a:p>
            <a:r>
              <a:rPr lang="en-IN" sz="3600" b="1" dirty="0" smtClean="0"/>
              <a:t>Machine Learning Hackathon CG </a:t>
            </a:r>
            <a:r>
              <a:rPr lang="en-IN" sz="3600" b="1" dirty="0"/>
              <a:t>2022</a:t>
            </a:r>
            <a:endParaRPr lang="en-IN" sz="3600" b="1" dirty="0"/>
          </a:p>
        </p:txBody>
      </p:sp>
      <p:sp>
        <p:nvSpPr>
          <p:cNvPr id="7" name="Rectangle 6"/>
          <p:cNvSpPr/>
          <p:nvPr/>
        </p:nvSpPr>
        <p:spPr>
          <a:xfrm>
            <a:off x="2000250" y="3717290"/>
            <a:ext cx="5343525" cy="922020"/>
          </a:xfrm>
          <a:prstGeom prst="rect">
            <a:avLst/>
          </a:prstGeom>
        </p:spPr>
        <p:txBody>
          <a:bodyPr wrap="square">
            <a:spAutoFit/>
          </a:bodyPr>
          <a:lstStyle/>
          <a:p>
            <a:r>
              <a:rPr lang="en-IN" dirty="0" smtClean="0"/>
              <a:t>Team Name-Yesh Group</a:t>
            </a:r>
            <a:endParaRPr lang="en-IN" dirty="0" smtClean="0"/>
          </a:p>
          <a:p>
            <a:r>
              <a:rPr lang="en-IN" dirty="0" smtClean="0"/>
              <a:t>Team Leader Name- </a:t>
            </a:r>
            <a:r>
              <a:rPr lang="id-ID" altLang="en-IN" dirty="0" smtClean="0"/>
              <a:t>Yeshwanth Sai Melpati</a:t>
            </a:r>
            <a:endParaRPr lang="en-IN" dirty="0" smtClean="0"/>
          </a:p>
          <a:p>
            <a:r>
              <a:rPr lang="en-IN" dirty="0" smtClean="0"/>
              <a:t>Team Leader Email Address-</a:t>
            </a:r>
            <a:r>
              <a:rPr lang="id-ID" altLang="en-IN" dirty="0" smtClean="0"/>
              <a:t> yeshuthecool@gmail.com</a:t>
            </a:r>
            <a:endParaRPr lang="id-ID" altLang="en-IN" dirty="0" smtClean="0"/>
          </a:p>
        </p:txBody>
      </p:sp>
      <p:pic>
        <p:nvPicPr>
          <p:cNvPr id="4" name="Picture 3"/>
          <p:cNvPicPr>
            <a:picLocks noChangeAspect="1"/>
          </p:cNvPicPr>
          <p:nvPr/>
        </p:nvPicPr>
        <p:blipFill>
          <a:blip r:embed="rId1"/>
          <a:stretch>
            <a:fillRect/>
          </a:stretch>
        </p:blipFill>
        <p:spPr>
          <a:xfrm>
            <a:off x="7991797" y="260648"/>
            <a:ext cx="828675" cy="819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2400" b="1" dirty="0" smtClean="0">
                <a:latin typeface="Verdana" panose="020B0604030504040204" pitchFamily="34" charset="0"/>
                <a:ea typeface="Verdana" panose="020B0604030504040204" pitchFamily="34" charset="0"/>
                <a:cs typeface="+mj-cs"/>
              </a:rPr>
              <a:t>Source code as ZIP or </a:t>
            </a:r>
            <a:r>
              <a:rPr lang="en-IN" sz="2400" b="1" dirty="0" err="1" smtClean="0">
                <a:latin typeface="Verdana" panose="020B0604030504040204" pitchFamily="34" charset="0"/>
                <a:ea typeface="Verdana" panose="020B0604030504040204" pitchFamily="34" charset="0"/>
                <a:cs typeface="+mj-cs"/>
              </a:rPr>
              <a:t>Github</a:t>
            </a:r>
            <a:r>
              <a:rPr lang="en-IN" sz="2400" b="1" dirty="0" smtClean="0">
                <a:latin typeface="Verdana" panose="020B0604030504040204" pitchFamily="34" charset="0"/>
                <a:ea typeface="Verdana" panose="020B0604030504040204" pitchFamily="34" charset="0"/>
                <a:cs typeface="+mj-cs"/>
              </a:rPr>
              <a:t> URL</a:t>
            </a:r>
            <a:r>
              <a:rPr kumimoji="0" lang="en-IN" sz="2400" b="1" i="0" u="none" strike="noStrike" kern="1200" cap="none" spc="0" normalizeH="0" baseline="0" noProof="0" dirty="0" smtClean="0">
                <a:ln>
                  <a:noFill/>
                </a:ln>
                <a:solidFill>
                  <a:schemeClr val="tx1"/>
                </a:solidFill>
                <a:effectLst/>
                <a:uLnTx/>
                <a:uFillTx/>
                <a:latin typeface="Verdana" panose="020B0604030504040204" pitchFamily="34" charset="0"/>
                <a:ea typeface="Verdana" panose="020B0604030504040204" pitchFamily="34" charset="0"/>
                <a:cs typeface="+mj-cs"/>
              </a:rPr>
              <a:t>:</a:t>
            </a:r>
            <a:endPar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5" name="Picture 4"/>
          <p:cNvPicPr>
            <a:picLocks noChangeAspect="1"/>
          </p:cNvPicPr>
          <p:nvPr/>
        </p:nvPicPr>
        <p:blipFill>
          <a:blip r:embed="rId1"/>
          <a:stretch>
            <a:fillRect/>
          </a:stretch>
        </p:blipFill>
        <p:spPr>
          <a:xfrm>
            <a:off x="8063805" y="188640"/>
            <a:ext cx="828675" cy="819150"/>
          </a:xfrm>
          <a:prstGeom prst="rect">
            <a:avLst/>
          </a:prstGeom>
        </p:spPr>
      </p:pic>
      <p:sp>
        <p:nvSpPr>
          <p:cNvPr id="2" name="Text Box 1"/>
          <p:cNvSpPr txBox="1"/>
          <p:nvPr/>
        </p:nvSpPr>
        <p:spPr>
          <a:xfrm>
            <a:off x="755650" y="1845310"/>
            <a:ext cx="5659120" cy="368300"/>
          </a:xfrm>
          <a:prstGeom prst="rect">
            <a:avLst/>
          </a:prstGeom>
          <a:noFill/>
        </p:spPr>
        <p:txBody>
          <a:bodyPr wrap="none" rtlCol="0">
            <a:spAutoFit/>
          </a:bodyPr>
          <a:p>
            <a:pPr algn="l"/>
            <a:r>
              <a:rPr lang="en-US"/>
              <a:t>https://github.com/YeshwanthSaiM/HPE-ChallengeTechGig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smtClean="0">
                <a:ln>
                  <a:noFill/>
                </a:ln>
                <a:solidFill>
                  <a:schemeClr val="tx1"/>
                </a:solidFill>
                <a:effectLst/>
                <a:uLnTx/>
                <a:uFillTx/>
                <a:latin typeface="Verdana" panose="020B0604030504040204" pitchFamily="34" charset="0"/>
                <a:ea typeface="Verdana" panose="020B0604030504040204" pitchFamily="34" charset="0"/>
                <a:cs typeface="+mj-cs"/>
              </a:rPr>
              <a:t>Additional </a:t>
            </a:r>
            <a:r>
              <a:rPr lang="en-IN" sz="2400" b="1" dirty="0" smtClean="0">
                <a:latin typeface="Verdana" panose="020B0604030504040204" pitchFamily="34" charset="0"/>
                <a:ea typeface="Verdana" panose="020B0604030504040204" pitchFamily="34" charset="0"/>
                <a:cs typeface="+mj-cs"/>
              </a:rPr>
              <a:t>comments</a:t>
            </a:r>
            <a:r>
              <a:rPr kumimoji="0" lang="en-IN" sz="2400" b="1" i="0" u="none" strike="noStrike" kern="1200" cap="none" spc="0" normalizeH="0" baseline="0" noProof="0" dirty="0" smtClean="0">
                <a:ln>
                  <a:noFill/>
                </a:ln>
                <a:solidFill>
                  <a:schemeClr val="tx1"/>
                </a:solidFill>
                <a:effectLst/>
                <a:uLnTx/>
                <a:uFillTx/>
                <a:latin typeface="Verdana" panose="020B0604030504040204" pitchFamily="34" charset="0"/>
                <a:ea typeface="Verdana" panose="020B0604030504040204" pitchFamily="34" charset="0"/>
                <a:cs typeface="+mj-cs"/>
              </a:rPr>
              <a:t> (</a:t>
            </a:r>
            <a:r>
              <a:rPr lang="en-IN" sz="2400" b="1" dirty="0" smtClean="0">
                <a:latin typeface="Verdana" panose="020B0604030504040204" pitchFamily="34" charset="0"/>
                <a:ea typeface="Verdana" panose="020B0604030504040204" pitchFamily="34" charset="0"/>
                <a:cs typeface="+mj-cs"/>
              </a:rPr>
              <a:t>optional</a:t>
            </a:r>
            <a:r>
              <a:rPr kumimoji="0" lang="en-IN" sz="2400" b="1" i="0" u="none" strike="noStrike" kern="1200" cap="none" spc="0" normalizeH="0" baseline="0" noProof="0" dirty="0" smtClean="0">
                <a:ln>
                  <a:noFill/>
                </a:ln>
                <a:solidFill>
                  <a:schemeClr val="tx1"/>
                </a:solidFill>
                <a:effectLst/>
                <a:uLnTx/>
                <a:uFillTx/>
                <a:latin typeface="Verdana" panose="020B0604030504040204" pitchFamily="34" charset="0"/>
                <a:ea typeface="Verdana" panose="020B0604030504040204" pitchFamily="34" charset="0"/>
                <a:cs typeface="+mj-cs"/>
              </a:rPr>
              <a:t>):</a:t>
            </a:r>
            <a:endPar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4" name="Picture 3"/>
          <p:cNvPicPr>
            <a:picLocks noChangeAspect="1"/>
          </p:cNvPicPr>
          <p:nvPr/>
        </p:nvPicPr>
        <p:blipFill>
          <a:blip r:embed="rId1"/>
          <a:stretch>
            <a:fillRect/>
          </a:stretch>
        </p:blipFill>
        <p:spPr>
          <a:xfrm>
            <a:off x="8063805" y="188640"/>
            <a:ext cx="828675" cy="819150"/>
          </a:xfrm>
          <a:prstGeom prst="rect">
            <a:avLst/>
          </a:prstGeom>
        </p:spPr>
      </p:pic>
      <p:sp>
        <p:nvSpPr>
          <p:cNvPr id="2" name="Text Box 1"/>
          <p:cNvSpPr txBox="1"/>
          <p:nvPr/>
        </p:nvSpPr>
        <p:spPr>
          <a:xfrm>
            <a:off x="1403985" y="1701165"/>
            <a:ext cx="7298690" cy="645160"/>
          </a:xfrm>
          <a:prstGeom prst="rect">
            <a:avLst/>
          </a:prstGeom>
          <a:noFill/>
        </p:spPr>
        <p:txBody>
          <a:bodyPr wrap="none" rtlCol="0">
            <a:spAutoFit/>
          </a:bodyPr>
          <a:p>
            <a:pPr algn="l"/>
            <a:r>
              <a:rPr lang="id-ID" altLang="en-US"/>
              <a:t>This is an interesting problem. For further accuracy and performance we can </a:t>
            </a:r>
            <a:endParaRPr lang="id-ID" altLang="en-US"/>
          </a:p>
          <a:p>
            <a:pPr algn="l"/>
            <a:r>
              <a:rPr lang="id-ID" altLang="en-US"/>
              <a:t>dive deep in feature engineering techniques and methods. </a:t>
            </a:r>
            <a:endParaRPr lang="id-ID"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smtClean="0">
                <a:latin typeface="Verdana" panose="020B0604030504040204" pitchFamily="34" charset="0"/>
                <a:ea typeface="Verdana" panose="020B0604030504040204" pitchFamily="34" charset="0"/>
              </a:rPr>
              <a:t>                </a:t>
            </a:r>
            <a:endParaRPr lang="en-US" b="1" dirty="0" smtClean="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smtClean="0">
                <a:latin typeface="Verdana" panose="020B0604030504040204" pitchFamily="34" charset="0"/>
                <a:ea typeface="Verdana" panose="020B0604030504040204" pitchFamily="34" charset="0"/>
              </a:rPr>
              <a:t>   </a:t>
            </a:r>
            <a:endParaRPr lang="en-US" b="1" dirty="0" smtClean="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smtClean="0">
                <a:latin typeface="Verdana" panose="020B0604030504040204" pitchFamily="34" charset="0"/>
                <a:ea typeface="Verdana" panose="020B0604030504040204" pitchFamily="34" charset="0"/>
              </a:rPr>
              <a:t>                 </a:t>
            </a:r>
            <a:r>
              <a:rPr lang="en-US" sz="4400" b="1" dirty="0" smtClean="0">
                <a:latin typeface="Verdana" panose="020B0604030504040204" pitchFamily="34" charset="0"/>
                <a:ea typeface="Verdana" panose="020B0604030504040204" pitchFamily="34" charset="0"/>
              </a:rPr>
              <a:t>THANK YOU</a:t>
            </a:r>
            <a:endParaRPr lang="en-US" sz="4400" b="1"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1"/>
          <a:stretch>
            <a:fillRect/>
          </a:stretch>
        </p:blipFill>
        <p:spPr>
          <a:xfrm>
            <a:off x="8063805" y="188640"/>
            <a:ext cx="828675" cy="81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p:nvPr/>
        </p:nvSpPr>
        <p:spPr>
          <a:xfrm>
            <a:off x="285720" y="1276170"/>
            <a:ext cx="8520600" cy="928694"/>
          </a:xfrm>
          <a:prstGeom prst="rect">
            <a:avLst/>
          </a:prstGeom>
        </p:spPr>
        <p:txBody>
          <a:bodyPr spcFirstLastPara="1" vert="horz" wrap="square" lIns="91425" tIns="91425" rIns="91425" bIns="91425" rtlCol="0" anchor="t" anchorCtr="0">
            <a:normAutofit/>
          </a:bodyPr>
          <a:lstStyle/>
          <a:p>
            <a:pPr lvl="0"/>
            <a:r>
              <a:rPr lang="en-US" sz="2400" b="1" dirty="0" smtClean="0">
                <a:latin typeface="Verdana" panose="020B0604030504040204" pitchFamily="34" charset="0"/>
                <a:ea typeface="Verdana" panose="020B0604030504040204" pitchFamily="34" charset="0"/>
              </a:rPr>
              <a:t>Brief description of the problem </a:t>
            </a:r>
            <a:r>
              <a:rPr lang="en-US" sz="2400" b="1" dirty="0" smtClean="0">
                <a:latin typeface="Verdana" panose="020B0604030504040204" pitchFamily="34" charset="0"/>
                <a:ea typeface="Verdana" panose="020B0604030504040204" pitchFamily="34" charset="0"/>
              </a:rPr>
              <a:t>at hand:</a:t>
            </a:r>
            <a:endParaRPr kumimoji="0" lang="en-US"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2" name="Picture 1"/>
          <p:cNvPicPr>
            <a:picLocks noChangeAspect="1"/>
          </p:cNvPicPr>
          <p:nvPr/>
        </p:nvPicPr>
        <p:blipFill>
          <a:blip r:embed="rId1"/>
          <a:stretch>
            <a:fillRect/>
          </a:stretch>
        </p:blipFill>
        <p:spPr>
          <a:xfrm>
            <a:off x="7991797" y="260648"/>
            <a:ext cx="828675" cy="819150"/>
          </a:xfrm>
          <a:prstGeom prst="rect">
            <a:avLst/>
          </a:prstGeom>
        </p:spPr>
      </p:pic>
      <p:sp>
        <p:nvSpPr>
          <p:cNvPr id="3" name="Text Box 2"/>
          <p:cNvSpPr txBox="1"/>
          <p:nvPr/>
        </p:nvSpPr>
        <p:spPr>
          <a:xfrm>
            <a:off x="539750" y="2204720"/>
            <a:ext cx="8174990" cy="2584450"/>
          </a:xfrm>
          <a:prstGeom prst="rect">
            <a:avLst/>
          </a:prstGeom>
          <a:noFill/>
        </p:spPr>
        <p:txBody>
          <a:bodyPr wrap="square" rtlCol="0">
            <a:spAutoFit/>
          </a:bodyPr>
          <a:p>
            <a:r>
              <a:rPr lang="id-ID" altLang="en-US"/>
              <a:t>Problem statement: The problem is all about finding whether a website is prone to phishing attach or not. In this present day, data privacy plays a major role. It is responsibility of the individuals and developers to make sure the data stays safe with relevant parties. </a:t>
            </a:r>
            <a:endParaRPr lang="id-ID" altLang="en-US"/>
          </a:p>
          <a:p>
            <a:r>
              <a:rPr lang="id-ID" altLang="en-US"/>
              <a:t>We as a team of Data Scientist came to rescue this. We have to build a ML algorithm that can predict whether the website with its attributes and features, is prone to phishing attack or not. </a:t>
            </a:r>
            <a:endParaRPr lang="id-ID" altLang="en-US"/>
          </a:p>
          <a:p>
            <a:r>
              <a:rPr lang="id-ID" altLang="en-US"/>
              <a:t>In this way, website make their arrangements for a better protection and safe gaurd the information. </a:t>
            </a:r>
            <a:endParaRPr lang="id-ID"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defRPr/>
            </a:pPr>
            <a: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Solution proposed and description:</a:t>
            </a:r>
            <a:b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1"/>
          <a:stretch>
            <a:fillRect/>
          </a:stretch>
        </p:blipFill>
        <p:spPr>
          <a:xfrm>
            <a:off x="7956376" y="233586"/>
            <a:ext cx="828675" cy="819150"/>
          </a:xfrm>
          <a:prstGeom prst="rect">
            <a:avLst/>
          </a:prstGeom>
        </p:spPr>
      </p:pic>
      <p:sp>
        <p:nvSpPr>
          <p:cNvPr id="4" name="Text Box 3"/>
          <p:cNvSpPr txBox="1"/>
          <p:nvPr/>
        </p:nvSpPr>
        <p:spPr>
          <a:xfrm>
            <a:off x="719455" y="2233295"/>
            <a:ext cx="7237730" cy="3969385"/>
          </a:xfrm>
          <a:prstGeom prst="rect">
            <a:avLst/>
          </a:prstGeom>
          <a:noFill/>
        </p:spPr>
        <p:txBody>
          <a:bodyPr wrap="square" rtlCol="0">
            <a:spAutoFit/>
          </a:bodyPr>
          <a:p>
            <a:r>
              <a:rPr lang="id-ID" altLang="en-US"/>
              <a:t>For this phising attack dataset, We have analyzed the entire data set for all the features. </a:t>
            </a:r>
            <a:endParaRPr lang="id-ID" altLang="en-US"/>
          </a:p>
          <a:p>
            <a:r>
              <a:rPr lang="id-ID" altLang="en-US"/>
              <a:t>Among 30 features, We first find out which features are responsible for almost all of the phishing attacks. </a:t>
            </a:r>
            <a:endParaRPr lang="id-ID" altLang="en-US"/>
          </a:p>
          <a:p>
            <a:r>
              <a:rPr lang="id-ID" altLang="en-US"/>
              <a:t>We build a base line model with train test split data, In order to get the predictability of the ML models. We are fortunate that our base line model of Random forest perform good. </a:t>
            </a:r>
            <a:endParaRPr lang="id-ID" altLang="en-US"/>
          </a:p>
          <a:p>
            <a:r>
              <a:rPr lang="id-ID" altLang="en-US"/>
              <a:t>Now with help of feature engineering, we subset the high important features responsible for the accurate predictions. </a:t>
            </a:r>
            <a:endParaRPr lang="id-ID" altLang="en-US"/>
          </a:p>
          <a:p>
            <a:r>
              <a:rPr lang="id-ID" altLang="en-US"/>
              <a:t>Now with iterate our models for fine turing the parameters. </a:t>
            </a:r>
            <a:endParaRPr lang="id-ID" altLang="en-US"/>
          </a:p>
          <a:p>
            <a:endParaRPr lang="id-ID" altLang="en-US"/>
          </a:p>
          <a:p>
            <a:r>
              <a:rPr lang="id-ID" altLang="en-US"/>
              <a:t>And finally we build Random Forest Classifier with optimum parameters and hence were able to achieve 97% accurate results. </a:t>
            </a:r>
            <a:endParaRPr lang="id-ID" altLang="en-US"/>
          </a:p>
          <a:p>
            <a:endParaRPr lang="id-ID"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Technology/Tool Stack Used:</a:t>
            </a:r>
            <a:endParaRPr kumimoji="0" lang="en-US" sz="2400" b="1" i="0" u="none" strike="noStrike" kern="1200" cap="none" spc="0" normalizeH="0" baseline="0" noProof="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1"/>
          <a:stretch>
            <a:fillRect/>
          </a:stretch>
        </p:blipFill>
        <p:spPr>
          <a:xfrm>
            <a:off x="8063805" y="188640"/>
            <a:ext cx="828675" cy="819150"/>
          </a:xfrm>
          <a:prstGeom prst="rect">
            <a:avLst/>
          </a:prstGeom>
        </p:spPr>
      </p:pic>
      <p:sp>
        <p:nvSpPr>
          <p:cNvPr id="4" name="Text Box 3"/>
          <p:cNvSpPr txBox="1"/>
          <p:nvPr/>
        </p:nvSpPr>
        <p:spPr>
          <a:xfrm>
            <a:off x="800100" y="2341880"/>
            <a:ext cx="7590790" cy="1476375"/>
          </a:xfrm>
          <a:prstGeom prst="rect">
            <a:avLst/>
          </a:prstGeom>
          <a:noFill/>
        </p:spPr>
        <p:txBody>
          <a:bodyPr wrap="square" rtlCol="0">
            <a:spAutoFit/>
          </a:bodyPr>
          <a:p>
            <a:r>
              <a:rPr lang="id-ID" altLang="en-US"/>
              <a:t>We used pandas  for data loading and analysis. </a:t>
            </a:r>
            <a:endParaRPr lang="id-ID" altLang="en-US"/>
          </a:p>
          <a:p>
            <a:r>
              <a:rPr lang="id-ID" altLang="en-US"/>
              <a:t>We used matplotlib,  seaborn for plotting graphs and charts</a:t>
            </a:r>
            <a:endParaRPr lang="id-ID" altLang="en-US"/>
          </a:p>
          <a:p>
            <a:r>
              <a:rPr lang="id-ID" altLang="en-US"/>
              <a:t>We used sklearn for all the Machine Learning models</a:t>
            </a:r>
            <a:endParaRPr lang="id-ID" altLang="en-US"/>
          </a:p>
          <a:p>
            <a:r>
              <a:rPr lang="id-ID" altLang="en-US"/>
              <a:t>	especially: DecisionTreeClassifier, RandomForestClassifier</a:t>
            </a:r>
            <a:endParaRPr lang="id-ID" altLang="en-US"/>
          </a:p>
          <a:p>
            <a:r>
              <a:rPr lang="id-ID" altLang="en-US"/>
              <a:t>We used accuracy, f1 scores for validating the predictions</a:t>
            </a:r>
            <a:endParaRPr lang="id-ID"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dirty="0" smtClean="0">
                <a:ln>
                  <a:noFill/>
                </a:ln>
                <a:solidFill>
                  <a:srgbClr val="1D1D1D"/>
                </a:solidFill>
                <a:effectLst/>
                <a:uLnTx/>
                <a:uFillTx/>
                <a:latin typeface="Verdana" panose="020B0604030504040204"/>
                <a:ea typeface="Verdana" panose="020B0604030504040204"/>
                <a:cs typeface="Verdana" panose="020B0604030504040204"/>
                <a:sym typeface="Verdana" panose="020B0604030504040204"/>
              </a:rPr>
              <a:t>Approach:</a:t>
            </a:r>
            <a:endParaRPr kumimoji="0" lang="en-US" sz="2400" b="1" i="0" u="none" strike="noStrike" kern="1200" cap="none" spc="0" normalizeH="0" baseline="0" noProof="0" dirty="0" smtClean="0">
              <a:ln>
                <a:noFill/>
              </a:ln>
              <a:solidFill>
                <a:srgbClr val="1D1D1D"/>
              </a:solidFill>
              <a:effectLst/>
              <a:uLnTx/>
              <a:uFillTx/>
              <a:latin typeface="Verdana" panose="020B0604030504040204"/>
              <a:ea typeface="Verdana" panose="020B0604030504040204"/>
              <a:cs typeface="Verdana" panose="020B0604030504040204"/>
              <a:sym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Google Shape;84;p18"/>
          <p:cNvSpPr txBox="1"/>
          <p:nvPr/>
        </p:nvSpPr>
        <p:spPr>
          <a:xfrm>
            <a:off x="251520" y="4728508"/>
            <a:ext cx="8520600" cy="572700"/>
          </a:xfrm>
          <a:prstGeom prst="rect">
            <a:avLst/>
          </a:prstGeom>
        </p:spPr>
        <p:txBody>
          <a:bodyPr spcFirstLastPara="1" vert="horz" wrap="square" lIns="91425" tIns="91425" rIns="91425" bIns="91425" rtlCol="0" anchor="t" anchorCtr="0">
            <a:normAutofit fontScale="675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1"/>
          <a:stretch>
            <a:fillRect/>
          </a:stretch>
        </p:blipFill>
        <p:spPr>
          <a:xfrm>
            <a:off x="8063805" y="188640"/>
            <a:ext cx="828675" cy="819150"/>
          </a:xfrm>
          <a:prstGeom prst="rect">
            <a:avLst/>
          </a:prstGeom>
        </p:spPr>
      </p:pic>
      <p:sp>
        <p:nvSpPr>
          <p:cNvPr id="4" name="Text Box 3"/>
          <p:cNvSpPr txBox="1"/>
          <p:nvPr/>
        </p:nvSpPr>
        <p:spPr>
          <a:xfrm>
            <a:off x="618490" y="1817370"/>
            <a:ext cx="7327900" cy="2584450"/>
          </a:xfrm>
          <a:prstGeom prst="rect">
            <a:avLst/>
          </a:prstGeom>
          <a:noFill/>
        </p:spPr>
        <p:txBody>
          <a:bodyPr wrap="square" rtlCol="0">
            <a:spAutoFit/>
          </a:bodyPr>
          <a:p>
            <a:r>
              <a:rPr lang="id-ID" altLang="en-US"/>
              <a:t>Our approach: </a:t>
            </a:r>
            <a:endParaRPr lang="id-ID" altLang="en-US"/>
          </a:p>
          <a:p>
            <a:r>
              <a:rPr lang="id-ID" altLang="en-US"/>
              <a:t>1. We first loaded the dataset with help of pandas</a:t>
            </a:r>
            <a:endParaRPr lang="id-ID" altLang="en-US"/>
          </a:p>
          <a:p>
            <a:r>
              <a:rPr lang="id-ID" altLang="en-US"/>
              <a:t>2. We analyzed with describe functions</a:t>
            </a:r>
            <a:endParaRPr lang="id-ID" altLang="en-US"/>
          </a:p>
          <a:p>
            <a:r>
              <a:rPr lang="id-ID" altLang="en-US"/>
              <a:t>3. We plotting distribution of variables / features with matplotlib </a:t>
            </a:r>
            <a:endParaRPr lang="id-ID" altLang="en-US"/>
          </a:p>
          <a:p>
            <a:r>
              <a:rPr lang="id-ID" altLang="en-US"/>
              <a:t>4. We split the train dataset to train and validation sets</a:t>
            </a:r>
            <a:endParaRPr lang="id-ID" altLang="en-US"/>
          </a:p>
          <a:p>
            <a:r>
              <a:rPr lang="id-ID" altLang="en-US"/>
              <a:t>5. We build a base line models DecisionTreeClassifier, RandomForestClassifier</a:t>
            </a:r>
            <a:endParaRPr lang="id-ID" altLang="en-US"/>
          </a:p>
          <a:p>
            <a:r>
              <a:rPr lang="id-ID" altLang="en-US"/>
              <a:t>6. We then perform Feature importance and Hyperparameter turning</a:t>
            </a:r>
            <a:endParaRPr lang="id-ID" altLang="en-US"/>
          </a:p>
          <a:p>
            <a:r>
              <a:rPr lang="id-ID" altLang="en-US"/>
              <a:t>7. Finally we conclude with our final best model.</a:t>
            </a: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p:nvPr/>
        </p:nvSpPr>
        <p:spPr>
          <a:xfrm>
            <a:off x="285720" y="1352168"/>
            <a:ext cx="8520600" cy="142876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Execution Demo(Video/Screenshots) </a:t>
            </a:r>
            <a:r>
              <a:rPr lang="en-US" sz="2400" b="1" dirty="0" smtClean="0">
                <a:latin typeface="Verdana" panose="020B0604030504040204"/>
                <a:ea typeface="Verdana" panose="020B0604030504040204"/>
                <a:cs typeface="Verdana" panose="020B0604030504040204"/>
                <a:sym typeface="Verdana" panose="020B0604030504040204"/>
              </a:rPr>
              <a:t>of the solution</a:t>
            </a:r>
            <a: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a:t>
            </a:r>
            <a:endPar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1"/>
          <a:stretch>
            <a:fillRect/>
          </a:stretch>
        </p:blipFill>
        <p:spPr>
          <a:xfrm>
            <a:off x="8063805" y="188640"/>
            <a:ext cx="828675" cy="819150"/>
          </a:xfrm>
          <a:prstGeom prst="rect">
            <a:avLst/>
          </a:prstGeom>
        </p:spPr>
      </p:pic>
      <p:pic>
        <p:nvPicPr>
          <p:cNvPr id="2" name="Picture 1" descr="features"/>
          <p:cNvPicPr>
            <a:picLocks noChangeAspect="1"/>
          </p:cNvPicPr>
          <p:nvPr/>
        </p:nvPicPr>
        <p:blipFill>
          <a:blip r:embed="rId2"/>
          <a:stretch>
            <a:fillRect/>
          </a:stretch>
        </p:blipFill>
        <p:spPr>
          <a:xfrm>
            <a:off x="467995" y="2189480"/>
            <a:ext cx="8254365" cy="4668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p:nvPr/>
        </p:nvSpPr>
        <p:spPr>
          <a:xfrm>
            <a:off x="285720" y="1352168"/>
            <a:ext cx="8520600" cy="1428760"/>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Execution Demo(Video/Screenshots) </a:t>
            </a:r>
            <a:r>
              <a:rPr lang="en-US" sz="2400" b="1" dirty="0" smtClean="0">
                <a:latin typeface="Verdana" panose="020B0604030504040204"/>
                <a:ea typeface="Verdana" panose="020B0604030504040204"/>
                <a:cs typeface="Verdana" panose="020B0604030504040204"/>
                <a:sym typeface="Verdana" panose="020B0604030504040204"/>
              </a:rPr>
              <a:t>of the solution</a:t>
            </a:r>
            <a:r>
              <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a:t>
            </a:r>
            <a:endParaRPr kumimoji="0" lang="en-US" sz="2400" b="1" i="0" u="none" strike="noStrike" kern="1200" cap="none" spc="0" normalizeH="0" baseline="0" noProof="0" dirty="0" smtClean="0">
              <a:ln>
                <a:noFill/>
              </a:ln>
              <a:solidFill>
                <a:schemeClr val="tx1"/>
              </a:solidFill>
              <a:effectLst/>
              <a:uLnTx/>
              <a:uFillTx/>
              <a:latin typeface="Verdana" panose="020B0604030504040204"/>
              <a:ea typeface="Verdana" panose="020B0604030504040204"/>
              <a:cs typeface="Verdana" panose="020B0604030504040204"/>
              <a:sym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1"/>
          <a:stretch>
            <a:fillRect/>
          </a:stretch>
        </p:blipFill>
        <p:spPr>
          <a:xfrm>
            <a:off x="8063805" y="188640"/>
            <a:ext cx="828675" cy="819150"/>
          </a:xfrm>
          <a:prstGeom prst="rect">
            <a:avLst/>
          </a:prstGeom>
        </p:spPr>
      </p:pic>
      <p:pic>
        <p:nvPicPr>
          <p:cNvPr id="2" name="Picture 1" descr="1"/>
          <p:cNvPicPr>
            <a:picLocks noChangeAspect="1"/>
          </p:cNvPicPr>
          <p:nvPr/>
        </p:nvPicPr>
        <p:blipFill>
          <a:blip r:embed="rId2"/>
          <a:stretch>
            <a:fillRect/>
          </a:stretch>
        </p:blipFill>
        <p:spPr>
          <a:xfrm>
            <a:off x="0" y="1461770"/>
            <a:ext cx="9144000" cy="3934460"/>
          </a:xfrm>
          <a:prstGeom prst="rect">
            <a:avLst/>
          </a:prstGeom>
        </p:spPr>
      </p:pic>
      <p:sp>
        <p:nvSpPr>
          <p:cNvPr id="10" name="Text Box 9"/>
          <p:cNvSpPr txBox="1"/>
          <p:nvPr/>
        </p:nvSpPr>
        <p:spPr>
          <a:xfrm>
            <a:off x="405130" y="368935"/>
            <a:ext cx="3989070" cy="368300"/>
          </a:xfrm>
          <a:prstGeom prst="rect">
            <a:avLst/>
          </a:prstGeom>
          <a:noFill/>
        </p:spPr>
        <p:txBody>
          <a:bodyPr wrap="square" rtlCol="0">
            <a:spAutoFit/>
          </a:bodyPr>
          <a:p>
            <a:r>
              <a:rPr lang="id-ID" altLang="en-US"/>
              <a:t>Screen shots of the solution</a:t>
            </a:r>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freqs"/>
          <p:cNvPicPr>
            <a:picLocks noChangeAspect="1"/>
          </p:cNvPicPr>
          <p:nvPr>
            <p:ph idx="1"/>
          </p:nvPr>
        </p:nvPicPr>
        <p:blipFill>
          <a:blip r:embed="rId1"/>
          <a:stretch>
            <a:fillRect/>
          </a:stretch>
        </p:blipFill>
        <p:spPr>
          <a:xfrm>
            <a:off x="2178050" y="1600200"/>
            <a:ext cx="4787265" cy="4526280"/>
          </a:xfrm>
          <a:prstGeom prst="rect">
            <a:avLst/>
          </a:prstGeom>
        </p:spPr>
      </p:pic>
      <p:sp>
        <p:nvSpPr>
          <p:cNvPr id="10" name="Text Box 9"/>
          <p:cNvSpPr txBox="1"/>
          <p:nvPr/>
        </p:nvSpPr>
        <p:spPr>
          <a:xfrm>
            <a:off x="405130" y="368935"/>
            <a:ext cx="3989070" cy="368300"/>
          </a:xfrm>
          <a:prstGeom prst="rect">
            <a:avLst/>
          </a:prstGeom>
          <a:noFill/>
        </p:spPr>
        <p:txBody>
          <a:bodyPr wrap="square" rtlCol="0">
            <a:spAutoFit/>
          </a:bodyPr>
          <a:p>
            <a:r>
              <a:rPr lang="id-ID" altLang="en-US"/>
              <a:t>Screen shots of the solution</a:t>
            </a:r>
            <a:endParaRPr lang="id-ID"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proptech"/>
          <p:cNvPicPr>
            <a:picLocks noChangeAspect="1"/>
          </p:cNvPicPr>
          <p:nvPr>
            <p:ph idx="1"/>
          </p:nvPr>
        </p:nvPicPr>
        <p:blipFill>
          <a:blip r:embed="rId1"/>
          <a:stretch>
            <a:fillRect/>
          </a:stretch>
        </p:blipFill>
        <p:spPr>
          <a:xfrm>
            <a:off x="457200" y="1764030"/>
            <a:ext cx="8229600" cy="4197985"/>
          </a:xfrm>
          <a:prstGeom prst="rect">
            <a:avLst/>
          </a:prstGeom>
        </p:spPr>
      </p:pic>
      <p:sp>
        <p:nvSpPr>
          <p:cNvPr id="10" name="Text Box 9"/>
          <p:cNvSpPr txBox="1"/>
          <p:nvPr/>
        </p:nvSpPr>
        <p:spPr>
          <a:xfrm>
            <a:off x="405130" y="368935"/>
            <a:ext cx="3989070" cy="368300"/>
          </a:xfrm>
          <a:prstGeom prst="rect">
            <a:avLst/>
          </a:prstGeom>
          <a:noFill/>
        </p:spPr>
        <p:txBody>
          <a:bodyPr wrap="square" rtlCol="0">
            <a:spAutoFit/>
          </a:bodyPr>
          <a:p>
            <a:r>
              <a:rPr lang="id-ID" altLang="en-US"/>
              <a:t>Screen shots of the solution</a:t>
            </a:r>
            <a:endParaRPr lang="id-ID"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2671</Words>
  <Application>WPS Presentation</Application>
  <PresentationFormat>On-screen Show (4:3)</PresentationFormat>
  <Paragraphs>71</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 Black</vt:lpstr>
      <vt:lpstr>Verdana</vt:lpstr>
      <vt:lpstr>Verdana</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yeshu</cp:lastModifiedBy>
  <cp:revision>42</cp:revision>
  <dcterms:created xsi:type="dcterms:W3CDTF">2022-04-28T06:07:00Z</dcterms:created>
  <dcterms:modified xsi:type="dcterms:W3CDTF">2022-05-26T09:40:00Z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D60F4B5966474B3DBC553FFB9E0EF9BE</vt:lpwstr>
  </property>
  <property fmtid="{D5CDD505-2E9C-101B-9397-08002B2CF9AE}" pid="3" name="KSOProductBuildVer">
    <vt:lpwstr>1033-11.2.0.11130</vt:lpwstr>
  </property>
</Properties>
</file>