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57" r:id="rId4"/>
    <p:sldId id="258" r:id="rId5"/>
    <p:sldId id="259" r:id="rId6"/>
    <p:sldId id="260" r:id="rId7"/>
    <p:sldId id="267" r:id="rId8"/>
    <p:sldId id="266" r:id="rId9"/>
    <p:sldId id="268" r:id="rId10"/>
    <p:sldId id="271" r:id="rId11"/>
    <p:sldId id="261" r:id="rId12"/>
    <p:sldId id="263" r:id="rId13"/>
    <p:sldId id="262" r:id="rId14"/>
    <p:sldId id="270" r:id="rId15"/>
    <p:sldId id="26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12"/>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283D-8D83-0644-89C8-08E5E4A42C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B336D6-C4E2-2046-8CDA-95A463592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6C1697C-C89E-EC4F-AF02-2A8C87AE29B0}"/>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5" name="Footer Placeholder 4">
            <a:extLst>
              <a:ext uri="{FF2B5EF4-FFF2-40B4-BE49-F238E27FC236}">
                <a16:creationId xmlns:a16="http://schemas.microsoft.com/office/drawing/2014/main" id="{1BCB5440-BB54-144F-B4EA-3E8CCA263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80F924-EA57-5747-8D54-2D3F07C5BB6C}"/>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1389600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5D140-E993-674B-8040-C4192CF5205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4C36390-8871-5945-8E32-FE69623F84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9D0ABF-4F99-4D46-A05C-06AAA00DDC69}"/>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5" name="Footer Placeholder 4">
            <a:extLst>
              <a:ext uri="{FF2B5EF4-FFF2-40B4-BE49-F238E27FC236}">
                <a16:creationId xmlns:a16="http://schemas.microsoft.com/office/drawing/2014/main" id="{90776EC4-7982-F842-AA01-F21C11696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78254-FD79-8D46-ACA6-C4C8AC06C110}"/>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264030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22F6-FFBA-0E4B-8144-8C2F81D0487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27036AA-99BA-CB4A-BEC1-081461E77DE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00CCFA-F633-2944-BC3A-6A1EE6FD57C2}"/>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5" name="Footer Placeholder 4">
            <a:extLst>
              <a:ext uri="{FF2B5EF4-FFF2-40B4-BE49-F238E27FC236}">
                <a16:creationId xmlns:a16="http://schemas.microsoft.com/office/drawing/2014/main" id="{0544CD90-4666-A941-B958-66521AC07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3E6EA-180B-FB4C-BF7D-D58C1DA075E3}"/>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295995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5B6D-D7A1-7A46-8F65-3D4C76168A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C5AEFD-D44C-7E40-BCC9-03D9F619D5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7272F7-527F-A84E-8A69-5C5C00A4EF27}"/>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5" name="Footer Placeholder 4">
            <a:extLst>
              <a:ext uri="{FF2B5EF4-FFF2-40B4-BE49-F238E27FC236}">
                <a16:creationId xmlns:a16="http://schemas.microsoft.com/office/drawing/2014/main" id="{55C84498-C4FE-1C49-AD38-E34E2DD137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5CF6-65C5-3048-BB82-D84EA9FAD0FD}"/>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114613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31E7-BAD0-5248-97A3-403024B374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8157D2-15EF-5546-AE3A-DE335A086A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9AE946-8DAA-7C46-B86F-D16F827E770F}"/>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5" name="Footer Placeholder 4">
            <a:extLst>
              <a:ext uri="{FF2B5EF4-FFF2-40B4-BE49-F238E27FC236}">
                <a16:creationId xmlns:a16="http://schemas.microsoft.com/office/drawing/2014/main" id="{38C27903-7B9F-2A42-BF10-DDF65179B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26B39-885C-C74F-8D4A-2A2B9FAF3144}"/>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260415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0E90-F834-3940-BE6E-CCDFD26F2C4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74FC2B-B32C-9F44-BCD5-2757DB24B9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281391C-E47F-674E-B4E4-42889DE3F00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309C60A-6E8E-5846-8FF4-EFFFA870E2ED}"/>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6" name="Footer Placeholder 5">
            <a:extLst>
              <a:ext uri="{FF2B5EF4-FFF2-40B4-BE49-F238E27FC236}">
                <a16:creationId xmlns:a16="http://schemas.microsoft.com/office/drawing/2014/main" id="{E263270A-D3AC-F24B-81D2-27D276D3E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C2F6B0-033A-7A45-BB42-A791944DA70D}"/>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279901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C8B3-1211-A34F-8688-A7FE55F6AF3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2717C0-0D48-4848-B25A-6E4219CA3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7332C09-F10D-7841-BACE-C2E8432E824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603550A-CB64-F146-B181-3B9A5E2F0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649C97-F466-1B47-8B5B-D7F32A52879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B4C7B72-6CCB-7541-B53F-2408CE3C25C2}"/>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8" name="Footer Placeholder 7">
            <a:extLst>
              <a:ext uri="{FF2B5EF4-FFF2-40B4-BE49-F238E27FC236}">
                <a16:creationId xmlns:a16="http://schemas.microsoft.com/office/drawing/2014/main" id="{461A5C38-5AEC-E44A-8AA4-94E7CA46AD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639B1F-4239-B44D-8147-6459F9F8B86A}"/>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122170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81FBE-4D83-2C42-8CE8-4CF64141BF5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6FFD82A-9649-B948-B3AE-4F713D31630C}"/>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4" name="Footer Placeholder 3">
            <a:extLst>
              <a:ext uri="{FF2B5EF4-FFF2-40B4-BE49-F238E27FC236}">
                <a16:creationId xmlns:a16="http://schemas.microsoft.com/office/drawing/2014/main" id="{2E406D62-629A-FC49-A95E-0C74AB50B1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4E2817-B900-764D-860C-B3AEEBF1262A}"/>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413534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81640-164C-584D-AD72-195E6AD82811}"/>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3" name="Footer Placeholder 2">
            <a:extLst>
              <a:ext uri="{FF2B5EF4-FFF2-40B4-BE49-F238E27FC236}">
                <a16:creationId xmlns:a16="http://schemas.microsoft.com/office/drawing/2014/main" id="{BD2BCEF4-6F16-4549-8B9A-8D5A70CA3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15356-A686-1D42-8974-1642E1B7B806}"/>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351341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28F3-1511-8845-A391-F8E1B2D8EA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BBA04C-751D-AC41-8E5D-CBCA396E9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7685C20-B5A0-0C4B-91BE-549F81E90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1BA49F-DAFE-2B43-902D-861B16421911}"/>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6" name="Footer Placeholder 5">
            <a:extLst>
              <a:ext uri="{FF2B5EF4-FFF2-40B4-BE49-F238E27FC236}">
                <a16:creationId xmlns:a16="http://schemas.microsoft.com/office/drawing/2014/main" id="{00C91E26-A0D0-6245-BC6C-37330E8A5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E40BF-EDEE-214D-9A81-DC56393B679C}"/>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238178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8DC5-E93A-3A4B-99C0-D7FF2536B8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FC6305-FCD1-E049-B9B4-72F72CBCC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C54352-74CA-7A46-950A-5A45E5C64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31924A-8FBD-EC4B-B516-62DD619D7CB5}"/>
              </a:ext>
            </a:extLst>
          </p:cNvPr>
          <p:cNvSpPr>
            <a:spLocks noGrp="1"/>
          </p:cNvSpPr>
          <p:nvPr>
            <p:ph type="dt" sz="half" idx="10"/>
          </p:nvPr>
        </p:nvSpPr>
        <p:spPr/>
        <p:txBody>
          <a:bodyPr/>
          <a:lstStyle/>
          <a:p>
            <a:fld id="{A8E8B993-4BB0-D64F-AA70-416051684B6E}" type="datetimeFigureOut">
              <a:rPr lang="en-US" smtClean="0"/>
              <a:t>3/10/20</a:t>
            </a:fld>
            <a:endParaRPr lang="en-US"/>
          </a:p>
        </p:txBody>
      </p:sp>
      <p:sp>
        <p:nvSpPr>
          <p:cNvPr id="6" name="Footer Placeholder 5">
            <a:extLst>
              <a:ext uri="{FF2B5EF4-FFF2-40B4-BE49-F238E27FC236}">
                <a16:creationId xmlns:a16="http://schemas.microsoft.com/office/drawing/2014/main" id="{F968CE7D-01DB-174B-9199-3536F1BCE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4CA4D-A5FE-424C-8120-E3376B4EC2CB}"/>
              </a:ext>
            </a:extLst>
          </p:cNvPr>
          <p:cNvSpPr>
            <a:spLocks noGrp="1"/>
          </p:cNvSpPr>
          <p:nvPr>
            <p:ph type="sldNum" sz="quarter" idx="12"/>
          </p:nvPr>
        </p:nvSpPr>
        <p:spPr/>
        <p:txBody>
          <a:bodyPr/>
          <a:lstStyle/>
          <a:p>
            <a:fld id="{4D6DB84A-CDA6-0240-8422-4133393C7989}" type="slidenum">
              <a:rPr lang="en-US" smtClean="0"/>
              <a:t>‹#›</a:t>
            </a:fld>
            <a:endParaRPr lang="en-US"/>
          </a:p>
        </p:txBody>
      </p:sp>
    </p:spTree>
    <p:extLst>
      <p:ext uri="{BB962C8B-B14F-4D97-AF65-F5344CB8AC3E}">
        <p14:creationId xmlns:p14="http://schemas.microsoft.com/office/powerpoint/2010/main" val="410927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A94DF5-9FF9-5047-BA42-B7AF378EF4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02C1EE-C78F-2742-9400-F1FDC0019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39D163-1D1E-0444-AD43-8049C66709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8B993-4BB0-D64F-AA70-416051684B6E}" type="datetimeFigureOut">
              <a:rPr lang="en-US" smtClean="0"/>
              <a:t>3/10/20</a:t>
            </a:fld>
            <a:endParaRPr lang="en-US"/>
          </a:p>
        </p:txBody>
      </p:sp>
      <p:sp>
        <p:nvSpPr>
          <p:cNvPr id="5" name="Footer Placeholder 4">
            <a:extLst>
              <a:ext uri="{FF2B5EF4-FFF2-40B4-BE49-F238E27FC236}">
                <a16:creationId xmlns:a16="http://schemas.microsoft.com/office/drawing/2014/main" id="{1033CD22-6B6A-894A-B629-3B46477C90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887059-0BFB-3643-9B62-89208DB0E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DB84A-CDA6-0240-8422-4133393C7989}" type="slidenum">
              <a:rPr lang="en-US" smtClean="0"/>
              <a:t>‹#›</a:t>
            </a:fld>
            <a:endParaRPr lang="en-US"/>
          </a:p>
        </p:txBody>
      </p:sp>
    </p:spTree>
    <p:extLst>
      <p:ext uri="{BB962C8B-B14F-4D97-AF65-F5344CB8AC3E}">
        <p14:creationId xmlns:p14="http://schemas.microsoft.com/office/powerpoint/2010/main" val="1914088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90C1-AC8A-4E4F-917A-DB0592825ECE}"/>
              </a:ext>
            </a:extLst>
          </p:cNvPr>
          <p:cNvSpPr>
            <a:spLocks noGrp="1"/>
          </p:cNvSpPr>
          <p:nvPr>
            <p:ph type="ctrTitle"/>
          </p:nvPr>
        </p:nvSpPr>
        <p:spPr>
          <a:xfrm>
            <a:off x="1524000" y="3185904"/>
            <a:ext cx="9144000" cy="984230"/>
          </a:xfrm>
        </p:spPr>
        <p:txBody>
          <a:bodyPr>
            <a:noAutofit/>
          </a:bodyPr>
          <a:lstStyle/>
          <a:p>
            <a:r>
              <a:rPr lang="en-IN" sz="9600" b="1" dirty="0" err="1">
                <a:solidFill>
                  <a:schemeClr val="accent1">
                    <a:lumMod val="75000"/>
                  </a:schemeClr>
                </a:solidFill>
              </a:rPr>
              <a:t>callPay</a:t>
            </a:r>
            <a:br>
              <a:rPr lang="en-IN" sz="8000" b="1" dirty="0">
                <a:solidFill>
                  <a:schemeClr val="accent1">
                    <a:lumMod val="75000"/>
                  </a:schemeClr>
                </a:solidFill>
              </a:rPr>
            </a:br>
            <a:endParaRPr lang="en-US" sz="8000" dirty="0">
              <a:solidFill>
                <a:schemeClr val="accent1">
                  <a:lumMod val="75000"/>
                </a:schemeClr>
              </a:solidFill>
            </a:endParaRPr>
          </a:p>
        </p:txBody>
      </p:sp>
      <p:sp>
        <p:nvSpPr>
          <p:cNvPr id="3" name="Subtitle 2">
            <a:extLst>
              <a:ext uri="{FF2B5EF4-FFF2-40B4-BE49-F238E27FC236}">
                <a16:creationId xmlns:a16="http://schemas.microsoft.com/office/drawing/2014/main" id="{CFF4A321-92E5-0C4A-98D4-9BC42C17A51E}"/>
              </a:ext>
            </a:extLst>
          </p:cNvPr>
          <p:cNvSpPr>
            <a:spLocks noGrp="1"/>
          </p:cNvSpPr>
          <p:nvPr>
            <p:ph type="subTitle" idx="1"/>
          </p:nvPr>
        </p:nvSpPr>
        <p:spPr>
          <a:xfrm>
            <a:off x="4292340" y="2951371"/>
            <a:ext cx="8407079" cy="469066"/>
          </a:xfrm>
        </p:spPr>
        <p:txBody>
          <a:bodyPr/>
          <a:lstStyle/>
          <a:p>
            <a:r>
              <a:rPr lang="en-US" dirty="0">
                <a:solidFill>
                  <a:srgbClr val="002060"/>
                </a:solidFill>
              </a:rPr>
              <a:t>~</a:t>
            </a:r>
            <a:r>
              <a:rPr lang="en-US" b="1" i="1" dirty="0">
                <a:solidFill>
                  <a:srgbClr val="002060"/>
                </a:solidFill>
              </a:rPr>
              <a:t>Voice</a:t>
            </a:r>
            <a:r>
              <a:rPr lang="en-US" dirty="0">
                <a:solidFill>
                  <a:srgbClr val="002060"/>
                </a:solidFill>
              </a:rPr>
              <a:t> </a:t>
            </a:r>
            <a:r>
              <a:rPr lang="en-IN" b="1" i="1" dirty="0">
                <a:solidFill>
                  <a:srgbClr val="002060"/>
                </a:solidFill>
              </a:rPr>
              <a:t>experience-as-a-service</a:t>
            </a:r>
          </a:p>
          <a:p>
            <a:endParaRPr lang="en-US" dirty="0"/>
          </a:p>
        </p:txBody>
      </p:sp>
      <p:sp>
        <p:nvSpPr>
          <p:cNvPr id="5" name="TextBox 4">
            <a:extLst>
              <a:ext uri="{FF2B5EF4-FFF2-40B4-BE49-F238E27FC236}">
                <a16:creationId xmlns:a16="http://schemas.microsoft.com/office/drawing/2014/main" id="{778AB5F3-F426-8F4E-9AC0-51DE238FB3FE}"/>
              </a:ext>
            </a:extLst>
          </p:cNvPr>
          <p:cNvSpPr txBox="1"/>
          <p:nvPr/>
        </p:nvSpPr>
        <p:spPr>
          <a:xfrm>
            <a:off x="7329488" y="4568607"/>
            <a:ext cx="4559485" cy="2185214"/>
          </a:xfrm>
          <a:prstGeom prst="rect">
            <a:avLst/>
          </a:prstGeom>
          <a:noFill/>
        </p:spPr>
        <p:txBody>
          <a:bodyPr wrap="square" rtlCol="0">
            <a:spAutoFit/>
          </a:bodyPr>
          <a:lstStyle/>
          <a:p>
            <a:r>
              <a:rPr lang="en-US" sz="2800" dirty="0">
                <a:solidFill>
                  <a:srgbClr val="002060"/>
                </a:solidFill>
                <a:highlight>
                  <a:srgbClr val="C0C0C0"/>
                </a:highlight>
              </a:rPr>
              <a:t>Team Name</a:t>
            </a:r>
            <a:r>
              <a:rPr lang="en-US" dirty="0">
                <a:highlight>
                  <a:srgbClr val="C0C0C0"/>
                </a:highlight>
              </a:rPr>
              <a:t>: </a:t>
            </a:r>
            <a:r>
              <a:rPr lang="en-IN" sz="2400" dirty="0" err="1">
                <a:highlight>
                  <a:srgbClr val="C0C0C0"/>
                </a:highlight>
              </a:rPr>
              <a:t>YeshwanthsAI</a:t>
            </a:r>
            <a:r>
              <a:rPr lang="en-IN" sz="2400" dirty="0">
                <a:effectLst/>
                <a:highlight>
                  <a:srgbClr val="C0C0C0"/>
                </a:highlight>
              </a:rPr>
              <a:t> </a:t>
            </a:r>
          </a:p>
          <a:p>
            <a:endParaRPr lang="en-IN" dirty="0">
              <a:highlight>
                <a:srgbClr val="C0C0C0"/>
              </a:highlight>
            </a:endParaRPr>
          </a:p>
          <a:p>
            <a:r>
              <a:rPr lang="en-IN" dirty="0">
                <a:solidFill>
                  <a:srgbClr val="002060"/>
                </a:solidFill>
              </a:rPr>
              <a:t>Members:</a:t>
            </a:r>
          </a:p>
          <a:p>
            <a:pPr lvl="0"/>
            <a:r>
              <a:rPr lang="en-IN" dirty="0" err="1"/>
              <a:t>Yeshwanth</a:t>
            </a:r>
            <a:r>
              <a:rPr lang="en-IN" dirty="0"/>
              <a:t> Sai </a:t>
            </a:r>
            <a:r>
              <a:rPr lang="en-IN" dirty="0" err="1"/>
              <a:t>Melpati</a:t>
            </a:r>
            <a:r>
              <a:rPr lang="en-IN" dirty="0"/>
              <a:t> :: ML engineer</a:t>
            </a:r>
          </a:p>
          <a:p>
            <a:pPr lvl="0"/>
            <a:r>
              <a:rPr lang="en-IN" dirty="0" err="1"/>
              <a:t>Sanchita</a:t>
            </a:r>
            <a:r>
              <a:rPr lang="en-IN" dirty="0"/>
              <a:t> </a:t>
            </a:r>
            <a:r>
              <a:rPr lang="en-IN" dirty="0" err="1"/>
              <a:t>Khare</a:t>
            </a:r>
            <a:r>
              <a:rPr lang="en-IN" dirty="0"/>
              <a:t> :: Business Analyst</a:t>
            </a:r>
          </a:p>
          <a:p>
            <a:pPr lvl="0"/>
            <a:r>
              <a:rPr lang="en-IN" dirty="0"/>
              <a:t>Praveen :: Backend engineer</a:t>
            </a:r>
          </a:p>
          <a:p>
            <a:r>
              <a:rPr lang="en-IN" dirty="0"/>
              <a:t>Siva :: UI developer</a:t>
            </a:r>
            <a:r>
              <a:rPr lang="en-IN" dirty="0">
                <a:effectLst/>
              </a:rPr>
              <a:t> </a:t>
            </a:r>
            <a:endParaRPr lang="en-US" dirty="0"/>
          </a:p>
        </p:txBody>
      </p:sp>
    </p:spTree>
    <p:extLst>
      <p:ext uri="{BB962C8B-B14F-4D97-AF65-F5344CB8AC3E}">
        <p14:creationId xmlns:p14="http://schemas.microsoft.com/office/powerpoint/2010/main" val="260093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A5DEE-1E56-F743-876B-C20EF71A6A7C}"/>
              </a:ext>
            </a:extLst>
          </p:cNvPr>
          <p:cNvSpPr>
            <a:spLocks noGrp="1"/>
          </p:cNvSpPr>
          <p:nvPr>
            <p:ph idx="1"/>
          </p:nvPr>
        </p:nvSpPr>
        <p:spPr>
          <a:xfrm>
            <a:off x="355600" y="492124"/>
            <a:ext cx="10515600" cy="5883275"/>
          </a:xfrm>
        </p:spPr>
        <p:txBody>
          <a:bodyPr>
            <a:normAutofit fontScale="92500" lnSpcReduction="10000"/>
          </a:bodyPr>
          <a:lstStyle/>
          <a:p>
            <a:pPr fontAlgn="base"/>
            <a:r>
              <a:rPr lang="en-IN" u="sng" dirty="0"/>
              <a:t>Impact on metro cities</a:t>
            </a:r>
            <a:endParaRPr lang="en-IN" b="1" u="sng" dirty="0"/>
          </a:p>
          <a:p>
            <a:pPr marL="0" indent="0">
              <a:buNone/>
            </a:pPr>
            <a:r>
              <a:rPr lang="en-IN" sz="1800" dirty="0"/>
              <a:t>Among the total </a:t>
            </a:r>
            <a:r>
              <a:rPr lang="en-IN" sz="1800" dirty="0" err="1"/>
              <a:t>upi</a:t>
            </a:r>
            <a:r>
              <a:rPr lang="en-IN" sz="1800" dirty="0"/>
              <a:t> transactions around 64 percent of transactions happened in metro cities as of august 2019. Though there are many situations where a user was unable to make a </a:t>
            </a:r>
            <a:r>
              <a:rPr lang="en-IN" sz="1800" dirty="0" err="1"/>
              <a:t>upi</a:t>
            </a:r>
            <a:r>
              <a:rPr lang="en-IN" sz="1800" dirty="0"/>
              <a:t> transaction for example while driving , without proper internet. We solve the problem with toll-free numbers and featuring users to make transactions handsfree.</a:t>
            </a:r>
          </a:p>
          <a:p>
            <a:pPr marL="0" indent="0">
              <a:buNone/>
            </a:pPr>
            <a:r>
              <a:rPr lang="en-IN" sz="1800" dirty="0"/>
              <a:t> </a:t>
            </a:r>
            <a:r>
              <a:rPr lang="en-IN" sz="1800" b="1" i="1" dirty="0">
                <a:solidFill>
                  <a:srgbClr val="FF0000"/>
                </a:solidFill>
              </a:rPr>
              <a:t>Hence there can be increase of additional 5 % of </a:t>
            </a:r>
            <a:r>
              <a:rPr lang="en-IN" sz="1800" b="1" i="1" dirty="0" err="1">
                <a:solidFill>
                  <a:srgbClr val="FF0000"/>
                </a:solidFill>
              </a:rPr>
              <a:t>upi</a:t>
            </a:r>
            <a:r>
              <a:rPr lang="en-IN" sz="1800" b="1" i="1" dirty="0">
                <a:solidFill>
                  <a:srgbClr val="FF0000"/>
                </a:solidFill>
              </a:rPr>
              <a:t> transactions and eventually reflect the digital usage of the </a:t>
            </a:r>
            <a:r>
              <a:rPr lang="en-IN" sz="1800" b="1" i="1" dirty="0" err="1">
                <a:solidFill>
                  <a:srgbClr val="FF0000"/>
                </a:solidFill>
              </a:rPr>
              <a:t>paySa</a:t>
            </a:r>
            <a:r>
              <a:rPr lang="en-IN" sz="1800" b="1" i="1" dirty="0">
                <a:solidFill>
                  <a:srgbClr val="FF0000"/>
                </a:solidFill>
              </a:rPr>
              <a:t> app with </a:t>
            </a:r>
            <a:r>
              <a:rPr lang="en-IN" sz="1800" b="1" i="1" dirty="0" err="1">
                <a:solidFill>
                  <a:srgbClr val="FF0000"/>
                </a:solidFill>
              </a:rPr>
              <a:t>callPay</a:t>
            </a:r>
            <a:endParaRPr lang="en-IN" sz="1800" b="1" i="1" dirty="0">
              <a:solidFill>
                <a:srgbClr val="FF0000"/>
              </a:solidFill>
            </a:endParaRPr>
          </a:p>
          <a:p>
            <a:pPr fontAlgn="base"/>
            <a:r>
              <a:rPr lang="en-IN" u="sng" dirty="0"/>
              <a:t>Impact on rural </a:t>
            </a:r>
            <a:endParaRPr lang="en-IN" b="1" u="sng" dirty="0"/>
          </a:p>
          <a:p>
            <a:pPr marL="0" indent="0">
              <a:buNone/>
            </a:pPr>
            <a:r>
              <a:rPr lang="en-IN" sz="1800" dirty="0"/>
              <a:t>35 percent of total population in rural </a:t>
            </a:r>
            <a:r>
              <a:rPr lang="en-IN" sz="1800" dirty="0" err="1"/>
              <a:t>india</a:t>
            </a:r>
            <a:r>
              <a:rPr lang="en-IN" sz="1800" dirty="0"/>
              <a:t> using smartphones are more likely to use our </a:t>
            </a:r>
            <a:r>
              <a:rPr lang="en-IN" sz="1800" dirty="0" err="1"/>
              <a:t>paySa</a:t>
            </a:r>
            <a:r>
              <a:rPr lang="en-IN" sz="1800" dirty="0"/>
              <a:t> app with </a:t>
            </a:r>
            <a:r>
              <a:rPr lang="en-IN" sz="1800" dirty="0" err="1"/>
              <a:t>callPay</a:t>
            </a:r>
            <a:r>
              <a:rPr lang="en-IN" sz="1800" dirty="0"/>
              <a:t> due to the handsfree regional language </a:t>
            </a:r>
            <a:r>
              <a:rPr lang="en-IN" sz="1800" dirty="0" err="1"/>
              <a:t>upi</a:t>
            </a:r>
            <a:r>
              <a:rPr lang="en-IN" sz="1800" dirty="0"/>
              <a:t> payments feature and with toll-free numbers facility. The ability of making transactions even at fluctuating internet is Unique Selling Point for users. Hence, we claim an </a:t>
            </a:r>
          </a:p>
          <a:p>
            <a:pPr marL="0" indent="0">
              <a:buNone/>
            </a:pPr>
            <a:r>
              <a:rPr lang="en-IN" sz="1800" b="1" dirty="0">
                <a:solidFill>
                  <a:srgbClr val="FF0000"/>
                </a:solidFill>
              </a:rPr>
              <a:t>increase of 25 to 35 % of total </a:t>
            </a:r>
            <a:r>
              <a:rPr lang="en-IN" sz="1800" b="1" dirty="0" err="1">
                <a:solidFill>
                  <a:srgbClr val="FF0000"/>
                </a:solidFill>
              </a:rPr>
              <a:t>upi</a:t>
            </a:r>
            <a:r>
              <a:rPr lang="en-IN" sz="1800" b="1" dirty="0">
                <a:solidFill>
                  <a:srgbClr val="FF0000"/>
                </a:solidFill>
              </a:rPr>
              <a:t> based transactions with </a:t>
            </a:r>
            <a:r>
              <a:rPr lang="en-IN" sz="1800" b="1" dirty="0" err="1">
                <a:solidFill>
                  <a:srgbClr val="FF0000"/>
                </a:solidFill>
              </a:rPr>
              <a:t>callPay</a:t>
            </a:r>
            <a:r>
              <a:rPr lang="en-IN" sz="1800" b="1" dirty="0">
                <a:solidFill>
                  <a:srgbClr val="FF0000"/>
                </a:solidFill>
              </a:rPr>
              <a:t>.</a:t>
            </a:r>
          </a:p>
          <a:p>
            <a:pPr marL="0" indent="0">
              <a:buNone/>
            </a:pPr>
            <a:endParaRPr lang="en-IN" dirty="0"/>
          </a:p>
          <a:p>
            <a:pPr marL="0" indent="0">
              <a:buNone/>
            </a:pPr>
            <a:r>
              <a:rPr lang="en-IN" b="1" u="sng" dirty="0"/>
              <a:t>Overall Impact:</a:t>
            </a:r>
          </a:p>
          <a:p>
            <a:r>
              <a:rPr lang="en-IN" sz="1800" dirty="0"/>
              <a:t>Hence on a whole, considering previous </a:t>
            </a:r>
            <a:r>
              <a:rPr lang="en-IN" sz="1800" dirty="0" err="1"/>
              <a:t>upi</a:t>
            </a:r>
            <a:r>
              <a:rPr lang="en-IN" sz="1800" dirty="0"/>
              <a:t> transactions and </a:t>
            </a:r>
            <a:r>
              <a:rPr lang="en-IN" sz="1800" dirty="0" err="1"/>
              <a:t>realme</a:t>
            </a:r>
            <a:r>
              <a:rPr lang="en-IN" sz="1800" dirty="0"/>
              <a:t> mobile usage. There would be at least a </a:t>
            </a:r>
            <a:r>
              <a:rPr lang="en-IN" sz="1800" b="1" i="1" dirty="0">
                <a:solidFill>
                  <a:srgbClr val="FF0000"/>
                </a:solidFill>
              </a:rPr>
              <a:t>20 to 25 % increase in usage of </a:t>
            </a:r>
            <a:r>
              <a:rPr lang="en-IN" sz="1800" b="1" i="1" dirty="0" err="1">
                <a:solidFill>
                  <a:srgbClr val="FF0000"/>
                </a:solidFill>
              </a:rPr>
              <a:t>paySa</a:t>
            </a:r>
            <a:r>
              <a:rPr lang="en-IN" sz="1800" b="1" i="1" dirty="0">
                <a:solidFill>
                  <a:srgbClr val="FF0000"/>
                </a:solidFill>
              </a:rPr>
              <a:t> app </a:t>
            </a:r>
            <a:r>
              <a:rPr lang="en-IN" sz="1800" dirty="0"/>
              <a:t>in terms of both registered users and in usage hours. </a:t>
            </a:r>
          </a:p>
          <a:p>
            <a:pPr marL="0" indent="0">
              <a:buNone/>
            </a:pPr>
            <a:br>
              <a:rPr lang="en-IN" sz="1800" dirty="0"/>
            </a:br>
            <a:endParaRPr lang="en-US" sz="1800" dirty="0"/>
          </a:p>
        </p:txBody>
      </p:sp>
    </p:spTree>
    <p:extLst>
      <p:ext uri="{BB962C8B-B14F-4D97-AF65-F5344CB8AC3E}">
        <p14:creationId xmlns:p14="http://schemas.microsoft.com/office/powerpoint/2010/main" val="128995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A57B0-6498-8C4D-A9EA-B426B1D1609C}"/>
              </a:ext>
            </a:extLst>
          </p:cNvPr>
          <p:cNvSpPr>
            <a:spLocks noGrp="1"/>
          </p:cNvSpPr>
          <p:nvPr>
            <p:ph idx="1"/>
          </p:nvPr>
        </p:nvSpPr>
        <p:spPr>
          <a:xfrm>
            <a:off x="419100" y="1414463"/>
            <a:ext cx="11353800" cy="4762500"/>
          </a:xfrm>
        </p:spPr>
        <p:txBody>
          <a:bodyPr>
            <a:normAutofit fontScale="70000" lnSpcReduction="20000"/>
          </a:bodyPr>
          <a:lstStyle/>
          <a:p>
            <a:pPr marL="0" indent="0">
              <a:buNone/>
            </a:pPr>
            <a:r>
              <a:rPr lang="en-IN" dirty="0"/>
              <a:t>Use case 1 :: 	Making UPI based transactions while driving.</a:t>
            </a:r>
          </a:p>
          <a:p>
            <a:pPr marL="0" indent="0">
              <a:buNone/>
            </a:pPr>
            <a:r>
              <a:rPr lang="en-IN" dirty="0"/>
              <a:t>Use case 2 :: 	For farmers to make an UPI payment in their own language.</a:t>
            </a:r>
          </a:p>
          <a:p>
            <a:pPr marL="0" indent="0">
              <a:buNone/>
            </a:pPr>
            <a:r>
              <a:rPr lang="en-IN" dirty="0"/>
              <a:t>Use case 3 :: 	Making a voice notification in regional language once after the payment. </a:t>
            </a:r>
          </a:p>
          <a:p>
            <a:pPr marL="0" indent="0">
              <a:buNone/>
            </a:pPr>
            <a:r>
              <a:rPr lang="en-IN" dirty="0"/>
              <a:t>Use case 4 :: 	Making UPI based transactions offline. </a:t>
            </a:r>
          </a:p>
          <a:p>
            <a:pPr marL="0" indent="0">
              <a:buNone/>
            </a:pPr>
            <a:r>
              <a:rPr lang="en-IN" dirty="0"/>
              <a:t>Use case 5 :: 	Making UPI based transactions through a phone call.</a:t>
            </a:r>
          </a:p>
          <a:p>
            <a:pPr marL="0" indent="0">
              <a:buNone/>
            </a:pPr>
            <a:r>
              <a:rPr lang="en-IN" dirty="0"/>
              <a:t>Use case 6 :: 	Making UPI based transactions in different currency(Dollars/Euros)</a:t>
            </a:r>
          </a:p>
          <a:p>
            <a:pPr marL="0" indent="0">
              <a:buNone/>
            </a:pPr>
            <a:r>
              <a:rPr lang="en-IN" dirty="0"/>
              <a:t>Use case 7 :: 	Adding money to  existing e-wallets like </a:t>
            </a:r>
            <a:r>
              <a:rPr lang="en-IN" dirty="0" err="1"/>
              <a:t>ola</a:t>
            </a:r>
            <a:r>
              <a:rPr lang="en-IN" dirty="0"/>
              <a:t>, uber </a:t>
            </a:r>
            <a:r>
              <a:rPr lang="en-IN" dirty="0" err="1"/>
              <a:t>zomato</a:t>
            </a:r>
            <a:r>
              <a:rPr lang="en-IN" dirty="0"/>
              <a:t> and big basket apps.</a:t>
            </a:r>
          </a:p>
          <a:p>
            <a:pPr marL="0" indent="0">
              <a:buNone/>
            </a:pPr>
            <a:r>
              <a:rPr lang="en-IN" dirty="0"/>
              <a:t>Use case 8 :: 	Block/Unblock the card if lost associated with the account.</a:t>
            </a:r>
          </a:p>
          <a:p>
            <a:pPr marL="0" indent="0">
              <a:buNone/>
            </a:pPr>
            <a:r>
              <a:rPr lang="en-IN" dirty="0"/>
              <a:t>Use case 9 ::  	Information about last transaction was successful if yes to whom it was done with what 			amount</a:t>
            </a:r>
          </a:p>
          <a:p>
            <a:pPr marL="0" indent="0">
              <a:buNone/>
            </a:pPr>
            <a:r>
              <a:rPr lang="en-IN" dirty="0"/>
              <a:t>Use case 9 :: 	Recharge your phone number</a:t>
            </a:r>
          </a:p>
          <a:p>
            <a:pPr marL="0" indent="0">
              <a:buNone/>
            </a:pPr>
            <a:r>
              <a:rPr lang="en-IN" dirty="0"/>
              <a:t>Use case 10 ::	Reminder for mobile recharge on next month(financial decisions by analysing habits)</a:t>
            </a:r>
          </a:p>
          <a:p>
            <a:pPr marL="0" indent="0">
              <a:buNone/>
            </a:pPr>
            <a:r>
              <a:rPr lang="en-IN" dirty="0"/>
              <a:t>Use case 11 :: 	To enquire and get to know the bank savings/current account balance with the associated 		card.</a:t>
            </a:r>
          </a:p>
          <a:p>
            <a:pPr marL="0" indent="0">
              <a:buNone/>
            </a:pPr>
            <a:endParaRPr lang="en-US" dirty="0"/>
          </a:p>
        </p:txBody>
      </p:sp>
      <p:sp>
        <p:nvSpPr>
          <p:cNvPr id="4" name="Title 1">
            <a:extLst>
              <a:ext uri="{FF2B5EF4-FFF2-40B4-BE49-F238E27FC236}">
                <a16:creationId xmlns:a16="http://schemas.microsoft.com/office/drawing/2014/main" id="{1A92B8F0-2F37-2745-B372-B637A29F3D41}"/>
              </a:ext>
            </a:extLst>
          </p:cNvPr>
          <p:cNvSpPr>
            <a:spLocks noGrp="1"/>
          </p:cNvSpPr>
          <p:nvPr>
            <p:ph type="title"/>
          </p:nvPr>
        </p:nvSpPr>
        <p:spPr>
          <a:xfrm>
            <a:off x="709613" y="88900"/>
            <a:ext cx="10515600" cy="1325563"/>
          </a:xfrm>
        </p:spPr>
        <p:txBody>
          <a:bodyPr/>
          <a:lstStyle/>
          <a:p>
            <a:r>
              <a:rPr lang="en-US" dirty="0">
                <a:solidFill>
                  <a:schemeClr val="accent2">
                    <a:lumMod val="75000"/>
                  </a:schemeClr>
                </a:solidFill>
                <a:latin typeface="Algerian" pitchFamily="82" charset="77"/>
              </a:rPr>
              <a:t>USE CASES</a:t>
            </a:r>
          </a:p>
        </p:txBody>
      </p:sp>
    </p:spTree>
    <p:extLst>
      <p:ext uri="{BB962C8B-B14F-4D97-AF65-F5344CB8AC3E}">
        <p14:creationId xmlns:p14="http://schemas.microsoft.com/office/powerpoint/2010/main" val="2783677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D125-3084-A54D-A708-02D9F0876049}"/>
              </a:ext>
            </a:extLst>
          </p:cNvPr>
          <p:cNvSpPr>
            <a:spLocks noGrp="1"/>
          </p:cNvSpPr>
          <p:nvPr>
            <p:ph idx="1"/>
          </p:nvPr>
        </p:nvSpPr>
        <p:spPr>
          <a:xfrm>
            <a:off x="283368" y="919162"/>
            <a:ext cx="10515601" cy="6881813"/>
          </a:xfrm>
        </p:spPr>
        <p:txBody>
          <a:bodyPr>
            <a:normAutofit fontScale="62500" lnSpcReduction="20000"/>
          </a:bodyPr>
          <a:lstStyle/>
          <a:p>
            <a:pPr marL="0" lvl="0" indent="0">
              <a:buNone/>
            </a:pPr>
            <a:r>
              <a:rPr lang="en-US" sz="2600" b="1" u="sng" dirty="0">
                <a:solidFill>
                  <a:srgbClr val="002060"/>
                </a:solidFill>
              </a:rPr>
              <a:t>Onboarding</a:t>
            </a:r>
            <a:r>
              <a:rPr lang="en-IN" sz="2600" b="1" u="sng" dirty="0">
                <a:solidFill>
                  <a:srgbClr val="002060"/>
                </a:solidFill>
              </a:rPr>
              <a:t> flow</a:t>
            </a:r>
            <a:r>
              <a:rPr lang="en-IN" sz="2600" b="1" u="sng" dirty="0">
                <a:solidFill>
                  <a:srgbClr val="002060"/>
                </a:solidFill>
                <a:sym typeface="Wingdings" pitchFamily="2" charset="2"/>
              </a:rPr>
              <a:t> (Registration Flow)</a:t>
            </a:r>
            <a:endParaRPr lang="en-IN" sz="2600" b="1" u="sng" dirty="0">
              <a:solidFill>
                <a:srgbClr val="002060"/>
              </a:solidFill>
            </a:endParaRPr>
          </a:p>
          <a:p>
            <a:pPr marL="0" indent="0">
              <a:buNone/>
            </a:pPr>
            <a:r>
              <a:rPr lang="en-IN" dirty="0"/>
              <a:t>A new user can be registered to the UPI gateway by calling the toll-free number as stated above. If he already had an UPI registration done. He can directly use the services by calling the number.</a:t>
            </a:r>
          </a:p>
          <a:p>
            <a:pPr marL="0" indent="0">
              <a:buNone/>
            </a:pPr>
            <a:r>
              <a:rPr lang="en-IN" b="1" dirty="0"/>
              <a:t>	</a:t>
            </a:r>
            <a:r>
              <a:rPr lang="en-IN" b="1" dirty="0">
                <a:solidFill>
                  <a:srgbClr val="0070C0"/>
                </a:solidFill>
              </a:rPr>
              <a:t>User</a:t>
            </a:r>
            <a:r>
              <a:rPr lang="en-IN" b="1" dirty="0"/>
              <a:t> </a:t>
            </a:r>
            <a:r>
              <a:rPr lang="en-IN" dirty="0"/>
              <a:t>:: User calls the toll-free number </a:t>
            </a:r>
            <a:endParaRPr lang="en-IN" b="0" dirty="0">
              <a:effectLst/>
            </a:endParaRPr>
          </a:p>
          <a:p>
            <a:pPr marL="0" indent="0">
              <a:buNone/>
            </a:pPr>
            <a:r>
              <a:rPr lang="en-IN" b="1" dirty="0"/>
              <a:t>	</a:t>
            </a:r>
            <a:r>
              <a:rPr lang="en-IN" b="1" dirty="0">
                <a:solidFill>
                  <a:srgbClr val="FF0000"/>
                </a:solidFill>
              </a:rPr>
              <a:t>Bot </a:t>
            </a:r>
            <a:r>
              <a:rPr lang="en-IN" dirty="0"/>
              <a:t>:: Welcome to </a:t>
            </a:r>
            <a:r>
              <a:rPr lang="en-IN" dirty="0" err="1"/>
              <a:t>callPay</a:t>
            </a:r>
            <a:r>
              <a:rPr lang="en-IN" dirty="0"/>
              <a:t>! This app is made by team </a:t>
            </a:r>
            <a:r>
              <a:rPr lang="en-IN" dirty="0" err="1"/>
              <a:t>YeshwanthsAI</a:t>
            </a:r>
            <a:r>
              <a:rPr lang="en-IN" dirty="0"/>
              <a:t>. You can send money or play a quiz 		here with your voice. Isn’t it fascinating!</a:t>
            </a:r>
          </a:p>
          <a:p>
            <a:pPr marL="0" indent="0">
              <a:buNone/>
            </a:pPr>
            <a:endParaRPr lang="en-IN" dirty="0"/>
          </a:p>
          <a:p>
            <a:pPr marL="0" indent="0">
              <a:buNone/>
            </a:pPr>
            <a:r>
              <a:rPr lang="en-IN" b="1" dirty="0"/>
              <a:t>	</a:t>
            </a:r>
            <a:r>
              <a:rPr lang="en-IN" b="1" dirty="0">
                <a:solidFill>
                  <a:srgbClr val="0070C0"/>
                </a:solidFill>
              </a:rPr>
              <a:t>User </a:t>
            </a:r>
            <a:r>
              <a:rPr lang="en-IN" dirty="0"/>
              <a:t>:: “I want to send money but before that I want to register for </a:t>
            </a:r>
            <a:r>
              <a:rPr lang="en-IN" dirty="0" err="1"/>
              <a:t>callpay</a:t>
            </a:r>
            <a:r>
              <a:rPr lang="en-IN" dirty="0"/>
              <a:t>.” </a:t>
            </a:r>
            <a:endParaRPr lang="en-IN" b="0" dirty="0">
              <a:effectLst/>
            </a:endParaRPr>
          </a:p>
          <a:p>
            <a:pPr marL="0" indent="0">
              <a:buNone/>
            </a:pPr>
            <a:r>
              <a:rPr lang="en-IN" dirty="0"/>
              <a:t>	</a:t>
            </a:r>
            <a:r>
              <a:rPr lang="en-IN" dirty="0">
                <a:solidFill>
                  <a:srgbClr val="FF0000"/>
                </a:solidFill>
              </a:rPr>
              <a:t>Bot</a:t>
            </a:r>
            <a:r>
              <a:rPr lang="en-IN" dirty="0"/>
              <a:t>::  Hi </a:t>
            </a:r>
            <a:r>
              <a:rPr lang="en-IN" dirty="0" err="1"/>
              <a:t>suraj</a:t>
            </a:r>
            <a:r>
              <a:rPr lang="en-IN" dirty="0"/>
              <a:t>. You have registered for the following banks SBI with 1023 account last four digits  and 		HDFC 1204 account last four digits.</a:t>
            </a:r>
          </a:p>
          <a:p>
            <a:pPr marL="0" indent="0">
              <a:buNone/>
            </a:pPr>
            <a:endParaRPr lang="en-IN" dirty="0"/>
          </a:p>
          <a:p>
            <a:pPr marL="0" indent="0">
              <a:buNone/>
            </a:pPr>
            <a:r>
              <a:rPr lang="en-IN" b="1" dirty="0"/>
              <a:t>	</a:t>
            </a:r>
            <a:r>
              <a:rPr lang="en-IN" b="1" dirty="0">
                <a:solidFill>
                  <a:srgbClr val="0070C0"/>
                </a:solidFill>
              </a:rPr>
              <a:t>User</a:t>
            </a:r>
            <a:r>
              <a:rPr lang="en-IN" b="1" dirty="0"/>
              <a:t> </a:t>
            </a:r>
            <a:r>
              <a:rPr lang="en-IN" dirty="0"/>
              <a:t>:: Register with HDFC bank account. </a:t>
            </a:r>
            <a:endParaRPr lang="en-IN" b="0" dirty="0">
              <a:effectLst/>
            </a:endParaRPr>
          </a:p>
          <a:p>
            <a:pPr marL="0" indent="0">
              <a:buNone/>
            </a:pPr>
            <a:r>
              <a:rPr lang="en-IN" dirty="0"/>
              <a:t>	</a:t>
            </a:r>
            <a:r>
              <a:rPr lang="en-IN" dirty="0">
                <a:solidFill>
                  <a:srgbClr val="FF0000"/>
                </a:solidFill>
              </a:rPr>
              <a:t>Bot</a:t>
            </a:r>
            <a:r>
              <a:rPr lang="en-IN" dirty="0"/>
              <a:t>:: Sure. A </a:t>
            </a:r>
            <a:r>
              <a:rPr lang="en-IN" dirty="0" err="1"/>
              <a:t>otp</a:t>
            </a:r>
            <a:r>
              <a:rPr lang="en-IN" dirty="0"/>
              <a:t> is sent to your mobile. Please say it.</a:t>
            </a:r>
          </a:p>
          <a:p>
            <a:pPr marL="0" indent="0">
              <a:buNone/>
            </a:pPr>
            <a:endParaRPr lang="en-IN" dirty="0"/>
          </a:p>
          <a:p>
            <a:pPr marL="0" indent="0">
              <a:buNone/>
            </a:pPr>
            <a:r>
              <a:rPr lang="en-IN" b="1" dirty="0"/>
              <a:t>	</a:t>
            </a:r>
            <a:r>
              <a:rPr lang="en-IN" b="1" dirty="0">
                <a:solidFill>
                  <a:srgbClr val="0070C0"/>
                </a:solidFill>
              </a:rPr>
              <a:t>User</a:t>
            </a:r>
            <a:r>
              <a:rPr lang="en-IN" dirty="0">
                <a:solidFill>
                  <a:srgbClr val="0070C0"/>
                </a:solidFill>
              </a:rPr>
              <a:t> </a:t>
            </a:r>
            <a:r>
              <a:rPr lang="en-IN" dirty="0"/>
              <a:t>:: </a:t>
            </a:r>
            <a:r>
              <a:rPr lang="en-IN" dirty="0" err="1"/>
              <a:t>otp</a:t>
            </a:r>
            <a:r>
              <a:rPr lang="en-IN" dirty="0"/>
              <a:t> is * * * * * *</a:t>
            </a:r>
          </a:p>
          <a:p>
            <a:pPr marL="0" indent="0">
              <a:buNone/>
            </a:pPr>
            <a:r>
              <a:rPr lang="en-IN" dirty="0"/>
              <a:t>	</a:t>
            </a:r>
            <a:r>
              <a:rPr lang="en-IN" dirty="0">
                <a:solidFill>
                  <a:srgbClr val="FF0000"/>
                </a:solidFill>
              </a:rPr>
              <a:t>Bot</a:t>
            </a:r>
            <a:r>
              <a:rPr lang="en-IN" dirty="0"/>
              <a:t>:: Please say or enter a four digit number to set it as your pin</a:t>
            </a:r>
          </a:p>
          <a:p>
            <a:pPr marL="0" indent="0">
              <a:buNone/>
            </a:pPr>
            <a:endParaRPr lang="en-IN" dirty="0"/>
          </a:p>
          <a:p>
            <a:pPr marL="0" indent="0">
              <a:buNone/>
            </a:pPr>
            <a:r>
              <a:rPr lang="en-IN" b="1" dirty="0"/>
              <a:t>	</a:t>
            </a:r>
            <a:r>
              <a:rPr lang="en-IN" b="1" dirty="0">
                <a:solidFill>
                  <a:srgbClr val="0070C0"/>
                </a:solidFill>
              </a:rPr>
              <a:t>User</a:t>
            </a:r>
            <a:r>
              <a:rPr lang="en-IN" dirty="0">
                <a:solidFill>
                  <a:srgbClr val="0070C0"/>
                </a:solidFill>
              </a:rPr>
              <a:t> :</a:t>
            </a:r>
            <a:r>
              <a:rPr lang="en-IN" dirty="0"/>
              <a:t>: * * * * </a:t>
            </a:r>
            <a:endParaRPr lang="en-IN" b="0" dirty="0">
              <a:effectLst/>
            </a:endParaRPr>
          </a:p>
          <a:p>
            <a:pPr marL="0" indent="0">
              <a:buNone/>
            </a:pPr>
            <a:r>
              <a:rPr lang="en-IN" dirty="0"/>
              <a:t>	</a:t>
            </a:r>
            <a:r>
              <a:rPr lang="en-IN" dirty="0">
                <a:solidFill>
                  <a:srgbClr val="FF0000"/>
                </a:solidFill>
              </a:rPr>
              <a:t>Bot</a:t>
            </a:r>
            <a:r>
              <a:rPr lang="en-IN" dirty="0"/>
              <a:t>::Congrats. You have successfully registered. Do you want to check me for other features like 		         	         sending money or even you can play quiz with me. </a:t>
            </a:r>
            <a:br>
              <a:rPr lang="en-IN" dirty="0"/>
            </a:br>
            <a:br>
              <a:rPr lang="en-IN" dirty="0"/>
            </a:br>
            <a:br>
              <a:rPr lang="en-IN" dirty="0"/>
            </a:br>
            <a:br>
              <a:rPr lang="en-IN" dirty="0"/>
            </a:br>
            <a:endParaRPr lang="en-IN" b="0" dirty="0">
              <a:effectLst/>
            </a:endParaRPr>
          </a:p>
        </p:txBody>
      </p:sp>
      <p:sp>
        <p:nvSpPr>
          <p:cNvPr id="4" name="Title 1">
            <a:extLst>
              <a:ext uri="{FF2B5EF4-FFF2-40B4-BE49-F238E27FC236}">
                <a16:creationId xmlns:a16="http://schemas.microsoft.com/office/drawing/2014/main" id="{3C1868A2-917C-C148-AAF7-0727F830BED9}"/>
              </a:ext>
            </a:extLst>
          </p:cNvPr>
          <p:cNvSpPr>
            <a:spLocks noGrp="1"/>
          </p:cNvSpPr>
          <p:nvPr>
            <p:ph type="title"/>
          </p:nvPr>
        </p:nvSpPr>
        <p:spPr>
          <a:xfrm>
            <a:off x="180975" y="-177801"/>
            <a:ext cx="10515600" cy="1325563"/>
          </a:xfrm>
        </p:spPr>
        <p:txBody>
          <a:bodyPr/>
          <a:lstStyle/>
          <a:p>
            <a:r>
              <a:rPr lang="en-US" dirty="0">
                <a:solidFill>
                  <a:schemeClr val="accent2">
                    <a:lumMod val="75000"/>
                  </a:schemeClr>
                </a:solidFill>
                <a:latin typeface="Algerian" pitchFamily="82" charset="77"/>
              </a:rPr>
              <a:t>Demo User FLOW-Onboarding</a:t>
            </a:r>
          </a:p>
        </p:txBody>
      </p:sp>
    </p:spTree>
    <p:extLst>
      <p:ext uri="{BB962C8B-B14F-4D97-AF65-F5344CB8AC3E}">
        <p14:creationId xmlns:p14="http://schemas.microsoft.com/office/powerpoint/2010/main" val="2917615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7D125-3084-A54D-A708-02D9F0876049}"/>
              </a:ext>
            </a:extLst>
          </p:cNvPr>
          <p:cNvSpPr>
            <a:spLocks noGrp="1"/>
          </p:cNvSpPr>
          <p:nvPr>
            <p:ph idx="1"/>
          </p:nvPr>
        </p:nvSpPr>
        <p:spPr>
          <a:xfrm>
            <a:off x="438149" y="1104899"/>
            <a:ext cx="10515600" cy="5338763"/>
          </a:xfrm>
        </p:spPr>
        <p:txBody>
          <a:bodyPr>
            <a:normAutofit fontScale="77500" lnSpcReduction="20000"/>
          </a:bodyPr>
          <a:lstStyle/>
          <a:p>
            <a:pPr marL="0" lvl="0" indent="0">
              <a:buNone/>
            </a:pPr>
            <a:r>
              <a:rPr lang="en-IN" sz="3100" b="1" u="sng" dirty="0">
                <a:solidFill>
                  <a:srgbClr val="002060"/>
                </a:solidFill>
              </a:rPr>
              <a:t>Payment flow:</a:t>
            </a:r>
          </a:p>
          <a:p>
            <a:pPr marL="0" lvl="0" indent="0">
              <a:buNone/>
            </a:pPr>
            <a:endParaRPr lang="en-IN" sz="2600" dirty="0"/>
          </a:p>
          <a:p>
            <a:pPr marL="0" lvl="0" indent="0">
              <a:buNone/>
            </a:pPr>
            <a:r>
              <a:rPr lang="en-IN" sz="2600" dirty="0"/>
              <a:t>When a user calls the toll-free number from his registered number, the chat-bot addresses with relevant prompts for getting required details for making a payment. Then back-end system powered by </a:t>
            </a:r>
            <a:r>
              <a:rPr lang="en-IN" sz="2600" dirty="0" err="1"/>
              <a:t>aws</a:t>
            </a:r>
            <a:r>
              <a:rPr lang="en-IN" sz="2600" dirty="0"/>
              <a:t> makes a secured API call to complete the payment and acknowledgment is given to the user</a:t>
            </a:r>
          </a:p>
          <a:p>
            <a:pPr marL="0" lvl="0" indent="0">
              <a:buNone/>
            </a:pPr>
            <a:endParaRPr lang="en-IN" sz="2600" dirty="0"/>
          </a:p>
          <a:p>
            <a:pPr marL="0" indent="0">
              <a:buNone/>
            </a:pPr>
            <a:r>
              <a:rPr lang="en-IN" sz="2600" dirty="0"/>
              <a:t>Steps for payment:</a:t>
            </a:r>
          </a:p>
          <a:p>
            <a:pPr marL="0" indent="0">
              <a:buNone/>
            </a:pPr>
            <a:endParaRPr lang="en-IN" sz="2600" dirty="0"/>
          </a:p>
          <a:p>
            <a:pPr marL="0" indent="0">
              <a:buNone/>
            </a:pPr>
            <a:r>
              <a:rPr lang="en-IN" sz="2600" dirty="0"/>
              <a:t>	Step1: 	User calling to toll-free number.</a:t>
            </a:r>
          </a:p>
          <a:p>
            <a:pPr marL="0" indent="0">
              <a:buNone/>
            </a:pPr>
            <a:r>
              <a:rPr lang="en-IN" sz="2600" dirty="0"/>
              <a:t>	Step2: 	User says “I want to send money to phone number 9874563210</a:t>
            </a:r>
          </a:p>
          <a:p>
            <a:pPr marL="0" indent="0">
              <a:buNone/>
            </a:pPr>
            <a:r>
              <a:rPr lang="en-IN" sz="2600" dirty="0"/>
              <a:t>	Step3: 	User gets the prompt to say his pin number.</a:t>
            </a:r>
          </a:p>
          <a:p>
            <a:pPr marL="0" indent="0">
              <a:buNone/>
            </a:pPr>
            <a:r>
              <a:rPr lang="en-IN" sz="2600" dirty="0"/>
              <a:t>	Step4: 	For another stage of authentication, User is asked to say his last four digits of 			registered </a:t>
            </a:r>
            <a:r>
              <a:rPr lang="en-IN" sz="2600" dirty="0" err="1"/>
              <a:t>aadhar</a:t>
            </a:r>
            <a:r>
              <a:rPr lang="en-IN" sz="2600" dirty="0"/>
              <a:t> card number. (Important)</a:t>
            </a:r>
          </a:p>
          <a:p>
            <a:pPr marL="0" indent="0">
              <a:buNone/>
            </a:pPr>
            <a:r>
              <a:rPr lang="en-IN" sz="2600" dirty="0"/>
              <a:t>	Step5: 	Once all the required details are collected the back-end engine makes the 			payment</a:t>
            </a:r>
          </a:p>
          <a:p>
            <a:pPr marL="0" indent="0">
              <a:buNone/>
            </a:pPr>
            <a:r>
              <a:rPr lang="en-IN" sz="2600" dirty="0"/>
              <a:t>	Step6: 	User is given the acknowledgement of the payment.</a:t>
            </a:r>
          </a:p>
          <a:p>
            <a:endParaRPr lang="en-US" dirty="0"/>
          </a:p>
        </p:txBody>
      </p:sp>
      <p:sp>
        <p:nvSpPr>
          <p:cNvPr id="4" name="Title 1">
            <a:extLst>
              <a:ext uri="{FF2B5EF4-FFF2-40B4-BE49-F238E27FC236}">
                <a16:creationId xmlns:a16="http://schemas.microsoft.com/office/drawing/2014/main" id="{3C1868A2-917C-C148-AAF7-0727F830BED9}"/>
              </a:ext>
            </a:extLst>
          </p:cNvPr>
          <p:cNvSpPr>
            <a:spLocks noGrp="1"/>
          </p:cNvSpPr>
          <p:nvPr>
            <p:ph type="title"/>
          </p:nvPr>
        </p:nvSpPr>
        <p:spPr>
          <a:xfrm>
            <a:off x="566737" y="193675"/>
            <a:ext cx="10515600" cy="1325563"/>
          </a:xfrm>
        </p:spPr>
        <p:txBody>
          <a:bodyPr>
            <a:normAutofit/>
          </a:bodyPr>
          <a:lstStyle/>
          <a:p>
            <a:r>
              <a:rPr lang="en-US" dirty="0">
                <a:solidFill>
                  <a:schemeClr val="accent2">
                    <a:lumMod val="75000"/>
                  </a:schemeClr>
                </a:solidFill>
                <a:latin typeface="Algerian" pitchFamily="82" charset="77"/>
              </a:rPr>
              <a:t>Demo User FLOWS-</a:t>
            </a:r>
            <a:r>
              <a:rPr lang="en-IN" dirty="0">
                <a:solidFill>
                  <a:schemeClr val="accent2">
                    <a:lumMod val="75000"/>
                  </a:schemeClr>
                </a:solidFill>
                <a:latin typeface="Algerian" pitchFamily="82" charset="77"/>
              </a:rPr>
              <a:t>Payment </a:t>
            </a:r>
            <a:br>
              <a:rPr lang="en-IN" b="1" dirty="0"/>
            </a:br>
            <a:endParaRPr lang="en-US" dirty="0">
              <a:solidFill>
                <a:schemeClr val="accent2">
                  <a:lumMod val="75000"/>
                </a:schemeClr>
              </a:solidFill>
              <a:latin typeface="Algerian" pitchFamily="82" charset="77"/>
            </a:endParaRPr>
          </a:p>
        </p:txBody>
      </p:sp>
    </p:spTree>
    <p:extLst>
      <p:ext uri="{BB962C8B-B14F-4D97-AF65-F5344CB8AC3E}">
        <p14:creationId xmlns:p14="http://schemas.microsoft.com/office/powerpoint/2010/main" val="308657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9ADCD9-CE45-1E4E-B408-5C0E0097F866}"/>
              </a:ext>
            </a:extLst>
          </p:cNvPr>
          <p:cNvPicPr>
            <a:picLocks noChangeAspect="1"/>
          </p:cNvPicPr>
          <p:nvPr/>
        </p:nvPicPr>
        <p:blipFill>
          <a:blip r:embed="rId2"/>
          <a:stretch>
            <a:fillRect/>
          </a:stretch>
        </p:blipFill>
        <p:spPr>
          <a:xfrm>
            <a:off x="7499352" y="299462"/>
            <a:ext cx="2870200" cy="2127250"/>
          </a:xfrm>
          <a:prstGeom prst="rect">
            <a:avLst/>
          </a:prstGeom>
        </p:spPr>
      </p:pic>
      <p:pic>
        <p:nvPicPr>
          <p:cNvPr id="6" name="Picture 5">
            <a:extLst>
              <a:ext uri="{FF2B5EF4-FFF2-40B4-BE49-F238E27FC236}">
                <a16:creationId xmlns:a16="http://schemas.microsoft.com/office/drawing/2014/main" id="{F466EB3D-723A-DF49-A914-1FFA88D72454}"/>
              </a:ext>
            </a:extLst>
          </p:cNvPr>
          <p:cNvPicPr>
            <a:picLocks noChangeAspect="1"/>
          </p:cNvPicPr>
          <p:nvPr/>
        </p:nvPicPr>
        <p:blipFill>
          <a:blip r:embed="rId3"/>
          <a:stretch>
            <a:fillRect/>
          </a:stretch>
        </p:blipFill>
        <p:spPr>
          <a:xfrm>
            <a:off x="7884454" y="3187391"/>
            <a:ext cx="3309796" cy="2038350"/>
          </a:xfrm>
          <a:prstGeom prst="rect">
            <a:avLst/>
          </a:prstGeom>
        </p:spPr>
      </p:pic>
      <p:pic>
        <p:nvPicPr>
          <p:cNvPr id="7" name="Picture 6">
            <a:extLst>
              <a:ext uri="{FF2B5EF4-FFF2-40B4-BE49-F238E27FC236}">
                <a16:creationId xmlns:a16="http://schemas.microsoft.com/office/drawing/2014/main" id="{16D21418-2B4E-244B-A15B-EED41EF60F40}"/>
              </a:ext>
            </a:extLst>
          </p:cNvPr>
          <p:cNvPicPr>
            <a:picLocks noChangeAspect="1"/>
          </p:cNvPicPr>
          <p:nvPr/>
        </p:nvPicPr>
        <p:blipFill>
          <a:blip r:embed="rId4"/>
          <a:stretch>
            <a:fillRect/>
          </a:stretch>
        </p:blipFill>
        <p:spPr>
          <a:xfrm>
            <a:off x="4007549" y="3429000"/>
            <a:ext cx="3399496" cy="2127250"/>
          </a:xfrm>
          <a:prstGeom prst="rect">
            <a:avLst/>
          </a:prstGeom>
        </p:spPr>
      </p:pic>
      <p:pic>
        <p:nvPicPr>
          <p:cNvPr id="8" name="Picture 7">
            <a:extLst>
              <a:ext uri="{FF2B5EF4-FFF2-40B4-BE49-F238E27FC236}">
                <a16:creationId xmlns:a16="http://schemas.microsoft.com/office/drawing/2014/main" id="{F33DD31B-8179-F84D-922F-74ACAFC4FA63}"/>
              </a:ext>
            </a:extLst>
          </p:cNvPr>
          <p:cNvPicPr>
            <a:picLocks noChangeAspect="1"/>
          </p:cNvPicPr>
          <p:nvPr/>
        </p:nvPicPr>
        <p:blipFill>
          <a:blip r:embed="rId5"/>
          <a:stretch>
            <a:fillRect/>
          </a:stretch>
        </p:blipFill>
        <p:spPr>
          <a:xfrm>
            <a:off x="291640" y="453025"/>
            <a:ext cx="2965910" cy="1820126"/>
          </a:xfrm>
          <a:prstGeom prst="rect">
            <a:avLst/>
          </a:prstGeom>
        </p:spPr>
      </p:pic>
      <p:pic>
        <p:nvPicPr>
          <p:cNvPr id="9" name="Picture 8">
            <a:extLst>
              <a:ext uri="{FF2B5EF4-FFF2-40B4-BE49-F238E27FC236}">
                <a16:creationId xmlns:a16="http://schemas.microsoft.com/office/drawing/2014/main" id="{A8479BD3-939F-6A4D-9564-15880EC4780C}"/>
              </a:ext>
            </a:extLst>
          </p:cNvPr>
          <p:cNvPicPr>
            <a:picLocks noChangeAspect="1"/>
          </p:cNvPicPr>
          <p:nvPr/>
        </p:nvPicPr>
        <p:blipFill>
          <a:blip r:embed="rId6"/>
          <a:stretch>
            <a:fillRect/>
          </a:stretch>
        </p:blipFill>
        <p:spPr>
          <a:xfrm>
            <a:off x="3765550" y="453024"/>
            <a:ext cx="2870200" cy="1820127"/>
          </a:xfrm>
          <a:prstGeom prst="rect">
            <a:avLst/>
          </a:prstGeom>
        </p:spPr>
      </p:pic>
      <p:pic>
        <p:nvPicPr>
          <p:cNvPr id="10" name="Picture 9">
            <a:extLst>
              <a:ext uri="{FF2B5EF4-FFF2-40B4-BE49-F238E27FC236}">
                <a16:creationId xmlns:a16="http://schemas.microsoft.com/office/drawing/2014/main" id="{F70C1084-F90E-C148-BF1A-110E1054E2E0}"/>
              </a:ext>
            </a:extLst>
          </p:cNvPr>
          <p:cNvPicPr>
            <a:picLocks noChangeAspect="1"/>
          </p:cNvPicPr>
          <p:nvPr/>
        </p:nvPicPr>
        <p:blipFill>
          <a:blip r:embed="rId7"/>
          <a:stretch>
            <a:fillRect/>
          </a:stretch>
        </p:blipFill>
        <p:spPr>
          <a:xfrm>
            <a:off x="311150" y="3429000"/>
            <a:ext cx="3218990" cy="1998457"/>
          </a:xfrm>
          <a:prstGeom prst="rect">
            <a:avLst/>
          </a:prstGeom>
        </p:spPr>
      </p:pic>
      <p:sp>
        <p:nvSpPr>
          <p:cNvPr id="11" name="Right Arrow 10">
            <a:extLst>
              <a:ext uri="{FF2B5EF4-FFF2-40B4-BE49-F238E27FC236}">
                <a16:creationId xmlns:a16="http://schemas.microsoft.com/office/drawing/2014/main" id="{B5D3037E-F662-AE48-B823-BDEE4834D194}"/>
              </a:ext>
            </a:extLst>
          </p:cNvPr>
          <p:cNvSpPr/>
          <p:nvPr/>
        </p:nvSpPr>
        <p:spPr>
          <a:xfrm>
            <a:off x="3257550" y="1188227"/>
            <a:ext cx="978408"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1ED62F1C-DDB3-4947-90FD-2610702E9AB0}"/>
              </a:ext>
            </a:extLst>
          </p:cNvPr>
          <p:cNvSpPr/>
          <p:nvPr/>
        </p:nvSpPr>
        <p:spPr>
          <a:xfrm>
            <a:off x="6520944" y="1059434"/>
            <a:ext cx="978408"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9A602AB6-6D2E-D443-BA5D-F3CC162ACE85}"/>
              </a:ext>
            </a:extLst>
          </p:cNvPr>
          <p:cNvSpPr/>
          <p:nvPr/>
        </p:nvSpPr>
        <p:spPr>
          <a:xfrm rot="5400000">
            <a:off x="8630366" y="2399025"/>
            <a:ext cx="1092452" cy="484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FBECBB69-40C3-814F-A891-E673A2DAF198}"/>
              </a:ext>
            </a:extLst>
          </p:cNvPr>
          <p:cNvSpPr/>
          <p:nvPr/>
        </p:nvSpPr>
        <p:spPr>
          <a:xfrm rot="10800000">
            <a:off x="7279793" y="3428999"/>
            <a:ext cx="978408"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64395055-91E6-A64A-8B95-002F1BF2E870}"/>
              </a:ext>
            </a:extLst>
          </p:cNvPr>
          <p:cNvSpPr/>
          <p:nvPr/>
        </p:nvSpPr>
        <p:spPr>
          <a:xfrm rot="10800000">
            <a:off x="3279641" y="3721934"/>
            <a:ext cx="978408" cy="48463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E59A794-2F76-0244-97E2-79C53CEC21EB}"/>
              </a:ext>
            </a:extLst>
          </p:cNvPr>
          <p:cNvSpPr txBox="1"/>
          <p:nvPr/>
        </p:nvSpPr>
        <p:spPr>
          <a:xfrm>
            <a:off x="3817420" y="6189206"/>
            <a:ext cx="3846053" cy="369332"/>
          </a:xfrm>
          <a:prstGeom prst="rect">
            <a:avLst/>
          </a:prstGeom>
          <a:noFill/>
        </p:spPr>
        <p:txBody>
          <a:bodyPr wrap="none" rtlCol="0">
            <a:spAutoFit/>
          </a:bodyPr>
          <a:lstStyle/>
          <a:p>
            <a:r>
              <a:rPr lang="en-US" b="1" dirty="0"/>
              <a:t>Fig: The snapshot of the payment flow</a:t>
            </a:r>
          </a:p>
        </p:txBody>
      </p:sp>
    </p:spTree>
    <p:extLst>
      <p:ext uri="{BB962C8B-B14F-4D97-AF65-F5344CB8AC3E}">
        <p14:creationId xmlns:p14="http://schemas.microsoft.com/office/powerpoint/2010/main" val="2207196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4E7E-5778-304A-A0B7-9458F028E0F4}"/>
              </a:ext>
            </a:extLst>
          </p:cNvPr>
          <p:cNvSpPr>
            <a:spLocks noGrp="1"/>
          </p:cNvSpPr>
          <p:nvPr>
            <p:ph type="title"/>
          </p:nvPr>
        </p:nvSpPr>
        <p:spPr>
          <a:xfrm>
            <a:off x="177800" y="0"/>
            <a:ext cx="10515600" cy="1325563"/>
          </a:xfrm>
        </p:spPr>
        <p:txBody>
          <a:bodyPr>
            <a:normAutofit fontScale="90000"/>
          </a:bodyPr>
          <a:lstStyle/>
          <a:p>
            <a:r>
              <a:rPr lang="en-IN" sz="4800" dirty="0">
                <a:solidFill>
                  <a:schemeClr val="accent2">
                    <a:lumMod val="75000"/>
                  </a:schemeClr>
                </a:solidFill>
                <a:latin typeface="Algerian" pitchFamily="82" charset="77"/>
              </a:rPr>
              <a:t>Technology specifications </a:t>
            </a:r>
            <a:br>
              <a:rPr lang="en-IN" b="1" dirty="0">
                <a:solidFill>
                  <a:schemeClr val="accent2">
                    <a:lumMod val="75000"/>
                  </a:schemeClr>
                </a:solidFill>
              </a:rPr>
            </a:br>
            <a:endParaRPr lang="en-US" dirty="0">
              <a:solidFill>
                <a:schemeClr val="accent2">
                  <a:lumMod val="75000"/>
                </a:schemeClr>
              </a:solidFill>
            </a:endParaRPr>
          </a:p>
        </p:txBody>
      </p:sp>
      <p:sp>
        <p:nvSpPr>
          <p:cNvPr id="3" name="Content Placeholder 2">
            <a:extLst>
              <a:ext uri="{FF2B5EF4-FFF2-40B4-BE49-F238E27FC236}">
                <a16:creationId xmlns:a16="http://schemas.microsoft.com/office/drawing/2014/main" id="{419CD25E-0B91-2C4A-9358-1E525C132895}"/>
              </a:ext>
            </a:extLst>
          </p:cNvPr>
          <p:cNvSpPr>
            <a:spLocks noGrp="1"/>
          </p:cNvSpPr>
          <p:nvPr>
            <p:ph idx="1"/>
          </p:nvPr>
        </p:nvSpPr>
        <p:spPr>
          <a:xfrm>
            <a:off x="177800" y="844951"/>
            <a:ext cx="11569700" cy="6655443"/>
          </a:xfrm>
        </p:spPr>
        <p:txBody>
          <a:bodyPr>
            <a:normAutofit fontScale="85000" lnSpcReduction="20000"/>
          </a:bodyPr>
          <a:lstStyle/>
          <a:p>
            <a:pPr marL="0" indent="0">
              <a:buNone/>
            </a:pPr>
            <a:endParaRPr lang="en-IN" sz="1800" dirty="0"/>
          </a:p>
          <a:p>
            <a:pPr marL="0" indent="0">
              <a:buNone/>
            </a:pPr>
            <a:r>
              <a:rPr lang="en-IN" sz="1900" b="1" u="sng" dirty="0">
                <a:solidFill>
                  <a:srgbClr val="0070C0"/>
                </a:solidFill>
                <a:effectLst/>
              </a:rPr>
              <a:t>MOBILE APP INTEGRATION:</a:t>
            </a:r>
          </a:p>
          <a:p>
            <a:pPr marL="0" indent="0">
              <a:buNone/>
            </a:pPr>
            <a:r>
              <a:rPr lang="en-IN" sz="1800" dirty="0"/>
              <a:t>	</a:t>
            </a:r>
            <a:r>
              <a:rPr lang="en-IN" sz="2100" dirty="0"/>
              <a:t>This service can be integrated with any of the existing UPI based payments apps like </a:t>
            </a:r>
            <a:r>
              <a:rPr lang="en-IN" sz="2100" dirty="0" err="1"/>
              <a:t>GooglePay</a:t>
            </a:r>
            <a:r>
              <a:rPr lang="en-IN" sz="2100" dirty="0"/>
              <a:t>, </a:t>
            </a:r>
            <a:r>
              <a:rPr lang="en-IN" sz="2100" dirty="0" err="1"/>
              <a:t>PhonePe</a:t>
            </a:r>
            <a:r>
              <a:rPr lang="en-IN" sz="2100" dirty="0"/>
              <a:t>, BHIM etc. When a user clicks on the button, a phone call will be placed to the toll-free number. This way is more secure, As the relevant </a:t>
            </a:r>
            <a:r>
              <a:rPr lang="en-IN" sz="2100" dirty="0" err="1"/>
              <a:t>api</a:t>
            </a:r>
            <a:r>
              <a:rPr lang="en-IN" sz="2100" dirty="0"/>
              <a:t> keys are extracted from the mobile encrypted storage from the app.</a:t>
            </a:r>
            <a:endParaRPr lang="en-IN" sz="2100" b="0" dirty="0">
              <a:effectLst/>
            </a:endParaRPr>
          </a:p>
          <a:p>
            <a:endParaRPr lang="en-IN" sz="1200" b="0" dirty="0">
              <a:effectLst/>
            </a:endParaRPr>
          </a:p>
          <a:p>
            <a:pPr marL="0" indent="0">
              <a:buNone/>
            </a:pPr>
            <a:r>
              <a:rPr lang="en-IN" sz="1800" b="1" u="sng" dirty="0">
                <a:solidFill>
                  <a:srgbClr val="0070C0"/>
                </a:solidFill>
              </a:rPr>
              <a:t>Additional Details:</a:t>
            </a:r>
          </a:p>
          <a:p>
            <a:pPr marL="0" indent="0">
              <a:buNone/>
            </a:pPr>
            <a:r>
              <a:rPr lang="en-IN" sz="1800" dirty="0"/>
              <a:t>	</a:t>
            </a:r>
            <a:r>
              <a:rPr lang="en-IN" sz="1900" dirty="0"/>
              <a:t>Toll-free number :: +1 866-803-6498</a:t>
            </a:r>
            <a:endParaRPr lang="en-IN" sz="1900" b="0" dirty="0">
              <a:effectLst/>
            </a:endParaRPr>
          </a:p>
          <a:p>
            <a:pPr marL="0" indent="0">
              <a:buNone/>
            </a:pPr>
            <a:r>
              <a:rPr lang="en-IN" sz="1900" dirty="0"/>
              <a:t>	Chat-bot :: </a:t>
            </a:r>
            <a:r>
              <a:rPr lang="en-IN" sz="1900" dirty="0" err="1"/>
              <a:t>callPay</a:t>
            </a:r>
            <a:endParaRPr lang="en-IN" sz="1900" b="0" dirty="0">
              <a:effectLst/>
            </a:endParaRPr>
          </a:p>
          <a:p>
            <a:pPr marL="0" indent="0">
              <a:buNone/>
            </a:pPr>
            <a:r>
              <a:rPr lang="en-IN" sz="1900" dirty="0"/>
              <a:t>	Security :: Aws authentication</a:t>
            </a:r>
            <a:endParaRPr lang="en-IN" sz="1900" b="0" dirty="0">
              <a:effectLst/>
            </a:endParaRPr>
          </a:p>
          <a:p>
            <a:pPr marL="0" indent="0">
              <a:buNone/>
            </a:pPr>
            <a:r>
              <a:rPr lang="en-IN" sz="1900" dirty="0"/>
              <a:t>	IVR system :: Aws connect</a:t>
            </a:r>
            <a:endParaRPr lang="en-IN" sz="1900" b="0" dirty="0">
              <a:effectLst/>
            </a:endParaRPr>
          </a:p>
          <a:p>
            <a:pPr marL="0" indent="0">
              <a:buNone/>
            </a:pPr>
            <a:r>
              <a:rPr lang="en-IN" sz="1900" dirty="0"/>
              <a:t>	Chat-bot engine :: Aws </a:t>
            </a:r>
            <a:r>
              <a:rPr lang="en-IN" sz="1900" dirty="0" err="1"/>
              <a:t>lex</a:t>
            </a:r>
            <a:endParaRPr lang="en-IN" sz="1900" b="0" dirty="0">
              <a:effectLst/>
            </a:endParaRPr>
          </a:p>
          <a:p>
            <a:pPr marL="0" indent="0">
              <a:buNone/>
            </a:pPr>
            <a:r>
              <a:rPr lang="en-IN" sz="1900" dirty="0"/>
              <a:t> </a:t>
            </a:r>
            <a:endParaRPr lang="en-IN" sz="1900" b="0" dirty="0">
              <a:effectLst/>
            </a:endParaRPr>
          </a:p>
          <a:p>
            <a:pPr marL="0" indent="0">
              <a:buNone/>
            </a:pPr>
            <a:r>
              <a:rPr lang="en-IN" sz="1800" b="1" u="sng" dirty="0">
                <a:solidFill>
                  <a:srgbClr val="0070C0"/>
                </a:solidFill>
              </a:rPr>
              <a:t>Note: </a:t>
            </a:r>
          </a:p>
          <a:p>
            <a:pPr lvl="1"/>
            <a:r>
              <a:rPr lang="en-IN" sz="2100" dirty="0"/>
              <a:t>Presently for the demo purpose, we use US region toll-free number. Once the project goes live, we use the local region toll-free number.</a:t>
            </a:r>
          </a:p>
          <a:p>
            <a:pPr lvl="1"/>
            <a:r>
              <a:rPr lang="en-IN" sz="2100" dirty="0"/>
              <a:t>The present </a:t>
            </a:r>
            <a:r>
              <a:rPr lang="en-IN" sz="2100" dirty="0" err="1"/>
              <a:t>paytm</a:t>
            </a:r>
            <a:r>
              <a:rPr lang="en-IN" sz="2100" dirty="0"/>
              <a:t> speaker feature is implemented with additional speakers. We will be implementing the feature with no additional speaker. </a:t>
            </a:r>
          </a:p>
          <a:p>
            <a:pPr lvl="1"/>
            <a:r>
              <a:rPr lang="en-IN" sz="2100" dirty="0"/>
              <a:t>These features can easily be applied to </a:t>
            </a:r>
            <a:r>
              <a:rPr lang="en-IN" sz="2100" dirty="0" err="1"/>
              <a:t>Iot</a:t>
            </a:r>
            <a:r>
              <a:rPr lang="en-IN" sz="2100" dirty="0"/>
              <a:t> devices like smart watches, smart </a:t>
            </a:r>
            <a:r>
              <a:rPr lang="en-IN" sz="2100" dirty="0" err="1"/>
              <a:t>tvs</a:t>
            </a:r>
            <a:r>
              <a:rPr lang="en-IN" sz="2100" dirty="0"/>
              <a:t> etc. </a:t>
            </a:r>
          </a:p>
          <a:p>
            <a:pPr marL="0" indent="0">
              <a:buNone/>
            </a:pPr>
            <a:br>
              <a:rPr lang="en-IN" sz="1900" dirty="0"/>
            </a:br>
            <a:endParaRPr lang="en-IN" sz="1900" dirty="0"/>
          </a:p>
          <a:p>
            <a:pPr marL="0" indent="0">
              <a:buNone/>
            </a:pPr>
            <a:br>
              <a:rPr lang="en-IN" dirty="0"/>
            </a:br>
            <a:endParaRPr lang="en-US" dirty="0"/>
          </a:p>
        </p:txBody>
      </p:sp>
    </p:spTree>
    <p:extLst>
      <p:ext uri="{BB962C8B-B14F-4D97-AF65-F5344CB8AC3E}">
        <p14:creationId xmlns:p14="http://schemas.microsoft.com/office/powerpoint/2010/main" val="3230312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A0F12-98CF-2F49-B1BF-B338E5287D65}"/>
              </a:ext>
            </a:extLst>
          </p:cNvPr>
          <p:cNvSpPr>
            <a:spLocks noGrp="1"/>
          </p:cNvSpPr>
          <p:nvPr>
            <p:ph idx="1"/>
          </p:nvPr>
        </p:nvSpPr>
        <p:spPr>
          <a:xfrm>
            <a:off x="114300" y="1253331"/>
            <a:ext cx="10515600" cy="4351338"/>
          </a:xfrm>
        </p:spPr>
        <p:txBody>
          <a:bodyPr>
            <a:normAutofit/>
          </a:bodyPr>
          <a:lstStyle/>
          <a:p>
            <a:pPr marL="0" indent="0">
              <a:buNone/>
            </a:pPr>
            <a:r>
              <a:rPr lang="en-US" sz="6000" dirty="0"/>
              <a:t>			</a:t>
            </a:r>
          </a:p>
          <a:p>
            <a:pPr marL="0" indent="0">
              <a:buNone/>
            </a:pPr>
            <a:endParaRPr lang="en-US" sz="6000" dirty="0"/>
          </a:p>
          <a:p>
            <a:pPr marL="0" indent="0">
              <a:buNone/>
            </a:pPr>
            <a:r>
              <a:rPr lang="en-US" sz="6000" dirty="0"/>
              <a:t>				THANK YOU</a:t>
            </a:r>
          </a:p>
        </p:txBody>
      </p:sp>
    </p:spTree>
    <p:extLst>
      <p:ext uri="{BB962C8B-B14F-4D97-AF65-F5344CB8AC3E}">
        <p14:creationId xmlns:p14="http://schemas.microsoft.com/office/powerpoint/2010/main" val="31601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EC97-829F-5340-AEED-A17311A89736}"/>
              </a:ext>
            </a:extLst>
          </p:cNvPr>
          <p:cNvSpPr>
            <a:spLocks noGrp="1"/>
          </p:cNvSpPr>
          <p:nvPr>
            <p:ph type="title"/>
          </p:nvPr>
        </p:nvSpPr>
        <p:spPr>
          <a:xfrm>
            <a:off x="419100" y="169862"/>
            <a:ext cx="10515600" cy="1325563"/>
          </a:xfrm>
        </p:spPr>
        <p:txBody>
          <a:bodyPr/>
          <a:lstStyle/>
          <a:p>
            <a:r>
              <a:rPr lang="en-US" dirty="0">
                <a:solidFill>
                  <a:schemeClr val="accent2">
                    <a:lumMod val="75000"/>
                  </a:schemeClr>
                </a:solidFill>
                <a:latin typeface="Algerian" pitchFamily="82" charset="77"/>
              </a:rPr>
              <a:t>CONTENTS</a:t>
            </a:r>
          </a:p>
        </p:txBody>
      </p:sp>
      <p:sp>
        <p:nvSpPr>
          <p:cNvPr id="3" name="Content Placeholder 2">
            <a:extLst>
              <a:ext uri="{FF2B5EF4-FFF2-40B4-BE49-F238E27FC236}">
                <a16:creationId xmlns:a16="http://schemas.microsoft.com/office/drawing/2014/main" id="{614B6F67-E347-2E40-8295-E6ED258E16B5}"/>
              </a:ext>
            </a:extLst>
          </p:cNvPr>
          <p:cNvSpPr>
            <a:spLocks noGrp="1"/>
          </p:cNvSpPr>
          <p:nvPr>
            <p:ph idx="1"/>
          </p:nvPr>
        </p:nvSpPr>
        <p:spPr>
          <a:xfrm>
            <a:off x="609600" y="1495425"/>
            <a:ext cx="10515600" cy="4351338"/>
          </a:xfrm>
        </p:spPr>
        <p:txBody>
          <a:bodyPr>
            <a:normAutofit lnSpcReduction="10000"/>
          </a:bodyPr>
          <a:lstStyle/>
          <a:p>
            <a:r>
              <a:rPr lang="en-US" dirty="0"/>
              <a:t>Overview</a:t>
            </a:r>
          </a:p>
          <a:p>
            <a:r>
              <a:rPr lang="en-US" dirty="0"/>
              <a:t>Goals</a:t>
            </a:r>
          </a:p>
          <a:p>
            <a:r>
              <a:rPr lang="en-US" dirty="0"/>
              <a:t>Specifications</a:t>
            </a:r>
          </a:p>
          <a:p>
            <a:r>
              <a:rPr lang="en-US" dirty="0"/>
              <a:t>Features in Detail</a:t>
            </a:r>
          </a:p>
          <a:p>
            <a:r>
              <a:rPr lang="en-US" dirty="0"/>
              <a:t>Impact of </a:t>
            </a:r>
            <a:r>
              <a:rPr lang="en-US" dirty="0" err="1"/>
              <a:t>callPay</a:t>
            </a:r>
            <a:r>
              <a:rPr lang="en-US" dirty="0"/>
              <a:t> </a:t>
            </a:r>
          </a:p>
          <a:p>
            <a:r>
              <a:rPr lang="en-US" dirty="0"/>
              <a:t>Use cases</a:t>
            </a:r>
          </a:p>
          <a:p>
            <a:r>
              <a:rPr lang="en-US" dirty="0"/>
              <a:t>User Flows- Onboarding</a:t>
            </a:r>
          </a:p>
          <a:p>
            <a:r>
              <a:rPr lang="en-US" dirty="0"/>
              <a:t>User Flows- Payment</a:t>
            </a:r>
          </a:p>
          <a:p>
            <a:r>
              <a:rPr lang="en-US" dirty="0"/>
              <a:t>Technology Specifications</a:t>
            </a:r>
          </a:p>
          <a:p>
            <a:endParaRPr lang="en-US" dirty="0"/>
          </a:p>
          <a:p>
            <a:endParaRPr lang="en-US" dirty="0"/>
          </a:p>
        </p:txBody>
      </p:sp>
    </p:spTree>
    <p:extLst>
      <p:ext uri="{BB962C8B-B14F-4D97-AF65-F5344CB8AC3E}">
        <p14:creationId xmlns:p14="http://schemas.microsoft.com/office/powerpoint/2010/main" val="1665495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C7BA-AEFA-D249-842C-3B5CAA018933}"/>
              </a:ext>
            </a:extLst>
          </p:cNvPr>
          <p:cNvSpPr>
            <a:spLocks noGrp="1"/>
          </p:cNvSpPr>
          <p:nvPr>
            <p:ph type="title"/>
          </p:nvPr>
        </p:nvSpPr>
        <p:spPr>
          <a:xfrm>
            <a:off x="366712" y="18255"/>
            <a:ext cx="10515600" cy="1325563"/>
          </a:xfrm>
        </p:spPr>
        <p:txBody>
          <a:bodyPr/>
          <a:lstStyle/>
          <a:p>
            <a:r>
              <a:rPr lang="en-US" dirty="0">
                <a:solidFill>
                  <a:schemeClr val="accent2">
                    <a:lumMod val="75000"/>
                  </a:schemeClr>
                </a:solidFill>
                <a:latin typeface="Algerian" panose="020F0502020204030204" pitchFamily="34" charset="0"/>
                <a:cs typeface="Algerian" panose="020F0502020204030204" pitchFamily="34" charset="0"/>
              </a:rPr>
              <a:t>Overview</a:t>
            </a:r>
          </a:p>
        </p:txBody>
      </p:sp>
      <p:sp>
        <p:nvSpPr>
          <p:cNvPr id="3" name="Content Placeholder 2">
            <a:extLst>
              <a:ext uri="{FF2B5EF4-FFF2-40B4-BE49-F238E27FC236}">
                <a16:creationId xmlns:a16="http://schemas.microsoft.com/office/drawing/2014/main" id="{38BF3D9C-A3AD-5E44-A584-8AAF773B8833}"/>
              </a:ext>
            </a:extLst>
          </p:cNvPr>
          <p:cNvSpPr>
            <a:spLocks noGrp="1"/>
          </p:cNvSpPr>
          <p:nvPr>
            <p:ph idx="1"/>
          </p:nvPr>
        </p:nvSpPr>
        <p:spPr>
          <a:xfrm>
            <a:off x="523874" y="939006"/>
            <a:ext cx="10515600" cy="5704682"/>
          </a:xfrm>
        </p:spPr>
        <p:txBody>
          <a:bodyPr>
            <a:normAutofit/>
          </a:bodyPr>
          <a:lstStyle/>
          <a:p>
            <a:pPr marL="0" indent="0">
              <a:buNone/>
            </a:pPr>
            <a:r>
              <a:rPr lang="en-IN" sz="2400" dirty="0"/>
              <a:t>With 6 billion smartphone users and 51 %of the world's population being internet users, the impact of digital technologies on customers has increased significantly.</a:t>
            </a:r>
          </a:p>
          <a:p>
            <a:pPr marL="0" indent="0">
              <a:buNone/>
            </a:pPr>
            <a:endParaRPr lang="en-IN" sz="2400" dirty="0"/>
          </a:p>
          <a:p>
            <a:pPr marL="0" indent="0">
              <a:buNone/>
            </a:pPr>
            <a:r>
              <a:rPr lang="en-IN" sz="2400" dirty="0"/>
              <a:t>Digitalization of financial services has become an integral part of the economy in developing countries especially in India. Hence successful financial inclusion has to be made at the customer level. </a:t>
            </a:r>
          </a:p>
          <a:p>
            <a:pPr marL="0" indent="0">
              <a:buNone/>
            </a:pPr>
            <a:endParaRPr lang="en-IN" dirty="0"/>
          </a:p>
          <a:p>
            <a:pPr marL="0" indent="0">
              <a:buNone/>
            </a:pPr>
            <a:r>
              <a:rPr lang="en-IN" dirty="0"/>
              <a:t>Highlights of </a:t>
            </a:r>
            <a:r>
              <a:rPr lang="en-IN" dirty="0" err="1">
                <a:solidFill>
                  <a:schemeClr val="accent1">
                    <a:lumMod val="75000"/>
                  </a:schemeClr>
                </a:solidFill>
              </a:rPr>
              <a:t>callPay</a:t>
            </a:r>
            <a:r>
              <a:rPr lang="en-IN" dirty="0"/>
              <a:t>:</a:t>
            </a:r>
          </a:p>
          <a:p>
            <a:pPr lvl="1"/>
            <a:r>
              <a:rPr lang="en-IN" dirty="0"/>
              <a:t>By using “</a:t>
            </a:r>
            <a:r>
              <a:rPr lang="en-IN" dirty="0" err="1">
                <a:solidFill>
                  <a:schemeClr val="accent1">
                    <a:lumMod val="75000"/>
                  </a:schemeClr>
                </a:solidFill>
              </a:rPr>
              <a:t>callPay</a:t>
            </a:r>
            <a:r>
              <a:rPr lang="en-IN" dirty="0"/>
              <a:t>” the reach and digital financial traffic will increase at least by 20 percent. </a:t>
            </a:r>
          </a:p>
          <a:p>
            <a:pPr lvl="1"/>
            <a:r>
              <a:rPr lang="en-IN" dirty="0"/>
              <a:t>Our service can cover up to 75 - 80 % of the existing financial transactions. </a:t>
            </a:r>
          </a:p>
          <a:p>
            <a:pPr marL="0" indent="0">
              <a:buNone/>
            </a:pPr>
            <a:endParaRPr lang="en-US" dirty="0"/>
          </a:p>
        </p:txBody>
      </p:sp>
    </p:spTree>
    <p:extLst>
      <p:ext uri="{BB962C8B-B14F-4D97-AF65-F5344CB8AC3E}">
        <p14:creationId xmlns:p14="http://schemas.microsoft.com/office/powerpoint/2010/main" val="2829430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E649F-3762-A947-97D1-F52947C9A911}"/>
              </a:ext>
            </a:extLst>
          </p:cNvPr>
          <p:cNvSpPr>
            <a:spLocks noGrp="1"/>
          </p:cNvSpPr>
          <p:nvPr>
            <p:ph type="title"/>
          </p:nvPr>
        </p:nvSpPr>
        <p:spPr>
          <a:xfrm>
            <a:off x="695325" y="18255"/>
            <a:ext cx="10515600" cy="1325563"/>
          </a:xfrm>
        </p:spPr>
        <p:txBody>
          <a:bodyPr/>
          <a:lstStyle/>
          <a:p>
            <a:r>
              <a:rPr lang="en-IN" dirty="0">
                <a:solidFill>
                  <a:schemeClr val="accent2">
                    <a:lumMod val="75000"/>
                  </a:schemeClr>
                </a:solidFill>
                <a:latin typeface="Algerian" pitchFamily="82" charset="77"/>
              </a:rPr>
              <a:t>Goals</a:t>
            </a:r>
            <a:r>
              <a:rPr lang="en-IN" dirty="0">
                <a:solidFill>
                  <a:schemeClr val="accent1">
                    <a:lumMod val="75000"/>
                  </a:schemeClr>
                </a:solidFill>
                <a:effectLst/>
                <a:latin typeface="Algerian" pitchFamily="82" charset="77"/>
              </a:rPr>
              <a:t> </a:t>
            </a:r>
            <a:endParaRPr lang="en-US" dirty="0">
              <a:solidFill>
                <a:schemeClr val="accent1">
                  <a:lumMod val="75000"/>
                </a:schemeClr>
              </a:solidFill>
              <a:latin typeface="Algerian" pitchFamily="82" charset="77"/>
            </a:endParaRPr>
          </a:p>
        </p:txBody>
      </p:sp>
      <p:sp>
        <p:nvSpPr>
          <p:cNvPr id="3" name="Content Placeholder 2">
            <a:extLst>
              <a:ext uri="{FF2B5EF4-FFF2-40B4-BE49-F238E27FC236}">
                <a16:creationId xmlns:a16="http://schemas.microsoft.com/office/drawing/2014/main" id="{AA61F3DE-5F8E-084C-9A25-7CC075FB5838}"/>
              </a:ext>
            </a:extLst>
          </p:cNvPr>
          <p:cNvSpPr>
            <a:spLocks noGrp="1"/>
          </p:cNvSpPr>
          <p:nvPr>
            <p:ph idx="1"/>
          </p:nvPr>
        </p:nvSpPr>
        <p:spPr>
          <a:xfrm>
            <a:off x="552450" y="1058068"/>
            <a:ext cx="10515600" cy="5228432"/>
          </a:xfrm>
        </p:spPr>
        <p:txBody>
          <a:bodyPr>
            <a:normAutofit lnSpcReduction="10000"/>
          </a:bodyPr>
          <a:lstStyle/>
          <a:p>
            <a:pPr marL="0" lvl="0" indent="0">
              <a:buNone/>
            </a:pPr>
            <a:endParaRPr lang="en-IN" dirty="0"/>
          </a:p>
          <a:p>
            <a:pPr lvl="0"/>
            <a:r>
              <a:rPr lang="en-IN" sz="2400" b="1" dirty="0">
                <a:solidFill>
                  <a:schemeClr val="accent1">
                    <a:lumMod val="75000"/>
                  </a:schemeClr>
                </a:solidFill>
              </a:rPr>
              <a:t>Voice based assistant </a:t>
            </a:r>
            <a:r>
              <a:rPr lang="en-IN" sz="2400" b="1" dirty="0"/>
              <a:t>for making UPI based payments.</a:t>
            </a:r>
          </a:p>
          <a:p>
            <a:pPr marL="0" indent="0">
              <a:buNone/>
            </a:pPr>
            <a:r>
              <a:rPr lang="en-IN" sz="1600" dirty="0"/>
              <a:t>	</a:t>
            </a:r>
            <a:r>
              <a:rPr lang="en-IN" sz="1600" b="1" i="1" u="sng" dirty="0">
                <a:solidFill>
                  <a:srgbClr val="FF0000"/>
                </a:solidFill>
              </a:rPr>
              <a:t>Impact: </a:t>
            </a:r>
            <a:r>
              <a:rPr lang="en-IN" sz="1600" dirty="0"/>
              <a:t>This feature </a:t>
            </a:r>
            <a:r>
              <a:rPr lang="en-IN" sz="1800" dirty="0"/>
              <a:t>offers users natural voice experiences, and zero-touch experiences, while 	communicating with the enterprise systems.</a:t>
            </a:r>
            <a:endParaRPr lang="en-IN" sz="1600" dirty="0"/>
          </a:p>
          <a:p>
            <a:pPr marL="0" lvl="0" indent="0">
              <a:buNone/>
            </a:pPr>
            <a:endParaRPr lang="en-IN" sz="1600" dirty="0"/>
          </a:p>
          <a:p>
            <a:pPr lvl="0"/>
            <a:r>
              <a:rPr lang="en-IN" sz="2400" b="1" dirty="0"/>
              <a:t>Voice assistant for making these </a:t>
            </a:r>
            <a:r>
              <a:rPr lang="en-IN" sz="2400" b="1" dirty="0">
                <a:solidFill>
                  <a:schemeClr val="accent1">
                    <a:lumMod val="75000"/>
                  </a:schemeClr>
                </a:solidFill>
              </a:rPr>
              <a:t>payments more fun and interactive</a:t>
            </a:r>
            <a:r>
              <a:rPr lang="en-IN" sz="2400" b="1" dirty="0"/>
              <a:t>. </a:t>
            </a:r>
          </a:p>
          <a:p>
            <a:pPr marL="0" lvl="0" indent="0">
              <a:buNone/>
            </a:pPr>
            <a:r>
              <a:rPr lang="en-IN" sz="1600" b="1" i="1" dirty="0">
                <a:solidFill>
                  <a:srgbClr val="FF0000"/>
                </a:solidFill>
              </a:rPr>
              <a:t>	</a:t>
            </a:r>
            <a:r>
              <a:rPr lang="en-IN" sz="1600" b="1" i="1" u="sng" dirty="0">
                <a:solidFill>
                  <a:srgbClr val="FF0000"/>
                </a:solidFill>
              </a:rPr>
              <a:t>Impact: </a:t>
            </a:r>
            <a:r>
              <a:rPr lang="en-IN" sz="1600" dirty="0"/>
              <a:t>Soon you won’t be able to spot a difference between a human and a machine. Would increase the 	engagement of the users therein resulting in the increase of the acquisition rate</a:t>
            </a:r>
          </a:p>
          <a:p>
            <a:pPr marL="0" lvl="0" indent="0">
              <a:buNone/>
            </a:pPr>
            <a:endParaRPr lang="en-IN" sz="1600" dirty="0"/>
          </a:p>
          <a:p>
            <a:pPr lvl="0"/>
            <a:r>
              <a:rPr lang="en-IN" sz="2400" b="1" dirty="0"/>
              <a:t>Toll free number enabling users to perform </a:t>
            </a:r>
            <a:r>
              <a:rPr lang="en-IN" sz="2400" b="1" dirty="0">
                <a:solidFill>
                  <a:schemeClr val="accent1">
                    <a:lumMod val="75000"/>
                  </a:schemeClr>
                </a:solidFill>
              </a:rPr>
              <a:t>UPI transactions offline</a:t>
            </a:r>
            <a:r>
              <a:rPr lang="en-IN" sz="2400" b="1" dirty="0"/>
              <a:t>. </a:t>
            </a:r>
          </a:p>
          <a:p>
            <a:pPr marL="0" lvl="0" indent="0">
              <a:buNone/>
            </a:pPr>
            <a:r>
              <a:rPr lang="en-IN" sz="1600" b="1" i="1" dirty="0">
                <a:solidFill>
                  <a:srgbClr val="FF0000"/>
                </a:solidFill>
              </a:rPr>
              <a:t>	</a:t>
            </a:r>
            <a:r>
              <a:rPr lang="en-IN" sz="1600" b="1" i="1" u="sng" dirty="0">
                <a:solidFill>
                  <a:srgbClr val="FF0000"/>
                </a:solidFill>
              </a:rPr>
              <a:t>Impact: </a:t>
            </a:r>
            <a:r>
              <a:rPr lang="en-IN" sz="1600" dirty="0"/>
              <a:t>Even when there is no internet connection to the mobile or internet is fluctuating. They can make a call 	and then the payment or transaction completes</a:t>
            </a:r>
            <a:r>
              <a:rPr lang="en-IN" sz="1600" dirty="0">
                <a:effectLst/>
              </a:rPr>
              <a:t> </a:t>
            </a:r>
          </a:p>
          <a:p>
            <a:pPr marL="0" lvl="0" indent="0">
              <a:buNone/>
            </a:pPr>
            <a:endParaRPr lang="en-IN" sz="1600" dirty="0"/>
          </a:p>
          <a:p>
            <a:pPr lvl="0"/>
            <a:r>
              <a:rPr lang="en-IN" sz="2400" b="1" dirty="0">
                <a:solidFill>
                  <a:schemeClr val="accent1">
                    <a:lumMod val="75000"/>
                  </a:schemeClr>
                </a:solidFill>
              </a:rPr>
              <a:t>Quizzes and other services to educate the user about the services.</a:t>
            </a:r>
          </a:p>
          <a:p>
            <a:pPr marL="0" indent="0">
              <a:buNone/>
            </a:pPr>
            <a:r>
              <a:rPr lang="en-IN" sz="1600" b="1" i="1" dirty="0">
                <a:solidFill>
                  <a:srgbClr val="FF0000"/>
                </a:solidFill>
              </a:rPr>
              <a:t>	</a:t>
            </a:r>
            <a:r>
              <a:rPr lang="en-IN" sz="1600" b="1" i="1" u="sng" dirty="0" err="1">
                <a:solidFill>
                  <a:srgbClr val="FF0000"/>
                </a:solidFill>
              </a:rPr>
              <a:t>Impact:</a:t>
            </a:r>
            <a:r>
              <a:rPr lang="en-IN" sz="1600" dirty="0" err="1"/>
              <a:t>By</a:t>
            </a:r>
            <a:r>
              <a:rPr lang="en-IN" sz="1600" dirty="0"/>
              <a:t> this feature we increase app </a:t>
            </a:r>
            <a:r>
              <a:rPr lang="en-IN" sz="1400" dirty="0"/>
              <a:t>usage, user engagement and eventually awareness about the app feature</a:t>
            </a:r>
            <a:r>
              <a:rPr lang="en-IN" sz="1400" dirty="0">
                <a:effectLst/>
              </a:rPr>
              <a:t> </a:t>
            </a:r>
            <a:endParaRPr lang="en-US" sz="1400" dirty="0"/>
          </a:p>
        </p:txBody>
      </p:sp>
    </p:spTree>
    <p:extLst>
      <p:ext uri="{BB962C8B-B14F-4D97-AF65-F5344CB8AC3E}">
        <p14:creationId xmlns:p14="http://schemas.microsoft.com/office/powerpoint/2010/main" val="939916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AF0C-273F-DF46-A6B5-D2949B6B9C26}"/>
              </a:ext>
            </a:extLst>
          </p:cNvPr>
          <p:cNvSpPr>
            <a:spLocks noGrp="1"/>
          </p:cNvSpPr>
          <p:nvPr>
            <p:ph type="title"/>
          </p:nvPr>
        </p:nvSpPr>
        <p:spPr>
          <a:xfrm>
            <a:off x="280987" y="0"/>
            <a:ext cx="10515600" cy="1325563"/>
          </a:xfrm>
        </p:spPr>
        <p:txBody>
          <a:bodyPr/>
          <a:lstStyle/>
          <a:p>
            <a:r>
              <a:rPr lang="en-US" dirty="0">
                <a:solidFill>
                  <a:schemeClr val="accent2">
                    <a:lumMod val="75000"/>
                  </a:schemeClr>
                </a:solidFill>
                <a:latin typeface="Algerian" pitchFamily="82" charset="77"/>
              </a:rPr>
              <a:t>SPECIFICATIONS</a:t>
            </a:r>
          </a:p>
        </p:txBody>
      </p:sp>
      <p:sp>
        <p:nvSpPr>
          <p:cNvPr id="3" name="Content Placeholder 2">
            <a:extLst>
              <a:ext uri="{FF2B5EF4-FFF2-40B4-BE49-F238E27FC236}">
                <a16:creationId xmlns:a16="http://schemas.microsoft.com/office/drawing/2014/main" id="{690D8DB8-EA22-C743-9AE9-86CAD86D507F}"/>
              </a:ext>
            </a:extLst>
          </p:cNvPr>
          <p:cNvSpPr>
            <a:spLocks noGrp="1"/>
          </p:cNvSpPr>
          <p:nvPr>
            <p:ph idx="1"/>
          </p:nvPr>
        </p:nvSpPr>
        <p:spPr>
          <a:xfrm>
            <a:off x="595312" y="819150"/>
            <a:ext cx="10515600" cy="6038850"/>
          </a:xfrm>
        </p:spPr>
        <p:txBody>
          <a:bodyPr/>
          <a:lstStyle/>
          <a:p>
            <a:pPr marL="0" indent="0">
              <a:buNone/>
            </a:pPr>
            <a:endParaRPr lang="en-IN" sz="1800" dirty="0"/>
          </a:p>
          <a:p>
            <a:pPr lvl="0"/>
            <a:r>
              <a:rPr lang="en-IN" sz="2400" b="1" u="sng" dirty="0">
                <a:solidFill>
                  <a:srgbClr val="002060"/>
                </a:solidFill>
              </a:rPr>
              <a:t>Chat-bot </a:t>
            </a:r>
          </a:p>
          <a:p>
            <a:pPr marL="0" lvl="0" indent="0">
              <a:buNone/>
            </a:pPr>
            <a:r>
              <a:rPr lang="en-IN" sz="2400" i="1" dirty="0">
                <a:solidFill>
                  <a:srgbClr val="0070C0"/>
                </a:solidFill>
              </a:rPr>
              <a:t>Which listen and understands the user intention and tries to full-fill the need in terms of making payments.</a:t>
            </a:r>
            <a:endParaRPr lang="en-IN" sz="2400" b="1" i="1" dirty="0">
              <a:solidFill>
                <a:srgbClr val="0070C0"/>
              </a:solidFill>
            </a:endParaRPr>
          </a:p>
          <a:p>
            <a:pPr marL="0" indent="0">
              <a:buNone/>
            </a:pPr>
            <a:r>
              <a:rPr lang="en-IN" sz="1800" dirty="0"/>
              <a:t>	We make chat-bot using </a:t>
            </a:r>
            <a:r>
              <a:rPr lang="en-IN" sz="1800" dirty="0" err="1"/>
              <a:t>aws</a:t>
            </a:r>
            <a:r>
              <a:rPr lang="en-IN" sz="1800" dirty="0"/>
              <a:t> </a:t>
            </a:r>
            <a:r>
              <a:rPr lang="en-IN" sz="1800" dirty="0" err="1"/>
              <a:t>lex</a:t>
            </a:r>
            <a:r>
              <a:rPr lang="en-IN" sz="1800" dirty="0"/>
              <a:t> </a:t>
            </a:r>
            <a:r>
              <a:rPr lang="en-IN" sz="1800" dirty="0" err="1"/>
              <a:t>nlp</a:t>
            </a:r>
            <a:r>
              <a:rPr lang="en-IN" sz="1800" dirty="0"/>
              <a:t>, which has the required skills to understand and perform UPI 	based transactions. </a:t>
            </a:r>
          </a:p>
          <a:p>
            <a:pPr marL="0" indent="0">
              <a:buNone/>
            </a:pPr>
            <a:r>
              <a:rPr lang="en-IN" sz="1800" dirty="0"/>
              <a:t>	Name : </a:t>
            </a:r>
            <a:r>
              <a:rPr lang="en-IN" sz="1800" dirty="0" err="1"/>
              <a:t>callPay</a:t>
            </a:r>
            <a:r>
              <a:rPr lang="en-IN" sz="1800" dirty="0"/>
              <a:t> bot</a:t>
            </a:r>
          </a:p>
          <a:p>
            <a:pPr marL="0" indent="0">
              <a:buNone/>
            </a:pPr>
            <a:endParaRPr lang="en-IN" sz="1800" dirty="0"/>
          </a:p>
          <a:p>
            <a:pPr lvl="0"/>
            <a:r>
              <a:rPr lang="en-IN" sz="2400" b="1" u="sng" dirty="0">
                <a:solidFill>
                  <a:srgbClr val="002060"/>
                </a:solidFill>
              </a:rPr>
              <a:t>Toll-free number</a:t>
            </a:r>
          </a:p>
          <a:p>
            <a:pPr marL="0" indent="0">
              <a:buNone/>
            </a:pPr>
            <a:r>
              <a:rPr lang="en-IN" i="1" dirty="0">
                <a:solidFill>
                  <a:srgbClr val="0070C0"/>
                </a:solidFill>
              </a:rPr>
              <a:t>a tool-free number which enables users to perform all UPI based transactions even offline.</a:t>
            </a:r>
            <a:endParaRPr lang="en-IN" sz="2400" b="1" dirty="0">
              <a:solidFill>
                <a:srgbClr val="002060"/>
              </a:solidFill>
            </a:endParaRPr>
          </a:p>
          <a:p>
            <a:pPr marL="0" indent="0">
              <a:buNone/>
            </a:pPr>
            <a:r>
              <a:rPr lang="en-IN" sz="1800" dirty="0"/>
              <a:t>	We make a toll-free number with chat-bot as an end point to address all the issues and even make 	UPI based transactions offline.</a:t>
            </a:r>
          </a:p>
          <a:p>
            <a:pPr marL="0" indent="0">
              <a:buNone/>
            </a:pPr>
            <a:r>
              <a:rPr lang="en-IN" sz="1800" dirty="0"/>
              <a:t>	Number : +1 866-803-6498</a:t>
            </a:r>
          </a:p>
          <a:p>
            <a:pPr marL="0" indent="0">
              <a:buNone/>
            </a:pPr>
            <a:endParaRPr lang="en-IN" sz="1800"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207418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4A07-D71F-6B4B-B081-05AA066F12E2}"/>
              </a:ext>
            </a:extLst>
          </p:cNvPr>
          <p:cNvSpPr>
            <a:spLocks noGrp="1"/>
          </p:cNvSpPr>
          <p:nvPr>
            <p:ph type="title"/>
          </p:nvPr>
        </p:nvSpPr>
        <p:spPr>
          <a:xfrm>
            <a:off x="381000" y="0"/>
            <a:ext cx="10515600" cy="1325563"/>
          </a:xfrm>
        </p:spPr>
        <p:txBody>
          <a:bodyPr/>
          <a:lstStyle/>
          <a:p>
            <a:r>
              <a:rPr lang="en-US" dirty="0">
                <a:solidFill>
                  <a:schemeClr val="accent2">
                    <a:lumMod val="75000"/>
                  </a:schemeClr>
                </a:solidFill>
                <a:latin typeface="Algerian" pitchFamily="82" charset="77"/>
              </a:rPr>
              <a:t>FEATURES IN DEATIL</a:t>
            </a:r>
          </a:p>
        </p:txBody>
      </p:sp>
      <p:sp>
        <p:nvSpPr>
          <p:cNvPr id="3" name="Content Placeholder 2">
            <a:extLst>
              <a:ext uri="{FF2B5EF4-FFF2-40B4-BE49-F238E27FC236}">
                <a16:creationId xmlns:a16="http://schemas.microsoft.com/office/drawing/2014/main" id="{CB82B58E-8AC7-C840-A4B4-EBF764694D63}"/>
              </a:ext>
            </a:extLst>
          </p:cNvPr>
          <p:cNvSpPr>
            <a:spLocks noGrp="1"/>
          </p:cNvSpPr>
          <p:nvPr>
            <p:ph idx="1"/>
          </p:nvPr>
        </p:nvSpPr>
        <p:spPr>
          <a:xfrm>
            <a:off x="100012" y="1071563"/>
            <a:ext cx="12091988" cy="5886450"/>
          </a:xfrm>
        </p:spPr>
        <p:txBody>
          <a:bodyPr>
            <a:normAutofit fontScale="77500" lnSpcReduction="20000"/>
          </a:bodyPr>
          <a:lstStyle/>
          <a:p>
            <a:pPr lvl="0"/>
            <a:r>
              <a:rPr lang="en-IN" b="1" u="sng" dirty="0">
                <a:solidFill>
                  <a:srgbClr val="002060"/>
                </a:solidFill>
              </a:rPr>
              <a:t>Voice assistant </a:t>
            </a:r>
          </a:p>
          <a:p>
            <a:pPr marL="0" indent="0">
              <a:buNone/>
            </a:pPr>
            <a:r>
              <a:rPr lang="en-IN" dirty="0"/>
              <a:t>	</a:t>
            </a:r>
            <a:r>
              <a:rPr lang="en-IN" sz="2600" dirty="0"/>
              <a:t>Chat-bot has the ability to respond to user voice. Hence almost all transactions can be made through voice 	commands. Bot constantly listens and converts the speech to text and performs necessary transactions. 	Once the transaction completes the acknowledgement is also provided in the form of voice. </a:t>
            </a:r>
            <a:r>
              <a:rPr lang="en-IN" dirty="0"/>
              <a:t>	</a:t>
            </a:r>
          </a:p>
          <a:p>
            <a:pPr marL="0" indent="0">
              <a:buNone/>
            </a:pPr>
            <a:endParaRPr lang="en-IN" dirty="0"/>
          </a:p>
          <a:p>
            <a:pPr lvl="0"/>
            <a:r>
              <a:rPr lang="en-IN" b="1" u="sng" dirty="0">
                <a:solidFill>
                  <a:srgbClr val="002060"/>
                </a:solidFill>
              </a:rPr>
              <a:t>Offline UPI transactions</a:t>
            </a:r>
          </a:p>
          <a:p>
            <a:pPr marL="0" indent="0">
              <a:buNone/>
            </a:pPr>
            <a:r>
              <a:rPr lang="en-IN" dirty="0"/>
              <a:t>	</a:t>
            </a:r>
            <a:r>
              <a:rPr lang="en-IN" sz="2600" dirty="0"/>
              <a:t>Offline UPI transactions are possible with the toll-free number. As this is done solely on phone network, 	they don’t require the internet. </a:t>
            </a:r>
          </a:p>
          <a:p>
            <a:r>
              <a:rPr lang="en-IN" b="1" u="sng" dirty="0">
                <a:solidFill>
                  <a:srgbClr val="002060"/>
                </a:solidFill>
              </a:rPr>
              <a:t>Voice notification </a:t>
            </a:r>
          </a:p>
          <a:p>
            <a:pPr marL="0" indent="0">
              <a:buNone/>
            </a:pPr>
            <a:r>
              <a:rPr lang="en-IN" dirty="0"/>
              <a:t>	</a:t>
            </a:r>
            <a:r>
              <a:rPr lang="en-IN" sz="2600" dirty="0"/>
              <a:t>User receives a voice notification every time he receives a payment. We can extend it to notify with voice 	for any transaction done. 	But currently we implemented voice notification features similar to “Paytm 	sound box”. </a:t>
            </a:r>
          </a:p>
          <a:p>
            <a:pPr marL="0" indent="0">
              <a:buNone/>
            </a:pPr>
            <a:r>
              <a:rPr lang="en-IN" dirty="0"/>
              <a:t>	</a:t>
            </a:r>
            <a:r>
              <a:rPr lang="en-IN" sz="2600" dirty="0"/>
              <a:t>Note : We made voice notifications translated from </a:t>
            </a:r>
            <a:r>
              <a:rPr lang="en-IN" sz="2600" dirty="0" err="1"/>
              <a:t>english</a:t>
            </a:r>
            <a:r>
              <a:rPr lang="en-IN" sz="2600" dirty="0"/>
              <a:t> to </a:t>
            </a:r>
            <a:r>
              <a:rPr lang="en-IN" sz="2600" dirty="0" err="1"/>
              <a:t>hindi</a:t>
            </a:r>
            <a:r>
              <a:rPr lang="en-IN" sz="2600" dirty="0"/>
              <a:t>. </a:t>
            </a:r>
          </a:p>
          <a:p>
            <a:pPr lvl="0"/>
            <a:r>
              <a:rPr lang="en-IN" b="1" u="sng" dirty="0">
                <a:solidFill>
                  <a:srgbClr val="002060"/>
                </a:solidFill>
              </a:rPr>
              <a:t>Quiz </a:t>
            </a:r>
          </a:p>
          <a:p>
            <a:pPr marL="0" indent="0">
              <a:buNone/>
            </a:pPr>
            <a:r>
              <a:rPr lang="en-IN" dirty="0"/>
              <a:t>	</a:t>
            </a:r>
            <a:r>
              <a:rPr lang="en-IN" sz="2600" dirty="0"/>
              <a:t>UPI and app based quiz, where the questions are based on app features, details, limits, working procedure 	and offers. There are  levels based on usage and difficulty. User clears the questions and receives rewards 	in the 	form of cashbacks and directly prize 	money.   A small survey done with random 10 	different people using UPI based payments app. We found 80 percent of them 	interesting and curious 	about this quiz feature.</a:t>
            </a:r>
          </a:p>
          <a:p>
            <a:pPr marL="0" indent="0">
              <a:buNone/>
            </a:pPr>
            <a:endParaRPr lang="en-IN"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39004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BF475-1F32-A94E-BFA8-0070E0C4BAE0}"/>
              </a:ext>
            </a:extLst>
          </p:cNvPr>
          <p:cNvSpPr>
            <a:spLocks noGrp="1"/>
          </p:cNvSpPr>
          <p:nvPr>
            <p:ph idx="1"/>
          </p:nvPr>
        </p:nvSpPr>
        <p:spPr>
          <a:xfrm>
            <a:off x="252283" y="159152"/>
            <a:ext cx="11414998" cy="6539696"/>
          </a:xfrm>
        </p:spPr>
        <p:txBody>
          <a:bodyPr>
            <a:normAutofit fontScale="47500" lnSpcReduction="20000"/>
          </a:bodyPr>
          <a:lstStyle/>
          <a:p>
            <a:pPr marL="0" lvl="0" indent="0">
              <a:buNone/>
            </a:pPr>
            <a:r>
              <a:rPr lang="en-IN" sz="4200" b="1" u="sng" dirty="0">
                <a:solidFill>
                  <a:srgbClr val="002060"/>
                </a:solidFill>
              </a:rPr>
              <a:t>Personalization</a:t>
            </a:r>
            <a:r>
              <a:rPr lang="en-IN" b="1" u="sng" dirty="0">
                <a:solidFill>
                  <a:srgbClr val="002060"/>
                </a:solidFill>
              </a:rPr>
              <a:t> </a:t>
            </a:r>
          </a:p>
          <a:p>
            <a:pPr marL="0" lvl="0" indent="0">
              <a:buNone/>
            </a:pPr>
            <a:r>
              <a:rPr lang="en-IN" sz="3500" dirty="0"/>
              <a:t>We add soothing and relevant music to make it more fun and realistic. </a:t>
            </a:r>
            <a:endParaRPr lang="en-IN" sz="3500" b="0" dirty="0">
              <a:effectLst/>
            </a:endParaRPr>
          </a:p>
          <a:p>
            <a:r>
              <a:rPr lang="en-IN" sz="4600" b="1" i="1" dirty="0"/>
              <a:t>Use case 1: </a:t>
            </a:r>
          </a:p>
          <a:p>
            <a:pPr marL="0" indent="0">
              <a:buNone/>
            </a:pPr>
            <a:r>
              <a:rPr lang="en-IN" sz="3500" dirty="0"/>
              <a:t>	</a:t>
            </a:r>
            <a:r>
              <a:rPr lang="en-IN" sz="4500" dirty="0"/>
              <a:t>For Quiz:  User would be asked to answer couple of questions  </a:t>
            </a:r>
            <a:endParaRPr lang="en-IN" sz="4500" b="0" dirty="0">
              <a:effectLst/>
            </a:endParaRPr>
          </a:p>
          <a:p>
            <a:pPr marL="0" indent="0">
              <a:buNone/>
            </a:pPr>
            <a:r>
              <a:rPr lang="en-IN" sz="4500" dirty="0"/>
              <a:t>	</a:t>
            </a:r>
            <a:r>
              <a:rPr lang="en-IN" sz="4500" dirty="0">
                <a:solidFill>
                  <a:srgbClr val="0070C0"/>
                </a:solidFill>
              </a:rPr>
              <a:t>For Correct Answer </a:t>
            </a:r>
            <a:endParaRPr lang="en-IN" sz="4500" b="0" dirty="0">
              <a:solidFill>
                <a:srgbClr val="0070C0"/>
              </a:solidFill>
              <a:effectLst/>
            </a:endParaRPr>
          </a:p>
          <a:p>
            <a:pPr marL="0" indent="0">
              <a:buNone/>
            </a:pPr>
            <a:r>
              <a:rPr lang="en-IN" sz="4500" dirty="0"/>
              <a:t>		</a:t>
            </a:r>
            <a:r>
              <a:rPr lang="en-IN" sz="4500" i="1" dirty="0"/>
              <a:t>Sound :</a:t>
            </a:r>
            <a:r>
              <a:rPr lang="en-IN" sz="4500" dirty="0"/>
              <a:t> “Claps and celebrations”</a:t>
            </a:r>
            <a:endParaRPr lang="en-IN" sz="4500" b="0" dirty="0">
              <a:effectLst/>
            </a:endParaRPr>
          </a:p>
          <a:p>
            <a:pPr marL="0" indent="0">
              <a:buNone/>
            </a:pPr>
            <a:r>
              <a:rPr lang="en-IN" sz="4500" dirty="0"/>
              <a:t>	</a:t>
            </a:r>
            <a:r>
              <a:rPr lang="en-IN" sz="4500" dirty="0">
                <a:solidFill>
                  <a:srgbClr val="0070C0"/>
                </a:solidFill>
              </a:rPr>
              <a:t>In Correct Answer </a:t>
            </a:r>
            <a:endParaRPr lang="en-IN" sz="4500" b="0" dirty="0">
              <a:solidFill>
                <a:srgbClr val="0070C0"/>
              </a:solidFill>
              <a:effectLst/>
            </a:endParaRPr>
          </a:p>
          <a:p>
            <a:pPr marL="0" indent="0">
              <a:buNone/>
            </a:pPr>
            <a:r>
              <a:rPr lang="en-IN" sz="4500" dirty="0"/>
              <a:t>		</a:t>
            </a:r>
            <a:r>
              <a:rPr lang="en-IN" sz="4500" i="1" dirty="0"/>
              <a:t>Sounds</a:t>
            </a:r>
            <a:r>
              <a:rPr lang="en-IN" sz="4500" dirty="0"/>
              <a:t> : No noise .Encourage the user to never mind and take up the next question.</a:t>
            </a:r>
          </a:p>
          <a:p>
            <a:pPr marL="0" indent="0">
              <a:buNone/>
            </a:pPr>
            <a:endParaRPr lang="en-IN" sz="4500" b="0" dirty="0">
              <a:effectLst/>
            </a:endParaRPr>
          </a:p>
          <a:p>
            <a:r>
              <a:rPr lang="en-IN" sz="4500" b="1" i="1" dirty="0"/>
              <a:t>Use case 2: </a:t>
            </a:r>
            <a:endParaRPr lang="en-IN" sz="4500" b="1" i="1" dirty="0">
              <a:effectLst/>
            </a:endParaRPr>
          </a:p>
          <a:p>
            <a:pPr marL="0" indent="0">
              <a:buNone/>
            </a:pPr>
            <a:r>
              <a:rPr lang="en-IN" sz="4500" dirty="0"/>
              <a:t>	For notification :</a:t>
            </a:r>
            <a:endParaRPr lang="en-IN" sz="4500" b="0" dirty="0">
              <a:effectLst/>
            </a:endParaRPr>
          </a:p>
          <a:p>
            <a:pPr marL="0" indent="0">
              <a:buNone/>
            </a:pPr>
            <a:r>
              <a:rPr lang="en-IN" sz="4500" dirty="0"/>
              <a:t>	Voice :  Congratulations Eric one thousand rupees was transferred to your account from Varun. .</a:t>
            </a:r>
          </a:p>
          <a:p>
            <a:pPr marL="0" indent="0">
              <a:buNone/>
            </a:pPr>
            <a:r>
              <a:rPr lang="en-IN" sz="4500" dirty="0"/>
              <a:t>	               Any more help required Eric ?</a:t>
            </a:r>
            <a:endParaRPr lang="en-IN" sz="4500" b="0" dirty="0">
              <a:effectLst/>
            </a:endParaRPr>
          </a:p>
          <a:p>
            <a:pPr marL="0" indent="0">
              <a:buNone/>
            </a:pPr>
            <a:r>
              <a:rPr lang="en-IN" sz="4500" dirty="0"/>
              <a:t>	User : No</a:t>
            </a:r>
            <a:endParaRPr lang="en-IN" sz="4500" b="0" dirty="0">
              <a:effectLst/>
            </a:endParaRPr>
          </a:p>
          <a:p>
            <a:pPr marL="0" indent="0">
              <a:buNone/>
            </a:pPr>
            <a:r>
              <a:rPr lang="en-IN" sz="4500" dirty="0"/>
              <a:t>	Voice : That’s cool I guess you are driving the vehicle . Am I right?</a:t>
            </a:r>
            <a:endParaRPr lang="en-IN" sz="4500" b="0" dirty="0">
              <a:effectLst/>
            </a:endParaRPr>
          </a:p>
          <a:p>
            <a:pPr marL="0" indent="0">
              <a:buNone/>
            </a:pPr>
            <a:r>
              <a:rPr lang="en-IN" sz="4500" dirty="0"/>
              <a:t>	User - Yes</a:t>
            </a:r>
            <a:endParaRPr lang="en-IN" sz="4500" b="0" dirty="0">
              <a:effectLst/>
            </a:endParaRPr>
          </a:p>
          <a:p>
            <a:pPr marL="0" indent="0">
              <a:buNone/>
            </a:pPr>
            <a:r>
              <a:rPr lang="en-IN" sz="4500" dirty="0"/>
              <a:t>	Voice : Oh okay just to remind you. Please fasten your seat belt. Have a safe trip  Eric. </a:t>
            </a:r>
            <a:r>
              <a:rPr lang="en-IN" sz="4500" dirty="0" err="1"/>
              <a:t>Cya</a:t>
            </a:r>
            <a:r>
              <a:rPr lang="en-IN" sz="4500" dirty="0"/>
              <a:t>.!!</a:t>
            </a:r>
            <a:endParaRPr lang="en-IN" sz="4500" b="0" dirty="0">
              <a:effectLst/>
            </a:endParaRPr>
          </a:p>
          <a:p>
            <a:pPr marL="0" indent="0">
              <a:buNone/>
            </a:pPr>
            <a:br>
              <a:rPr lang="en-IN" dirty="0"/>
            </a:br>
            <a:r>
              <a:rPr lang="en-IN" dirty="0"/>
              <a:t>	</a:t>
            </a:r>
          </a:p>
          <a:p>
            <a:pPr marL="0" indent="0">
              <a:buNone/>
            </a:pPr>
            <a:endParaRPr lang="en-IN" dirty="0"/>
          </a:p>
          <a:p>
            <a:endParaRPr lang="en-US" dirty="0"/>
          </a:p>
        </p:txBody>
      </p:sp>
    </p:spTree>
    <p:extLst>
      <p:ext uri="{BB962C8B-B14F-4D97-AF65-F5344CB8AC3E}">
        <p14:creationId xmlns:p14="http://schemas.microsoft.com/office/powerpoint/2010/main" val="245944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ED3E9-BCC2-6A40-99E3-5C4DFFDCCCD6}"/>
              </a:ext>
            </a:extLst>
          </p:cNvPr>
          <p:cNvSpPr>
            <a:spLocks noGrp="1"/>
          </p:cNvSpPr>
          <p:nvPr>
            <p:ph idx="1"/>
          </p:nvPr>
        </p:nvSpPr>
        <p:spPr>
          <a:xfrm>
            <a:off x="323850" y="215900"/>
            <a:ext cx="11703050" cy="7023100"/>
          </a:xfrm>
        </p:spPr>
        <p:txBody>
          <a:bodyPr>
            <a:normAutofit fontScale="85000" lnSpcReduction="20000"/>
          </a:bodyPr>
          <a:lstStyle/>
          <a:p>
            <a:pPr lvl="0"/>
            <a:r>
              <a:rPr lang="en-IN" b="1" u="sng" dirty="0">
                <a:solidFill>
                  <a:srgbClr val="002060"/>
                </a:solidFill>
              </a:rPr>
              <a:t>Multi-language support</a:t>
            </a:r>
          </a:p>
          <a:p>
            <a:pPr marL="0" indent="0">
              <a:buNone/>
            </a:pPr>
            <a:r>
              <a:rPr lang="en-IN" dirty="0"/>
              <a:t>	We can support almost all main regional languages including Hindi. By using relevant translators we can easily shift and lend support 	or service in any other language. </a:t>
            </a:r>
          </a:p>
          <a:p>
            <a:pPr marL="0" indent="0">
              <a:buNone/>
            </a:pPr>
            <a:endParaRPr lang="en-IN" dirty="0"/>
          </a:p>
          <a:p>
            <a:pPr lvl="0"/>
            <a:r>
              <a:rPr lang="en-IN" b="1" u="sng" dirty="0">
                <a:solidFill>
                  <a:srgbClr val="002060"/>
                </a:solidFill>
              </a:rPr>
              <a:t>Rapid re- prompts</a:t>
            </a:r>
          </a:p>
          <a:p>
            <a:pPr marL="0" indent="0">
              <a:buNone/>
            </a:pPr>
            <a:r>
              <a:rPr lang="en-IN" dirty="0"/>
              <a:t>		Even when user response was not captured correctly, bot remains in the same state and prompts again till it gets the required information to complete the task and then completes the transaction. Typical conversation to show that they didn’t really 	understand the speaker like</a:t>
            </a:r>
            <a:endParaRPr lang="en-IN" b="0" dirty="0">
              <a:effectLst/>
            </a:endParaRPr>
          </a:p>
          <a:p>
            <a:pPr lvl="2" fontAlgn="base"/>
            <a:r>
              <a:rPr lang="en-IN" dirty="0"/>
              <a:t>“What was that?”</a:t>
            </a:r>
          </a:p>
          <a:p>
            <a:pPr lvl="2" fontAlgn="base"/>
            <a:r>
              <a:rPr lang="en-IN" dirty="0"/>
              <a:t>“Say it again?”</a:t>
            </a:r>
          </a:p>
          <a:p>
            <a:pPr lvl="2" fontAlgn="base"/>
            <a:r>
              <a:rPr lang="en-IN" dirty="0"/>
              <a:t>“I’m sorry?”</a:t>
            </a:r>
          </a:p>
          <a:p>
            <a:pPr marL="457200" lvl="1" indent="0" fontAlgn="base">
              <a:buNone/>
            </a:pPr>
            <a:endParaRPr lang="en-IN" dirty="0"/>
          </a:p>
          <a:p>
            <a:pPr marL="457200" lvl="1" indent="0" fontAlgn="base">
              <a:buNone/>
            </a:pPr>
            <a:endParaRPr lang="en-IN" dirty="0"/>
          </a:p>
          <a:p>
            <a:r>
              <a:rPr lang="en-IN" sz="2700" b="1" u="sng" dirty="0">
                <a:solidFill>
                  <a:srgbClr val="002060"/>
                </a:solidFill>
              </a:rPr>
              <a:t>Additional security features</a:t>
            </a:r>
          </a:p>
          <a:p>
            <a:endParaRPr lang="en-IN" sz="2700" b="1" u="sng" dirty="0">
              <a:solidFill>
                <a:srgbClr val="002060"/>
              </a:solidFill>
            </a:endParaRPr>
          </a:p>
          <a:p>
            <a:pPr lvl="1"/>
            <a:r>
              <a:rPr lang="en-IN" dirty="0"/>
              <a:t>Voice recognition: We authenticate users with some voice tokens. To make it a bit fun and interactive, We ask him to repeat a tongue twister or ask him to sing a song.</a:t>
            </a:r>
          </a:p>
          <a:p>
            <a:pPr marL="457200" lvl="1" indent="0">
              <a:buNone/>
            </a:pPr>
            <a:r>
              <a:rPr lang="en-IN" dirty="0"/>
              <a:t>  </a:t>
            </a:r>
          </a:p>
          <a:p>
            <a:pPr lvl="1"/>
            <a:r>
              <a:rPr lang="en-IN" dirty="0"/>
              <a:t>Face recognition: We use face recognition. We recognize him with his smile. </a:t>
            </a:r>
          </a:p>
          <a:p>
            <a:pPr lvl="1" fontAlgn="base"/>
            <a:endParaRPr lang="en-IN" dirty="0"/>
          </a:p>
          <a:p>
            <a:pPr marL="0" indent="0">
              <a:buNone/>
            </a:pPr>
            <a:br>
              <a:rPr lang="en-IN" b="0" dirty="0">
                <a:effectLst/>
              </a:rPr>
            </a:b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endParaRPr lang="en-US" dirty="0"/>
          </a:p>
        </p:txBody>
      </p:sp>
    </p:spTree>
    <p:extLst>
      <p:ext uri="{BB962C8B-B14F-4D97-AF65-F5344CB8AC3E}">
        <p14:creationId xmlns:p14="http://schemas.microsoft.com/office/powerpoint/2010/main" val="325889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74932-DABF-8444-9615-1D9F0EEF3713}"/>
              </a:ext>
            </a:extLst>
          </p:cNvPr>
          <p:cNvSpPr>
            <a:spLocks noGrp="1"/>
          </p:cNvSpPr>
          <p:nvPr>
            <p:ph idx="1"/>
          </p:nvPr>
        </p:nvSpPr>
        <p:spPr>
          <a:xfrm>
            <a:off x="239713" y="1127918"/>
            <a:ext cx="10515600" cy="5590382"/>
          </a:xfrm>
        </p:spPr>
        <p:txBody>
          <a:bodyPr>
            <a:normAutofit lnSpcReduction="10000"/>
          </a:bodyPr>
          <a:lstStyle/>
          <a:p>
            <a:pPr fontAlgn="base"/>
            <a:r>
              <a:rPr lang="en-IN" u="sng" dirty="0"/>
              <a:t>Impact on existing users</a:t>
            </a:r>
            <a:endParaRPr lang="en-IN" b="1" u="sng" dirty="0"/>
          </a:p>
          <a:p>
            <a:pPr marL="0" indent="0">
              <a:buNone/>
            </a:pPr>
            <a:r>
              <a:rPr lang="en-IN" sz="1400" dirty="0"/>
              <a:t>Existing users can use </a:t>
            </a:r>
            <a:r>
              <a:rPr lang="en-IN" sz="1400" dirty="0" err="1"/>
              <a:t>callPay</a:t>
            </a:r>
            <a:r>
              <a:rPr lang="en-IN" sz="1400" dirty="0"/>
              <a:t> and can be able to make an UPI transactions even without the internet and while driving in addition to existing ways using the internet. This increases the total number of transactions by at least 25%. The Quiz feature even engages the users with more usage and awareness of the features. By rewards and tasks  in the quiz there is an increase in app usage many folds. With reference to google pay sticker collection feature introduced in October 2019 increased the usage of it by 27%. Hence, we claim an</a:t>
            </a:r>
          </a:p>
          <a:p>
            <a:pPr marL="0" indent="0">
              <a:buNone/>
            </a:pPr>
            <a:r>
              <a:rPr lang="en-IN" sz="1400" dirty="0"/>
              <a:t> </a:t>
            </a:r>
            <a:r>
              <a:rPr lang="en-IN" sz="1400" b="1" i="1" dirty="0">
                <a:solidFill>
                  <a:srgbClr val="FF0000"/>
                </a:solidFill>
              </a:rPr>
              <a:t>increase in usage of app by around 25 %</a:t>
            </a:r>
            <a:r>
              <a:rPr lang="en-IN" i="1" dirty="0">
                <a:solidFill>
                  <a:srgbClr val="FF0000"/>
                </a:solidFill>
              </a:rPr>
              <a:t>. </a:t>
            </a:r>
          </a:p>
          <a:p>
            <a:pPr fontAlgn="base"/>
            <a:r>
              <a:rPr lang="en-IN" u="sng" dirty="0"/>
              <a:t>Impact on new users</a:t>
            </a:r>
          </a:p>
          <a:p>
            <a:pPr marL="0" indent="0">
              <a:buNone/>
            </a:pPr>
            <a:r>
              <a:rPr lang="en-IN" sz="1400" dirty="0"/>
              <a:t>Adding new users is made with an ease with </a:t>
            </a:r>
            <a:r>
              <a:rPr lang="en-IN" sz="1400" dirty="0" err="1"/>
              <a:t>callPay</a:t>
            </a:r>
            <a:r>
              <a:rPr lang="en-IN" sz="1400" dirty="0"/>
              <a:t> that assists the users in regional languages. Hence, we target 35 % of total population in rural </a:t>
            </a:r>
            <a:r>
              <a:rPr lang="en-IN" sz="1400" dirty="0" err="1"/>
              <a:t>india</a:t>
            </a:r>
            <a:r>
              <a:rPr lang="en-IN" sz="1400" dirty="0"/>
              <a:t> using smartphones to use our </a:t>
            </a:r>
            <a:r>
              <a:rPr lang="en-IN" sz="1400" dirty="0" err="1"/>
              <a:t>paySa</a:t>
            </a:r>
            <a:r>
              <a:rPr lang="en-IN" sz="1400" dirty="0"/>
              <a:t> app with </a:t>
            </a:r>
            <a:r>
              <a:rPr lang="en-IN" sz="1400" dirty="0" err="1"/>
              <a:t>callPay</a:t>
            </a:r>
            <a:r>
              <a:rPr lang="en-IN" sz="1400" dirty="0"/>
              <a:t> in it. The ability of making transactions even at fluctuating internet is Unique Selling Point for users. Hence we claim an </a:t>
            </a:r>
          </a:p>
          <a:p>
            <a:pPr marL="0" indent="0">
              <a:buNone/>
            </a:pPr>
            <a:r>
              <a:rPr lang="en-IN" sz="1400" b="1" i="1" dirty="0">
                <a:solidFill>
                  <a:srgbClr val="FF0000"/>
                </a:solidFill>
              </a:rPr>
              <a:t>increase of 25 to 35 %of total </a:t>
            </a:r>
            <a:r>
              <a:rPr lang="en-IN" sz="1400" b="1" i="1" dirty="0" err="1">
                <a:solidFill>
                  <a:srgbClr val="FF0000"/>
                </a:solidFill>
              </a:rPr>
              <a:t>upi</a:t>
            </a:r>
            <a:r>
              <a:rPr lang="en-IN" sz="1400" b="1" i="1" dirty="0">
                <a:solidFill>
                  <a:srgbClr val="FF0000"/>
                </a:solidFill>
              </a:rPr>
              <a:t> based transactions with </a:t>
            </a:r>
            <a:r>
              <a:rPr lang="en-IN" sz="1400" b="1" i="1" dirty="0" err="1">
                <a:solidFill>
                  <a:srgbClr val="FF0000"/>
                </a:solidFill>
              </a:rPr>
              <a:t>callPay</a:t>
            </a:r>
            <a:endParaRPr lang="en-IN" sz="1400" b="1" i="1" dirty="0">
              <a:solidFill>
                <a:srgbClr val="FF0000"/>
              </a:solidFill>
            </a:endParaRPr>
          </a:p>
          <a:p>
            <a:pPr fontAlgn="base"/>
            <a:r>
              <a:rPr lang="en-IN" u="sng" dirty="0"/>
              <a:t>Impact on merchants</a:t>
            </a:r>
            <a:endParaRPr lang="en-IN" b="1" u="sng" dirty="0"/>
          </a:p>
          <a:p>
            <a:pPr marL="0" indent="0">
              <a:buNone/>
            </a:pPr>
            <a:r>
              <a:rPr lang="en-IN" sz="1400" dirty="0"/>
              <a:t>On the total of 672 million </a:t>
            </a:r>
            <a:r>
              <a:rPr lang="en-IN" sz="1400" dirty="0" err="1"/>
              <a:t>upi</a:t>
            </a:r>
            <a:r>
              <a:rPr lang="en-IN" sz="1400" dirty="0"/>
              <a:t> transactions in the month of January 2019. Not more than 14 percent </a:t>
            </a:r>
            <a:r>
              <a:rPr lang="en-IN" sz="1400" dirty="0" err="1"/>
              <a:t>i.e</a:t>
            </a:r>
            <a:r>
              <a:rPr lang="en-IN" sz="1400" dirty="0"/>
              <a:t> around 100 million transactions are of merchant transactions. According to </a:t>
            </a:r>
            <a:r>
              <a:rPr lang="en-IN" sz="1400" dirty="0" err="1"/>
              <a:t>Sajal</a:t>
            </a:r>
            <a:r>
              <a:rPr lang="en-IN" sz="1400" dirty="0"/>
              <a:t> Bhatnagar, vice-president, business at Paytm, There is a need to solve merchant use-cases and needs that has potential for improvement in total </a:t>
            </a:r>
            <a:r>
              <a:rPr lang="en-IN" sz="1400" dirty="0" err="1"/>
              <a:t>upi</a:t>
            </a:r>
            <a:r>
              <a:rPr lang="en-IN" sz="1400" dirty="0"/>
              <a:t> digital print. So </a:t>
            </a:r>
            <a:r>
              <a:rPr lang="en-IN" sz="1400" dirty="0" err="1"/>
              <a:t>paytm</a:t>
            </a:r>
            <a:r>
              <a:rPr lang="en-IN" sz="1400" dirty="0"/>
              <a:t> has launched a sim-card enabled sound box for a one-time deposit of Rs: 700 and then Rs: 50 every month. We at </a:t>
            </a:r>
            <a:r>
              <a:rPr lang="en-IN" sz="1400" dirty="0" err="1"/>
              <a:t>callPay</a:t>
            </a:r>
            <a:r>
              <a:rPr lang="en-IN" sz="1400" dirty="0"/>
              <a:t> provide the same feature without any additional cost in regional language. Hence, we can claim </a:t>
            </a:r>
          </a:p>
          <a:p>
            <a:pPr marL="0" indent="0">
              <a:buNone/>
            </a:pPr>
            <a:r>
              <a:rPr lang="en-IN" sz="1400" b="1" i="1" dirty="0">
                <a:solidFill>
                  <a:srgbClr val="FF0000"/>
                </a:solidFill>
              </a:rPr>
              <a:t>an improvement of 14 to 20 percent of </a:t>
            </a:r>
            <a:r>
              <a:rPr lang="en-IN" sz="1400" b="1" i="1" dirty="0" err="1">
                <a:solidFill>
                  <a:srgbClr val="FF0000"/>
                </a:solidFill>
              </a:rPr>
              <a:t>upi</a:t>
            </a:r>
            <a:r>
              <a:rPr lang="en-IN" sz="1400" b="1" i="1" dirty="0">
                <a:solidFill>
                  <a:srgbClr val="FF0000"/>
                </a:solidFill>
              </a:rPr>
              <a:t> digital print from </a:t>
            </a:r>
            <a:r>
              <a:rPr lang="en-IN" sz="1400" b="1" i="1" dirty="0" err="1">
                <a:solidFill>
                  <a:srgbClr val="FF0000"/>
                </a:solidFill>
              </a:rPr>
              <a:t>realme</a:t>
            </a:r>
            <a:r>
              <a:rPr lang="en-IN" sz="1400" b="1" i="1" dirty="0">
                <a:solidFill>
                  <a:srgbClr val="FF0000"/>
                </a:solidFill>
              </a:rPr>
              <a:t> </a:t>
            </a:r>
            <a:r>
              <a:rPr lang="en-IN" sz="1400" b="1" i="1" dirty="0" err="1">
                <a:solidFill>
                  <a:srgbClr val="FF0000"/>
                </a:solidFill>
              </a:rPr>
              <a:t>Paysa</a:t>
            </a:r>
            <a:r>
              <a:rPr lang="en-IN" sz="1400" b="1" i="1" dirty="0">
                <a:solidFill>
                  <a:srgbClr val="FF0000"/>
                </a:solidFill>
              </a:rPr>
              <a:t> app with </a:t>
            </a:r>
            <a:r>
              <a:rPr lang="en-IN" sz="1400" b="1" i="1" dirty="0" err="1">
                <a:solidFill>
                  <a:srgbClr val="FF0000"/>
                </a:solidFill>
              </a:rPr>
              <a:t>callPay</a:t>
            </a:r>
            <a:r>
              <a:rPr lang="en-IN" sz="1400" b="1" i="1" dirty="0">
                <a:solidFill>
                  <a:srgbClr val="FF0000"/>
                </a:solidFill>
              </a:rPr>
              <a:t> enabled.</a:t>
            </a:r>
          </a:p>
          <a:p>
            <a:pPr marL="0" indent="0">
              <a:buNone/>
            </a:pPr>
            <a:br>
              <a:rPr lang="en-IN" sz="1400" b="1" dirty="0"/>
            </a:br>
            <a:endParaRPr lang="en-US" sz="1400" b="1" dirty="0"/>
          </a:p>
        </p:txBody>
      </p:sp>
      <p:sp>
        <p:nvSpPr>
          <p:cNvPr id="4" name="Title 1">
            <a:extLst>
              <a:ext uri="{FF2B5EF4-FFF2-40B4-BE49-F238E27FC236}">
                <a16:creationId xmlns:a16="http://schemas.microsoft.com/office/drawing/2014/main" id="{8D19E961-D59C-E940-9DE8-05D973F8531B}"/>
              </a:ext>
            </a:extLst>
          </p:cNvPr>
          <p:cNvSpPr txBox="1">
            <a:spLocks/>
          </p:cNvSpPr>
          <p:nvPr/>
        </p:nvSpPr>
        <p:spPr>
          <a:xfrm>
            <a:off x="239713" y="-50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accent2">
                    <a:lumMod val="75000"/>
                  </a:schemeClr>
                </a:solidFill>
                <a:latin typeface="Algerian" pitchFamily="82" charset="77"/>
              </a:rPr>
              <a:t>IMPACT</a:t>
            </a:r>
          </a:p>
        </p:txBody>
      </p:sp>
    </p:spTree>
    <p:extLst>
      <p:ext uri="{BB962C8B-B14F-4D97-AF65-F5344CB8AC3E}">
        <p14:creationId xmlns:p14="http://schemas.microsoft.com/office/powerpoint/2010/main" val="9181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2274</Words>
  <Application>Microsoft Macintosh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Calibri</vt:lpstr>
      <vt:lpstr>Calibri Light</vt:lpstr>
      <vt:lpstr>Office Theme</vt:lpstr>
      <vt:lpstr>callPay </vt:lpstr>
      <vt:lpstr>CONTENTS</vt:lpstr>
      <vt:lpstr>Overview</vt:lpstr>
      <vt:lpstr>Goals </vt:lpstr>
      <vt:lpstr>SPECIFICATIONS</vt:lpstr>
      <vt:lpstr>FEATURES IN DEATIL</vt:lpstr>
      <vt:lpstr>PowerPoint Presentation</vt:lpstr>
      <vt:lpstr>PowerPoint Presentation</vt:lpstr>
      <vt:lpstr>PowerPoint Presentation</vt:lpstr>
      <vt:lpstr>PowerPoint Presentation</vt:lpstr>
      <vt:lpstr>USE CASES</vt:lpstr>
      <vt:lpstr>Demo User FLOW-Onboarding</vt:lpstr>
      <vt:lpstr>Demo User FLOWS-Payment  </vt:lpstr>
      <vt:lpstr>PowerPoint Presentation</vt:lpstr>
      <vt:lpstr>Technology specifications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callPay </dc:title>
  <dc:creator>Khare, Sanchita</dc:creator>
  <cp:lastModifiedBy>Khare, Sanchita</cp:lastModifiedBy>
  <cp:revision>58</cp:revision>
  <dcterms:created xsi:type="dcterms:W3CDTF">2020-03-10T16:15:55Z</dcterms:created>
  <dcterms:modified xsi:type="dcterms:W3CDTF">2020-03-10T18:07:46Z</dcterms:modified>
</cp:coreProperties>
</file>