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Gill Sans" panose="020B0604020202020204" charset="0"/>
      <p:regular r:id="rId21"/>
      <p:bold r:id="rId22"/>
    </p:embeddedFont>
    <p:embeddedFont>
      <p:font typeface="Verdana" panose="020B060403050404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0MYK91DQvXnjOXDRKclAnfai6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9AA413A-6C0B-4F04-A19B-364CDFAB2E59}">
  <a:tblStyle styleId="{89AA413A-6C0B-4F04-A19B-364CDFAB2E59}"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0"/>
          </a:solidFill>
        </a:fill>
      </a:tcStyle>
    </a:wholeTbl>
    <a:band1H>
      <a:tcTxStyle/>
      <a:tcStyle>
        <a:tcBdr/>
        <a:fill>
          <a:solidFill>
            <a:srgbClr val="CCDBE1"/>
          </a:solidFill>
        </a:fill>
      </a:tcStyle>
    </a:band1H>
    <a:band2H>
      <a:tcTxStyle/>
      <a:tcStyle>
        <a:tcBdr/>
      </a:tcStyle>
    </a:band2H>
    <a:band1V>
      <a:tcTxStyle/>
      <a:tcStyle>
        <a:tcBdr/>
        <a:fill>
          <a:solidFill>
            <a:srgbClr val="CCDBE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1242"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240215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9"/>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22" name="Google Shape;22;p19"/>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19"/>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8"/>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2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9"/>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9"/>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2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0"/>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5"/>
        <p:cNvGrpSpPr/>
        <p:nvPr/>
      </p:nvGrpSpPr>
      <p:grpSpPr>
        <a:xfrm>
          <a:off x="0" y="0"/>
          <a:ext cx="0" cy="0"/>
          <a:chOff x="0" y="0"/>
          <a:chExt cx="0" cy="0"/>
        </a:xfrm>
      </p:grpSpPr>
      <p:sp>
        <p:nvSpPr>
          <p:cNvPr id="36" name="Google Shape;36;p22"/>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7" name="Google Shape;37;p22"/>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42" name="Google Shape;42;p22"/>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3" name="Google Shape;43;p22"/>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44" name="Google Shape;44;p22"/>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23"/>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2"/>
        <p:cNvGrpSpPr/>
        <p:nvPr/>
      </p:nvGrpSpPr>
      <p:grpSpPr>
        <a:xfrm>
          <a:off x="0" y="0"/>
          <a:ext cx="0" cy="0"/>
          <a:chOff x="0" y="0"/>
          <a:chExt cx="0" cy="0"/>
        </a:xfrm>
      </p:grpSpPr>
      <p:sp>
        <p:nvSpPr>
          <p:cNvPr id="53" name="Google Shape;53;p24"/>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4"/>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24"/>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24"/>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24"/>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1"/>
        <p:cNvGrpSpPr/>
        <p:nvPr/>
      </p:nvGrpSpPr>
      <p:grpSpPr>
        <a:xfrm>
          <a:off x="0" y="0"/>
          <a:ext cx="0" cy="0"/>
          <a:chOff x="0" y="0"/>
          <a:chExt cx="0" cy="0"/>
        </a:xfrm>
      </p:grpSpPr>
      <p:sp>
        <p:nvSpPr>
          <p:cNvPr id="62" name="Google Shape;62;p25"/>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63" name="Google Shape;63;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66" name="Google Shape;66;p25"/>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26"/>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2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
        <p:nvSpPr>
          <p:cNvPr id="79" name="Google Shape;79;p27"/>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0" name="Google Shape;80;p27"/>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1" name="Google Shape;81;p27"/>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2" name="Google Shape;82;p27"/>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3" name="Google Shape;83;p27"/>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8"/>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8"/>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8"/>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8"/>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8"/>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IN"/>
              <a:t>‹#›</a:t>
            </a:fld>
            <a:endParaRPr/>
          </a:p>
        </p:txBody>
      </p:sp>
      <p:sp>
        <p:nvSpPr>
          <p:cNvPr id="15" name="Google Shape;15;p18"/>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jmer.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0534/ijeter/2021/02972021" TargetMode="External"/><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1447800" y="2816118"/>
            <a:ext cx="7391400" cy="612882"/>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562214"/>
              </a:buClr>
              <a:buSzPct val="100000"/>
              <a:buFont typeface="Times New Roman"/>
              <a:buNone/>
            </a:pPr>
            <a:r>
              <a:rPr lang="en-IN" sz="3800">
                <a:latin typeface="Times New Roman"/>
                <a:ea typeface="Times New Roman"/>
                <a:cs typeface="Times New Roman"/>
                <a:sym typeface="Times New Roman"/>
              </a:rPr>
              <a:t>CREDIT CARD FRAUD DETECTION</a:t>
            </a:r>
            <a:endParaRPr/>
          </a:p>
        </p:txBody>
      </p:sp>
      <p:sp>
        <p:nvSpPr>
          <p:cNvPr id="101" name="Google Shape;101;p1"/>
          <p:cNvSpPr txBox="1">
            <a:spLocks noGrp="1"/>
          </p:cNvSpPr>
          <p:nvPr>
            <p:ph type="subTitle" idx="1"/>
          </p:nvPr>
        </p:nvSpPr>
        <p:spPr>
          <a:xfrm>
            <a:off x="6781800" y="4114800"/>
            <a:ext cx="2057400" cy="1905000"/>
          </a:xfrm>
          <a:prstGeom prst="rect">
            <a:avLst/>
          </a:prstGeom>
          <a:noFill/>
          <a:ln>
            <a:noFill/>
          </a:ln>
        </p:spPr>
        <p:txBody>
          <a:bodyPr spcFirstLastPara="1" wrap="square" lIns="91425" tIns="0" rIns="91425" bIns="45700" anchor="t" anchorCtr="0">
            <a:normAutofit fontScale="70000" lnSpcReduction="20000"/>
          </a:bodyPr>
          <a:lstStyle/>
          <a:p>
            <a:pPr marL="27432" lvl="0" indent="0" algn="ctr" rtl="0">
              <a:lnSpc>
                <a:spcPct val="100000"/>
              </a:lnSpc>
              <a:spcBef>
                <a:spcPts val="0"/>
              </a:spcBef>
              <a:spcAft>
                <a:spcPts val="0"/>
              </a:spcAft>
              <a:buSzPct val="79999"/>
              <a:buNone/>
            </a:pPr>
            <a:endParaRPr/>
          </a:p>
          <a:p>
            <a:pPr marL="27432" lvl="0" indent="0" algn="ctr" rtl="0">
              <a:lnSpc>
                <a:spcPct val="100000"/>
              </a:lnSpc>
              <a:spcBef>
                <a:spcPts val="600"/>
              </a:spcBef>
              <a:spcAft>
                <a:spcPts val="0"/>
              </a:spcAft>
              <a:buSzPct val="80000"/>
              <a:buNone/>
            </a:pPr>
            <a:r>
              <a:rPr lang="en-IN" sz="3900">
                <a:latin typeface="Times New Roman"/>
                <a:ea typeface="Times New Roman"/>
                <a:cs typeface="Times New Roman"/>
                <a:sym typeface="Times New Roman"/>
              </a:rPr>
              <a:t>Presented By</a:t>
            </a:r>
            <a:endParaRPr/>
          </a:p>
          <a:p>
            <a:pPr marL="27432" lvl="0" indent="0" algn="ctr" rtl="0">
              <a:lnSpc>
                <a:spcPct val="100000"/>
              </a:lnSpc>
              <a:spcBef>
                <a:spcPts val="600"/>
              </a:spcBef>
              <a:spcAft>
                <a:spcPts val="0"/>
              </a:spcAft>
              <a:buSzPct val="80000"/>
              <a:buNone/>
            </a:pPr>
            <a:r>
              <a:rPr lang="en-IN" sz="3300">
                <a:latin typeface="Times New Roman"/>
                <a:ea typeface="Times New Roman"/>
                <a:cs typeface="Times New Roman"/>
                <a:sym typeface="Times New Roman"/>
              </a:rPr>
              <a:t>171FA04511</a:t>
            </a:r>
            <a:endParaRPr/>
          </a:p>
          <a:p>
            <a:pPr marL="27432" lvl="0" indent="0" algn="ctr" rtl="0">
              <a:lnSpc>
                <a:spcPct val="100000"/>
              </a:lnSpc>
              <a:spcBef>
                <a:spcPts val="600"/>
              </a:spcBef>
              <a:spcAft>
                <a:spcPts val="0"/>
              </a:spcAft>
              <a:buSzPct val="80000"/>
              <a:buNone/>
            </a:pPr>
            <a:r>
              <a:rPr lang="en-IN" sz="3300">
                <a:latin typeface="Times New Roman"/>
                <a:ea typeface="Times New Roman"/>
                <a:cs typeface="Times New Roman"/>
                <a:sym typeface="Times New Roman"/>
              </a:rPr>
              <a:t>171FA04512</a:t>
            </a:r>
            <a:endParaRPr/>
          </a:p>
          <a:p>
            <a:pPr marL="27432" lvl="0" indent="0" algn="ctr" rtl="0">
              <a:lnSpc>
                <a:spcPct val="100000"/>
              </a:lnSpc>
              <a:spcBef>
                <a:spcPts val="600"/>
              </a:spcBef>
              <a:spcAft>
                <a:spcPts val="0"/>
              </a:spcAft>
              <a:buSzPct val="80000"/>
              <a:buNone/>
            </a:pPr>
            <a:r>
              <a:rPr lang="en-IN" sz="3300">
                <a:latin typeface="Times New Roman"/>
                <a:ea typeface="Times New Roman"/>
                <a:cs typeface="Times New Roman"/>
                <a:sym typeface="Times New Roman"/>
              </a:rPr>
              <a:t>171FA04517</a:t>
            </a:r>
            <a:r>
              <a:rPr lang="en-IN" sz="3300"/>
              <a:t>  </a:t>
            </a:r>
            <a:endParaRPr/>
          </a:p>
        </p:txBody>
      </p:sp>
      <p:pic>
        <p:nvPicPr>
          <p:cNvPr id="102" name="Google Shape;102;p1"/>
          <p:cNvPicPr preferRelativeResize="0"/>
          <p:nvPr/>
        </p:nvPicPr>
        <p:blipFill rotWithShape="1">
          <a:blip r:embed="rId3">
            <a:alphaModFix/>
          </a:blip>
          <a:srcRect/>
          <a:stretch/>
        </p:blipFill>
        <p:spPr>
          <a:xfrm>
            <a:off x="2743200" y="228600"/>
            <a:ext cx="3819525" cy="1200150"/>
          </a:xfrm>
          <a:prstGeom prst="rect">
            <a:avLst/>
          </a:prstGeom>
          <a:noFill/>
          <a:ln>
            <a:noFill/>
          </a:ln>
        </p:spPr>
      </p:pic>
      <p:sp>
        <p:nvSpPr>
          <p:cNvPr id="103" name="Google Shape;103;p1"/>
          <p:cNvSpPr txBox="1"/>
          <p:nvPr/>
        </p:nvSpPr>
        <p:spPr>
          <a:xfrm>
            <a:off x="2362201" y="2094528"/>
            <a:ext cx="510540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000" b="0" i="0" u="none" strike="noStrike" cap="none">
                <a:solidFill>
                  <a:schemeClr val="dk1"/>
                </a:solidFill>
                <a:latin typeface="Times New Roman"/>
                <a:ea typeface="Times New Roman"/>
                <a:cs typeface="Times New Roman"/>
                <a:sym typeface="Times New Roman"/>
              </a:rPr>
              <a:t>DMT Minor Project Review On</a:t>
            </a:r>
            <a:endParaRPr sz="3000">
              <a:solidFill>
                <a:schemeClr val="dk1"/>
              </a:solidFill>
              <a:latin typeface="Times New Roman"/>
              <a:ea typeface="Times New Roman"/>
              <a:cs typeface="Times New Roman"/>
              <a:sym typeface="Times New Roman"/>
            </a:endParaRPr>
          </a:p>
        </p:txBody>
      </p:sp>
      <p:sp>
        <p:nvSpPr>
          <p:cNvPr id="104" name="Google Shape;104;p1"/>
          <p:cNvSpPr txBox="1"/>
          <p:nvPr/>
        </p:nvSpPr>
        <p:spPr>
          <a:xfrm>
            <a:off x="0" y="16565"/>
            <a:ext cx="3000000" cy="6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dirty="0"/>
              <a:t>https://doi.org/10.30534/ijeter/2021/02972021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Proposed System Architecture</a:t>
            </a:r>
            <a:endParaRPr/>
          </a:p>
        </p:txBody>
      </p:sp>
      <p:sp>
        <p:nvSpPr>
          <p:cNvPr id="168" name="Google Shape;168;p10"/>
          <p:cNvSpPr/>
          <p:nvPr/>
        </p:nvSpPr>
        <p:spPr>
          <a:xfrm>
            <a:off x="2743200" y="2133600"/>
            <a:ext cx="3657600" cy="6858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Anomaly detection</a:t>
            </a:r>
            <a:endParaRPr/>
          </a:p>
        </p:txBody>
      </p:sp>
      <p:cxnSp>
        <p:nvCxnSpPr>
          <p:cNvPr id="169" name="Google Shape;169;p10"/>
          <p:cNvCxnSpPr>
            <a:endCxn id="168" idx="0"/>
          </p:cNvCxnSpPr>
          <p:nvPr/>
        </p:nvCxnSpPr>
        <p:spPr>
          <a:xfrm>
            <a:off x="4572000" y="1447800"/>
            <a:ext cx="0" cy="685800"/>
          </a:xfrm>
          <a:prstGeom prst="straightConnector1">
            <a:avLst/>
          </a:prstGeom>
          <a:noFill/>
          <a:ln w="9525" cap="flat" cmpd="sng">
            <a:solidFill>
              <a:schemeClr val="accent1"/>
            </a:solidFill>
            <a:prstDash val="solid"/>
            <a:round/>
            <a:headEnd type="none" w="sm" len="sm"/>
            <a:tailEnd type="stealth" w="med" len="med"/>
          </a:ln>
        </p:spPr>
      </p:cxnSp>
      <p:sp>
        <p:nvSpPr>
          <p:cNvPr id="170" name="Google Shape;170;p10"/>
          <p:cNvSpPr/>
          <p:nvPr/>
        </p:nvSpPr>
        <p:spPr>
          <a:xfrm>
            <a:off x="1143000" y="3543300"/>
            <a:ext cx="2286000" cy="685800"/>
          </a:xfrm>
          <a:prstGeom prst="ellipse">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Satisfying</a:t>
            </a:r>
            <a:endParaRPr/>
          </a:p>
        </p:txBody>
      </p:sp>
      <p:cxnSp>
        <p:nvCxnSpPr>
          <p:cNvPr id="171" name="Google Shape;171;p10"/>
          <p:cNvCxnSpPr>
            <a:stCxn id="168" idx="1"/>
            <a:endCxn id="170" idx="0"/>
          </p:cNvCxnSpPr>
          <p:nvPr/>
        </p:nvCxnSpPr>
        <p:spPr>
          <a:xfrm flipH="1">
            <a:off x="2286000" y="2476500"/>
            <a:ext cx="457200" cy="1066800"/>
          </a:xfrm>
          <a:prstGeom prst="straightConnector1">
            <a:avLst/>
          </a:prstGeom>
          <a:noFill/>
          <a:ln w="9525" cap="flat" cmpd="sng">
            <a:solidFill>
              <a:schemeClr val="accent1"/>
            </a:solidFill>
            <a:prstDash val="solid"/>
            <a:round/>
            <a:headEnd type="none" w="sm" len="sm"/>
            <a:tailEnd type="stealth" w="med" len="med"/>
          </a:ln>
        </p:spPr>
      </p:cxnSp>
      <p:sp>
        <p:nvSpPr>
          <p:cNvPr id="172" name="Google Shape;172;p10"/>
          <p:cNvSpPr/>
          <p:nvPr/>
        </p:nvSpPr>
        <p:spPr>
          <a:xfrm>
            <a:off x="5867400" y="3543300"/>
            <a:ext cx="2438400" cy="685800"/>
          </a:xfrm>
          <a:prstGeom prst="ellipse">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Unsatisfying</a:t>
            </a:r>
            <a:endParaRPr/>
          </a:p>
        </p:txBody>
      </p:sp>
      <p:cxnSp>
        <p:nvCxnSpPr>
          <p:cNvPr id="173" name="Google Shape;173;p10"/>
          <p:cNvCxnSpPr>
            <a:stCxn id="168" idx="3"/>
            <a:endCxn id="172" idx="0"/>
          </p:cNvCxnSpPr>
          <p:nvPr/>
        </p:nvCxnSpPr>
        <p:spPr>
          <a:xfrm>
            <a:off x="6400800" y="2476500"/>
            <a:ext cx="685800" cy="1066800"/>
          </a:xfrm>
          <a:prstGeom prst="straightConnector1">
            <a:avLst/>
          </a:prstGeom>
          <a:noFill/>
          <a:ln w="9525" cap="flat" cmpd="sng">
            <a:solidFill>
              <a:schemeClr val="accent1"/>
            </a:solidFill>
            <a:prstDash val="solid"/>
            <a:round/>
            <a:headEnd type="none" w="sm" len="sm"/>
            <a:tailEnd type="stealth" w="med" len="med"/>
          </a:ln>
        </p:spPr>
      </p:cxnSp>
      <p:sp>
        <p:nvSpPr>
          <p:cNvPr id="174" name="Google Shape;174;p10"/>
          <p:cNvSpPr/>
          <p:nvPr/>
        </p:nvSpPr>
        <p:spPr>
          <a:xfrm>
            <a:off x="1104900" y="5167745"/>
            <a:ext cx="2362200" cy="6096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Positive vote</a:t>
            </a:r>
            <a:endParaRPr/>
          </a:p>
        </p:txBody>
      </p:sp>
      <p:sp>
        <p:nvSpPr>
          <p:cNvPr id="175" name="Google Shape;175;p10"/>
          <p:cNvSpPr/>
          <p:nvPr/>
        </p:nvSpPr>
        <p:spPr>
          <a:xfrm>
            <a:off x="5943600" y="5105400"/>
            <a:ext cx="2362200" cy="671945"/>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Select another model and repeat process.</a:t>
            </a:r>
            <a:endParaRPr/>
          </a:p>
        </p:txBody>
      </p:sp>
      <p:cxnSp>
        <p:nvCxnSpPr>
          <p:cNvPr id="176" name="Google Shape;176;p10"/>
          <p:cNvCxnSpPr>
            <a:stCxn id="170" idx="4"/>
            <a:endCxn id="174" idx="0"/>
          </p:cNvCxnSpPr>
          <p:nvPr/>
        </p:nvCxnSpPr>
        <p:spPr>
          <a:xfrm>
            <a:off x="2286000" y="4229100"/>
            <a:ext cx="0" cy="938700"/>
          </a:xfrm>
          <a:prstGeom prst="straightConnector1">
            <a:avLst/>
          </a:prstGeom>
          <a:noFill/>
          <a:ln w="9525" cap="flat" cmpd="sng">
            <a:solidFill>
              <a:schemeClr val="accent1"/>
            </a:solidFill>
            <a:prstDash val="solid"/>
            <a:round/>
            <a:headEnd type="none" w="sm" len="sm"/>
            <a:tailEnd type="stealth" w="med" len="med"/>
          </a:ln>
        </p:spPr>
      </p:cxnSp>
      <p:cxnSp>
        <p:nvCxnSpPr>
          <p:cNvPr id="177" name="Google Shape;177;p10"/>
          <p:cNvCxnSpPr>
            <a:stCxn id="172" idx="4"/>
            <a:endCxn id="175" idx="0"/>
          </p:cNvCxnSpPr>
          <p:nvPr/>
        </p:nvCxnSpPr>
        <p:spPr>
          <a:xfrm>
            <a:off x="7086600" y="4229100"/>
            <a:ext cx="38100" cy="876300"/>
          </a:xfrm>
          <a:prstGeom prst="straightConnector1">
            <a:avLst/>
          </a:prstGeom>
          <a:noFill/>
          <a:ln w="9525" cap="flat" cmpd="sng">
            <a:solidFill>
              <a:schemeClr val="accent1"/>
            </a:solidFill>
            <a:prstDash val="solid"/>
            <a:round/>
            <a:headEnd type="none" w="sm" len="sm"/>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Experimental Results</a:t>
            </a:r>
            <a:endParaRPr/>
          </a:p>
        </p:txBody>
      </p:sp>
      <p:graphicFrame>
        <p:nvGraphicFramePr>
          <p:cNvPr id="183" name="Google Shape;183;p11"/>
          <p:cNvGraphicFramePr/>
          <p:nvPr/>
        </p:nvGraphicFramePr>
        <p:xfrm>
          <a:off x="1371600" y="1295400"/>
          <a:ext cx="3000000" cy="3000000"/>
        </p:xfrm>
        <a:graphic>
          <a:graphicData uri="http://schemas.openxmlformats.org/drawingml/2006/table">
            <a:tbl>
              <a:tblPr firstRow="1" bandRow="1">
                <a:noFill/>
                <a:tableStyleId>{89AA413A-6C0B-4F04-A19B-364CDFAB2E59}</a:tableStyleId>
              </a:tblPr>
              <a:tblGrid>
                <a:gridCol w="1499875"/>
                <a:gridCol w="1499875"/>
                <a:gridCol w="1499875"/>
                <a:gridCol w="1499875"/>
                <a:gridCol w="1499875"/>
              </a:tblGrid>
              <a:tr h="518375">
                <a:tc>
                  <a:txBody>
                    <a:bodyPr/>
                    <a:lstStyle/>
                    <a:p>
                      <a:pPr marL="0" marR="0" lvl="0" indent="0" algn="l" rtl="0">
                        <a:spcBef>
                          <a:spcPts val="0"/>
                        </a:spcBef>
                        <a:spcAft>
                          <a:spcPts val="0"/>
                        </a:spcAft>
                        <a:buNone/>
                      </a:pPr>
                      <a:r>
                        <a:rPr lang="en-IN" sz="1800" u="none" strike="noStrike" cap="none"/>
                        <a:t>SNO</a:t>
                      </a:r>
                      <a:endParaRPr/>
                    </a:p>
                  </a:txBody>
                  <a:tcPr marL="91450" marR="91450" marT="45725" marB="45725"/>
                </a:tc>
                <a:tc>
                  <a:txBody>
                    <a:bodyPr/>
                    <a:lstStyle/>
                    <a:p>
                      <a:pPr marL="0" marR="0" lvl="0" indent="0" algn="l" rtl="0">
                        <a:spcBef>
                          <a:spcPts val="0"/>
                        </a:spcBef>
                        <a:spcAft>
                          <a:spcPts val="0"/>
                        </a:spcAft>
                        <a:buNone/>
                      </a:pPr>
                      <a:r>
                        <a:rPr lang="en-IN" sz="1800"/>
                        <a:t>Algorithm</a:t>
                      </a:r>
                      <a:endParaRPr/>
                    </a:p>
                  </a:txBody>
                  <a:tcPr marL="91450" marR="91450" marT="45725" marB="45725"/>
                </a:tc>
                <a:tc>
                  <a:txBody>
                    <a:bodyPr/>
                    <a:lstStyle/>
                    <a:p>
                      <a:pPr marL="0" marR="0" lvl="0" indent="0" algn="l" rtl="0">
                        <a:spcBef>
                          <a:spcPts val="0"/>
                        </a:spcBef>
                        <a:spcAft>
                          <a:spcPts val="0"/>
                        </a:spcAft>
                        <a:buNone/>
                      </a:pPr>
                      <a:r>
                        <a:rPr lang="en-IN" sz="1800"/>
                        <a:t>Precision</a:t>
                      </a:r>
                      <a:endParaRPr/>
                    </a:p>
                  </a:txBody>
                  <a:tcPr marL="91450" marR="91450" marT="45725" marB="45725"/>
                </a:tc>
                <a:tc>
                  <a:txBody>
                    <a:bodyPr/>
                    <a:lstStyle/>
                    <a:p>
                      <a:pPr marL="0" marR="0" lvl="0" indent="0" algn="l" rtl="0">
                        <a:spcBef>
                          <a:spcPts val="0"/>
                        </a:spcBef>
                        <a:spcAft>
                          <a:spcPts val="0"/>
                        </a:spcAft>
                        <a:buNone/>
                      </a:pPr>
                      <a:r>
                        <a:rPr lang="en-IN" sz="1800"/>
                        <a:t>Recall</a:t>
                      </a:r>
                      <a:endParaRPr/>
                    </a:p>
                  </a:txBody>
                  <a:tcPr marL="91450" marR="91450" marT="45725" marB="45725"/>
                </a:tc>
                <a:tc>
                  <a:txBody>
                    <a:bodyPr/>
                    <a:lstStyle/>
                    <a:p>
                      <a:pPr marL="0" marR="0" lvl="0" indent="0" algn="l" rtl="0">
                        <a:spcBef>
                          <a:spcPts val="0"/>
                        </a:spcBef>
                        <a:spcAft>
                          <a:spcPts val="0"/>
                        </a:spcAft>
                        <a:buNone/>
                      </a:pPr>
                      <a:r>
                        <a:rPr lang="en-IN" sz="1800"/>
                        <a:t>F1-Score</a:t>
                      </a:r>
                      <a:endParaRPr/>
                    </a:p>
                  </a:txBody>
                  <a:tcPr marL="91450" marR="91450" marT="45725" marB="45725"/>
                </a:tc>
              </a:tr>
              <a:tr h="777025">
                <a:tc>
                  <a:txBody>
                    <a:bodyPr/>
                    <a:lstStyle/>
                    <a:p>
                      <a:pPr marL="0" marR="0" lvl="0" indent="0" algn="l" rtl="0">
                        <a:spcBef>
                          <a:spcPts val="0"/>
                        </a:spcBef>
                        <a:spcAft>
                          <a:spcPts val="0"/>
                        </a:spcAft>
                        <a:buNone/>
                      </a:pPr>
                      <a:r>
                        <a:rPr lang="en-IN" sz="1800"/>
                        <a:t>1</a:t>
                      </a:r>
                      <a:endParaRPr/>
                    </a:p>
                  </a:txBody>
                  <a:tcPr marL="91450" marR="91450" marT="45725" marB="45725"/>
                </a:tc>
                <a:tc>
                  <a:txBody>
                    <a:bodyPr/>
                    <a:lstStyle/>
                    <a:p>
                      <a:pPr marL="0" marR="0" lvl="0" indent="0" algn="l" rtl="0">
                        <a:spcBef>
                          <a:spcPts val="0"/>
                        </a:spcBef>
                        <a:spcAft>
                          <a:spcPts val="0"/>
                        </a:spcAft>
                        <a:buNone/>
                      </a:pPr>
                      <a:r>
                        <a:rPr lang="en-IN" sz="1800"/>
                        <a:t>Random </a:t>
                      </a:r>
                      <a:endParaRPr/>
                    </a:p>
                    <a:p>
                      <a:pPr marL="0" marR="0" lvl="0" indent="0" algn="l" rtl="0">
                        <a:spcBef>
                          <a:spcPts val="0"/>
                        </a:spcBef>
                        <a:spcAft>
                          <a:spcPts val="0"/>
                        </a:spcAft>
                        <a:buNone/>
                      </a:pPr>
                      <a:r>
                        <a:rPr lang="en-IN" sz="1800"/>
                        <a:t>Forest</a:t>
                      </a:r>
                      <a:endParaRPr/>
                    </a:p>
                  </a:txBody>
                  <a:tcPr marL="91450" marR="91450" marT="45725" marB="45725"/>
                </a:tc>
                <a:tc>
                  <a:txBody>
                    <a:bodyPr/>
                    <a:lstStyle/>
                    <a:p>
                      <a:pPr marL="0" marR="0" lvl="0" indent="0" algn="l" rtl="0">
                        <a:spcBef>
                          <a:spcPts val="0"/>
                        </a:spcBef>
                        <a:spcAft>
                          <a:spcPts val="0"/>
                        </a:spcAft>
                        <a:buNone/>
                      </a:pPr>
                      <a:r>
                        <a:rPr lang="en-IN" sz="1800"/>
                        <a:t>0.9583</a:t>
                      </a:r>
                      <a:endParaRPr/>
                    </a:p>
                  </a:txBody>
                  <a:tcPr marL="91450" marR="91450" marT="45725" marB="45725"/>
                </a:tc>
                <a:tc>
                  <a:txBody>
                    <a:bodyPr/>
                    <a:lstStyle/>
                    <a:p>
                      <a:pPr marL="0" marR="0" lvl="0" indent="0" algn="l" rtl="0">
                        <a:spcBef>
                          <a:spcPts val="0"/>
                        </a:spcBef>
                        <a:spcAft>
                          <a:spcPts val="0"/>
                        </a:spcAft>
                        <a:buNone/>
                      </a:pPr>
                      <a:r>
                        <a:rPr lang="en-IN" sz="1800"/>
                        <a:t>0.7718</a:t>
                      </a:r>
                      <a:endParaRPr/>
                    </a:p>
                  </a:txBody>
                  <a:tcPr marL="91450" marR="91450" marT="45725" marB="45725"/>
                </a:tc>
                <a:tc>
                  <a:txBody>
                    <a:bodyPr/>
                    <a:lstStyle/>
                    <a:p>
                      <a:pPr marL="0" marR="0" lvl="0" indent="0" algn="l" rtl="0">
                        <a:spcBef>
                          <a:spcPts val="0"/>
                        </a:spcBef>
                        <a:spcAft>
                          <a:spcPts val="0"/>
                        </a:spcAft>
                        <a:buNone/>
                      </a:pPr>
                      <a:r>
                        <a:rPr lang="en-IN" sz="1800"/>
                        <a:t>0.8550</a:t>
                      </a:r>
                      <a:endParaRPr/>
                    </a:p>
                  </a:txBody>
                  <a:tcPr marL="91450" marR="91450" marT="45725" marB="45725"/>
                </a:tc>
              </a:tr>
              <a:tr h="838200">
                <a:tc>
                  <a:txBody>
                    <a:bodyPr/>
                    <a:lstStyle/>
                    <a:p>
                      <a:pPr marL="0" marR="0" lvl="0" indent="0" algn="l" rtl="0">
                        <a:spcBef>
                          <a:spcPts val="0"/>
                        </a:spcBef>
                        <a:spcAft>
                          <a:spcPts val="0"/>
                        </a:spcAft>
                        <a:buNone/>
                      </a:pPr>
                      <a:r>
                        <a:rPr lang="en-IN" sz="1800"/>
                        <a:t>2</a:t>
                      </a:r>
                      <a:endParaRPr/>
                    </a:p>
                  </a:txBody>
                  <a:tcPr marL="91450" marR="91450" marT="45725" marB="45725"/>
                </a:tc>
                <a:tc>
                  <a:txBody>
                    <a:bodyPr/>
                    <a:lstStyle/>
                    <a:p>
                      <a:pPr marL="0" marR="0" lvl="0" indent="0" algn="l" rtl="0">
                        <a:spcBef>
                          <a:spcPts val="0"/>
                        </a:spcBef>
                        <a:spcAft>
                          <a:spcPts val="0"/>
                        </a:spcAft>
                        <a:buNone/>
                      </a:pPr>
                      <a:r>
                        <a:rPr lang="en-IN" sz="1800"/>
                        <a:t>Naïve Bayes</a:t>
                      </a:r>
                      <a:endParaRPr/>
                    </a:p>
                  </a:txBody>
                  <a:tcPr marL="91450" marR="91450" marT="45725" marB="45725"/>
                </a:tc>
                <a:tc>
                  <a:txBody>
                    <a:bodyPr/>
                    <a:lstStyle/>
                    <a:p>
                      <a:pPr marL="0" marR="0" lvl="0" indent="0" algn="l" rtl="0">
                        <a:spcBef>
                          <a:spcPts val="0"/>
                        </a:spcBef>
                        <a:spcAft>
                          <a:spcPts val="0"/>
                        </a:spcAft>
                        <a:buNone/>
                      </a:pPr>
                      <a:r>
                        <a:rPr lang="en-IN" sz="1800"/>
                        <a:t>0.0573</a:t>
                      </a:r>
                      <a:endParaRPr/>
                    </a:p>
                  </a:txBody>
                  <a:tcPr marL="91450" marR="91450" marT="45725" marB="45725"/>
                </a:tc>
                <a:tc>
                  <a:txBody>
                    <a:bodyPr/>
                    <a:lstStyle/>
                    <a:p>
                      <a:pPr marL="0" marR="0" lvl="0" indent="0" algn="l" rtl="0">
                        <a:spcBef>
                          <a:spcPts val="0"/>
                        </a:spcBef>
                        <a:spcAft>
                          <a:spcPts val="0"/>
                        </a:spcAft>
                        <a:buNone/>
                      </a:pPr>
                      <a:r>
                        <a:rPr lang="en-IN" sz="1800"/>
                        <a:t>0.8389</a:t>
                      </a:r>
                      <a:endParaRPr/>
                    </a:p>
                  </a:txBody>
                  <a:tcPr marL="91450" marR="91450" marT="45725" marB="45725"/>
                </a:tc>
                <a:tc>
                  <a:txBody>
                    <a:bodyPr/>
                    <a:lstStyle/>
                    <a:p>
                      <a:pPr marL="0" marR="0" lvl="0" indent="0" algn="l" rtl="0">
                        <a:spcBef>
                          <a:spcPts val="0"/>
                        </a:spcBef>
                        <a:spcAft>
                          <a:spcPts val="0"/>
                        </a:spcAft>
                        <a:buNone/>
                      </a:pPr>
                      <a:r>
                        <a:rPr lang="en-IN" sz="1800"/>
                        <a:t>0.1073</a:t>
                      </a:r>
                      <a:endParaRPr/>
                    </a:p>
                  </a:txBody>
                  <a:tcPr marL="91450" marR="91450" marT="45725" marB="45725"/>
                </a:tc>
              </a:tr>
              <a:tr h="762000">
                <a:tc>
                  <a:txBody>
                    <a:bodyPr/>
                    <a:lstStyle/>
                    <a:p>
                      <a:pPr marL="0" marR="0" lvl="0" indent="0" algn="l" rtl="0">
                        <a:spcBef>
                          <a:spcPts val="0"/>
                        </a:spcBef>
                        <a:spcAft>
                          <a:spcPts val="0"/>
                        </a:spcAft>
                        <a:buNone/>
                      </a:pPr>
                      <a:r>
                        <a:rPr lang="en-IN" sz="1800"/>
                        <a:t>3</a:t>
                      </a:r>
                      <a:endParaRPr/>
                    </a:p>
                  </a:txBody>
                  <a:tcPr marL="91450" marR="91450" marT="45725" marB="45725"/>
                </a:tc>
                <a:tc>
                  <a:txBody>
                    <a:bodyPr/>
                    <a:lstStyle/>
                    <a:p>
                      <a:pPr marL="0" marR="0" lvl="0" indent="0" algn="l" rtl="0">
                        <a:spcBef>
                          <a:spcPts val="0"/>
                        </a:spcBef>
                        <a:spcAft>
                          <a:spcPts val="0"/>
                        </a:spcAft>
                        <a:buNone/>
                      </a:pPr>
                      <a:r>
                        <a:rPr lang="en-IN" sz="1800"/>
                        <a:t>Logistic</a:t>
                      </a:r>
                      <a:endParaRPr/>
                    </a:p>
                    <a:p>
                      <a:pPr marL="0" marR="0" lvl="0" indent="0" algn="l" rtl="0">
                        <a:spcBef>
                          <a:spcPts val="0"/>
                        </a:spcBef>
                        <a:spcAft>
                          <a:spcPts val="0"/>
                        </a:spcAft>
                        <a:buNone/>
                      </a:pPr>
                      <a:r>
                        <a:rPr lang="en-IN" sz="1800"/>
                        <a:t>Regression</a:t>
                      </a:r>
                      <a:endParaRPr/>
                    </a:p>
                  </a:txBody>
                  <a:tcPr marL="91450" marR="91450" marT="45725" marB="45725"/>
                </a:tc>
                <a:tc>
                  <a:txBody>
                    <a:bodyPr/>
                    <a:lstStyle/>
                    <a:p>
                      <a:pPr marL="0" marR="0" lvl="0" indent="0" algn="l" rtl="0">
                        <a:spcBef>
                          <a:spcPts val="0"/>
                        </a:spcBef>
                        <a:spcAft>
                          <a:spcPts val="0"/>
                        </a:spcAft>
                        <a:buNone/>
                      </a:pPr>
                      <a:r>
                        <a:rPr lang="en-IN" sz="1800"/>
                        <a:t>0.8785</a:t>
                      </a:r>
                      <a:endParaRPr/>
                    </a:p>
                  </a:txBody>
                  <a:tcPr marL="91450" marR="91450" marT="45725" marB="45725"/>
                </a:tc>
                <a:tc>
                  <a:txBody>
                    <a:bodyPr/>
                    <a:lstStyle/>
                    <a:p>
                      <a:pPr marL="0" marR="0" lvl="0" indent="0" algn="l" rtl="0">
                        <a:spcBef>
                          <a:spcPts val="0"/>
                        </a:spcBef>
                        <a:spcAft>
                          <a:spcPts val="0"/>
                        </a:spcAft>
                        <a:buNone/>
                      </a:pPr>
                      <a:r>
                        <a:rPr lang="en-IN" sz="1800"/>
                        <a:t>0.6308</a:t>
                      </a:r>
                      <a:endParaRPr/>
                    </a:p>
                  </a:txBody>
                  <a:tcPr marL="91450" marR="91450" marT="45725" marB="45725"/>
                </a:tc>
                <a:tc>
                  <a:txBody>
                    <a:bodyPr/>
                    <a:lstStyle/>
                    <a:p>
                      <a:pPr marL="0" marR="0" lvl="0" indent="0" algn="l" rtl="0">
                        <a:spcBef>
                          <a:spcPts val="0"/>
                        </a:spcBef>
                        <a:spcAft>
                          <a:spcPts val="0"/>
                        </a:spcAft>
                        <a:buNone/>
                      </a:pPr>
                      <a:r>
                        <a:rPr lang="en-IN" sz="1800"/>
                        <a:t>0.7343</a:t>
                      </a:r>
                      <a:endParaRPr/>
                    </a:p>
                  </a:txBody>
                  <a:tcPr marL="91450" marR="91450" marT="45725" marB="45725"/>
                </a:tc>
              </a:tr>
              <a:tr h="762000">
                <a:tc>
                  <a:txBody>
                    <a:bodyPr/>
                    <a:lstStyle/>
                    <a:p>
                      <a:pPr marL="0" marR="0" lvl="0" indent="0" algn="l" rtl="0">
                        <a:spcBef>
                          <a:spcPts val="0"/>
                        </a:spcBef>
                        <a:spcAft>
                          <a:spcPts val="0"/>
                        </a:spcAft>
                        <a:buNone/>
                      </a:pPr>
                      <a:r>
                        <a:rPr lang="en-IN" sz="1800"/>
                        <a:t>4</a:t>
                      </a:r>
                      <a:endParaRPr/>
                    </a:p>
                  </a:txBody>
                  <a:tcPr marL="91450" marR="91450" marT="45725" marB="45725"/>
                </a:tc>
                <a:tc>
                  <a:txBody>
                    <a:bodyPr/>
                    <a:lstStyle/>
                    <a:p>
                      <a:pPr marL="0" marR="0" lvl="0" indent="0" algn="l" rtl="0">
                        <a:spcBef>
                          <a:spcPts val="0"/>
                        </a:spcBef>
                        <a:spcAft>
                          <a:spcPts val="0"/>
                        </a:spcAft>
                        <a:buNone/>
                      </a:pPr>
                      <a:r>
                        <a:rPr lang="en-IN" sz="1800"/>
                        <a:t>Decision</a:t>
                      </a:r>
                      <a:endParaRPr/>
                    </a:p>
                    <a:p>
                      <a:pPr marL="0" marR="0" lvl="0" indent="0" algn="l" rtl="0">
                        <a:spcBef>
                          <a:spcPts val="0"/>
                        </a:spcBef>
                        <a:spcAft>
                          <a:spcPts val="0"/>
                        </a:spcAft>
                        <a:buNone/>
                      </a:pPr>
                      <a:r>
                        <a:rPr lang="en-IN" sz="1800"/>
                        <a:t>Tree(J48)</a:t>
                      </a:r>
                      <a:endParaRPr/>
                    </a:p>
                  </a:txBody>
                  <a:tcPr marL="91450" marR="91450" marT="45725" marB="45725"/>
                </a:tc>
                <a:tc>
                  <a:txBody>
                    <a:bodyPr/>
                    <a:lstStyle/>
                    <a:p>
                      <a:pPr marL="0" marR="0" lvl="0" indent="0" algn="l" rtl="0">
                        <a:spcBef>
                          <a:spcPts val="0"/>
                        </a:spcBef>
                        <a:spcAft>
                          <a:spcPts val="0"/>
                        </a:spcAft>
                        <a:buNone/>
                      </a:pPr>
                      <a:r>
                        <a:rPr lang="en-IN" sz="1800"/>
                        <a:t>0.6966</a:t>
                      </a:r>
                      <a:endParaRPr/>
                    </a:p>
                  </a:txBody>
                  <a:tcPr marL="91450" marR="91450" marT="45725" marB="45725"/>
                </a:tc>
                <a:tc>
                  <a:txBody>
                    <a:bodyPr/>
                    <a:lstStyle/>
                    <a:p>
                      <a:pPr marL="0" marR="0" lvl="0" indent="0" algn="l" rtl="0">
                        <a:spcBef>
                          <a:spcPts val="0"/>
                        </a:spcBef>
                        <a:spcAft>
                          <a:spcPts val="0"/>
                        </a:spcAft>
                        <a:buNone/>
                      </a:pPr>
                      <a:r>
                        <a:rPr lang="en-IN" sz="1800"/>
                        <a:t>0.8321</a:t>
                      </a:r>
                      <a:endParaRPr/>
                    </a:p>
                  </a:txBody>
                  <a:tcPr marL="91450" marR="91450" marT="45725" marB="45725"/>
                </a:tc>
                <a:tc>
                  <a:txBody>
                    <a:bodyPr/>
                    <a:lstStyle/>
                    <a:p>
                      <a:pPr marL="0" marR="0" lvl="0" indent="0" algn="l" rtl="0">
                        <a:spcBef>
                          <a:spcPts val="0"/>
                        </a:spcBef>
                        <a:spcAft>
                          <a:spcPts val="0"/>
                        </a:spcAft>
                        <a:buNone/>
                      </a:pPr>
                      <a:r>
                        <a:rPr lang="en-IN" sz="1800"/>
                        <a:t>0.7584</a:t>
                      </a:r>
                      <a:endParaRPr/>
                    </a:p>
                  </a:txBody>
                  <a:tcPr marL="91450" marR="91450"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Experimental Results</a:t>
            </a:r>
            <a:endParaRPr/>
          </a:p>
        </p:txBody>
      </p:sp>
      <p:graphicFrame>
        <p:nvGraphicFramePr>
          <p:cNvPr id="189" name="Google Shape;189;p12"/>
          <p:cNvGraphicFramePr/>
          <p:nvPr/>
        </p:nvGraphicFramePr>
        <p:xfrm>
          <a:off x="1431636" y="1468582"/>
          <a:ext cx="3000000" cy="3000000"/>
        </p:xfrm>
        <a:graphic>
          <a:graphicData uri="http://schemas.openxmlformats.org/drawingml/2006/table">
            <a:tbl>
              <a:tblPr firstRow="1" bandRow="1">
                <a:noFill/>
                <a:tableStyleId>{89AA413A-6C0B-4F04-A19B-364CDFAB2E59}</a:tableStyleId>
              </a:tblPr>
              <a:tblGrid>
                <a:gridCol w="1423975"/>
                <a:gridCol w="3875575"/>
                <a:gridCol w="1422200"/>
              </a:tblGrid>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S. No</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Algorithm</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0.99958</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0.99927</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Naïve Bayes</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0.9778</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Decision Tree</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0.99915</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5</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SVC</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0.99935</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6</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DBSCAN</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0.00093</a:t>
                      </a:r>
                      <a:endParaRPr sz="1800">
                        <a:latin typeface="Times New Roman"/>
                        <a:ea typeface="Times New Roman"/>
                        <a:cs typeface="Times New Roman"/>
                        <a:sym typeface="Times New Roman"/>
                      </a:endParaRPr>
                    </a:p>
                  </a:txBody>
                  <a:tcPr marL="68575" marR="68575" marT="0" marB="0"/>
                </a:tc>
              </a:tr>
              <a:tr h="387925">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7</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K-Means</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0.45828</a:t>
                      </a:r>
                      <a:endParaRPr sz="1800">
                        <a:latin typeface="Times New Roman"/>
                        <a:ea typeface="Times New Roman"/>
                        <a:cs typeface="Times New Roman"/>
                        <a:sym typeface="Times New Roman"/>
                      </a:endParaRPr>
                    </a:p>
                  </a:txBody>
                  <a:tcPr marL="68575" marR="68575" marT="0" marB="0"/>
                </a:tc>
              </a:tr>
            </a:tbl>
          </a:graphicData>
        </a:graphic>
      </p:graphicFrame>
      <p:sp>
        <p:nvSpPr>
          <p:cNvPr id="190" name="Google Shape;190;p12"/>
          <p:cNvSpPr txBox="1"/>
          <p:nvPr/>
        </p:nvSpPr>
        <p:spPr>
          <a:xfrm flipH="1">
            <a:off x="2743200" y="4622942"/>
            <a:ext cx="384001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Gill Sans"/>
                <a:ea typeface="Gill Sans"/>
                <a:cs typeface="Gill Sans"/>
                <a:sym typeface="Gill Sans"/>
              </a:rPr>
              <a:t>Table : Results of different algorithms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ct val="100000"/>
              <a:buFont typeface="Gill Sans"/>
              <a:buNone/>
            </a:pPr>
            <a:r>
              <a:rPr lang="en-IN"/>
              <a:t>Experimental Results of previous Contributions:</a:t>
            </a:r>
            <a:endParaRPr/>
          </a:p>
        </p:txBody>
      </p:sp>
      <p:pic>
        <p:nvPicPr>
          <p:cNvPr id="196" name="Google Shape;196;p13"/>
          <p:cNvPicPr preferRelativeResize="0">
            <a:picLocks noGrp="1"/>
          </p:cNvPicPr>
          <p:nvPr>
            <p:ph type="body" idx="1"/>
          </p:nvPr>
        </p:nvPicPr>
        <p:blipFill rotWithShape="1">
          <a:blip r:embed="rId3">
            <a:alphaModFix/>
          </a:blip>
          <a:srcRect/>
          <a:stretch/>
        </p:blipFill>
        <p:spPr>
          <a:xfrm>
            <a:off x="2209800" y="1981200"/>
            <a:ext cx="5943599"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Experimental Results </a:t>
            </a:r>
            <a:endParaRPr/>
          </a:p>
        </p:txBody>
      </p:sp>
      <p:graphicFrame>
        <p:nvGraphicFramePr>
          <p:cNvPr id="202" name="Google Shape;202;p14"/>
          <p:cNvGraphicFramePr/>
          <p:nvPr/>
        </p:nvGraphicFramePr>
        <p:xfrm>
          <a:off x="1435100" y="1447800"/>
          <a:ext cx="7499350" cy="2895600"/>
        </p:xfrm>
        <a:graphic>
          <a:graphicData uri="http://schemas.openxmlformats.org/drawingml/2006/table">
            <a:tbl>
              <a:tblPr firstRow="1" bandRow="1">
                <a:noFill/>
                <a:tableStyleId>{89AA413A-6C0B-4F04-A19B-364CDFAB2E59}</a:tableStyleId>
              </a:tblPr>
              <a:tblGrid>
                <a:gridCol w="1536700"/>
                <a:gridCol w="3462875"/>
                <a:gridCol w="2499775"/>
              </a:tblGrid>
              <a:tr h="723900">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S. No</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Algorithm</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Accuracy</a:t>
                      </a:r>
                      <a:endParaRPr sz="1800">
                        <a:latin typeface="Times New Roman"/>
                        <a:ea typeface="Times New Roman"/>
                        <a:cs typeface="Times New Roman"/>
                        <a:sym typeface="Times New Roman"/>
                      </a:endParaRPr>
                    </a:p>
                  </a:txBody>
                  <a:tcPr marL="68575" marR="68575" marT="0" marB="0"/>
                </a:tc>
              </a:tr>
              <a:tr h="723900">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Decision Tree (J48)</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99.921%</a:t>
                      </a:r>
                      <a:endParaRPr sz="1800">
                        <a:latin typeface="Times New Roman"/>
                        <a:ea typeface="Times New Roman"/>
                        <a:cs typeface="Times New Roman"/>
                        <a:sym typeface="Times New Roman"/>
                      </a:endParaRPr>
                    </a:p>
                  </a:txBody>
                  <a:tcPr marL="68575" marR="68575" marT="0" marB="0"/>
                </a:tc>
              </a:tr>
              <a:tr h="723900">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Naïve Bayes</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99.6254%</a:t>
                      </a:r>
                      <a:endParaRPr sz="1800">
                        <a:latin typeface="Times New Roman"/>
                        <a:ea typeface="Times New Roman"/>
                        <a:cs typeface="Times New Roman"/>
                        <a:sym typeface="Times New Roman"/>
                      </a:endParaRPr>
                    </a:p>
                  </a:txBody>
                  <a:tcPr marL="68575" marR="68575" marT="0" marB="0"/>
                </a:tc>
              </a:tr>
              <a:tr h="723900">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None/>
                      </a:pPr>
                      <a:r>
                        <a:rPr lang="en-IN" sz="1800">
                          <a:latin typeface="Times New Roman"/>
                          <a:ea typeface="Times New Roman"/>
                          <a:cs typeface="Times New Roman"/>
                          <a:sym typeface="Times New Roman"/>
                        </a:rPr>
                        <a:t>99.9463%</a:t>
                      </a:r>
                      <a:endParaRPr sz="1800">
                        <a:latin typeface="Times New Roman"/>
                        <a:ea typeface="Times New Roman"/>
                        <a:cs typeface="Times New Roman"/>
                        <a:sym typeface="Times New Roman"/>
                      </a:endParaRPr>
                    </a:p>
                  </a:txBody>
                  <a:tcPr marL="68575" marR="68575" marT="0" marB="0"/>
                </a:tc>
              </a:tr>
            </a:tbl>
          </a:graphicData>
        </a:graphic>
      </p:graphicFrame>
      <p:sp>
        <p:nvSpPr>
          <p:cNvPr id="203" name="Google Shape;203;p14"/>
          <p:cNvSpPr txBox="1"/>
          <p:nvPr/>
        </p:nvSpPr>
        <p:spPr>
          <a:xfrm flipH="1">
            <a:off x="3200400" y="4408198"/>
            <a:ext cx="3581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Gill Sans"/>
                <a:ea typeface="Gill Sans"/>
                <a:cs typeface="Gill Sans"/>
                <a:sym typeface="Gill Sans"/>
              </a:rPr>
              <a:t>Table : Results using Weka Explorer</a:t>
            </a:r>
            <a:endParaRPr sz="18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Discussion</a:t>
            </a:r>
            <a:endParaRPr/>
          </a:p>
        </p:txBody>
      </p:sp>
      <p:sp>
        <p:nvSpPr>
          <p:cNvPr id="209" name="Google Shape;209;p15"/>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920"/>
              <a:buChar char="⚫"/>
            </a:pPr>
            <a:r>
              <a:rPr lang="en-IN" sz="2400">
                <a:latin typeface="Times New Roman"/>
                <a:ea typeface="Times New Roman"/>
                <a:cs typeface="Times New Roman"/>
                <a:sym typeface="Times New Roman"/>
              </a:rPr>
              <a:t>The combination of multiple algorithms commonly known as ensemble techniques are widely used to improve overall accuracy.</a:t>
            </a:r>
            <a:endParaRPr/>
          </a:p>
          <a:p>
            <a:pPr marL="365760" lvl="0" indent="-283464" algn="just" rtl="0">
              <a:lnSpc>
                <a:spcPct val="100000"/>
              </a:lnSpc>
              <a:spcBef>
                <a:spcPts val="600"/>
              </a:spcBef>
              <a:spcAft>
                <a:spcPts val="0"/>
              </a:spcAft>
              <a:buSzPts val="1920"/>
              <a:buChar char="⚫"/>
            </a:pPr>
            <a:r>
              <a:rPr lang="en-IN" sz="2400">
                <a:latin typeface="Times New Roman"/>
                <a:ea typeface="Times New Roman"/>
                <a:cs typeface="Times New Roman"/>
                <a:sym typeface="Times New Roman"/>
              </a:rPr>
              <a:t>The highest F1-score was shown by random forest approach which proves the above point.</a:t>
            </a:r>
            <a:endParaRPr/>
          </a:p>
          <a:p>
            <a:pPr marL="365760" lvl="0" indent="-283464" algn="just" rtl="0">
              <a:lnSpc>
                <a:spcPct val="100000"/>
              </a:lnSpc>
              <a:spcBef>
                <a:spcPts val="600"/>
              </a:spcBef>
              <a:spcAft>
                <a:spcPts val="0"/>
              </a:spcAft>
              <a:buSzPts val="1920"/>
              <a:buChar char="⚫"/>
            </a:pPr>
            <a:r>
              <a:rPr lang="en-IN" sz="2400">
                <a:latin typeface="Times New Roman"/>
                <a:ea typeface="Times New Roman"/>
                <a:cs typeface="Times New Roman"/>
                <a:sym typeface="Times New Roman"/>
              </a:rPr>
              <a:t>The combination of many algorithms to form a majority voting kind of decision making approach based on results from different algorithms turned out to be really fruitful.</a:t>
            </a:r>
            <a:endParaRPr/>
          </a:p>
          <a:p>
            <a:pPr marL="365760" lvl="0" indent="-161543" algn="just" rtl="0">
              <a:lnSpc>
                <a:spcPct val="100000"/>
              </a:lnSpc>
              <a:spcBef>
                <a:spcPts val="600"/>
              </a:spcBef>
              <a:spcAft>
                <a:spcPts val="0"/>
              </a:spcAft>
              <a:buSzPts val="1920"/>
              <a:buNone/>
            </a:pPr>
            <a:endParaRPr sz="2400">
              <a:latin typeface="Times New Roman"/>
              <a:ea typeface="Times New Roman"/>
              <a:cs typeface="Times New Roman"/>
              <a:sym typeface="Times New Roman"/>
            </a:endParaRPr>
          </a:p>
          <a:p>
            <a:pPr marL="82296" lvl="0" indent="0" algn="just" rtl="0">
              <a:lnSpc>
                <a:spcPct val="100000"/>
              </a:lnSpc>
              <a:spcBef>
                <a:spcPts val="6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Conclusion</a:t>
            </a:r>
            <a:endParaRPr/>
          </a:p>
        </p:txBody>
      </p:sp>
      <p:sp>
        <p:nvSpPr>
          <p:cNvPr id="215" name="Google Shape;215;p16"/>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IN" sz="2000">
                <a:latin typeface="Times New Roman"/>
                <a:ea typeface="Times New Roman"/>
                <a:cs typeface="Times New Roman"/>
                <a:sym typeface="Times New Roman"/>
              </a:rPr>
              <a:t>There is no one perfect approach in terms of offering reliability, efficiency and time conservative nature in fraud detection systems.</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Although supervised approaches guarantee accuracy, they are not suitable in a world where data varies in a span of minutes or even seconds.</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So may be unsupervised techniques may be real life applicable.</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While unsupervised algorithms are more flexible they can’t guarantee accuracy, so it’s difficult to resort to a single method.</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There are many modern day approaches to this project which we have not tried such as neural networks, AI, Adaboost, XGBoost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References</a:t>
            </a:r>
            <a:endParaRPr/>
          </a:p>
        </p:txBody>
      </p:sp>
      <p:sp>
        <p:nvSpPr>
          <p:cNvPr id="221" name="Google Shape;221;p17"/>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07000"/>
              </a:lnSpc>
              <a:spcBef>
                <a:spcPts val="0"/>
              </a:spcBef>
              <a:spcAft>
                <a:spcPts val="0"/>
              </a:spcAft>
              <a:buSzPct val="79999"/>
              <a:buFont typeface="Gill Sans"/>
              <a:buAutoNum type="arabicPeriod"/>
            </a:pPr>
            <a:r>
              <a:rPr lang="en-IN" sz="1800" dirty="0" err="1">
                <a:latin typeface="Times New Roman"/>
                <a:ea typeface="Times New Roman"/>
                <a:cs typeface="Times New Roman"/>
                <a:sym typeface="Times New Roman"/>
              </a:rPr>
              <a:t>Navanshu</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Khare</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Saad</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Yunus</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Sait</a:t>
            </a:r>
            <a:r>
              <a:rPr lang="en-IN" sz="1800" dirty="0">
                <a:latin typeface="Times New Roman"/>
                <a:ea typeface="Times New Roman"/>
                <a:cs typeface="Times New Roman"/>
                <a:sym typeface="Times New Roman"/>
              </a:rPr>
              <a:t>, Credit Card Fraud Detection Using Machine Learning Models and Collating Machine Learning Models, International Journal of Pure and Applied Mathematics (IJPAM),Volume 118 No.20 2018,ISSN:1314-3395, www.ijpam.eu.</a:t>
            </a:r>
            <a:endParaRPr sz="1800" dirty="0">
              <a:latin typeface="Calibri"/>
              <a:ea typeface="Calibri"/>
              <a:cs typeface="Calibri"/>
              <a:sym typeface="Calibri"/>
            </a:endParaRPr>
          </a:p>
          <a:p>
            <a:pPr marL="342900" lvl="0" indent="-342900" algn="just" rtl="0">
              <a:lnSpc>
                <a:spcPct val="107000"/>
              </a:lnSpc>
              <a:spcBef>
                <a:spcPts val="600"/>
              </a:spcBef>
              <a:spcAft>
                <a:spcPts val="0"/>
              </a:spcAft>
              <a:buSzPct val="79999"/>
              <a:buFont typeface="Gill Sans"/>
              <a:buAutoNum type="arabicPeriod"/>
            </a:pPr>
            <a:r>
              <a:rPr lang="en-IN" sz="1800" dirty="0" err="1">
                <a:latin typeface="Times New Roman"/>
                <a:ea typeface="Times New Roman"/>
                <a:cs typeface="Times New Roman"/>
                <a:sym typeface="Times New Roman"/>
              </a:rPr>
              <a:t>Dushyant</a:t>
            </a:r>
            <a:r>
              <a:rPr lang="en-IN" sz="1800" dirty="0">
                <a:latin typeface="Times New Roman"/>
                <a:ea typeface="Times New Roman"/>
                <a:cs typeface="Times New Roman"/>
                <a:sym typeface="Times New Roman"/>
              </a:rPr>
              <a:t> Singh, </a:t>
            </a:r>
            <a:r>
              <a:rPr lang="en-IN" sz="1800" dirty="0" err="1">
                <a:latin typeface="Times New Roman"/>
                <a:ea typeface="Times New Roman"/>
                <a:cs typeface="Times New Roman"/>
                <a:sym typeface="Times New Roman"/>
              </a:rPr>
              <a:t>Saubhagya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Vardhan</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Dr.Neha</a:t>
            </a:r>
            <a:r>
              <a:rPr lang="en-IN" sz="1800" dirty="0">
                <a:latin typeface="Times New Roman"/>
                <a:ea typeface="Times New Roman"/>
                <a:cs typeface="Times New Roman"/>
                <a:sym typeface="Times New Roman"/>
              </a:rPr>
              <a:t> Agrawal, Credit Card Fraud Detection Analysis, International Research Journal of Engineering and Technology (IRJET), Volume 5 Issue:11,Nov 2018,ISSN:2395-0056,www.irjet.net.</a:t>
            </a:r>
            <a:endParaRPr sz="1800" dirty="0">
              <a:latin typeface="Calibri"/>
              <a:ea typeface="Calibri"/>
              <a:cs typeface="Calibri"/>
              <a:sym typeface="Calibri"/>
            </a:endParaRPr>
          </a:p>
          <a:p>
            <a:pPr marL="342900" lvl="0" indent="-342900" algn="just" rtl="0">
              <a:lnSpc>
                <a:spcPct val="107000"/>
              </a:lnSpc>
              <a:spcBef>
                <a:spcPts val="600"/>
              </a:spcBef>
              <a:spcAft>
                <a:spcPts val="0"/>
              </a:spcAft>
              <a:buSzPct val="79999"/>
              <a:buFont typeface="Gill Sans"/>
              <a:buAutoNum type="arabicPeriod"/>
            </a:pPr>
            <a:r>
              <a:rPr lang="en-IN" sz="1800" dirty="0">
                <a:latin typeface="Times New Roman"/>
                <a:ea typeface="Times New Roman"/>
                <a:cs typeface="Times New Roman"/>
                <a:sym typeface="Times New Roman"/>
              </a:rPr>
              <a:t>Devi </a:t>
            </a:r>
            <a:r>
              <a:rPr lang="en-IN" sz="1800" dirty="0" err="1">
                <a:latin typeface="Times New Roman"/>
                <a:ea typeface="Times New Roman"/>
                <a:cs typeface="Times New Roman"/>
                <a:sym typeface="Times New Roman"/>
              </a:rPr>
              <a:t>Meenakshi.B</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Janani.B</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Gayatri.S</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Indira.N</a:t>
            </a:r>
            <a:r>
              <a:rPr lang="en-IN" sz="1800" dirty="0">
                <a:latin typeface="Times New Roman"/>
                <a:ea typeface="Times New Roman"/>
                <a:cs typeface="Times New Roman"/>
                <a:sym typeface="Times New Roman"/>
              </a:rPr>
              <a:t>, Credit Card Fraud Detection Using Random Forest, International Research Journal of Engineering and Technology (IRJET),Volume :6 Issue:3, March2019,ISSN:2395-0056, www.irjet.net.</a:t>
            </a:r>
            <a:endParaRPr sz="1800" dirty="0">
              <a:latin typeface="Calibri"/>
              <a:ea typeface="Calibri"/>
              <a:cs typeface="Calibri"/>
              <a:sym typeface="Calibri"/>
            </a:endParaRPr>
          </a:p>
          <a:p>
            <a:pPr marL="342900" lvl="0" indent="-342900" algn="just" rtl="0">
              <a:lnSpc>
                <a:spcPct val="107000"/>
              </a:lnSpc>
              <a:spcBef>
                <a:spcPts val="600"/>
              </a:spcBef>
              <a:spcAft>
                <a:spcPts val="0"/>
              </a:spcAft>
              <a:buSzPct val="79999"/>
              <a:buFont typeface="Gill Sans"/>
              <a:buAutoNum type="arabicPeriod"/>
            </a:pPr>
            <a:r>
              <a:rPr lang="en-IN" sz="1800" dirty="0">
                <a:latin typeface="Times New Roman"/>
                <a:ea typeface="Times New Roman"/>
                <a:cs typeface="Times New Roman"/>
                <a:sym typeface="Times New Roman"/>
              </a:rPr>
              <a:t>Priyanka Yadav, </a:t>
            </a:r>
            <a:r>
              <a:rPr lang="en-IN" sz="1800" dirty="0" err="1">
                <a:latin typeface="Times New Roman"/>
                <a:ea typeface="Times New Roman"/>
                <a:cs typeface="Times New Roman"/>
                <a:sym typeface="Times New Roman"/>
              </a:rPr>
              <a:t>Pavan</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Wangade</a:t>
            </a:r>
            <a:r>
              <a:rPr lang="en-IN" sz="1800" dirty="0">
                <a:latin typeface="Times New Roman"/>
                <a:ea typeface="Times New Roman"/>
                <a:cs typeface="Times New Roman"/>
                <a:sym typeface="Times New Roman"/>
              </a:rPr>
              <a:t>, Manish Thakur, Mohammed Fakih, </a:t>
            </a:r>
            <a:r>
              <a:rPr lang="en-IN" sz="1800" dirty="0" err="1">
                <a:latin typeface="Times New Roman"/>
                <a:ea typeface="Times New Roman"/>
                <a:cs typeface="Times New Roman"/>
                <a:sym typeface="Times New Roman"/>
              </a:rPr>
              <a:t>Gayatri</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Hegde</a:t>
            </a:r>
            <a:r>
              <a:rPr lang="en-IN" sz="1800" dirty="0">
                <a:latin typeface="Times New Roman"/>
                <a:ea typeface="Times New Roman"/>
                <a:cs typeface="Times New Roman"/>
                <a:sym typeface="Times New Roman"/>
              </a:rPr>
              <a:t>, Proposed Distributed Data Mining In Credit Card Fraud Detection, International Research Journal of Engineering and Technology (IRJET),Volume :3 Issue: 4,April 2016,ISSN:2395-0056, www.irjet.net.</a:t>
            </a:r>
            <a:endParaRPr sz="1800" dirty="0">
              <a:latin typeface="Calibri"/>
              <a:ea typeface="Calibri"/>
              <a:cs typeface="Calibri"/>
              <a:sym typeface="Calibri"/>
            </a:endParaRPr>
          </a:p>
          <a:p>
            <a:pPr marL="342900" lvl="0" indent="-342900" algn="just" rtl="0">
              <a:lnSpc>
                <a:spcPct val="107000"/>
              </a:lnSpc>
              <a:spcBef>
                <a:spcPts val="600"/>
              </a:spcBef>
              <a:spcAft>
                <a:spcPts val="0"/>
              </a:spcAft>
              <a:buSzPct val="79999"/>
              <a:buFont typeface="Gill Sans"/>
              <a:buAutoNum type="arabicPeriod"/>
            </a:pPr>
            <a:r>
              <a:rPr lang="en-IN" sz="1800" dirty="0" err="1">
                <a:latin typeface="Times New Roman"/>
                <a:ea typeface="Times New Roman"/>
                <a:cs typeface="Times New Roman"/>
                <a:sym typeface="Times New Roman"/>
              </a:rPr>
              <a:t>Anuruddha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Thennakoon</a:t>
            </a:r>
            <a:r>
              <a:rPr lang="en-IN" sz="1800" dirty="0">
                <a:latin typeface="Times New Roman"/>
                <a:ea typeface="Times New Roman"/>
                <a:cs typeface="Times New Roman"/>
                <a:sym typeface="Times New Roman"/>
              </a:rPr>
              <a:t>, Chee </a:t>
            </a:r>
            <a:r>
              <a:rPr lang="en-IN" sz="1800" dirty="0" err="1">
                <a:latin typeface="Times New Roman"/>
                <a:ea typeface="Times New Roman"/>
                <a:cs typeface="Times New Roman"/>
                <a:sym typeface="Times New Roman"/>
              </a:rPr>
              <a:t>Bhagyani</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Sasitha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Premadasa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Shalitha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Mihiranga</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Nuwan</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Kuruwitaarachchi</a:t>
            </a:r>
            <a:r>
              <a:rPr lang="en-IN" sz="1800" dirty="0">
                <a:latin typeface="Times New Roman"/>
                <a:ea typeface="Times New Roman"/>
                <a:cs typeface="Times New Roman"/>
                <a:sym typeface="Times New Roman"/>
              </a:rPr>
              <a:t>, Real Time Credit Card Fraud Detection Using Machine Learning, IEEE, July 2019.</a:t>
            </a:r>
            <a:r>
              <a:rPr lang="en-IN" sz="1800" dirty="0">
                <a:solidFill>
                  <a:srgbClr val="333333"/>
                </a:solidFill>
                <a:latin typeface="Times New Roman"/>
                <a:ea typeface="Times New Roman"/>
                <a:cs typeface="Times New Roman"/>
                <a:sym typeface="Times New Roman"/>
              </a:rPr>
              <a:t> </a:t>
            </a:r>
            <a:r>
              <a:rPr lang="en-IN" sz="1800" b="1" dirty="0">
                <a:solidFill>
                  <a:srgbClr val="333333"/>
                </a:solidFill>
                <a:latin typeface="Times New Roman"/>
                <a:ea typeface="Times New Roman"/>
                <a:cs typeface="Times New Roman"/>
                <a:sym typeface="Times New Roman"/>
              </a:rPr>
              <a:t>INSPEC Accession Number: </a:t>
            </a:r>
            <a:r>
              <a:rPr lang="en-IN" sz="1800" dirty="0">
                <a:solidFill>
                  <a:srgbClr val="333333"/>
                </a:solidFill>
                <a:latin typeface="Times New Roman"/>
                <a:ea typeface="Times New Roman"/>
                <a:cs typeface="Times New Roman"/>
                <a:sym typeface="Times New Roman"/>
              </a:rPr>
              <a:t>18868933.</a:t>
            </a:r>
            <a:endParaRPr sz="1800" dirty="0">
              <a:latin typeface="Calibri"/>
              <a:ea typeface="Calibri"/>
              <a:cs typeface="Calibri"/>
              <a:sym typeface="Calibri"/>
            </a:endParaRPr>
          </a:p>
          <a:p>
            <a:pPr marL="342900" lvl="0" indent="-342900" algn="just" rtl="0">
              <a:lnSpc>
                <a:spcPct val="107000"/>
              </a:lnSpc>
              <a:spcBef>
                <a:spcPts val="600"/>
              </a:spcBef>
              <a:spcAft>
                <a:spcPts val="0"/>
              </a:spcAft>
              <a:buSzPct val="79999"/>
              <a:buFont typeface="Gill Sans"/>
              <a:buAutoNum type="arabicPeriod"/>
            </a:pPr>
            <a:r>
              <a:rPr lang="en-IN" sz="1800" dirty="0">
                <a:latin typeface="Times New Roman"/>
                <a:ea typeface="Times New Roman"/>
                <a:cs typeface="Times New Roman"/>
                <a:sym typeface="Times New Roman"/>
              </a:rPr>
              <a:t>Dinesh </a:t>
            </a:r>
            <a:r>
              <a:rPr lang="en-IN" sz="1800" dirty="0" err="1">
                <a:latin typeface="Times New Roman"/>
                <a:ea typeface="Times New Roman"/>
                <a:cs typeface="Times New Roman"/>
                <a:sym typeface="Times New Roman"/>
              </a:rPr>
              <a:t>L.Talekar</a:t>
            </a:r>
            <a:r>
              <a:rPr lang="en-IN" sz="1800" dirty="0">
                <a:latin typeface="Times New Roman"/>
                <a:ea typeface="Times New Roman"/>
                <a:cs typeface="Times New Roman"/>
                <a:sym typeface="Times New Roman"/>
              </a:rPr>
              <a:t>, </a:t>
            </a:r>
            <a:r>
              <a:rPr lang="en-IN" sz="1800" dirty="0" err="1">
                <a:latin typeface="Times New Roman"/>
                <a:ea typeface="Times New Roman"/>
                <a:cs typeface="Times New Roman"/>
                <a:sym typeface="Times New Roman"/>
              </a:rPr>
              <a:t>K.P.Adhiya</a:t>
            </a:r>
            <a:r>
              <a:rPr lang="en-IN" sz="1800" dirty="0">
                <a:latin typeface="Times New Roman"/>
                <a:ea typeface="Times New Roman"/>
                <a:cs typeface="Times New Roman"/>
                <a:sym typeface="Times New Roman"/>
              </a:rPr>
              <a:t>, Credit Card Fraud Detection System, International Journal of Modern Engineering Research (IJMER),Volume:4 Issue:9,Sept 2014,ISSN:2249-6645, </a:t>
            </a:r>
            <a:r>
              <a:rPr lang="en-IN" sz="1800" u="sng" dirty="0">
                <a:solidFill>
                  <a:srgbClr val="0000FF"/>
                </a:solidFill>
                <a:latin typeface="Times New Roman"/>
                <a:ea typeface="Times New Roman"/>
                <a:cs typeface="Times New Roman"/>
                <a:sym typeface="Times New Roman"/>
                <a:hlinkClick r:id="rId3"/>
              </a:rPr>
              <a:t>www.ijmer.com</a:t>
            </a:r>
            <a:r>
              <a:rPr lang="en-IN" sz="1800" dirty="0" smtClean="0">
                <a:latin typeface="Times New Roman"/>
                <a:ea typeface="Times New Roman"/>
                <a:cs typeface="Times New Roman"/>
                <a:sym typeface="Times New Roman"/>
              </a:rPr>
              <a:t>.</a:t>
            </a:r>
          </a:p>
          <a:p>
            <a:pPr marL="342900" lvl="0" indent="-342900" algn="just" rtl="0">
              <a:lnSpc>
                <a:spcPct val="107000"/>
              </a:lnSpc>
              <a:spcBef>
                <a:spcPts val="600"/>
              </a:spcBef>
              <a:spcAft>
                <a:spcPts val="0"/>
              </a:spcAft>
              <a:buSzPct val="79999"/>
              <a:buFont typeface="Gill Sans"/>
              <a:buAutoNum type="arabicPeriod"/>
            </a:pPr>
            <a:endParaRPr sz="1800" dirty="0">
              <a:latin typeface="Calibri"/>
              <a:ea typeface="Calibri"/>
              <a:cs typeface="Calibri"/>
              <a:sym typeface="Calibri"/>
            </a:endParaRPr>
          </a:p>
          <a:p>
            <a:pPr marL="365760" lvl="0" indent="-145287" algn="l" rtl="0">
              <a:lnSpc>
                <a:spcPct val="100000"/>
              </a:lnSpc>
              <a:spcBef>
                <a:spcPts val="1400"/>
              </a:spcBef>
              <a:spcAft>
                <a:spcPts val="0"/>
              </a:spcAft>
              <a:buSzPct val="80000"/>
              <a:buNone/>
            </a:pPr>
            <a:endParaRPr dirty="0"/>
          </a:p>
          <a:p>
            <a:pPr marL="365760" lvl="0" indent="-145287" algn="l" rtl="0">
              <a:lnSpc>
                <a:spcPct val="100000"/>
              </a:lnSpc>
              <a:spcBef>
                <a:spcPts val="600"/>
              </a:spcBef>
              <a:spcAft>
                <a:spcPts val="0"/>
              </a:spcAft>
              <a:buSzPct val="80000"/>
              <a:buNone/>
            </a:pPr>
            <a:endParaRPr dirty="0"/>
          </a:p>
          <a:p>
            <a:pPr marL="82296" lvl="0" indent="0" algn="l" rtl="0">
              <a:lnSpc>
                <a:spcPct val="100000"/>
              </a:lnSpc>
              <a:spcBef>
                <a:spcPts val="600"/>
              </a:spcBef>
              <a:spcAft>
                <a:spcPts val="0"/>
              </a:spcAft>
              <a:buSzPct val="80000"/>
              <a:buNone/>
            </a:pPr>
            <a:endParaRPr dirty="0"/>
          </a:p>
          <a:p>
            <a:pPr marL="365760" lvl="0" indent="-145287" algn="l" rtl="0">
              <a:lnSpc>
                <a:spcPct val="100000"/>
              </a:lnSpc>
              <a:spcBef>
                <a:spcPts val="600"/>
              </a:spcBef>
              <a:spcAft>
                <a:spcPts val="0"/>
              </a:spcAft>
              <a:buSzPct val="800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and Paper Links</a:t>
            </a:r>
            <a:endParaRPr lang="en-IN" dirty="0"/>
          </a:p>
        </p:txBody>
      </p:sp>
      <p:sp>
        <p:nvSpPr>
          <p:cNvPr id="3" name="Text Placeholder 2"/>
          <p:cNvSpPr>
            <a:spLocks noGrp="1"/>
          </p:cNvSpPr>
          <p:nvPr>
            <p:ph type="body" idx="1"/>
          </p:nvPr>
        </p:nvSpPr>
        <p:spPr/>
        <p:txBody>
          <a:bodyPr/>
          <a:lstStyle/>
          <a:p>
            <a:r>
              <a:rPr lang="en-IN" dirty="0" smtClean="0">
                <a:hlinkClick r:id="rId2"/>
              </a:rPr>
              <a:t>https</a:t>
            </a:r>
            <a:r>
              <a:rPr lang="en-IN">
                <a:hlinkClick r:id="rId2"/>
              </a:rPr>
              <a:t>://</a:t>
            </a:r>
            <a:r>
              <a:rPr lang="en-IN" smtClean="0">
                <a:hlinkClick r:id="rId2"/>
              </a:rPr>
              <a:t>www.kaggle.com/mlg-ulb/creditcardfraud</a:t>
            </a:r>
            <a:endParaRPr lang="en-IN" dirty="0" smtClean="0"/>
          </a:p>
          <a:p>
            <a:pPr lvl="0"/>
            <a:r>
              <a:rPr lang="en-IN" dirty="0">
                <a:hlinkClick r:id="rId3"/>
              </a:rPr>
              <a:t>https://</a:t>
            </a:r>
            <a:r>
              <a:rPr lang="en-IN" dirty="0" smtClean="0">
                <a:hlinkClick r:id="rId3"/>
              </a:rPr>
              <a:t>doi.org/10.30534/ijeter/2021/02972021</a:t>
            </a:r>
            <a:endParaRPr lang="en-IN" dirty="0" smtClean="0"/>
          </a:p>
          <a:p>
            <a:pPr lvl="0"/>
            <a:endParaRPr lang="en-IN" dirty="0"/>
          </a:p>
          <a:p>
            <a:endParaRPr lang="en-IN" dirty="0" smtClean="0"/>
          </a:p>
          <a:p>
            <a:endParaRPr lang="en-IN" dirty="0"/>
          </a:p>
        </p:txBody>
      </p:sp>
    </p:spTree>
    <p:extLst>
      <p:ext uri="{BB962C8B-B14F-4D97-AF65-F5344CB8AC3E}">
        <p14:creationId xmlns:p14="http://schemas.microsoft.com/office/powerpoint/2010/main" val="373660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Abstract 	</a:t>
            </a:r>
            <a:endParaRPr/>
          </a:p>
        </p:txBody>
      </p:sp>
      <p:sp>
        <p:nvSpPr>
          <p:cNvPr id="110" name="Google Shape;110;p2"/>
          <p:cNvSpPr txBox="1">
            <a:spLocks noGrp="1"/>
          </p:cNvSpPr>
          <p:nvPr>
            <p:ph type="body" idx="1"/>
          </p:nvPr>
        </p:nvSpPr>
        <p:spPr>
          <a:xfrm>
            <a:off x="1435608" y="1417638"/>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440"/>
              <a:buChar char="⚫"/>
            </a:pPr>
            <a:r>
              <a:rPr lang="en-IN" sz="1800">
                <a:latin typeface="Times New Roman"/>
                <a:ea typeface="Times New Roman"/>
                <a:cs typeface="Times New Roman"/>
                <a:sym typeface="Times New Roman"/>
              </a:rPr>
              <a:t>With the advent improvement of technology most of the people are using online transactions to transfer the money from one person to another person. Credit Card Fraud is the rising problem in the financial department. </a:t>
            </a:r>
            <a:endParaRPr/>
          </a:p>
          <a:p>
            <a:pPr marL="365760" lvl="0" indent="-283464" algn="just" rtl="0">
              <a:lnSpc>
                <a:spcPct val="100000"/>
              </a:lnSpc>
              <a:spcBef>
                <a:spcPts val="600"/>
              </a:spcBef>
              <a:spcAft>
                <a:spcPts val="0"/>
              </a:spcAft>
              <a:buSzPts val="1440"/>
              <a:buChar char="⚫"/>
            </a:pPr>
            <a:r>
              <a:rPr lang="en-IN" sz="1800">
                <a:latin typeface="Times New Roman"/>
                <a:ea typeface="Times New Roman"/>
                <a:cs typeface="Times New Roman"/>
                <a:sym typeface="Times New Roman"/>
              </a:rPr>
              <a:t>The Credit Card Fraud Detection project is developed to spot whether a new transaction is fraudulent or not by checking the past credit card transactions with the knowledge of the previous data like fraud transactions which have happened earlier. </a:t>
            </a:r>
            <a:endParaRPr sz="1800">
              <a:latin typeface="Times New Roman"/>
              <a:ea typeface="Times New Roman"/>
              <a:cs typeface="Times New Roman"/>
              <a:sym typeface="Times New Roman"/>
            </a:endParaRPr>
          </a:p>
          <a:p>
            <a:pPr marL="365760" lvl="0" indent="-283464" algn="just" rtl="0">
              <a:lnSpc>
                <a:spcPct val="100000"/>
              </a:lnSpc>
              <a:spcBef>
                <a:spcPts val="600"/>
              </a:spcBef>
              <a:spcAft>
                <a:spcPts val="0"/>
              </a:spcAft>
              <a:buSzPts val="1440"/>
              <a:buChar char="⚫"/>
            </a:pPr>
            <a:r>
              <a:rPr lang="en-IN" sz="1800">
                <a:latin typeface="Times New Roman"/>
                <a:ea typeface="Times New Roman"/>
                <a:cs typeface="Times New Roman"/>
                <a:sym typeface="Times New Roman"/>
              </a:rPr>
              <a:t>Techniques like Decision Tree, Logistic Regression, SVC and Naïve Bayes are the classification algorithms to detect the non-fraud and fraud transactions.</a:t>
            </a:r>
            <a:endParaRPr/>
          </a:p>
          <a:p>
            <a:pPr marL="365760" lvl="0" indent="-283464" algn="just" rtl="0">
              <a:lnSpc>
                <a:spcPct val="100000"/>
              </a:lnSpc>
              <a:spcBef>
                <a:spcPts val="600"/>
              </a:spcBef>
              <a:spcAft>
                <a:spcPts val="0"/>
              </a:spcAft>
              <a:buSzPts val="1440"/>
              <a:buChar char="⚫"/>
            </a:pPr>
            <a:r>
              <a:rPr lang="en-IN" sz="1800">
                <a:latin typeface="Times New Roman"/>
                <a:ea typeface="Times New Roman"/>
                <a:cs typeface="Times New Roman"/>
                <a:sym typeface="Times New Roman"/>
              </a:rPr>
              <a:t>More numbers of people are using the credit card for shopping, e-commerce and even for education purposes also. Therefore, banks and financial institutions offer credit card fraud detection applications much value and demand.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Introduction</a:t>
            </a:r>
            <a:endParaRPr/>
          </a:p>
        </p:txBody>
      </p:sp>
      <p:pic>
        <p:nvPicPr>
          <p:cNvPr id="116" name="Google Shape;116;p3"/>
          <p:cNvPicPr preferRelativeResize="0">
            <a:picLocks noGrp="1"/>
          </p:cNvPicPr>
          <p:nvPr>
            <p:ph type="body" idx="1"/>
          </p:nvPr>
        </p:nvPicPr>
        <p:blipFill rotWithShape="1">
          <a:blip r:embed="rId3">
            <a:alphaModFix/>
          </a:blip>
          <a:srcRect/>
          <a:stretch/>
        </p:blipFill>
        <p:spPr>
          <a:xfrm>
            <a:off x="1435100" y="1738908"/>
            <a:ext cx="7498080" cy="4218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Introduction</a:t>
            </a:r>
            <a:endParaRPr/>
          </a:p>
        </p:txBody>
      </p:sp>
      <p:sp>
        <p:nvSpPr>
          <p:cNvPr id="122" name="Google Shape;122;p4"/>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IN" sz="2000">
                <a:latin typeface="Times New Roman"/>
                <a:ea typeface="Times New Roman"/>
                <a:cs typeface="Times New Roman"/>
                <a:sym typeface="Times New Roman"/>
              </a:rPr>
              <a:t>Credit card fraud is an illegal activity which the fraudsters/hackers do in order to steal money from us using the least effort.</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In offline frauds the fraudster just needs to know the pin number associated with our card. </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Online fraud can be easily accomplished by knowing the phone number linked to card  or sending malware links false promising money in lakhs or crores.</a:t>
            </a:r>
            <a:endParaRPr/>
          </a:p>
          <a:p>
            <a:pPr marL="365760" lvl="0" indent="-181864" algn="just"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Motivation</a:t>
            </a:r>
            <a:endParaRPr/>
          </a:p>
        </p:txBody>
      </p:sp>
      <p:sp>
        <p:nvSpPr>
          <p:cNvPr id="128" name="Google Shape;128;p5"/>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IN" sz="2000">
                <a:latin typeface="Times New Roman"/>
                <a:ea typeface="Times New Roman"/>
                <a:cs typeface="Times New Roman"/>
                <a:sym typeface="Times New Roman"/>
              </a:rPr>
              <a:t>Online credit card frauds are a growing concern in todays world as they take place unnoticed by the customers and result in huge losses.</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As there are multiple sources of storing money such as virtual debit cards, credit cards, UPIs etc, the frauds also grow accordingly.</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Hence, the demand for an appropriate, efficient and on-time delivery based fraud detection system is of utmost importance.</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Our project draws its inspiration from modern techniques like Data Mining, Machine Learning etc.</a:t>
            </a:r>
            <a:endParaRPr/>
          </a:p>
          <a:p>
            <a:pPr marL="365760" lvl="0" indent="-181864" algn="just" rtl="0">
              <a:lnSpc>
                <a:spcPct val="100000"/>
              </a:lnSpc>
              <a:spcBef>
                <a:spcPts val="600"/>
              </a:spcBef>
              <a:spcAft>
                <a:spcPts val="0"/>
              </a:spcAft>
              <a:buSzPts val="1600"/>
              <a:buNone/>
            </a:pPr>
            <a:endParaRPr sz="2000">
              <a:latin typeface="Times New Roman"/>
              <a:ea typeface="Times New Roman"/>
              <a:cs typeface="Times New Roman"/>
              <a:sym typeface="Times New Roman"/>
            </a:endParaRPr>
          </a:p>
          <a:p>
            <a:pPr marL="82296" lvl="0" indent="0" algn="just" rtl="0">
              <a:lnSpc>
                <a:spcPct val="100000"/>
              </a:lnSpc>
              <a:spcBef>
                <a:spcPts val="600"/>
              </a:spcBef>
              <a:spcAft>
                <a:spcPts val="0"/>
              </a:spcAft>
              <a:buSzPts val="2560"/>
              <a:buNone/>
            </a:pPr>
            <a:endParaRPr>
              <a:latin typeface="Times New Roman"/>
              <a:ea typeface="Times New Roman"/>
              <a:cs typeface="Times New Roman"/>
              <a:sym typeface="Times New Roman"/>
            </a:endParaRPr>
          </a:p>
          <a:p>
            <a:pPr marL="365760" lvl="0" indent="-120903" algn="just" rtl="0">
              <a:lnSpc>
                <a:spcPct val="100000"/>
              </a:lnSpc>
              <a:spcBef>
                <a:spcPts val="600"/>
              </a:spcBef>
              <a:spcAft>
                <a:spcPts val="0"/>
              </a:spcAft>
              <a:buSzPts val="2560"/>
              <a:buNone/>
            </a:pPr>
            <a:endParaRPr>
              <a:latin typeface="Times New Roman"/>
              <a:ea typeface="Times New Roman"/>
              <a:cs typeface="Times New Roman"/>
              <a:sym typeface="Times New Roman"/>
            </a:endParaRPr>
          </a:p>
          <a:p>
            <a:pPr marL="365760" lvl="0" indent="-120903" algn="just" rtl="0">
              <a:lnSpc>
                <a:spcPct val="100000"/>
              </a:lnSpc>
              <a:spcBef>
                <a:spcPts val="600"/>
              </a:spcBef>
              <a:spcAft>
                <a:spcPts val="0"/>
              </a:spcAft>
              <a:buSzPts val="2560"/>
              <a:buNone/>
            </a:pPr>
            <a:endParaRPr>
              <a:latin typeface="Times New Roman"/>
              <a:ea typeface="Times New Roman"/>
              <a:cs typeface="Times New Roman"/>
              <a:sym typeface="Times New Roman"/>
            </a:endParaRPr>
          </a:p>
          <a:p>
            <a:pPr marL="82296" lvl="0" indent="0" algn="just" rtl="0">
              <a:lnSpc>
                <a:spcPct val="100000"/>
              </a:lnSpc>
              <a:spcBef>
                <a:spcPts val="600"/>
              </a:spcBef>
              <a:spcAft>
                <a:spcPts val="0"/>
              </a:spcAft>
              <a:buSzPts val="2560"/>
              <a:buNone/>
            </a:pP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Related Work</a:t>
            </a:r>
            <a:endParaRPr/>
          </a:p>
        </p:txBody>
      </p:sp>
      <p:sp>
        <p:nvSpPr>
          <p:cNvPr id="134" name="Google Shape;134;p6"/>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IN" sz="2000">
                <a:latin typeface="Times New Roman"/>
                <a:ea typeface="Times New Roman"/>
                <a:cs typeface="Times New Roman"/>
                <a:sym typeface="Times New Roman"/>
              </a:rPr>
              <a:t>In this Project we have performed the data normalization before performing the cluster analysis and classification. </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The purpose of data normalization is to bring the data into a single and scalable format. </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Normalization may involve various methods such as min-max, decimal scaling, Z-score etc.</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Our project ran using different unsupervised algorithms such as DBSCAN, K-Means, Random Forest, Naïve Bayes etc. While DBSCAN showed a mere accuracy of 0, logistic regression turned out to be highly accurate with accuracy of 0.9. </a:t>
            </a:r>
            <a:endParaRPr/>
          </a:p>
          <a:p>
            <a:pPr marL="365760" lvl="0" indent="-283464" algn="just" rtl="0">
              <a:lnSpc>
                <a:spcPct val="100000"/>
              </a:lnSpc>
              <a:spcBef>
                <a:spcPts val="600"/>
              </a:spcBef>
              <a:spcAft>
                <a:spcPts val="0"/>
              </a:spcAft>
              <a:buSzPts val="1600"/>
              <a:buChar char="⚫"/>
            </a:pPr>
            <a:r>
              <a:rPr lang="en-IN" sz="2000">
                <a:latin typeface="Times New Roman"/>
                <a:ea typeface="Times New Roman"/>
                <a:cs typeface="Times New Roman"/>
                <a:sym typeface="Times New Roman"/>
              </a:rPr>
              <a:t>In our case supervised algorithms were fruitful.</a:t>
            </a:r>
            <a:endParaRPr/>
          </a:p>
          <a:p>
            <a:pPr marL="365760" lvl="0" indent="-181864" algn="just"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Sampling the Dataset</a:t>
            </a:r>
            <a:endParaRPr/>
          </a:p>
        </p:txBody>
      </p:sp>
      <p:pic>
        <p:nvPicPr>
          <p:cNvPr id="140" name="Google Shape;140;p7"/>
          <p:cNvPicPr preferRelativeResize="0">
            <a:picLocks noGrp="1"/>
          </p:cNvPicPr>
          <p:nvPr>
            <p:ph type="body" idx="1"/>
          </p:nvPr>
        </p:nvPicPr>
        <p:blipFill rotWithShape="1">
          <a:blip r:embed="rId3">
            <a:alphaModFix/>
          </a:blip>
          <a:srcRect/>
          <a:stretch/>
        </p:blipFill>
        <p:spPr>
          <a:xfrm>
            <a:off x="1752600" y="1676400"/>
            <a:ext cx="6705600" cy="2133600"/>
          </a:xfrm>
          <a:prstGeom prst="rect">
            <a:avLst/>
          </a:prstGeom>
          <a:noFill/>
          <a:ln>
            <a:noFill/>
          </a:ln>
        </p:spPr>
      </p:pic>
      <p:pic>
        <p:nvPicPr>
          <p:cNvPr id="141" name="Google Shape;141;p7"/>
          <p:cNvPicPr preferRelativeResize="0"/>
          <p:nvPr/>
        </p:nvPicPr>
        <p:blipFill rotWithShape="1">
          <a:blip r:embed="rId4">
            <a:alphaModFix/>
          </a:blip>
          <a:srcRect/>
          <a:stretch/>
        </p:blipFill>
        <p:spPr>
          <a:xfrm>
            <a:off x="1905000" y="4267200"/>
            <a:ext cx="63246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Proposed System : Methods</a:t>
            </a:r>
            <a:endParaRPr/>
          </a:p>
        </p:txBody>
      </p:sp>
      <p:sp>
        <p:nvSpPr>
          <p:cNvPr id="147" name="Google Shape;147;p8"/>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Char char="⚫"/>
            </a:pPr>
            <a:r>
              <a:rPr lang="en-IN"/>
              <a:t>Logistic Regression</a:t>
            </a:r>
            <a:endParaRPr/>
          </a:p>
          <a:p>
            <a:pPr marL="365760" lvl="0" indent="-283464" algn="l" rtl="0">
              <a:lnSpc>
                <a:spcPct val="100000"/>
              </a:lnSpc>
              <a:spcBef>
                <a:spcPts val="600"/>
              </a:spcBef>
              <a:spcAft>
                <a:spcPts val="0"/>
              </a:spcAft>
              <a:buSzPts val="2560"/>
              <a:buChar char="⚫"/>
            </a:pPr>
            <a:r>
              <a:rPr lang="en-IN"/>
              <a:t>Decision Tree (J48)</a:t>
            </a:r>
            <a:endParaRPr/>
          </a:p>
          <a:p>
            <a:pPr marL="365760" lvl="0" indent="-283464" algn="l" rtl="0">
              <a:lnSpc>
                <a:spcPct val="100000"/>
              </a:lnSpc>
              <a:spcBef>
                <a:spcPts val="600"/>
              </a:spcBef>
              <a:spcAft>
                <a:spcPts val="0"/>
              </a:spcAft>
              <a:buSzPts val="2560"/>
              <a:buChar char="⚫"/>
            </a:pPr>
            <a:r>
              <a:rPr lang="en-IN"/>
              <a:t>Support Vector Machines</a:t>
            </a:r>
            <a:endParaRPr/>
          </a:p>
          <a:p>
            <a:pPr marL="365760" lvl="0" indent="-283464" algn="l" rtl="0">
              <a:lnSpc>
                <a:spcPct val="100000"/>
              </a:lnSpc>
              <a:spcBef>
                <a:spcPts val="600"/>
              </a:spcBef>
              <a:spcAft>
                <a:spcPts val="0"/>
              </a:spcAft>
              <a:buSzPts val="2560"/>
              <a:buChar char="⚫"/>
            </a:pPr>
            <a:r>
              <a:rPr lang="en-IN"/>
              <a:t>Random Forest</a:t>
            </a:r>
            <a:endParaRPr/>
          </a:p>
          <a:p>
            <a:pPr marL="365760" lvl="0" indent="-283464" algn="l" rtl="0">
              <a:lnSpc>
                <a:spcPct val="100000"/>
              </a:lnSpc>
              <a:spcBef>
                <a:spcPts val="600"/>
              </a:spcBef>
              <a:spcAft>
                <a:spcPts val="0"/>
              </a:spcAft>
              <a:buSzPts val="2560"/>
              <a:buChar char="⚫"/>
            </a:pPr>
            <a:r>
              <a:rPr lang="en-IN"/>
              <a:t>K-Nearest Neighbours</a:t>
            </a:r>
            <a:endParaRPr/>
          </a:p>
          <a:p>
            <a:pPr marL="365760" lvl="0" indent="-283464" algn="l" rtl="0">
              <a:lnSpc>
                <a:spcPct val="100000"/>
              </a:lnSpc>
              <a:spcBef>
                <a:spcPts val="600"/>
              </a:spcBef>
              <a:spcAft>
                <a:spcPts val="0"/>
              </a:spcAft>
              <a:buSzPts val="2560"/>
              <a:buChar char="⚫"/>
            </a:pPr>
            <a:r>
              <a:rPr lang="en-IN"/>
              <a:t>DB-SCAN</a:t>
            </a:r>
            <a:endParaRPr/>
          </a:p>
          <a:p>
            <a:pPr marL="365760" lvl="0" indent="-283464" algn="l" rtl="0">
              <a:lnSpc>
                <a:spcPct val="100000"/>
              </a:lnSpc>
              <a:spcBef>
                <a:spcPts val="600"/>
              </a:spcBef>
              <a:spcAft>
                <a:spcPts val="0"/>
              </a:spcAft>
              <a:buSzPts val="2560"/>
              <a:buChar char="⚫"/>
            </a:pPr>
            <a:r>
              <a:rPr lang="en-IN"/>
              <a:t>K-Means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447800" y="228600"/>
            <a:ext cx="749808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IN"/>
              <a:t>Proposed System Architecture</a:t>
            </a:r>
            <a:endParaRPr/>
          </a:p>
        </p:txBody>
      </p:sp>
      <p:sp>
        <p:nvSpPr>
          <p:cNvPr id="153" name="Google Shape;153;p9"/>
          <p:cNvSpPr/>
          <p:nvPr/>
        </p:nvSpPr>
        <p:spPr>
          <a:xfrm>
            <a:off x="3200400" y="1524000"/>
            <a:ext cx="2667000" cy="5334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Credit card fraud detection system</a:t>
            </a:r>
            <a:endParaRPr/>
          </a:p>
        </p:txBody>
      </p:sp>
      <p:sp>
        <p:nvSpPr>
          <p:cNvPr id="154" name="Google Shape;154;p9"/>
          <p:cNvSpPr/>
          <p:nvPr/>
        </p:nvSpPr>
        <p:spPr>
          <a:xfrm>
            <a:off x="3200400" y="2763982"/>
            <a:ext cx="2667000" cy="665018"/>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Select Model</a:t>
            </a:r>
            <a:endParaRPr/>
          </a:p>
        </p:txBody>
      </p:sp>
      <p:cxnSp>
        <p:nvCxnSpPr>
          <p:cNvPr id="155" name="Google Shape;155;p9"/>
          <p:cNvCxnSpPr>
            <a:stCxn id="153" idx="2"/>
            <a:endCxn id="154" idx="0"/>
          </p:cNvCxnSpPr>
          <p:nvPr/>
        </p:nvCxnSpPr>
        <p:spPr>
          <a:xfrm>
            <a:off x="4533900" y="2057400"/>
            <a:ext cx="0" cy="706500"/>
          </a:xfrm>
          <a:prstGeom prst="straightConnector1">
            <a:avLst/>
          </a:prstGeom>
          <a:noFill/>
          <a:ln w="9525" cap="flat" cmpd="sng">
            <a:solidFill>
              <a:schemeClr val="accent1"/>
            </a:solidFill>
            <a:prstDash val="solid"/>
            <a:round/>
            <a:headEnd type="none" w="sm" len="sm"/>
            <a:tailEnd type="stealth" w="med" len="med"/>
          </a:ln>
        </p:spPr>
      </p:cxnSp>
      <p:sp>
        <p:nvSpPr>
          <p:cNvPr id="156" name="Google Shape;156;p9"/>
          <p:cNvSpPr/>
          <p:nvPr/>
        </p:nvSpPr>
        <p:spPr>
          <a:xfrm>
            <a:off x="1492827" y="3962400"/>
            <a:ext cx="2209800" cy="6096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Training data</a:t>
            </a:r>
            <a:endParaRPr/>
          </a:p>
        </p:txBody>
      </p:sp>
      <p:sp>
        <p:nvSpPr>
          <p:cNvPr id="157" name="Google Shape;157;p9"/>
          <p:cNvSpPr/>
          <p:nvPr/>
        </p:nvSpPr>
        <p:spPr>
          <a:xfrm>
            <a:off x="5839691" y="3962400"/>
            <a:ext cx="1981200" cy="6096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Testing data</a:t>
            </a:r>
            <a:endParaRPr/>
          </a:p>
        </p:txBody>
      </p:sp>
      <p:cxnSp>
        <p:nvCxnSpPr>
          <p:cNvPr id="158" name="Google Shape;158;p9"/>
          <p:cNvCxnSpPr>
            <a:stCxn id="154" idx="1"/>
            <a:endCxn id="156" idx="0"/>
          </p:cNvCxnSpPr>
          <p:nvPr/>
        </p:nvCxnSpPr>
        <p:spPr>
          <a:xfrm flipH="1">
            <a:off x="2597700" y="3096491"/>
            <a:ext cx="602700" cy="865800"/>
          </a:xfrm>
          <a:prstGeom prst="straightConnector1">
            <a:avLst/>
          </a:prstGeom>
          <a:noFill/>
          <a:ln w="9525" cap="flat" cmpd="sng">
            <a:solidFill>
              <a:schemeClr val="accent1"/>
            </a:solidFill>
            <a:prstDash val="solid"/>
            <a:round/>
            <a:headEnd type="none" w="sm" len="sm"/>
            <a:tailEnd type="stealth" w="med" len="med"/>
          </a:ln>
        </p:spPr>
      </p:cxnSp>
      <p:cxnSp>
        <p:nvCxnSpPr>
          <p:cNvPr id="159" name="Google Shape;159;p9"/>
          <p:cNvCxnSpPr>
            <a:stCxn id="154" idx="3"/>
            <a:endCxn id="157" idx="0"/>
          </p:cNvCxnSpPr>
          <p:nvPr/>
        </p:nvCxnSpPr>
        <p:spPr>
          <a:xfrm>
            <a:off x="5867400" y="3096491"/>
            <a:ext cx="963000" cy="865800"/>
          </a:xfrm>
          <a:prstGeom prst="straightConnector1">
            <a:avLst/>
          </a:prstGeom>
          <a:noFill/>
          <a:ln w="9525" cap="flat" cmpd="sng">
            <a:solidFill>
              <a:schemeClr val="accent1"/>
            </a:solidFill>
            <a:prstDash val="solid"/>
            <a:round/>
            <a:headEnd type="none" w="sm" len="sm"/>
            <a:tailEnd type="stealth" w="med" len="med"/>
          </a:ln>
        </p:spPr>
      </p:cxnSp>
      <p:sp>
        <p:nvSpPr>
          <p:cNvPr id="160" name="Google Shape;160;p9"/>
          <p:cNvSpPr/>
          <p:nvPr/>
        </p:nvSpPr>
        <p:spPr>
          <a:xfrm>
            <a:off x="3200400" y="5105400"/>
            <a:ext cx="2971800" cy="609600"/>
          </a:xfrm>
          <a:prstGeom prst="roundRect">
            <a:avLst>
              <a:gd name="adj" fmla="val 16667"/>
            </a:avLst>
          </a:prstGeom>
          <a:solidFill>
            <a:schemeClr val="accent1"/>
          </a:solidFill>
          <a:ln w="25400" cap="flat" cmpd="sng">
            <a:solidFill>
              <a:srgbClr val="2869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lt1"/>
                </a:solidFill>
                <a:latin typeface="Gill Sans"/>
                <a:ea typeface="Gill Sans"/>
                <a:cs typeface="Gill Sans"/>
                <a:sym typeface="Gill Sans"/>
              </a:rPr>
              <a:t>Compare performance measures</a:t>
            </a:r>
            <a:endParaRPr/>
          </a:p>
        </p:txBody>
      </p:sp>
      <p:cxnSp>
        <p:nvCxnSpPr>
          <p:cNvPr id="161" name="Google Shape;161;p9"/>
          <p:cNvCxnSpPr>
            <a:stCxn id="156" idx="2"/>
            <a:endCxn id="160" idx="1"/>
          </p:cNvCxnSpPr>
          <p:nvPr/>
        </p:nvCxnSpPr>
        <p:spPr>
          <a:xfrm>
            <a:off x="2597727" y="4572000"/>
            <a:ext cx="602700" cy="838200"/>
          </a:xfrm>
          <a:prstGeom prst="straightConnector1">
            <a:avLst/>
          </a:prstGeom>
          <a:noFill/>
          <a:ln w="9525" cap="flat" cmpd="sng">
            <a:solidFill>
              <a:schemeClr val="accent1"/>
            </a:solidFill>
            <a:prstDash val="solid"/>
            <a:round/>
            <a:headEnd type="none" w="sm" len="sm"/>
            <a:tailEnd type="stealth" w="med" len="med"/>
          </a:ln>
        </p:spPr>
      </p:cxnSp>
      <p:cxnSp>
        <p:nvCxnSpPr>
          <p:cNvPr id="162" name="Google Shape;162;p9"/>
          <p:cNvCxnSpPr>
            <a:stCxn id="157" idx="2"/>
            <a:endCxn id="160" idx="3"/>
          </p:cNvCxnSpPr>
          <p:nvPr/>
        </p:nvCxnSpPr>
        <p:spPr>
          <a:xfrm flipH="1">
            <a:off x="6172091" y="4572000"/>
            <a:ext cx="658200" cy="838200"/>
          </a:xfrm>
          <a:prstGeom prst="straightConnector1">
            <a:avLst/>
          </a:prstGeom>
          <a:noFill/>
          <a:ln w="9525" cap="flat" cmpd="sng">
            <a:solidFill>
              <a:schemeClr val="accent1"/>
            </a:solidFill>
            <a:prstDash val="solid"/>
            <a:round/>
            <a:headEnd type="none" w="sm" len="sm"/>
            <a:tailEnd type="stealth" w="med" len="med"/>
          </a:ln>
        </p:spPr>
      </p:cxn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On-screen Show (4:3)</PresentationFormat>
  <Paragraphs>147</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Gill Sans</vt:lpstr>
      <vt:lpstr>Times New Roman</vt:lpstr>
      <vt:lpstr>Verdana</vt:lpstr>
      <vt:lpstr>Calibri</vt:lpstr>
      <vt:lpstr>Noto Sans Symbols</vt:lpstr>
      <vt:lpstr>Solstice</vt:lpstr>
      <vt:lpstr>CREDIT CARD FRAUD DETECTION</vt:lpstr>
      <vt:lpstr>Abstract  </vt:lpstr>
      <vt:lpstr>Introduction</vt:lpstr>
      <vt:lpstr>Introduction</vt:lpstr>
      <vt:lpstr>Motivation</vt:lpstr>
      <vt:lpstr>Related Work</vt:lpstr>
      <vt:lpstr>Sampling the Dataset</vt:lpstr>
      <vt:lpstr>Proposed System : Methods</vt:lpstr>
      <vt:lpstr>Proposed System Architecture</vt:lpstr>
      <vt:lpstr>Proposed System Architecture</vt:lpstr>
      <vt:lpstr>Experimental Results</vt:lpstr>
      <vt:lpstr>Experimental Results</vt:lpstr>
      <vt:lpstr>Experimental Results of previous Contributions:</vt:lpstr>
      <vt:lpstr>Experimental Results </vt:lpstr>
      <vt:lpstr>Discussion</vt:lpstr>
      <vt:lpstr>Conclusion</vt:lpstr>
      <vt:lpstr>References</vt:lpstr>
      <vt:lpstr>Dataset and Paper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yashwanthz</dc:creator>
  <cp:lastModifiedBy>yashwanthz</cp:lastModifiedBy>
  <cp:revision>1</cp:revision>
  <dcterms:created xsi:type="dcterms:W3CDTF">2006-08-16T00:00:00Z</dcterms:created>
  <dcterms:modified xsi:type="dcterms:W3CDTF">2021-09-01T03:32:51Z</dcterms:modified>
</cp:coreProperties>
</file>