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256" r:id="rId2"/>
    <p:sldId id="285" r:id="rId3"/>
    <p:sldId id="272" r:id="rId4"/>
    <p:sldId id="273" r:id="rId5"/>
    <p:sldId id="284" r:id="rId6"/>
    <p:sldId id="276" r:id="rId7"/>
    <p:sldId id="277" r:id="rId8"/>
    <p:sldId id="278" r:id="rId9"/>
    <p:sldId id="274" r:id="rId10"/>
    <p:sldId id="275" r:id="rId11"/>
    <p:sldId id="257" r:id="rId12"/>
    <p:sldId id="258" r:id="rId13"/>
    <p:sldId id="259" r:id="rId14"/>
    <p:sldId id="260" r:id="rId15"/>
    <p:sldId id="261" r:id="rId16"/>
    <p:sldId id="262" r:id="rId17"/>
    <p:sldId id="263" r:id="rId18"/>
    <p:sldId id="264" r:id="rId19"/>
    <p:sldId id="269" r:id="rId20"/>
    <p:sldId id="265" r:id="rId21"/>
    <p:sldId id="268" r:id="rId22"/>
    <p:sldId id="270" r:id="rId23"/>
    <p:sldId id="267" r:id="rId24"/>
    <p:sldId id="282" r:id="rId25"/>
    <p:sldId id="283" r:id="rId26"/>
    <p:sldId id="280" r:id="rId27"/>
    <p:sldId id="281" r:id="rId28"/>
    <p:sldId id="266"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93E9D3-B8C6-4E73-AEBA-C1B5D160310E}" type="datetimeFigureOut">
              <a:rPr lang="en-IN" smtClean="0"/>
              <a:t>10-06-2021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60C54E-7408-44CE-85E7-1E60919A61D1}" type="slidenum">
              <a:rPr lang="en-IN" smtClean="0"/>
              <a:t>‹#›</a:t>
            </a:fld>
            <a:endParaRPr lang="en-IN"/>
          </a:p>
        </p:txBody>
      </p:sp>
    </p:spTree>
    <p:extLst>
      <p:ext uri="{BB962C8B-B14F-4D97-AF65-F5344CB8AC3E}">
        <p14:creationId xmlns:p14="http://schemas.microsoft.com/office/powerpoint/2010/main" val="1018206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40BAA-FFBE-4D7D-8868-8683D1CBFC91}" type="datetimeFigureOut">
              <a:rPr lang="en-IN" smtClean="0"/>
              <a:t>10-06-2021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C8BE9B-BD28-477B-BD68-7DE639DC7DE2}" type="slidenum">
              <a:rPr lang="en-IN" smtClean="0"/>
              <a:t>‹#›</a:t>
            </a:fld>
            <a:endParaRPr lang="en-IN"/>
          </a:p>
        </p:txBody>
      </p:sp>
    </p:spTree>
    <p:extLst>
      <p:ext uri="{BB962C8B-B14F-4D97-AF65-F5344CB8AC3E}">
        <p14:creationId xmlns:p14="http://schemas.microsoft.com/office/powerpoint/2010/main" val="2655849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C8BE9B-BD28-477B-BD68-7DE639DC7DE2}" type="slidenum">
              <a:rPr lang="en-IN" smtClean="0"/>
              <a:t>3</a:t>
            </a:fld>
            <a:endParaRPr lang="en-IN"/>
          </a:p>
        </p:txBody>
      </p:sp>
    </p:spTree>
    <p:extLst>
      <p:ext uri="{BB962C8B-B14F-4D97-AF65-F5344CB8AC3E}">
        <p14:creationId xmlns:p14="http://schemas.microsoft.com/office/powerpoint/2010/main" val="346738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0FC65EEB-B7EC-462D-BA68-E56A69741392}" type="datetime1">
              <a:rPr lang="en-US" smtClean="0"/>
              <a:t>6/10/2021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VFSTR, Department of CSE</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322C21-F34D-437B-B471-4D57F950142F}" type="datetime1">
              <a:rPr lang="en-US" smtClean="0"/>
              <a:t>6/10/2021</a:t>
            </a:fld>
            <a:endParaRPr lang="en-US"/>
          </a:p>
        </p:txBody>
      </p:sp>
      <p:sp>
        <p:nvSpPr>
          <p:cNvPr id="5" name="Footer Placeholder 4"/>
          <p:cNvSpPr>
            <a:spLocks noGrp="1"/>
          </p:cNvSpPr>
          <p:nvPr>
            <p:ph type="ftr" sz="quarter" idx="11"/>
          </p:nvPr>
        </p:nvSpPr>
        <p:spPr/>
        <p:txBody>
          <a:bodyPr/>
          <a:lstStyle/>
          <a:p>
            <a:r>
              <a:rPr lang="en-US" smtClean="0"/>
              <a:t>VFSTR, 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F6C4F-5416-45B4-9514-DC44F1F928DC}" type="datetime1">
              <a:rPr lang="en-US" smtClean="0"/>
              <a:t>6/10/2021</a:t>
            </a:fld>
            <a:endParaRPr lang="en-US"/>
          </a:p>
        </p:txBody>
      </p:sp>
      <p:sp>
        <p:nvSpPr>
          <p:cNvPr id="5" name="Footer Placeholder 4"/>
          <p:cNvSpPr>
            <a:spLocks noGrp="1"/>
          </p:cNvSpPr>
          <p:nvPr>
            <p:ph type="ftr" sz="quarter" idx="11"/>
          </p:nvPr>
        </p:nvSpPr>
        <p:spPr/>
        <p:txBody>
          <a:bodyPr/>
          <a:lstStyle/>
          <a:p>
            <a:r>
              <a:rPr lang="en-US" smtClean="0"/>
              <a:t>VFSTR, 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77D69D1-3110-4127-8CBC-CD9661BAFF3E}" type="datetime1">
              <a:rPr lang="en-US" smtClean="0"/>
              <a:t>6/10/2021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VFSTR, Department of CSE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E37726D-1349-4563-9043-725D567E7D15}" type="datetime1">
              <a:rPr lang="en-US" smtClean="0"/>
              <a:t>6/10/2021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VFSTR, Department of CSE</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C283D69-F2ED-4487-B0E2-8157F524D48B}" type="datetime1">
              <a:rPr lang="en-US" smtClean="0"/>
              <a:t>6/10/2021</a:t>
            </a:fld>
            <a:endParaRPr lang="en-US"/>
          </a:p>
        </p:txBody>
      </p:sp>
      <p:sp>
        <p:nvSpPr>
          <p:cNvPr id="6" name="Footer Placeholder 5"/>
          <p:cNvSpPr>
            <a:spLocks noGrp="1"/>
          </p:cNvSpPr>
          <p:nvPr>
            <p:ph type="ftr" sz="quarter" idx="11"/>
          </p:nvPr>
        </p:nvSpPr>
        <p:spPr/>
        <p:txBody>
          <a:bodyPr/>
          <a:lstStyle/>
          <a:p>
            <a:r>
              <a:rPr lang="en-US" smtClean="0"/>
              <a:t>VFSTR, Department of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3B93643-B1CB-4D1E-AAF5-6EA0592754CE}" type="datetime1">
              <a:rPr lang="en-US" smtClean="0"/>
              <a:t>6/10/2021</a:t>
            </a:fld>
            <a:endParaRPr lang="en-US"/>
          </a:p>
        </p:txBody>
      </p:sp>
      <p:sp>
        <p:nvSpPr>
          <p:cNvPr id="8" name="Footer Placeholder 7"/>
          <p:cNvSpPr>
            <a:spLocks noGrp="1"/>
          </p:cNvSpPr>
          <p:nvPr>
            <p:ph type="ftr" sz="quarter" idx="11"/>
          </p:nvPr>
        </p:nvSpPr>
        <p:spPr/>
        <p:txBody>
          <a:bodyPr/>
          <a:lstStyle/>
          <a:p>
            <a:r>
              <a:rPr lang="en-US" smtClean="0"/>
              <a:t>VFSTR, Department of CSE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CAA908A-A2C6-4A6D-A7DD-AF35CB35BFCD}" type="datetime1">
              <a:rPr lang="en-US" smtClean="0"/>
              <a:t>6/10/2021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VFSTR, Department of CSE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74272-097D-4C24-B4D6-F73B5EB691EE}" type="datetime1">
              <a:rPr lang="en-US" smtClean="0"/>
              <a:t>6/10/2021</a:t>
            </a:fld>
            <a:endParaRPr lang="en-US"/>
          </a:p>
        </p:txBody>
      </p:sp>
      <p:sp>
        <p:nvSpPr>
          <p:cNvPr id="3" name="Footer Placeholder 2"/>
          <p:cNvSpPr>
            <a:spLocks noGrp="1"/>
          </p:cNvSpPr>
          <p:nvPr>
            <p:ph type="ftr" sz="quarter" idx="11"/>
          </p:nvPr>
        </p:nvSpPr>
        <p:spPr/>
        <p:txBody>
          <a:bodyPr/>
          <a:lstStyle/>
          <a:p>
            <a:r>
              <a:rPr lang="en-US" smtClean="0"/>
              <a:t>VFSTR, Department of CSE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975986-7889-42E3-A4A6-95DFDBB45C19}" type="datetime1">
              <a:rPr lang="en-US" smtClean="0"/>
              <a:t>6/10/2021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VFSTR, Department of CSE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A81644F-0BBB-4652-A90E-D916B43A8BAD}" type="datetime1">
              <a:rPr lang="en-US" smtClean="0"/>
              <a:t>6/10/2021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VFSTR, Department of CSE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BDC885B-14A3-438C-AE97-2F7399A5F4E3}" type="datetime1">
              <a:rPr lang="en-US" smtClean="0"/>
              <a:t>6/10/2021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VFSTR, Department of CSE</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nalyticsvidhya.com/blog/2017/12/fundamentals-of-deep-learning-introduction-to-lstm/" TargetMode="External"/><Relationship Id="rId7" Type="http://schemas.openxmlformats.org/officeDocument/2006/relationships/hyperlink" Target="https://youtu.be/UNmqTiOnRfg" TargetMode="External"/><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2.xml"/><Relationship Id="rId6" Type="http://schemas.openxmlformats.org/officeDocument/2006/relationships/hyperlink" Target="https://youtu.be/QciIcRxJvsM" TargetMode="External"/><Relationship Id="rId5" Type="http://schemas.openxmlformats.org/officeDocument/2006/relationships/hyperlink" Target="https://www.geeksforgeeks.org/understanding-of-lstm-networks/" TargetMode="External"/><Relationship Id="rId4" Type="http://schemas.openxmlformats.org/officeDocument/2006/relationships/hyperlink" Target="https://arxiv.org/abs/1801.0788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676400"/>
            <a:ext cx="6324600" cy="2438400"/>
          </a:xfrm>
        </p:spPr>
        <p:txBody>
          <a:bodyPr>
            <a:normAutofit/>
          </a:bodyPr>
          <a:lstStyle/>
          <a:p>
            <a:r>
              <a:rPr lang="en-GB" sz="2400" dirty="0" smtClean="0">
                <a:latin typeface="Arial" panose="020B0604020202020204" pitchFamily="34" charset="0"/>
                <a:cs typeface="Arial" panose="020B0604020202020204" pitchFamily="34" charset="0"/>
              </a:rPr>
              <a:t>Department of Computer Science and Engineering</a:t>
            </a:r>
            <a:br>
              <a:rPr lang="en-GB" sz="2400" dirty="0" smtClean="0">
                <a:latin typeface="Arial" panose="020B0604020202020204" pitchFamily="34" charset="0"/>
                <a:cs typeface="Arial" panose="020B0604020202020204" pitchFamily="34" charset="0"/>
              </a:rPr>
            </a:br>
            <a:r>
              <a:rPr lang="en-GB" sz="2400" dirty="0" smtClean="0">
                <a:latin typeface="Arial" panose="020B0604020202020204" pitchFamily="34" charset="0"/>
                <a:cs typeface="Arial" panose="020B0604020202020204" pitchFamily="34" charset="0"/>
              </a:rPr>
              <a:t/>
            </a:r>
            <a:br>
              <a:rPr lang="en-GB" sz="2400" dirty="0" smtClean="0">
                <a:latin typeface="Arial" panose="020B0604020202020204" pitchFamily="34" charset="0"/>
                <a:cs typeface="Arial" panose="020B0604020202020204" pitchFamily="34" charset="0"/>
              </a:rPr>
            </a:br>
            <a:r>
              <a:rPr lang="en-GB" sz="3200" dirty="0" smtClean="0"/>
              <a:t>TEXT</a:t>
            </a:r>
            <a:r>
              <a:rPr lang="en-IN" sz="3200" dirty="0" smtClean="0"/>
              <a:t> </a:t>
            </a:r>
            <a:r>
              <a:rPr lang="en-IN" sz="3200" dirty="0"/>
              <a:t>CLASSIFICATION USING LSTM (RNN)</a:t>
            </a:r>
          </a:p>
        </p:txBody>
      </p:sp>
      <p:sp>
        <p:nvSpPr>
          <p:cNvPr id="3" name="Subtitle 2"/>
          <p:cNvSpPr>
            <a:spLocks noGrp="1"/>
          </p:cNvSpPr>
          <p:nvPr>
            <p:ph type="subTitle" idx="1"/>
          </p:nvPr>
        </p:nvSpPr>
        <p:spPr/>
        <p:txBody>
          <a:bodyPr/>
          <a:lstStyle/>
          <a:p>
            <a:pPr algn="r"/>
            <a:r>
              <a:rPr lang="en-IN" dirty="0"/>
              <a:t>171FA04512 - Yeshwanth </a:t>
            </a:r>
            <a:r>
              <a:rPr lang="en-IN" dirty="0" err="1" smtClean="0"/>
              <a:t>Zagabathuni</a:t>
            </a:r>
            <a:endParaRPr lang="en-GB" dirty="0"/>
          </a:p>
          <a:p>
            <a:pPr algn="r"/>
            <a:r>
              <a:rPr lang="en-GB" dirty="0" smtClean="0"/>
              <a:t>171FA04546 </a:t>
            </a:r>
            <a:r>
              <a:rPr lang="en-GB" dirty="0"/>
              <a:t>– </a:t>
            </a:r>
            <a:r>
              <a:rPr lang="en-GB" dirty="0" err="1"/>
              <a:t>Gokul</a:t>
            </a:r>
            <a:r>
              <a:rPr lang="en-GB" dirty="0"/>
              <a:t> Krishna </a:t>
            </a:r>
            <a:r>
              <a:rPr lang="en-GB" dirty="0" err="1"/>
              <a:t>Sesank</a:t>
            </a:r>
            <a:endParaRPr lang="en-IN" dirty="0"/>
          </a:p>
          <a:p>
            <a:pPr algn="r"/>
            <a:endParaRPr lang="en-IN" dirty="0"/>
          </a:p>
        </p:txBody>
      </p:sp>
      <p:sp>
        <p:nvSpPr>
          <p:cNvPr id="7" name="Footer Placeholder 6"/>
          <p:cNvSpPr>
            <a:spLocks noGrp="1"/>
          </p:cNvSpPr>
          <p:nvPr>
            <p:ph type="ftr" sz="quarter" idx="11"/>
          </p:nvPr>
        </p:nvSpPr>
        <p:spPr/>
        <p:txBody>
          <a:bodyPr/>
          <a:lstStyle/>
          <a:p>
            <a:r>
              <a:rPr lang="en-US" smtClean="0"/>
              <a:t>VFSTR, Department of CSE</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07818"/>
            <a:ext cx="6248400" cy="1676400"/>
          </a:xfrm>
          <a:prstGeom prst="rect">
            <a:avLst/>
          </a:prstGeom>
        </p:spPr>
      </p:pic>
    </p:spTree>
    <p:extLst>
      <p:ext uri="{BB962C8B-B14F-4D97-AF65-F5344CB8AC3E}">
        <p14:creationId xmlns:p14="http://schemas.microsoft.com/office/powerpoint/2010/main" val="339018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 to be used</a:t>
            </a:r>
          </a:p>
        </p:txBody>
      </p:sp>
      <p:sp>
        <p:nvSpPr>
          <p:cNvPr id="3" name="Content Placeholder 2"/>
          <p:cNvSpPr>
            <a:spLocks noGrp="1"/>
          </p:cNvSpPr>
          <p:nvPr>
            <p:ph sz="quarter" idx="1"/>
          </p:nvPr>
        </p:nvSpPr>
        <p:spPr/>
        <p:txBody>
          <a:bodyPr/>
          <a:lstStyle/>
          <a:p>
            <a:r>
              <a:rPr lang="en-IN" dirty="0"/>
              <a:t>Google co-laboratory</a:t>
            </a:r>
          </a:p>
          <a:p>
            <a:r>
              <a:rPr lang="en-IN" dirty="0"/>
              <a:t>Anaconda Navigator or </a:t>
            </a:r>
            <a:r>
              <a:rPr lang="en-IN" dirty="0" err="1"/>
              <a:t>Jupyter</a:t>
            </a:r>
            <a:r>
              <a:rPr lang="en-IN" dirty="0"/>
              <a:t> Notebook</a:t>
            </a:r>
          </a:p>
          <a:p>
            <a:r>
              <a:rPr lang="en-IN" dirty="0"/>
              <a:t>Python </a:t>
            </a:r>
          </a:p>
          <a:p>
            <a:r>
              <a:rPr lang="en-IN" dirty="0" err="1"/>
              <a:t>Keras</a:t>
            </a:r>
            <a:r>
              <a:rPr lang="en-IN" dirty="0"/>
              <a:t> modules for NLP</a:t>
            </a:r>
          </a:p>
          <a:p>
            <a:r>
              <a:rPr lang="en-IN" dirty="0" err="1"/>
              <a:t>Sci</a:t>
            </a:r>
            <a:r>
              <a:rPr lang="en-IN" dirty="0"/>
              <a:t>-kit-learn functions </a:t>
            </a:r>
          </a:p>
          <a:p>
            <a:r>
              <a:rPr lang="en-IN" dirty="0"/>
              <a:t>Visualization libraries such as </a:t>
            </a:r>
            <a:r>
              <a:rPr lang="en-IN" dirty="0" err="1"/>
              <a:t>Matplotlib</a:t>
            </a:r>
            <a:r>
              <a:rPr lang="en-IN" dirty="0"/>
              <a:t>, </a:t>
            </a:r>
            <a:r>
              <a:rPr lang="en-IN" dirty="0" err="1"/>
              <a:t>Seaborn</a:t>
            </a:r>
            <a:endParaRPr lang="en-IN" dirty="0"/>
          </a:p>
          <a:p>
            <a:r>
              <a:rPr lang="en-IN" dirty="0"/>
              <a:t>Pandas and </a:t>
            </a:r>
            <a:r>
              <a:rPr lang="en-IN" dirty="0" err="1"/>
              <a:t>Numpy</a:t>
            </a:r>
            <a:r>
              <a:rPr lang="en-IN" dirty="0"/>
              <a:t> </a:t>
            </a:r>
            <a:r>
              <a:rPr lang="en-IN" dirty="0" smtClean="0"/>
              <a:t>for </a:t>
            </a:r>
            <a:r>
              <a:rPr lang="en-IN" dirty="0"/>
              <a:t>numerical computations, visualizations and database style operations.</a:t>
            </a:r>
          </a:p>
          <a:p>
            <a:endParaRPr lang="en-IN" dirty="0"/>
          </a:p>
          <a:p>
            <a:endParaRPr lang="en-IN" dirty="0"/>
          </a:p>
          <a:p>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38975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RNN</a:t>
            </a:r>
          </a:p>
        </p:txBody>
      </p:sp>
      <p:sp>
        <p:nvSpPr>
          <p:cNvPr id="3" name="Content Placeholder 2"/>
          <p:cNvSpPr>
            <a:spLocks noGrp="1"/>
          </p:cNvSpPr>
          <p:nvPr>
            <p:ph sz="quarter" idx="1"/>
          </p:nvPr>
        </p:nvSpPr>
        <p:spPr/>
        <p:txBody>
          <a:bodyPr/>
          <a:lstStyle/>
          <a:p>
            <a:r>
              <a:rPr lang="en-IN" dirty="0"/>
              <a:t>We might have definitely heard of convolutional neural networks capable of replicating humanoid neurons. </a:t>
            </a:r>
          </a:p>
          <a:p>
            <a:r>
              <a:rPr lang="en-IN" dirty="0"/>
              <a:t>These kind of neural networks comprise of a summation function which sums up the weights with additional bias and an activation function which decides the output.</a:t>
            </a:r>
          </a:p>
          <a:p>
            <a:r>
              <a:rPr lang="en-IN" dirty="0"/>
              <a:t>And of course it consists of 3 major layers: input layer, hidden layer and output layer. The visualization is as follows:</a:t>
            </a:r>
          </a:p>
        </p:txBody>
      </p:sp>
      <p:sp>
        <p:nvSpPr>
          <p:cNvPr id="7" name="Slide Number Placeholder 6"/>
          <p:cNvSpPr>
            <a:spLocks noGrp="1"/>
          </p:cNvSpPr>
          <p:nvPr>
            <p:ph type="sldNum" sz="quarter" idx="15"/>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92794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RNN</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5108" y="1600200"/>
            <a:ext cx="7451783" cy="4873625"/>
          </a:xfrm>
        </p:spPr>
      </p:pic>
      <p:sp>
        <p:nvSpPr>
          <p:cNvPr id="7" name="Slide Number Placeholder 6"/>
          <p:cNvSpPr>
            <a:spLocks noGrp="1"/>
          </p:cNvSpPr>
          <p:nvPr>
            <p:ph type="sldNum" sz="quarter" idx="15"/>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63000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RNN</a:t>
            </a:r>
          </a:p>
        </p:txBody>
      </p:sp>
      <p:sp>
        <p:nvSpPr>
          <p:cNvPr id="3" name="Content Placeholder 2"/>
          <p:cNvSpPr>
            <a:spLocks noGrp="1"/>
          </p:cNvSpPr>
          <p:nvPr>
            <p:ph sz="quarter" idx="1"/>
          </p:nvPr>
        </p:nvSpPr>
        <p:spPr/>
        <p:txBody>
          <a:bodyPr/>
          <a:lstStyle/>
          <a:p>
            <a:r>
              <a:rPr lang="en-IN" dirty="0"/>
              <a:t>Now let us understand the need to introduce RNN. </a:t>
            </a:r>
          </a:p>
          <a:p>
            <a:r>
              <a:rPr lang="en-IN" dirty="0"/>
              <a:t>Humans don’t start their thinking from scratch every second. We also keep the past in view on multiple occasions. Simple examples can be drawing money from an ATM, paying bills, driving to a certain location etc.</a:t>
            </a:r>
          </a:p>
          <a:p>
            <a:r>
              <a:rPr lang="en-IN" dirty="0"/>
              <a:t>In all the above cases we use our past experience. This is where RNN succeeds and CNN fails.</a:t>
            </a:r>
          </a:p>
          <a:p>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31623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RNN</a:t>
            </a:r>
          </a:p>
        </p:txBody>
      </p:sp>
      <p:sp>
        <p:nvSpPr>
          <p:cNvPr id="3" name="Content Placeholder 2"/>
          <p:cNvSpPr>
            <a:spLocks noGrp="1"/>
          </p:cNvSpPr>
          <p:nvPr>
            <p:ph sz="quarter" idx="1"/>
          </p:nvPr>
        </p:nvSpPr>
        <p:spPr/>
        <p:txBody>
          <a:bodyPr/>
          <a:lstStyle/>
          <a:p>
            <a:r>
              <a:rPr lang="en-IN" dirty="0"/>
              <a:t>RNNs are capable of taking decisions based on past knowledge something the CNNs lack.</a:t>
            </a:r>
          </a:p>
          <a:p>
            <a:r>
              <a:rPr lang="en-IN" dirty="0"/>
              <a:t>While CNNs may help classify an image based on similar images they may not be helpful to classify sequential data.</a:t>
            </a:r>
          </a:p>
          <a:p>
            <a:r>
              <a:rPr lang="en-IN" dirty="0"/>
              <a:t>This may include determining the category of a sentence consisting of a large sequence of words or a speech.</a:t>
            </a:r>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63966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 of RNN</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070310"/>
            <a:ext cx="7467600" cy="3933405"/>
          </a:xfrm>
        </p:spPr>
      </p:pic>
      <p:sp>
        <p:nvSpPr>
          <p:cNvPr id="7" name="Slide Number Placeholder 6"/>
          <p:cNvSpPr>
            <a:spLocks noGrp="1"/>
          </p:cNvSpPr>
          <p:nvPr>
            <p:ph type="sldNum" sz="quarter" idx="15"/>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423984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LSTM</a:t>
            </a:r>
          </a:p>
        </p:txBody>
      </p:sp>
      <p:sp>
        <p:nvSpPr>
          <p:cNvPr id="3" name="Content Placeholder 2"/>
          <p:cNvSpPr>
            <a:spLocks noGrp="1"/>
          </p:cNvSpPr>
          <p:nvPr>
            <p:ph sz="quarter" idx="1"/>
          </p:nvPr>
        </p:nvSpPr>
        <p:spPr/>
        <p:txBody>
          <a:bodyPr/>
          <a:lstStyle/>
          <a:p>
            <a:r>
              <a:rPr lang="en-IN" dirty="0"/>
              <a:t>Let’s consider a text like “My name is Ash and I’ve been to Tamil Nadu…..I can speak Tamil.”</a:t>
            </a:r>
          </a:p>
          <a:p>
            <a:r>
              <a:rPr lang="en-IN" dirty="0"/>
              <a:t>We obviously know that the last word in the sequence is going to be a certain language but the question is which language? Until we trace back to the first sentence we don’t know the answer.</a:t>
            </a:r>
          </a:p>
          <a:p>
            <a:r>
              <a:rPr lang="en-IN" dirty="0"/>
              <a:t>Although RNNs may consider the last few sentences they still can’t identify what language it is without keeping the entire essay in mind. This is because the gap has become really large and that created the need for LSTM.</a:t>
            </a:r>
          </a:p>
        </p:txBody>
      </p:sp>
      <p:sp>
        <p:nvSpPr>
          <p:cNvPr id="7" name="Slide Number Placeholder 6"/>
          <p:cNvSpPr>
            <a:spLocks noGrp="1"/>
          </p:cNvSpPr>
          <p:nvPr>
            <p:ph type="sldNum" sz="quarter" idx="15"/>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3775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 of LSTM</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2633984"/>
            <a:ext cx="7467600" cy="2806057"/>
          </a:xfrm>
        </p:spPr>
      </p:pic>
      <p:sp>
        <p:nvSpPr>
          <p:cNvPr id="7" name="Slide Number Placeholder 6"/>
          <p:cNvSpPr>
            <a:spLocks noGrp="1"/>
          </p:cNvSpPr>
          <p:nvPr>
            <p:ph type="sldNum" sz="quarter" idx="15"/>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83919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LSTM</a:t>
            </a:r>
          </a:p>
        </p:txBody>
      </p:sp>
      <p:sp>
        <p:nvSpPr>
          <p:cNvPr id="3" name="Content Placeholder 2"/>
          <p:cNvSpPr>
            <a:spLocks noGrp="1"/>
          </p:cNvSpPr>
          <p:nvPr>
            <p:ph sz="quarter" idx="1"/>
          </p:nvPr>
        </p:nvSpPr>
        <p:spPr/>
        <p:txBody>
          <a:bodyPr>
            <a:normAutofit/>
          </a:bodyPr>
          <a:lstStyle/>
          <a:p>
            <a:r>
              <a:rPr lang="en-IN" dirty="0"/>
              <a:t>The rectangular box is called as an LSTM cell. It comprises of three gates. The LSTM does have the ability to remove or add information to the cell state, carefully regulated by structures called gates.</a:t>
            </a:r>
          </a:p>
          <a:p>
            <a:r>
              <a:rPr lang="en-IN" dirty="0"/>
              <a:t>The gates are different neural networks that decide which information is allowed on the cell state. The gates can learn what information is relevant to keep or forget during training.</a:t>
            </a:r>
          </a:p>
        </p:txBody>
      </p:sp>
      <p:sp>
        <p:nvSpPr>
          <p:cNvPr id="7" name="Slide Number Placeholder 6"/>
          <p:cNvSpPr>
            <a:spLocks noGrp="1"/>
          </p:cNvSpPr>
          <p:nvPr>
            <p:ph type="sldNum" sz="quarter" idx="15"/>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411347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LSTM</a:t>
            </a:r>
          </a:p>
        </p:txBody>
      </p:sp>
      <p:sp>
        <p:nvSpPr>
          <p:cNvPr id="3" name="Content Placeholder 2"/>
          <p:cNvSpPr>
            <a:spLocks noGrp="1"/>
          </p:cNvSpPr>
          <p:nvPr>
            <p:ph sz="quarter" idx="1"/>
          </p:nvPr>
        </p:nvSpPr>
        <p:spPr/>
        <p:txBody>
          <a:bodyPr>
            <a:normAutofit lnSpcReduction="10000"/>
          </a:bodyPr>
          <a:lstStyle/>
          <a:p>
            <a:r>
              <a:rPr lang="en-IN" u="sng" dirty="0"/>
              <a:t>Input Gate: </a:t>
            </a:r>
            <a:r>
              <a:rPr lang="en-IN" dirty="0"/>
              <a:t>It controls whether a value must be updated or not. </a:t>
            </a:r>
          </a:p>
          <a:p>
            <a:r>
              <a:rPr lang="en-IN" b="1" dirty="0"/>
              <a:t>C</a:t>
            </a:r>
            <a:r>
              <a:rPr lang="en-IN" b="1" baseline="-25000" dirty="0"/>
              <a:t>t</a:t>
            </a:r>
            <a:r>
              <a:rPr lang="en-IN" b="1" dirty="0"/>
              <a:t> = C</a:t>
            </a:r>
            <a:r>
              <a:rPr lang="en-IN" b="1" baseline="-25000" dirty="0"/>
              <a:t>t</a:t>
            </a:r>
            <a:r>
              <a:rPr lang="en-IN" b="1" dirty="0"/>
              <a:t> + (I</a:t>
            </a:r>
            <a:r>
              <a:rPr lang="en-IN" b="1" baseline="-25000" dirty="0"/>
              <a:t>t</a:t>
            </a:r>
            <a:r>
              <a:rPr lang="en-IN" b="1" dirty="0"/>
              <a:t> * </a:t>
            </a:r>
            <a:r>
              <a:rPr lang="en-IN" b="1" dirty="0" err="1"/>
              <a:t>C`</a:t>
            </a:r>
            <a:r>
              <a:rPr lang="en-IN" b="1" baseline="-25000" dirty="0" err="1"/>
              <a:t>t</a:t>
            </a:r>
            <a:r>
              <a:rPr lang="en-IN" b="1" dirty="0"/>
              <a:t>)</a:t>
            </a:r>
            <a:endParaRPr lang="en-IN" dirty="0"/>
          </a:p>
          <a:p>
            <a:r>
              <a:rPr lang="en-IN" u="sng" dirty="0"/>
              <a:t>Forget Gate: </a:t>
            </a:r>
            <a:r>
              <a:rPr lang="en-IN" dirty="0"/>
              <a:t>It controls whether memory is set to zero or should </a:t>
            </a:r>
            <a:r>
              <a:rPr lang="en-IN" dirty="0" err="1"/>
              <a:t>lstm</a:t>
            </a:r>
            <a:r>
              <a:rPr lang="en-IN" dirty="0"/>
              <a:t> remember previous state.</a:t>
            </a:r>
          </a:p>
          <a:p>
            <a:r>
              <a:rPr lang="en-IN" b="1" dirty="0"/>
              <a:t>C</a:t>
            </a:r>
            <a:r>
              <a:rPr lang="en-IN" b="1" baseline="-25000" dirty="0"/>
              <a:t>t</a:t>
            </a:r>
            <a:r>
              <a:rPr lang="en-IN" b="1" dirty="0"/>
              <a:t> = C</a:t>
            </a:r>
            <a:r>
              <a:rPr lang="en-IN" b="1" baseline="-25000" dirty="0"/>
              <a:t>t-1</a:t>
            </a:r>
            <a:r>
              <a:rPr lang="en-IN" b="1" dirty="0"/>
              <a:t> * </a:t>
            </a:r>
            <a:r>
              <a:rPr lang="en-IN" b="1" dirty="0" err="1"/>
              <a:t>f</a:t>
            </a:r>
            <a:r>
              <a:rPr lang="en-IN" b="1" baseline="-25000" dirty="0" err="1"/>
              <a:t>t</a:t>
            </a:r>
            <a:endParaRPr lang="en-IN" dirty="0"/>
          </a:p>
          <a:p>
            <a:r>
              <a:rPr lang="en-IN" u="sng" dirty="0"/>
              <a:t>Output Gate: </a:t>
            </a:r>
            <a:r>
              <a:rPr lang="en-IN" dirty="0"/>
              <a:t>It determines whether the output of the current cell state is made visible.</a:t>
            </a:r>
          </a:p>
          <a:p>
            <a:r>
              <a:rPr lang="en-IN" dirty="0"/>
              <a:t>All of these gates have a sigmoid activation function. In addition we also have a cell state vector Ct.</a:t>
            </a:r>
          </a:p>
          <a:p>
            <a:r>
              <a:rPr lang="en-IN" b="1" dirty="0" err="1"/>
              <a:t>H</a:t>
            </a:r>
            <a:r>
              <a:rPr lang="en-IN" b="1" baseline="-25000" dirty="0" err="1"/>
              <a:t>t</a:t>
            </a:r>
            <a:r>
              <a:rPr lang="en-IN" b="1" dirty="0"/>
              <a:t> = </a:t>
            </a:r>
            <a:r>
              <a:rPr lang="en-IN" b="1" dirty="0" err="1"/>
              <a:t>tanh</a:t>
            </a:r>
            <a:r>
              <a:rPr lang="en-IN" b="1" dirty="0"/>
              <a:t>(C</a:t>
            </a:r>
            <a:r>
              <a:rPr lang="en-IN" b="1" baseline="-25000" dirty="0"/>
              <a:t>t</a:t>
            </a:r>
            <a:r>
              <a:rPr lang="en-IN" b="1" dirty="0"/>
              <a:t>)</a:t>
            </a:r>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233016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to be covered</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Abstract</a:t>
            </a:r>
          </a:p>
          <a:p>
            <a:r>
              <a:rPr lang="en-IN" dirty="0" smtClean="0"/>
              <a:t>Architecture</a:t>
            </a:r>
          </a:p>
          <a:p>
            <a:r>
              <a:rPr lang="en-IN" dirty="0" smtClean="0"/>
              <a:t>Hardware and Software Requirements</a:t>
            </a:r>
          </a:p>
          <a:p>
            <a:r>
              <a:rPr lang="en-IN" dirty="0" smtClean="0"/>
              <a:t>Technical Requirements</a:t>
            </a:r>
          </a:p>
          <a:p>
            <a:r>
              <a:rPr lang="en-IN" dirty="0" smtClean="0"/>
              <a:t>Introduction to RNN</a:t>
            </a:r>
          </a:p>
          <a:p>
            <a:r>
              <a:rPr lang="en-IN" dirty="0" smtClean="0"/>
              <a:t>Need for LSTM</a:t>
            </a:r>
          </a:p>
          <a:p>
            <a:r>
              <a:rPr lang="en-IN" dirty="0" smtClean="0"/>
              <a:t>About LSTM</a:t>
            </a:r>
          </a:p>
          <a:p>
            <a:r>
              <a:rPr lang="en-IN" dirty="0" smtClean="0"/>
              <a:t>Evaluating the model</a:t>
            </a:r>
          </a:p>
          <a:p>
            <a:r>
              <a:rPr lang="en-IN" dirty="0" smtClean="0"/>
              <a:t>Pros and Cons</a:t>
            </a:r>
          </a:p>
          <a:p>
            <a:r>
              <a:rPr lang="en-IN" dirty="0" smtClean="0"/>
              <a:t>Applications </a:t>
            </a:r>
          </a:p>
          <a:p>
            <a:r>
              <a:rPr lang="en-IN" dirty="0" smtClean="0"/>
              <a:t>References</a:t>
            </a:r>
          </a:p>
          <a:p>
            <a:endParaRPr lang="en-IN" sz="20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382373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LSTM</a:t>
            </a:r>
          </a:p>
        </p:txBody>
      </p:sp>
      <p:sp>
        <p:nvSpPr>
          <p:cNvPr id="3" name="Content Placeholder 2"/>
          <p:cNvSpPr>
            <a:spLocks noGrp="1"/>
          </p:cNvSpPr>
          <p:nvPr>
            <p:ph sz="quarter" idx="1"/>
          </p:nvPr>
        </p:nvSpPr>
        <p:spPr/>
        <p:txBody>
          <a:bodyPr/>
          <a:lstStyle/>
          <a:p>
            <a:r>
              <a:rPr lang="en-IN" dirty="0"/>
              <a:t>The sigmoid layer outputs numbers between zero and one, describing how much of each component should be let through. A value of zero means “let nothing through,” while a value of one means “let everything through!”</a:t>
            </a:r>
          </a:p>
          <a:p>
            <a:r>
              <a:rPr lang="en-IN" dirty="0"/>
              <a:t>The core concept of LSTM’s are the cell state, and it’s various gates. The cell state act as a transport highway that transfers relative information all the way down the sequence chain.</a:t>
            </a:r>
          </a:p>
          <a:p>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427797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LSTM</a:t>
            </a:r>
          </a:p>
        </p:txBody>
      </p:sp>
      <p:sp>
        <p:nvSpPr>
          <p:cNvPr id="7" name="Slide Number Placeholder 6"/>
          <p:cNvSpPr>
            <a:spLocks noGrp="1"/>
          </p:cNvSpPr>
          <p:nvPr>
            <p:ph type="sldNum" sz="quarter" idx="15"/>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pic>
        <p:nvPicPr>
          <p:cNvPr id="13" name="Content Placeholder 1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828800"/>
            <a:ext cx="7467600" cy="3886200"/>
          </a:xfrm>
        </p:spPr>
      </p:pic>
    </p:spTree>
    <p:extLst>
      <p:ext uri="{BB962C8B-B14F-4D97-AF65-F5344CB8AC3E}">
        <p14:creationId xmlns:p14="http://schemas.microsoft.com/office/powerpoint/2010/main" val="294255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LSTM</a:t>
            </a:r>
          </a:p>
        </p:txBody>
      </p:sp>
      <p:sp>
        <p:nvSpPr>
          <p:cNvPr id="3" name="Content Placeholder 2"/>
          <p:cNvSpPr>
            <a:spLocks noGrp="1"/>
          </p:cNvSpPr>
          <p:nvPr>
            <p:ph sz="quarter" idx="1"/>
          </p:nvPr>
        </p:nvSpPr>
        <p:spPr/>
        <p:txBody>
          <a:bodyPr/>
          <a:lstStyle/>
          <a:p>
            <a:r>
              <a:rPr lang="en-IN" dirty="0" smtClean="0"/>
              <a:t>First, in order to pass the inputs we create an Input class object.</a:t>
            </a:r>
          </a:p>
          <a:p>
            <a:r>
              <a:rPr lang="en-IN" dirty="0" smtClean="0"/>
              <a:t>Next we create a “layer” object to which an complex embedding of the input is passed. Now, this object is passed to LSTM as input.</a:t>
            </a:r>
          </a:p>
          <a:p>
            <a:r>
              <a:rPr lang="en-IN" dirty="0" smtClean="0"/>
              <a:t>Next, we have the Dense function which does the weighted summation of inputs followed by addition of bias.</a:t>
            </a:r>
          </a:p>
          <a:p>
            <a:r>
              <a:rPr lang="en-IN" dirty="0" smtClean="0"/>
              <a:t>The summation passes through the </a:t>
            </a:r>
            <a:r>
              <a:rPr lang="en-IN" dirty="0" err="1" smtClean="0"/>
              <a:t>relu</a:t>
            </a:r>
            <a:r>
              <a:rPr lang="en-IN" dirty="0" smtClean="0"/>
              <a:t> activation function.</a:t>
            </a:r>
          </a:p>
          <a:p>
            <a:endParaRPr lang="en-IN" dirty="0" smtClean="0"/>
          </a:p>
          <a:p>
            <a:endParaRPr lang="en-IN" dirty="0" smtClean="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254807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LSTM</a:t>
            </a:r>
          </a:p>
        </p:txBody>
      </p:sp>
      <p:sp>
        <p:nvSpPr>
          <p:cNvPr id="3" name="Content Placeholder 2"/>
          <p:cNvSpPr>
            <a:spLocks noGrp="1"/>
          </p:cNvSpPr>
          <p:nvPr>
            <p:ph sz="quarter" idx="1"/>
          </p:nvPr>
        </p:nvSpPr>
        <p:spPr/>
        <p:txBody>
          <a:bodyPr/>
          <a:lstStyle/>
          <a:p>
            <a:r>
              <a:rPr lang="en-IN" dirty="0" smtClean="0"/>
              <a:t>Next, in order to eliminate certain information that may not be useful for decision making, the Dropout function is introduced at a rate of 0.5.</a:t>
            </a:r>
          </a:p>
          <a:p>
            <a:r>
              <a:rPr lang="en-IN" dirty="0" smtClean="0"/>
              <a:t> After filtering out unnecessary information, yet again the Dense function is called </a:t>
            </a:r>
            <a:r>
              <a:rPr lang="en-IN" dirty="0"/>
              <a:t>which does the weighted summation of inputs followed by addition of bias.</a:t>
            </a:r>
          </a:p>
          <a:p>
            <a:r>
              <a:rPr lang="en-IN" dirty="0" smtClean="0"/>
              <a:t>This time, the </a:t>
            </a:r>
            <a:r>
              <a:rPr lang="en-IN" dirty="0"/>
              <a:t>summation passes through the </a:t>
            </a:r>
            <a:r>
              <a:rPr lang="en-IN" dirty="0" smtClean="0"/>
              <a:t>sigmoid </a:t>
            </a:r>
            <a:r>
              <a:rPr lang="en-IN" dirty="0"/>
              <a:t>activation </a:t>
            </a:r>
            <a:r>
              <a:rPr lang="en-IN" dirty="0" smtClean="0"/>
              <a:t>function.</a:t>
            </a:r>
          </a:p>
          <a:p>
            <a:r>
              <a:rPr lang="en-IN" dirty="0" smtClean="0"/>
              <a:t>Finally, we have the model object, which groups all the given layers into a single object model.</a:t>
            </a:r>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94608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the Model</a:t>
            </a:r>
            <a:endParaRPr lang="en-IN" dirty="0"/>
          </a:p>
        </p:txBody>
      </p:sp>
      <p:pic>
        <p:nvPicPr>
          <p:cNvPr id="10" name="Content Placeholder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52600"/>
            <a:ext cx="7467600" cy="3821859"/>
          </a:xfrm>
        </p:spPr>
      </p:pic>
      <p:sp>
        <p:nvSpPr>
          <p:cNvPr id="4" name="Slide Number Placeholder 3"/>
          <p:cNvSpPr>
            <a:spLocks noGrp="1"/>
          </p:cNvSpPr>
          <p:nvPr>
            <p:ph type="sldNum" sz="quarter" idx="15"/>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259418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the Model</a:t>
            </a:r>
            <a:endParaRPr lang="en-IN" dirty="0"/>
          </a:p>
        </p:txBody>
      </p:sp>
      <p:sp>
        <p:nvSpPr>
          <p:cNvPr id="3" name="Content Placeholder 2"/>
          <p:cNvSpPr>
            <a:spLocks noGrp="1"/>
          </p:cNvSpPr>
          <p:nvPr>
            <p:ph sz="quarter" idx="1"/>
          </p:nvPr>
        </p:nvSpPr>
        <p:spPr/>
        <p:txBody>
          <a:bodyPr/>
          <a:lstStyle/>
          <a:p>
            <a:r>
              <a:rPr lang="en-IN" dirty="0" smtClean="0"/>
              <a:t>We vary the number of epochs and evaluate our model at each iteration until we achieve our required classification.</a:t>
            </a:r>
          </a:p>
          <a:p>
            <a:r>
              <a:rPr lang="en-IN" dirty="0" smtClean="0"/>
              <a:t>We use metrics from the confusion matrix to evaluate our model.</a:t>
            </a:r>
          </a:p>
          <a:p>
            <a:r>
              <a:rPr lang="en-IN" dirty="0" smtClean="0"/>
              <a:t>We can also use similarity measures such as </a:t>
            </a:r>
            <a:r>
              <a:rPr lang="en-IN" dirty="0" err="1" smtClean="0"/>
              <a:t>Jaccard</a:t>
            </a:r>
            <a:r>
              <a:rPr lang="en-IN" dirty="0" smtClean="0"/>
              <a:t> Similarity, Cosine Similarity etc.</a:t>
            </a:r>
          </a:p>
          <a:p>
            <a:r>
              <a:rPr lang="en-IN" dirty="0" smtClean="0"/>
              <a:t>Furthermore, we may also use distance measures such as L1-norm, L2-norm….L∞-norm.</a:t>
            </a:r>
          </a:p>
          <a:p>
            <a:endParaRPr lang="en-IN" dirty="0" smtClean="0"/>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6"/>
          </p:nvPr>
        </p:nvSpPr>
        <p:spPr/>
        <p:txBody>
          <a:bodyPr/>
          <a:lstStyle/>
          <a:p>
            <a:r>
              <a:rPr lang="en-US" dirty="0" smtClean="0"/>
              <a:t> VFSTR, Department of CSE</a:t>
            </a:r>
            <a:endParaRPr lang="en-US" dirty="0"/>
          </a:p>
        </p:txBody>
      </p:sp>
    </p:spTree>
    <p:extLst>
      <p:ext uri="{BB962C8B-B14F-4D97-AF65-F5344CB8AC3E}">
        <p14:creationId xmlns:p14="http://schemas.microsoft.com/office/powerpoint/2010/main" val="3136363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a:t>
            </a:r>
            <a:endParaRPr lang="en-IN" dirty="0"/>
          </a:p>
        </p:txBody>
      </p:sp>
      <p:sp>
        <p:nvSpPr>
          <p:cNvPr id="3" name="Content Placeholder 2"/>
          <p:cNvSpPr>
            <a:spLocks noGrp="1"/>
          </p:cNvSpPr>
          <p:nvPr>
            <p:ph sz="quarter" idx="1"/>
          </p:nvPr>
        </p:nvSpPr>
        <p:spPr/>
        <p:txBody>
          <a:bodyPr/>
          <a:lstStyle/>
          <a:p>
            <a:r>
              <a:rPr lang="en-IN" b="1" u="sng" dirty="0" smtClean="0"/>
              <a:t>Pros:</a:t>
            </a:r>
          </a:p>
          <a:p>
            <a:r>
              <a:rPr lang="en-IN" dirty="0" smtClean="0"/>
              <a:t>Overcomes Vanishing Gradient problem.</a:t>
            </a:r>
          </a:p>
          <a:p>
            <a:r>
              <a:rPr lang="en-IN" dirty="0" smtClean="0"/>
              <a:t>Useful for time series data with lags.</a:t>
            </a:r>
          </a:p>
          <a:p>
            <a:r>
              <a:rPr lang="en-IN" dirty="0" smtClean="0"/>
              <a:t>Less sensitivity to gaps compared to RNNs.</a:t>
            </a:r>
          </a:p>
          <a:p>
            <a:r>
              <a:rPr lang="en-IN" b="1" u="sng" dirty="0" smtClean="0"/>
              <a:t>Cons:</a:t>
            </a:r>
          </a:p>
          <a:p>
            <a:r>
              <a:rPr lang="en-IN" dirty="0"/>
              <a:t>A very complex structure not that easy to understand.</a:t>
            </a:r>
          </a:p>
          <a:p>
            <a:r>
              <a:rPr lang="en-IN" dirty="0"/>
              <a:t>Requires more </a:t>
            </a:r>
            <a:r>
              <a:rPr lang="en-IN" dirty="0" smtClean="0"/>
              <a:t>memory and time </a:t>
            </a:r>
            <a:r>
              <a:rPr lang="en-IN" dirty="0"/>
              <a:t>to train</a:t>
            </a:r>
            <a:r>
              <a:rPr lang="en-IN" dirty="0" smtClean="0"/>
              <a:t>.</a:t>
            </a:r>
          </a:p>
          <a:p>
            <a:r>
              <a:rPr lang="en-IN" dirty="0"/>
              <a:t>Prone to overfitting.</a:t>
            </a:r>
          </a:p>
          <a:p>
            <a:r>
              <a:rPr lang="en-IN" dirty="0"/>
              <a:t>Sensitive to random weight initializations.</a:t>
            </a:r>
          </a:p>
          <a:p>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26</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64022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LSTM</a:t>
            </a:r>
            <a:endParaRPr lang="en-IN" dirty="0"/>
          </a:p>
        </p:txBody>
      </p:sp>
      <p:sp>
        <p:nvSpPr>
          <p:cNvPr id="3" name="Content Placeholder 2"/>
          <p:cNvSpPr>
            <a:spLocks noGrp="1"/>
          </p:cNvSpPr>
          <p:nvPr>
            <p:ph sz="quarter" idx="1"/>
          </p:nvPr>
        </p:nvSpPr>
        <p:spPr/>
        <p:txBody>
          <a:bodyPr/>
          <a:lstStyle/>
          <a:p>
            <a:r>
              <a:rPr lang="en-IN" dirty="0" smtClean="0"/>
              <a:t>Time series prediction</a:t>
            </a:r>
          </a:p>
          <a:p>
            <a:r>
              <a:rPr lang="en-IN" dirty="0" smtClean="0"/>
              <a:t>Speech Recognition</a:t>
            </a:r>
          </a:p>
          <a:p>
            <a:r>
              <a:rPr lang="en-IN" dirty="0" smtClean="0"/>
              <a:t>Handwriting Recognition</a:t>
            </a:r>
          </a:p>
          <a:p>
            <a:r>
              <a:rPr lang="en-IN" dirty="0" smtClean="0"/>
              <a:t>Grammar Learning</a:t>
            </a:r>
          </a:p>
          <a:p>
            <a:r>
              <a:rPr lang="en-IN" dirty="0" smtClean="0"/>
              <a:t>Music Composition</a:t>
            </a:r>
          </a:p>
          <a:p>
            <a:r>
              <a:rPr lang="en-IN" dirty="0" smtClean="0"/>
              <a:t>Rhythm Learning</a:t>
            </a:r>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27</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11887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sz="quarter" idx="1"/>
          </p:nvPr>
        </p:nvSpPr>
        <p:spPr/>
        <p:txBody>
          <a:bodyPr/>
          <a:lstStyle/>
          <a:p>
            <a:r>
              <a:rPr lang="en-IN" dirty="0">
                <a:hlinkClick r:id="rId2"/>
              </a:rPr>
              <a:t>https://colah.github.io/posts/2015-08-Understanding-LSTMs/</a:t>
            </a:r>
            <a:endParaRPr lang="en-IN" dirty="0"/>
          </a:p>
          <a:p>
            <a:r>
              <a:rPr lang="en-IN" dirty="0">
                <a:hlinkClick r:id="rId3"/>
              </a:rPr>
              <a:t>https://www.analyticsvidhya.com/blog/2017/12/fundamentals-of-deep-learning-introduction-to-lstm/</a:t>
            </a:r>
            <a:endParaRPr lang="en-IN" dirty="0"/>
          </a:p>
          <a:p>
            <a:r>
              <a:rPr lang="en-IN" dirty="0">
                <a:hlinkClick r:id="rId4"/>
              </a:rPr>
              <a:t>https://</a:t>
            </a:r>
            <a:r>
              <a:rPr lang="en-IN" dirty="0" smtClean="0">
                <a:hlinkClick r:id="rId4"/>
              </a:rPr>
              <a:t>arxiv.org/abs/1801.07883</a:t>
            </a:r>
            <a:endParaRPr lang="en-IN" dirty="0" smtClean="0"/>
          </a:p>
          <a:p>
            <a:r>
              <a:rPr lang="en-IN" dirty="0" smtClean="0">
                <a:hlinkClick r:id="rId5"/>
              </a:rPr>
              <a:t>https://www.geeksforgeeks.org/understanding-of-lstm-networks/</a:t>
            </a:r>
            <a:endParaRPr lang="en-IN" dirty="0"/>
          </a:p>
          <a:p>
            <a:r>
              <a:rPr lang="en-IN" dirty="0">
                <a:hlinkClick r:id="rId6"/>
              </a:rPr>
              <a:t>https://youtu.be/QciIcRxJvsM</a:t>
            </a:r>
            <a:endParaRPr lang="en-IN" dirty="0"/>
          </a:p>
          <a:p>
            <a:r>
              <a:rPr lang="en-IN" dirty="0">
                <a:hlinkClick r:id="rId7"/>
              </a:rPr>
              <a:t>https://youtu.be/UNmqTiOnRfg</a:t>
            </a:r>
            <a:endParaRPr lang="en-IN" dirty="0"/>
          </a:p>
          <a:p>
            <a:endParaRPr lang="en-IN" dirty="0"/>
          </a:p>
          <a:p>
            <a:endParaRPr lang="en-IN" dirty="0"/>
          </a:p>
          <a:p>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25807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4171" y="2967335"/>
            <a:ext cx="7335663" cy="1323439"/>
          </a:xfrm>
          <a:prstGeom prst="rect">
            <a:avLst/>
          </a:prstGeom>
          <a:noFill/>
        </p:spPr>
        <p:txBody>
          <a:bodyPr wrap="none" lIns="91440" tIns="45720" rIns="91440" bIns="45720">
            <a:spAutoFit/>
          </a:bodyPr>
          <a:lstStyle/>
          <a:p>
            <a:pPr algn="ctr"/>
            <a:r>
              <a:rPr lang="en-US" sz="8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4" name="Footer Placeholder 3"/>
          <p:cNvSpPr>
            <a:spLocks noGrp="1"/>
          </p:cNvSpPr>
          <p:nvPr>
            <p:ph type="ftr" sz="quarter" idx="11"/>
          </p:nvPr>
        </p:nvSpPr>
        <p:spPr/>
        <p:txBody>
          <a:bodyPr/>
          <a:lstStyle/>
          <a:p>
            <a:r>
              <a:rPr lang="en-US" smtClean="0"/>
              <a:t>VFSTR, 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579139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sz="quarter" idx="1"/>
          </p:nvPr>
        </p:nvSpPr>
        <p:spPr/>
        <p:txBody>
          <a:bodyPr/>
          <a:lstStyle/>
          <a:p>
            <a:r>
              <a:rPr lang="en-IN" dirty="0" smtClean="0"/>
              <a:t>Text Classification is an on-demand research project used by many NLP systems, Character Recognition, Music Composition, Handwriting Recognition and what not.</a:t>
            </a:r>
          </a:p>
          <a:p>
            <a:r>
              <a:rPr lang="en-IN" dirty="0" smtClean="0"/>
              <a:t>The project is based on classifying a set of text organized in 2-3 lines each, into one of the two categories: spam or ham.</a:t>
            </a:r>
          </a:p>
          <a:p>
            <a:r>
              <a:rPr lang="en-IN" dirty="0" smtClean="0"/>
              <a:t>The first step is to eliminate useless features. Except for the class label and text column, the other features are of no use and hence will be dropped.</a:t>
            </a:r>
            <a:endParaRPr lang="en-IN" dirty="0"/>
          </a:p>
        </p:txBody>
      </p:sp>
      <p:sp>
        <p:nvSpPr>
          <p:cNvPr id="8" name="Slide Number Placeholder 7"/>
          <p:cNvSpPr>
            <a:spLocks noGrp="1"/>
          </p:cNvSpPr>
          <p:nvPr>
            <p:ph type="sldNum" sz="quarter" idx="15"/>
          </p:nvPr>
        </p:nvSpPr>
        <p:spPr/>
        <p:txBody>
          <a:bodyPr/>
          <a:lstStyle/>
          <a:p>
            <a:fld id="{B6F15528-21DE-4FAA-801E-634DDDAF4B2B}" type="slidenum">
              <a:rPr lang="en-US" smtClean="0"/>
              <a:pPr/>
              <a:t>3</a:t>
            </a:fld>
            <a:endParaRPr lang="en-US"/>
          </a:p>
        </p:txBody>
      </p:sp>
      <p:sp>
        <p:nvSpPr>
          <p:cNvPr id="7" name="Footer Placeholder 6"/>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30955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sz="quarter" idx="1"/>
          </p:nvPr>
        </p:nvSpPr>
        <p:spPr/>
        <p:txBody>
          <a:bodyPr/>
          <a:lstStyle/>
          <a:p>
            <a:r>
              <a:rPr lang="en-IN" dirty="0"/>
              <a:t>After a bit of data visualization and analysis, we proceed by splitting the dataset into train and test.</a:t>
            </a:r>
          </a:p>
          <a:p>
            <a:r>
              <a:rPr lang="en-IN" dirty="0"/>
              <a:t>After tokenizing the data we create the required LSTM function and create an instance of it.</a:t>
            </a:r>
          </a:p>
          <a:p>
            <a:r>
              <a:rPr lang="en-IN" dirty="0"/>
              <a:t>Our final step is to fit the model to the dataset and train the model for a fixed number of iterations or epochs.</a:t>
            </a:r>
          </a:p>
          <a:p>
            <a:r>
              <a:rPr lang="en-IN" dirty="0"/>
              <a:t>We can further evaluate the model with metrics from the confusion matrix such as accuracy.</a:t>
            </a:r>
          </a:p>
        </p:txBody>
      </p:sp>
      <p:sp>
        <p:nvSpPr>
          <p:cNvPr id="7" name="Slide Number Placeholder 6"/>
          <p:cNvSpPr>
            <a:spLocks noGrp="1"/>
          </p:cNvSpPr>
          <p:nvPr>
            <p:ph type="sldNum" sz="quarter" idx="15"/>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27931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Architecture</a:t>
            </a:r>
            <a:endParaRPr lang="en-IN"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42627" y="1912641"/>
            <a:ext cx="5696745" cy="4248743"/>
          </a:xfrm>
        </p:spPr>
      </p:pic>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352268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 Dataset</a:t>
            </a:r>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6"/>
          </p:nvPr>
        </p:nvSpPr>
        <p:spPr/>
        <p:txBody>
          <a:bodyPr/>
          <a:lstStyle/>
          <a:p>
            <a:r>
              <a:rPr lang="en-US" smtClean="0"/>
              <a:t>VFSTR, Department of CSE</a:t>
            </a:r>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28179" y="1905000"/>
            <a:ext cx="6925642" cy="3962400"/>
          </a:xfrm>
        </p:spPr>
      </p:pic>
    </p:spTree>
    <p:extLst>
      <p:ext uri="{BB962C8B-B14F-4D97-AF65-F5344CB8AC3E}">
        <p14:creationId xmlns:p14="http://schemas.microsoft.com/office/powerpoint/2010/main" val="171594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Eliminating </a:t>
            </a:r>
            <a:r>
              <a:rPr lang="en-IN" dirty="0" smtClean="0"/>
              <a:t>useless Features</a:t>
            </a:r>
            <a:endParaRPr lang="en-IN" dirty="0"/>
          </a:p>
        </p:txBody>
      </p:sp>
      <p:sp>
        <p:nvSpPr>
          <p:cNvPr id="3" name="Content Placeholder 2"/>
          <p:cNvSpPr>
            <a:spLocks noGrp="1"/>
          </p:cNvSpPr>
          <p:nvPr>
            <p:ph sz="quarter" idx="1"/>
          </p:nvPr>
        </p:nvSpPr>
        <p:spPr/>
        <p:txBody>
          <a:bodyPr/>
          <a:lstStyle/>
          <a:p>
            <a:r>
              <a:rPr lang="en-IN" dirty="0" smtClean="0"/>
              <a:t>As you can see, features like username, screenname, location are not useful to the LSTM model in any way.</a:t>
            </a:r>
          </a:p>
          <a:p>
            <a:r>
              <a:rPr lang="en-IN" dirty="0" smtClean="0"/>
              <a:t>However, the text and assigned class label are the features that are actually useful to the model.</a:t>
            </a:r>
          </a:p>
          <a:p>
            <a:r>
              <a:rPr lang="en-IN" dirty="0" smtClean="0"/>
              <a:t>Hence, the useless features are dropped. This can be visualized in the following slide.</a:t>
            </a:r>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368446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Eliminating Useless Features</a:t>
            </a:r>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905000"/>
            <a:ext cx="7010400" cy="3962399"/>
          </a:xfrm>
        </p:spPr>
      </p:pic>
    </p:spTree>
    <p:extLst>
      <p:ext uri="{BB962C8B-B14F-4D97-AF65-F5344CB8AC3E}">
        <p14:creationId xmlns:p14="http://schemas.microsoft.com/office/powerpoint/2010/main" val="1811481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Requirements</a:t>
            </a:r>
          </a:p>
        </p:txBody>
      </p:sp>
      <p:sp>
        <p:nvSpPr>
          <p:cNvPr id="3" name="Content Placeholder 2"/>
          <p:cNvSpPr>
            <a:spLocks noGrp="1"/>
          </p:cNvSpPr>
          <p:nvPr>
            <p:ph sz="quarter" idx="1"/>
          </p:nvPr>
        </p:nvSpPr>
        <p:spPr/>
        <p:txBody>
          <a:bodyPr>
            <a:normAutofit lnSpcReduction="10000"/>
          </a:bodyPr>
          <a:lstStyle/>
          <a:p>
            <a:pPr marL="0" indent="0">
              <a:buNone/>
            </a:pPr>
            <a:r>
              <a:rPr lang="en-IN" b="1" dirty="0"/>
              <a:t>HARDWARE:</a:t>
            </a:r>
          </a:p>
          <a:p>
            <a:r>
              <a:rPr lang="en-IN" dirty="0"/>
              <a:t>RAM: 8GB or higher.</a:t>
            </a:r>
          </a:p>
          <a:p>
            <a:r>
              <a:rPr lang="en-IN" dirty="0"/>
              <a:t>Intel Core: i5 or higher</a:t>
            </a:r>
          </a:p>
          <a:p>
            <a:r>
              <a:rPr lang="en-IN" dirty="0"/>
              <a:t>Minimum memory required: 8GB</a:t>
            </a:r>
          </a:p>
          <a:p>
            <a:r>
              <a:rPr lang="en-IN" dirty="0"/>
              <a:t>Min Graphic Card: NVIDIA GeForce GTX 970</a:t>
            </a:r>
          </a:p>
          <a:p>
            <a:pPr marL="0" indent="0">
              <a:buNone/>
            </a:pPr>
            <a:r>
              <a:rPr lang="en-IN" b="1" dirty="0"/>
              <a:t>SOFTWARE:</a:t>
            </a:r>
          </a:p>
          <a:p>
            <a:r>
              <a:rPr lang="en-IN" dirty="0"/>
              <a:t>Windows OS (8 or higher) or any Linux OS.</a:t>
            </a:r>
          </a:p>
          <a:p>
            <a:r>
              <a:rPr lang="en-IN" dirty="0"/>
              <a:t>Python (3.6 or higher).</a:t>
            </a:r>
          </a:p>
          <a:p>
            <a:r>
              <a:rPr lang="en-IN" dirty="0"/>
              <a:t>CSV file support.</a:t>
            </a:r>
          </a:p>
          <a:p>
            <a:r>
              <a:rPr lang="en-IN" dirty="0"/>
              <a:t>High speed internet connectivity.</a:t>
            </a:r>
          </a:p>
          <a:p>
            <a:r>
              <a:rPr lang="en-IN" dirty="0"/>
              <a:t>MS-Office support.</a:t>
            </a:r>
          </a:p>
          <a:p>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p:txBody>
      </p:sp>
      <p:sp>
        <p:nvSpPr>
          <p:cNvPr id="7" name="Slide Number Placeholder 6"/>
          <p:cNvSpPr>
            <a:spLocks noGrp="1"/>
          </p:cNvSpPr>
          <p:nvPr>
            <p:ph type="sldNum" sz="quarter" idx="15"/>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6"/>
          </p:nvPr>
        </p:nvSpPr>
        <p:spPr/>
        <p:txBody>
          <a:bodyPr/>
          <a:lstStyle/>
          <a:p>
            <a:r>
              <a:rPr lang="en-US" smtClean="0"/>
              <a:t>VFSTR, Department of CSE</a:t>
            </a:r>
            <a:endParaRPr lang="en-US"/>
          </a:p>
        </p:txBody>
      </p:sp>
    </p:spTree>
    <p:extLst>
      <p:ext uri="{BB962C8B-B14F-4D97-AF65-F5344CB8AC3E}">
        <p14:creationId xmlns:p14="http://schemas.microsoft.com/office/powerpoint/2010/main" val="166811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1371</Words>
  <Application>Microsoft Office PowerPoint</Application>
  <PresentationFormat>On-screen Show (4:3)</PresentationFormat>
  <Paragraphs>195</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Department of Computer Science and Engineering  TEXT CLASSIFICATION USING LSTM (RNN)</vt:lpstr>
      <vt:lpstr>Topics to be covered</vt:lpstr>
      <vt:lpstr>ABSTRACT</vt:lpstr>
      <vt:lpstr>ABSTRACT</vt:lpstr>
      <vt:lpstr>Architecture</vt:lpstr>
      <vt:lpstr>Initial Dataset</vt:lpstr>
      <vt:lpstr>Eliminating useless Features</vt:lpstr>
      <vt:lpstr>Eliminating Useless Features</vt:lpstr>
      <vt:lpstr>Hardware and Software Requirements</vt:lpstr>
      <vt:lpstr>Technologies to be used</vt:lpstr>
      <vt:lpstr>Introduction to RNN</vt:lpstr>
      <vt:lpstr>Introduction to RNN</vt:lpstr>
      <vt:lpstr>Introduction to RNN</vt:lpstr>
      <vt:lpstr>Introduction to RNN</vt:lpstr>
      <vt:lpstr>Visualization of RNN</vt:lpstr>
      <vt:lpstr>Need for LSTM</vt:lpstr>
      <vt:lpstr>Visualization of LSTM</vt:lpstr>
      <vt:lpstr>About LSTM</vt:lpstr>
      <vt:lpstr>About LSTM</vt:lpstr>
      <vt:lpstr>About LSTM</vt:lpstr>
      <vt:lpstr>About LSTM</vt:lpstr>
      <vt:lpstr>About LSTM</vt:lpstr>
      <vt:lpstr>About LSTM</vt:lpstr>
      <vt:lpstr>Evaluating the Model</vt:lpstr>
      <vt:lpstr>Evaluating the Model</vt:lpstr>
      <vt:lpstr>Pros and Cons</vt:lpstr>
      <vt:lpstr>Applications of LSTM</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CLASSIFICATION USING LSTM (RNN)</dc:title>
  <dc:creator>yashwanthz</dc:creator>
  <cp:lastModifiedBy>yashwanthz</cp:lastModifiedBy>
  <cp:revision>47</cp:revision>
  <dcterms:created xsi:type="dcterms:W3CDTF">2006-08-16T00:00:00Z</dcterms:created>
  <dcterms:modified xsi:type="dcterms:W3CDTF">2021-06-10T13:45:23Z</dcterms:modified>
</cp:coreProperties>
</file>