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968" r:id="rId1"/>
  </p:sldMasterIdLst>
  <p:sldIdLst>
    <p:sldId id="258" r:id="rId2"/>
    <p:sldId id="257" r:id="rId3"/>
    <p:sldId id="259" r:id="rId4"/>
    <p:sldId id="261" r:id="rId5"/>
    <p:sldId id="262" r:id="rId6"/>
    <p:sldId id="275"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89" r:id="rId21"/>
    <p:sldId id="290" r:id="rId22"/>
    <p:sldId id="29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0" d="100"/>
          <a:sy n="60" d="100"/>
        </p:scale>
        <p:origin x="908" y="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2462B6-A736-44EF-BC26-1EF35DEE776F}" type="datetimeFigureOut">
              <a:rPr lang="en-IN" smtClean="0"/>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FED15D-9D02-4EB4-96FA-B90208AB5903}" type="slidenum">
              <a:rPr lang="en-IN" smtClean="0"/>
              <a:t>‹#›</a:t>
            </a:fld>
            <a:endParaRPr lang="en-IN"/>
          </a:p>
        </p:txBody>
      </p:sp>
    </p:spTree>
    <p:extLst>
      <p:ext uri="{BB962C8B-B14F-4D97-AF65-F5344CB8AC3E}">
        <p14:creationId xmlns:p14="http://schemas.microsoft.com/office/powerpoint/2010/main" val="1225582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2462B6-A736-44EF-BC26-1EF35DEE776F}" type="datetimeFigureOut">
              <a:rPr lang="en-IN" smtClean="0"/>
              <a:t>18-04-2023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FED15D-9D02-4EB4-96FA-B90208AB5903}" type="slidenum">
              <a:rPr lang="en-IN" smtClean="0"/>
              <a:t>‹#›</a:t>
            </a:fld>
            <a:endParaRPr lang="en-IN"/>
          </a:p>
        </p:txBody>
      </p:sp>
    </p:spTree>
    <p:extLst>
      <p:ext uri="{BB962C8B-B14F-4D97-AF65-F5344CB8AC3E}">
        <p14:creationId xmlns:p14="http://schemas.microsoft.com/office/powerpoint/2010/main" val="2058623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12462B6-A736-44EF-BC26-1EF35DEE776F}" type="datetimeFigureOut">
              <a:rPr lang="en-IN" smtClean="0"/>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FED15D-9D02-4EB4-96FA-B90208AB5903}" type="slidenum">
              <a:rPr lang="en-IN" smtClean="0"/>
              <a:t>‹#›</a:t>
            </a:fld>
            <a:endParaRPr lang="en-IN"/>
          </a:p>
        </p:txBody>
      </p:sp>
    </p:spTree>
    <p:extLst>
      <p:ext uri="{BB962C8B-B14F-4D97-AF65-F5344CB8AC3E}">
        <p14:creationId xmlns:p14="http://schemas.microsoft.com/office/powerpoint/2010/main" val="1155876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12462B6-A736-44EF-BC26-1EF35DEE776F}" type="datetimeFigureOut">
              <a:rPr lang="en-IN" smtClean="0"/>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FED15D-9D02-4EB4-96FA-B90208AB5903}"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737818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2462B6-A736-44EF-BC26-1EF35DEE776F}" type="datetimeFigureOut">
              <a:rPr lang="en-IN" smtClean="0"/>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FED15D-9D02-4EB4-96FA-B90208AB5903}" type="slidenum">
              <a:rPr lang="en-IN" smtClean="0"/>
              <a:t>‹#›</a:t>
            </a:fld>
            <a:endParaRPr lang="en-IN"/>
          </a:p>
        </p:txBody>
      </p:sp>
    </p:spTree>
    <p:extLst>
      <p:ext uri="{BB962C8B-B14F-4D97-AF65-F5344CB8AC3E}">
        <p14:creationId xmlns:p14="http://schemas.microsoft.com/office/powerpoint/2010/main" val="8905690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12462B6-A736-44EF-BC26-1EF35DEE776F}" type="datetimeFigureOut">
              <a:rPr lang="en-IN" smtClean="0"/>
              <a:t>18-04-2023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FED15D-9D02-4EB4-96FA-B90208AB5903}" type="slidenum">
              <a:rPr lang="en-IN" smtClean="0"/>
              <a:t>‹#›</a:t>
            </a:fld>
            <a:endParaRPr lang="en-IN"/>
          </a:p>
        </p:txBody>
      </p:sp>
    </p:spTree>
    <p:extLst>
      <p:ext uri="{BB962C8B-B14F-4D97-AF65-F5344CB8AC3E}">
        <p14:creationId xmlns:p14="http://schemas.microsoft.com/office/powerpoint/2010/main" val="5269887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12462B6-A736-44EF-BC26-1EF35DEE776F}" type="datetimeFigureOut">
              <a:rPr lang="en-IN" smtClean="0"/>
              <a:t>18-04-2023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FED15D-9D02-4EB4-96FA-B90208AB5903}" type="slidenum">
              <a:rPr lang="en-IN" smtClean="0"/>
              <a:t>‹#›</a:t>
            </a:fld>
            <a:endParaRPr lang="en-IN"/>
          </a:p>
        </p:txBody>
      </p:sp>
    </p:spTree>
    <p:extLst>
      <p:ext uri="{BB962C8B-B14F-4D97-AF65-F5344CB8AC3E}">
        <p14:creationId xmlns:p14="http://schemas.microsoft.com/office/powerpoint/2010/main" val="4532838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2462B6-A736-44EF-BC26-1EF35DEE776F}" type="datetimeFigureOut">
              <a:rPr lang="en-IN" smtClean="0"/>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FED15D-9D02-4EB4-96FA-B90208AB5903}" type="slidenum">
              <a:rPr lang="en-IN" smtClean="0"/>
              <a:t>‹#›</a:t>
            </a:fld>
            <a:endParaRPr lang="en-IN"/>
          </a:p>
        </p:txBody>
      </p:sp>
    </p:spTree>
    <p:extLst>
      <p:ext uri="{BB962C8B-B14F-4D97-AF65-F5344CB8AC3E}">
        <p14:creationId xmlns:p14="http://schemas.microsoft.com/office/powerpoint/2010/main" val="35459406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2462B6-A736-44EF-BC26-1EF35DEE776F}" type="datetimeFigureOut">
              <a:rPr lang="en-IN" smtClean="0"/>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FED15D-9D02-4EB4-96FA-B90208AB5903}" type="slidenum">
              <a:rPr lang="en-IN" smtClean="0"/>
              <a:t>‹#›</a:t>
            </a:fld>
            <a:endParaRPr lang="en-IN"/>
          </a:p>
        </p:txBody>
      </p:sp>
    </p:spTree>
    <p:extLst>
      <p:ext uri="{BB962C8B-B14F-4D97-AF65-F5344CB8AC3E}">
        <p14:creationId xmlns:p14="http://schemas.microsoft.com/office/powerpoint/2010/main" val="222907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12462B6-A736-44EF-BC26-1EF35DEE776F}" type="datetimeFigureOut">
              <a:rPr lang="en-IN" smtClean="0"/>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FED15D-9D02-4EB4-96FA-B90208AB5903}" type="slidenum">
              <a:rPr lang="en-IN" smtClean="0"/>
              <a:t>‹#›</a:t>
            </a:fld>
            <a:endParaRPr lang="en-IN"/>
          </a:p>
        </p:txBody>
      </p:sp>
    </p:spTree>
    <p:extLst>
      <p:ext uri="{BB962C8B-B14F-4D97-AF65-F5344CB8AC3E}">
        <p14:creationId xmlns:p14="http://schemas.microsoft.com/office/powerpoint/2010/main" val="1155834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2462B6-A736-44EF-BC26-1EF35DEE776F}" type="datetimeFigureOut">
              <a:rPr lang="en-IN" smtClean="0"/>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FED15D-9D02-4EB4-96FA-B90208AB5903}" type="slidenum">
              <a:rPr lang="en-IN" smtClean="0"/>
              <a:t>‹#›</a:t>
            </a:fld>
            <a:endParaRPr lang="en-IN"/>
          </a:p>
        </p:txBody>
      </p:sp>
    </p:spTree>
    <p:extLst>
      <p:ext uri="{BB962C8B-B14F-4D97-AF65-F5344CB8AC3E}">
        <p14:creationId xmlns:p14="http://schemas.microsoft.com/office/powerpoint/2010/main" val="1051806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2462B6-A736-44EF-BC26-1EF35DEE776F}" type="datetimeFigureOut">
              <a:rPr lang="en-IN" smtClean="0"/>
              <a:t>18-04-2023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FED15D-9D02-4EB4-96FA-B90208AB5903}" type="slidenum">
              <a:rPr lang="en-IN" smtClean="0"/>
              <a:t>‹#›</a:t>
            </a:fld>
            <a:endParaRPr lang="en-IN"/>
          </a:p>
        </p:txBody>
      </p:sp>
    </p:spTree>
    <p:extLst>
      <p:ext uri="{BB962C8B-B14F-4D97-AF65-F5344CB8AC3E}">
        <p14:creationId xmlns:p14="http://schemas.microsoft.com/office/powerpoint/2010/main" val="1021995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2462B6-A736-44EF-BC26-1EF35DEE776F}" type="datetimeFigureOut">
              <a:rPr lang="en-IN" smtClean="0"/>
              <a:t>18-04-2023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8FED15D-9D02-4EB4-96FA-B90208AB5903}" type="slidenum">
              <a:rPr lang="en-IN" smtClean="0"/>
              <a:t>‹#›</a:t>
            </a:fld>
            <a:endParaRPr lang="en-IN"/>
          </a:p>
        </p:txBody>
      </p:sp>
    </p:spTree>
    <p:extLst>
      <p:ext uri="{BB962C8B-B14F-4D97-AF65-F5344CB8AC3E}">
        <p14:creationId xmlns:p14="http://schemas.microsoft.com/office/powerpoint/2010/main" val="12593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12462B6-A736-44EF-BC26-1EF35DEE776F}" type="datetimeFigureOut">
              <a:rPr lang="en-IN" smtClean="0"/>
              <a:t>18-04-2023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28FED15D-9D02-4EB4-96FA-B90208AB5903}" type="slidenum">
              <a:rPr lang="en-IN" smtClean="0"/>
              <a:t>‹#›</a:t>
            </a:fld>
            <a:endParaRPr lang="en-IN"/>
          </a:p>
        </p:txBody>
      </p:sp>
    </p:spTree>
    <p:extLst>
      <p:ext uri="{BB962C8B-B14F-4D97-AF65-F5344CB8AC3E}">
        <p14:creationId xmlns:p14="http://schemas.microsoft.com/office/powerpoint/2010/main" val="1606723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12462B6-A736-44EF-BC26-1EF35DEE776F}" type="datetimeFigureOut">
              <a:rPr lang="en-IN" smtClean="0"/>
              <a:t>18-04-2023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28FED15D-9D02-4EB4-96FA-B90208AB5903}" type="slidenum">
              <a:rPr lang="en-IN" smtClean="0"/>
              <a:t>‹#›</a:t>
            </a:fld>
            <a:endParaRPr lang="en-IN"/>
          </a:p>
        </p:txBody>
      </p:sp>
    </p:spTree>
    <p:extLst>
      <p:ext uri="{BB962C8B-B14F-4D97-AF65-F5344CB8AC3E}">
        <p14:creationId xmlns:p14="http://schemas.microsoft.com/office/powerpoint/2010/main" val="409955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12462B6-A736-44EF-BC26-1EF35DEE776F}" type="datetimeFigureOut">
              <a:rPr lang="en-IN" smtClean="0"/>
              <a:t>18-04-2023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28FED15D-9D02-4EB4-96FA-B90208AB5903}" type="slidenum">
              <a:rPr lang="en-IN" smtClean="0"/>
              <a:t>‹#›</a:t>
            </a:fld>
            <a:endParaRPr lang="en-IN"/>
          </a:p>
        </p:txBody>
      </p:sp>
    </p:spTree>
    <p:extLst>
      <p:ext uri="{BB962C8B-B14F-4D97-AF65-F5344CB8AC3E}">
        <p14:creationId xmlns:p14="http://schemas.microsoft.com/office/powerpoint/2010/main" val="1770363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2462B6-A736-44EF-BC26-1EF35DEE776F}" type="datetimeFigureOut">
              <a:rPr lang="en-IN" smtClean="0"/>
              <a:t>18-04-2023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FED15D-9D02-4EB4-96FA-B90208AB5903}" type="slidenum">
              <a:rPr lang="en-IN" smtClean="0"/>
              <a:t>‹#›</a:t>
            </a:fld>
            <a:endParaRPr lang="en-IN"/>
          </a:p>
        </p:txBody>
      </p:sp>
    </p:spTree>
    <p:extLst>
      <p:ext uri="{BB962C8B-B14F-4D97-AF65-F5344CB8AC3E}">
        <p14:creationId xmlns:p14="http://schemas.microsoft.com/office/powerpoint/2010/main" val="1958431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12462B6-A736-44EF-BC26-1EF35DEE776F}" type="datetimeFigureOut">
              <a:rPr lang="en-IN" smtClean="0"/>
              <a:t>18-04-2023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8FED15D-9D02-4EB4-96FA-B90208AB5903}" type="slidenum">
              <a:rPr lang="en-IN" smtClean="0"/>
              <a:t>‹#›</a:t>
            </a:fld>
            <a:endParaRPr lang="en-IN"/>
          </a:p>
        </p:txBody>
      </p:sp>
    </p:spTree>
    <p:extLst>
      <p:ext uri="{BB962C8B-B14F-4D97-AF65-F5344CB8AC3E}">
        <p14:creationId xmlns:p14="http://schemas.microsoft.com/office/powerpoint/2010/main" val="3568217896"/>
      </p:ext>
    </p:extLst>
  </p:cSld>
  <p:clrMap bg1="dk1" tx1="lt1" bg2="dk2" tx2="lt2" accent1="accent1" accent2="accent2" accent3="accent3" accent4="accent4" accent5="accent5" accent6="accent6" hlink="hlink" folHlink="folHlink"/>
  <p:sldLayoutIdLst>
    <p:sldLayoutId id="2147484969" r:id="rId1"/>
    <p:sldLayoutId id="2147484970" r:id="rId2"/>
    <p:sldLayoutId id="2147484971" r:id="rId3"/>
    <p:sldLayoutId id="2147484972" r:id="rId4"/>
    <p:sldLayoutId id="2147484973" r:id="rId5"/>
    <p:sldLayoutId id="2147484974" r:id="rId6"/>
    <p:sldLayoutId id="2147484975" r:id="rId7"/>
    <p:sldLayoutId id="2147484976" r:id="rId8"/>
    <p:sldLayoutId id="2147484977" r:id="rId9"/>
    <p:sldLayoutId id="2147484978" r:id="rId10"/>
    <p:sldLayoutId id="2147484979" r:id="rId11"/>
    <p:sldLayoutId id="2147484980" r:id="rId12"/>
    <p:sldLayoutId id="2147484981" r:id="rId13"/>
    <p:sldLayoutId id="2147484982" r:id="rId14"/>
    <p:sldLayoutId id="2147484983" r:id="rId15"/>
    <p:sldLayoutId id="2147484984" r:id="rId16"/>
    <p:sldLayoutId id="214748498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F38CB-A4F4-6EAF-292D-EE8B4853F5DB}"/>
              </a:ext>
            </a:extLst>
          </p:cNvPr>
          <p:cNvSpPr>
            <a:spLocks noGrp="1"/>
          </p:cNvSpPr>
          <p:nvPr>
            <p:ph type="title"/>
          </p:nvPr>
        </p:nvSpPr>
        <p:spPr>
          <a:xfrm>
            <a:off x="838200" y="2541713"/>
            <a:ext cx="10515600" cy="1774574"/>
          </a:xfrm>
        </p:spPr>
        <p:txBody>
          <a:bodyPr>
            <a:normAutofit/>
          </a:bodyPr>
          <a:lstStyle/>
          <a:p>
            <a:r>
              <a:rPr lang="en-IN" sz="8800" dirty="0"/>
              <a:t>        EASY VISA </a:t>
            </a:r>
          </a:p>
        </p:txBody>
      </p:sp>
    </p:spTree>
    <p:extLst>
      <p:ext uri="{BB962C8B-B14F-4D97-AF65-F5344CB8AC3E}">
        <p14:creationId xmlns:p14="http://schemas.microsoft.com/office/powerpoint/2010/main" val="434535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4A1D7-D720-17F5-F2ED-B958AA724659}"/>
              </a:ext>
            </a:extLst>
          </p:cNvPr>
          <p:cNvSpPr>
            <a:spLocks noGrp="1"/>
          </p:cNvSpPr>
          <p:nvPr>
            <p:ph type="title"/>
          </p:nvPr>
        </p:nvSpPr>
        <p:spPr>
          <a:xfrm>
            <a:off x="646111" y="0"/>
            <a:ext cx="9404723" cy="690880"/>
          </a:xfrm>
        </p:spPr>
        <p:txBody>
          <a:bodyPr/>
          <a:lstStyle/>
          <a:p>
            <a:r>
              <a:rPr lang="en-IN" dirty="0"/>
              <a:t>HISTOGRAM_BOXPLOT</a:t>
            </a:r>
          </a:p>
        </p:txBody>
      </p:sp>
      <p:pic>
        <p:nvPicPr>
          <p:cNvPr id="5" name="Content Placeholder 4">
            <a:extLst>
              <a:ext uri="{FF2B5EF4-FFF2-40B4-BE49-F238E27FC236}">
                <a16:creationId xmlns:a16="http://schemas.microsoft.com/office/drawing/2014/main" id="{210FC442-79CA-FA32-B308-27D7BBC973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201" y="1172296"/>
            <a:ext cx="5892799" cy="3643543"/>
          </a:xfrm>
        </p:spPr>
      </p:pic>
      <p:pic>
        <p:nvPicPr>
          <p:cNvPr id="7" name="Picture 6">
            <a:extLst>
              <a:ext uri="{FF2B5EF4-FFF2-40B4-BE49-F238E27FC236}">
                <a16:creationId xmlns:a16="http://schemas.microsoft.com/office/drawing/2014/main" id="{15D84971-58FF-8977-52C5-7C315FD9B3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7600" y="1172296"/>
            <a:ext cx="5791199" cy="3643543"/>
          </a:xfrm>
          <a:prstGeom prst="rect">
            <a:avLst/>
          </a:prstGeom>
        </p:spPr>
      </p:pic>
      <p:sp>
        <p:nvSpPr>
          <p:cNvPr id="8" name="TextBox 7">
            <a:extLst>
              <a:ext uri="{FF2B5EF4-FFF2-40B4-BE49-F238E27FC236}">
                <a16:creationId xmlns:a16="http://schemas.microsoft.com/office/drawing/2014/main" id="{87A024B3-9799-ECB5-EF2D-0F4A48A7BD3B}"/>
              </a:ext>
            </a:extLst>
          </p:cNvPr>
          <p:cNvSpPr txBox="1"/>
          <p:nvPr/>
        </p:nvSpPr>
        <p:spPr>
          <a:xfrm>
            <a:off x="203201" y="5274811"/>
            <a:ext cx="5455919" cy="830997"/>
          </a:xfrm>
          <a:prstGeom prst="rect">
            <a:avLst/>
          </a:prstGeom>
          <a:noFill/>
        </p:spPr>
        <p:txBody>
          <a:bodyPr wrap="square" rtlCol="0">
            <a:spAutoFit/>
          </a:bodyPr>
          <a:lstStyle/>
          <a:p>
            <a:r>
              <a:rPr lang="en-US" sz="1600" dirty="0"/>
              <a:t>Based on the data we see above, we can infer that prevailing_wages is likely already a yearly salary where unit_of_wage is either weekly or monthly</a:t>
            </a:r>
            <a:endParaRPr lang="en-IN" sz="1600" dirty="0"/>
          </a:p>
        </p:txBody>
      </p:sp>
      <p:sp>
        <p:nvSpPr>
          <p:cNvPr id="9" name="TextBox 8">
            <a:extLst>
              <a:ext uri="{FF2B5EF4-FFF2-40B4-BE49-F238E27FC236}">
                <a16:creationId xmlns:a16="http://schemas.microsoft.com/office/drawing/2014/main" id="{5C415310-EC75-77D2-E270-9D7C8CC51A3E}"/>
              </a:ext>
            </a:extLst>
          </p:cNvPr>
          <p:cNvSpPr txBox="1"/>
          <p:nvPr/>
        </p:nvSpPr>
        <p:spPr>
          <a:xfrm>
            <a:off x="5892800" y="5116019"/>
            <a:ext cx="6095999" cy="1323439"/>
          </a:xfrm>
          <a:prstGeom prst="rect">
            <a:avLst/>
          </a:prstGeom>
          <a:noFill/>
        </p:spPr>
        <p:txBody>
          <a:bodyPr wrap="square" rtlCol="0">
            <a:spAutoFit/>
          </a:bodyPr>
          <a:lstStyle/>
          <a:p>
            <a:r>
              <a:rPr lang="en-US" sz="1600" dirty="0"/>
              <a:t>Based on the data we see above, we can infer that the prevailing_wage is likely a weekly salary where  unit_of_wage is hourly. </a:t>
            </a:r>
          </a:p>
          <a:p>
            <a:r>
              <a:rPr lang="en-US" sz="1600" dirty="0"/>
              <a:t>(We make this assumption as a median rate of pay of USD 400 per hour appears incorrect.)</a:t>
            </a:r>
            <a:endParaRPr lang="en-IN" sz="1600" dirty="0"/>
          </a:p>
        </p:txBody>
      </p:sp>
    </p:spTree>
    <p:extLst>
      <p:ext uri="{BB962C8B-B14F-4D97-AF65-F5344CB8AC3E}">
        <p14:creationId xmlns:p14="http://schemas.microsoft.com/office/powerpoint/2010/main" val="2640173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C21ED-B827-2560-4FFE-FCFF51E991B7}"/>
              </a:ext>
            </a:extLst>
          </p:cNvPr>
          <p:cNvSpPr>
            <a:spLocks noGrp="1"/>
          </p:cNvSpPr>
          <p:nvPr>
            <p:ph type="title"/>
          </p:nvPr>
        </p:nvSpPr>
        <p:spPr>
          <a:xfrm>
            <a:off x="646111" y="0"/>
            <a:ext cx="9404723" cy="609601"/>
          </a:xfrm>
        </p:spPr>
        <p:txBody>
          <a:bodyPr/>
          <a:lstStyle/>
          <a:p>
            <a:r>
              <a:rPr lang="en-IN" dirty="0"/>
              <a:t>                            BARPLOT</a:t>
            </a:r>
          </a:p>
        </p:txBody>
      </p:sp>
      <p:pic>
        <p:nvPicPr>
          <p:cNvPr id="5" name="Content Placeholder 4">
            <a:extLst>
              <a:ext uri="{FF2B5EF4-FFF2-40B4-BE49-F238E27FC236}">
                <a16:creationId xmlns:a16="http://schemas.microsoft.com/office/drawing/2014/main" id="{CA161346-CCEA-D00B-5FCE-7050EB70C9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4011401" cy="3505200"/>
          </a:xfrm>
        </p:spPr>
      </p:pic>
      <p:pic>
        <p:nvPicPr>
          <p:cNvPr id="7" name="Picture 6">
            <a:extLst>
              <a:ext uri="{FF2B5EF4-FFF2-40B4-BE49-F238E27FC236}">
                <a16:creationId xmlns:a16="http://schemas.microsoft.com/office/drawing/2014/main" id="{4FA567FF-E709-BB97-BE6B-B4695AE8C8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0598" y="0"/>
            <a:ext cx="4011402" cy="3429000"/>
          </a:xfrm>
          <a:prstGeom prst="rect">
            <a:avLst/>
          </a:prstGeom>
        </p:spPr>
      </p:pic>
      <p:sp>
        <p:nvSpPr>
          <p:cNvPr id="10" name="TextBox 9">
            <a:extLst>
              <a:ext uri="{FF2B5EF4-FFF2-40B4-BE49-F238E27FC236}">
                <a16:creationId xmlns:a16="http://schemas.microsoft.com/office/drawing/2014/main" id="{74585F1B-B760-009B-826D-E6AC778C0DE5}"/>
              </a:ext>
            </a:extLst>
          </p:cNvPr>
          <p:cNvSpPr txBox="1"/>
          <p:nvPr/>
        </p:nvSpPr>
        <p:spPr>
          <a:xfrm>
            <a:off x="272521" y="3786663"/>
            <a:ext cx="3738880" cy="584775"/>
          </a:xfrm>
          <a:prstGeom prst="rect">
            <a:avLst/>
          </a:prstGeom>
          <a:noFill/>
        </p:spPr>
        <p:txBody>
          <a:bodyPr wrap="square" rtlCol="0">
            <a:spAutoFit/>
          </a:bodyPr>
          <a:lstStyle/>
          <a:p>
            <a:r>
              <a:rPr lang="en-US" sz="1600" dirty="0"/>
              <a:t>Majority of employees (&gt;50%) are from Asia.</a:t>
            </a:r>
            <a:endParaRPr lang="en-IN" sz="1600" dirty="0"/>
          </a:p>
        </p:txBody>
      </p:sp>
      <p:sp>
        <p:nvSpPr>
          <p:cNvPr id="11" name="TextBox 10">
            <a:extLst>
              <a:ext uri="{FF2B5EF4-FFF2-40B4-BE49-F238E27FC236}">
                <a16:creationId xmlns:a16="http://schemas.microsoft.com/office/drawing/2014/main" id="{F0788E0E-086A-D284-B0B8-86B103D5ECBF}"/>
              </a:ext>
            </a:extLst>
          </p:cNvPr>
          <p:cNvSpPr txBox="1"/>
          <p:nvPr/>
        </p:nvSpPr>
        <p:spPr>
          <a:xfrm>
            <a:off x="8180598" y="3657600"/>
            <a:ext cx="4011402" cy="1323439"/>
          </a:xfrm>
          <a:prstGeom prst="rect">
            <a:avLst/>
          </a:prstGeom>
          <a:noFill/>
        </p:spPr>
        <p:txBody>
          <a:bodyPr wrap="square" rtlCol="0">
            <a:spAutoFit/>
          </a:bodyPr>
          <a:lstStyle/>
          <a:p>
            <a:r>
              <a:rPr lang="en-US" sz="1600" dirty="0"/>
              <a:t>Majority of employees have either a bachelor's (40%) or a master's (38%) and minority of applicants have either a doctorate (8%) or only a high school diploma (13%)</a:t>
            </a:r>
            <a:endParaRPr lang="en-IN" sz="1600" dirty="0"/>
          </a:p>
        </p:txBody>
      </p:sp>
      <p:pic>
        <p:nvPicPr>
          <p:cNvPr id="13" name="Picture 12">
            <a:extLst>
              <a:ext uri="{FF2B5EF4-FFF2-40B4-BE49-F238E27FC236}">
                <a16:creationId xmlns:a16="http://schemas.microsoft.com/office/drawing/2014/main" id="{ED203A7A-BC0E-2E79-8C68-4E1ECDA68E4F}"/>
              </a:ext>
            </a:extLst>
          </p:cNvPr>
          <p:cNvPicPr>
            <a:picLocks noChangeAspect="1"/>
          </p:cNvPicPr>
          <p:nvPr/>
        </p:nvPicPr>
        <p:blipFill>
          <a:blip r:embed="rId4"/>
          <a:stretch>
            <a:fillRect/>
          </a:stretch>
        </p:blipFill>
        <p:spPr>
          <a:xfrm>
            <a:off x="4071952" y="3657600"/>
            <a:ext cx="4048095" cy="3076039"/>
          </a:xfrm>
          <a:prstGeom prst="rect">
            <a:avLst/>
          </a:prstGeom>
        </p:spPr>
      </p:pic>
      <p:sp>
        <p:nvSpPr>
          <p:cNvPr id="14" name="TextBox 13">
            <a:extLst>
              <a:ext uri="{FF2B5EF4-FFF2-40B4-BE49-F238E27FC236}">
                <a16:creationId xmlns:a16="http://schemas.microsoft.com/office/drawing/2014/main" id="{6A7EDC30-63FE-48B9-0517-9803D1863098}"/>
              </a:ext>
            </a:extLst>
          </p:cNvPr>
          <p:cNvSpPr txBox="1"/>
          <p:nvPr/>
        </p:nvSpPr>
        <p:spPr>
          <a:xfrm>
            <a:off x="4071952" y="2259449"/>
            <a:ext cx="4169197" cy="1169551"/>
          </a:xfrm>
          <a:prstGeom prst="rect">
            <a:avLst/>
          </a:prstGeom>
          <a:noFill/>
        </p:spPr>
        <p:txBody>
          <a:bodyPr wrap="square" rtlCol="0">
            <a:spAutoFit/>
          </a:bodyPr>
          <a:lstStyle/>
          <a:p>
            <a:r>
              <a:rPr lang="en-US" sz="1400" dirty="0"/>
              <a:t>Northeast, South and West equally have employment opportunities with Human Resource shortages with 25-28% employees applying for visa approval to these regions, followed by Midwest (18%) and Island (1.5%)</a:t>
            </a:r>
            <a:endParaRPr lang="en-IN" sz="1400" dirty="0"/>
          </a:p>
        </p:txBody>
      </p:sp>
    </p:spTree>
    <p:extLst>
      <p:ext uri="{BB962C8B-B14F-4D97-AF65-F5344CB8AC3E}">
        <p14:creationId xmlns:p14="http://schemas.microsoft.com/office/powerpoint/2010/main" val="2511953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4DEF1-2046-EF49-6E6F-3C1402F8B17C}"/>
              </a:ext>
            </a:extLst>
          </p:cNvPr>
          <p:cNvSpPr>
            <a:spLocks noGrp="1"/>
          </p:cNvSpPr>
          <p:nvPr>
            <p:ph type="title"/>
          </p:nvPr>
        </p:nvSpPr>
        <p:spPr>
          <a:xfrm>
            <a:off x="646111" y="0"/>
            <a:ext cx="9404723" cy="609601"/>
          </a:xfrm>
        </p:spPr>
        <p:txBody>
          <a:bodyPr/>
          <a:lstStyle/>
          <a:p>
            <a:r>
              <a:rPr lang="en-IN" dirty="0"/>
              <a:t>                    BARPLOT</a:t>
            </a:r>
          </a:p>
        </p:txBody>
      </p:sp>
      <p:pic>
        <p:nvPicPr>
          <p:cNvPr id="5" name="Content Placeholder 4">
            <a:extLst>
              <a:ext uri="{FF2B5EF4-FFF2-40B4-BE49-F238E27FC236}">
                <a16:creationId xmlns:a16="http://schemas.microsoft.com/office/drawing/2014/main" id="{2B9441E2-538B-6E07-2A47-FA90AA876A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94902" y="3314864"/>
            <a:ext cx="2692538" cy="3543136"/>
          </a:xfrm>
        </p:spPr>
      </p:pic>
      <p:pic>
        <p:nvPicPr>
          <p:cNvPr id="9" name="Picture 8">
            <a:extLst>
              <a:ext uri="{FF2B5EF4-FFF2-40B4-BE49-F238E27FC236}">
                <a16:creationId xmlns:a16="http://schemas.microsoft.com/office/drawing/2014/main" id="{982B7518-35C5-AB27-9B37-E2E8AA097C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3860" y="0"/>
            <a:ext cx="2692539" cy="3314864"/>
          </a:xfrm>
          <a:prstGeom prst="rect">
            <a:avLst/>
          </a:prstGeom>
        </p:spPr>
      </p:pic>
      <p:pic>
        <p:nvPicPr>
          <p:cNvPr id="11" name="Picture 10">
            <a:extLst>
              <a:ext uri="{FF2B5EF4-FFF2-40B4-BE49-F238E27FC236}">
                <a16:creationId xmlns:a16="http://schemas.microsoft.com/office/drawing/2014/main" id="{5B5AA1C1-5A3B-6251-1084-D97F9871D7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88288" y="3174811"/>
            <a:ext cx="2703712" cy="3683189"/>
          </a:xfrm>
          <a:prstGeom prst="rect">
            <a:avLst/>
          </a:prstGeom>
        </p:spPr>
      </p:pic>
      <p:pic>
        <p:nvPicPr>
          <p:cNvPr id="12" name="Picture 11">
            <a:extLst>
              <a:ext uri="{FF2B5EF4-FFF2-40B4-BE49-F238E27FC236}">
                <a16:creationId xmlns:a16="http://schemas.microsoft.com/office/drawing/2014/main" id="{6A702EAD-FD9F-6629-DB7F-F4366242941A}"/>
              </a:ext>
            </a:extLst>
          </p:cNvPr>
          <p:cNvPicPr>
            <a:picLocks noChangeAspect="1"/>
          </p:cNvPicPr>
          <p:nvPr/>
        </p:nvPicPr>
        <p:blipFill>
          <a:blip r:embed="rId5"/>
          <a:stretch>
            <a:fillRect/>
          </a:stretch>
        </p:blipFill>
        <p:spPr>
          <a:xfrm>
            <a:off x="0" y="0"/>
            <a:ext cx="3261643" cy="3314864"/>
          </a:xfrm>
          <a:prstGeom prst="rect">
            <a:avLst/>
          </a:prstGeom>
        </p:spPr>
      </p:pic>
      <p:sp>
        <p:nvSpPr>
          <p:cNvPr id="14" name="TextBox 13">
            <a:extLst>
              <a:ext uri="{FF2B5EF4-FFF2-40B4-BE49-F238E27FC236}">
                <a16:creationId xmlns:a16="http://schemas.microsoft.com/office/drawing/2014/main" id="{0FA85937-65A9-B944-8934-2FDCA668FEFB}"/>
              </a:ext>
            </a:extLst>
          </p:cNvPr>
          <p:cNvSpPr txBox="1"/>
          <p:nvPr/>
        </p:nvSpPr>
        <p:spPr>
          <a:xfrm>
            <a:off x="116629" y="3429000"/>
            <a:ext cx="3261643" cy="1107996"/>
          </a:xfrm>
          <a:prstGeom prst="rect">
            <a:avLst/>
          </a:prstGeom>
          <a:noFill/>
        </p:spPr>
        <p:txBody>
          <a:bodyPr wrap="square" rtlCol="0">
            <a:spAutoFit/>
          </a:bodyPr>
          <a:lstStyle/>
          <a:p>
            <a:r>
              <a:rPr lang="en-US" sz="1600" dirty="0"/>
              <a:t>Around 58% employees have prior job experience and 42% employees do not</a:t>
            </a:r>
            <a:endParaRPr lang="en-IN" sz="1600" dirty="0"/>
          </a:p>
          <a:p>
            <a:endParaRPr lang="en-IN" dirty="0"/>
          </a:p>
        </p:txBody>
      </p:sp>
      <p:sp>
        <p:nvSpPr>
          <p:cNvPr id="15" name="TextBox 14">
            <a:extLst>
              <a:ext uri="{FF2B5EF4-FFF2-40B4-BE49-F238E27FC236}">
                <a16:creationId xmlns:a16="http://schemas.microsoft.com/office/drawing/2014/main" id="{346E750E-09AE-CA80-A722-BC56FE75CF30}"/>
              </a:ext>
            </a:extLst>
          </p:cNvPr>
          <p:cNvSpPr txBox="1"/>
          <p:nvPr/>
        </p:nvSpPr>
        <p:spPr>
          <a:xfrm>
            <a:off x="3499324" y="1601234"/>
            <a:ext cx="3063167" cy="1600438"/>
          </a:xfrm>
          <a:prstGeom prst="rect">
            <a:avLst/>
          </a:prstGeom>
          <a:noFill/>
        </p:spPr>
        <p:txBody>
          <a:bodyPr wrap="square" rtlCol="0">
            <a:spAutoFit/>
          </a:bodyPr>
          <a:lstStyle/>
          <a:p>
            <a:r>
              <a:rPr lang="en-US" sz="1400" dirty="0"/>
              <a:t>Majority do not require job training (88%). Although we observed that only 58% had prior job experience. It is possible that some occupations require employees with no prior job experience</a:t>
            </a:r>
            <a:endParaRPr lang="en-IN" sz="1400" dirty="0"/>
          </a:p>
        </p:txBody>
      </p:sp>
      <p:sp>
        <p:nvSpPr>
          <p:cNvPr id="16" name="TextBox 15">
            <a:extLst>
              <a:ext uri="{FF2B5EF4-FFF2-40B4-BE49-F238E27FC236}">
                <a16:creationId xmlns:a16="http://schemas.microsoft.com/office/drawing/2014/main" id="{C797F00C-68A0-9B33-56D3-14CF45747AE8}"/>
              </a:ext>
            </a:extLst>
          </p:cNvPr>
          <p:cNvSpPr txBox="1"/>
          <p:nvPr/>
        </p:nvSpPr>
        <p:spPr>
          <a:xfrm>
            <a:off x="6982213" y="3314864"/>
            <a:ext cx="2479180" cy="584775"/>
          </a:xfrm>
          <a:prstGeom prst="rect">
            <a:avLst/>
          </a:prstGeom>
          <a:noFill/>
        </p:spPr>
        <p:txBody>
          <a:bodyPr wrap="square" rtlCol="0">
            <a:spAutoFit/>
          </a:bodyPr>
          <a:lstStyle/>
          <a:p>
            <a:r>
              <a:rPr lang="en-US" sz="1600" dirty="0"/>
              <a:t>88% are full time positions</a:t>
            </a:r>
            <a:endParaRPr lang="en-IN" sz="1600" dirty="0"/>
          </a:p>
        </p:txBody>
      </p:sp>
      <p:sp>
        <p:nvSpPr>
          <p:cNvPr id="17" name="TextBox 16">
            <a:extLst>
              <a:ext uri="{FF2B5EF4-FFF2-40B4-BE49-F238E27FC236}">
                <a16:creationId xmlns:a16="http://schemas.microsoft.com/office/drawing/2014/main" id="{C65A426E-B997-BA35-14B9-F67D72A6A624}"/>
              </a:ext>
            </a:extLst>
          </p:cNvPr>
          <p:cNvSpPr txBox="1"/>
          <p:nvPr/>
        </p:nvSpPr>
        <p:spPr>
          <a:xfrm>
            <a:off x="9626387" y="2097593"/>
            <a:ext cx="2306320" cy="1077218"/>
          </a:xfrm>
          <a:prstGeom prst="rect">
            <a:avLst/>
          </a:prstGeom>
          <a:noFill/>
        </p:spPr>
        <p:txBody>
          <a:bodyPr wrap="square" rtlCol="0">
            <a:spAutoFit/>
          </a:bodyPr>
          <a:lstStyle/>
          <a:p>
            <a:r>
              <a:rPr lang="en-US" sz="1600" dirty="0"/>
              <a:t>Approximately, 67% cases are approved and 33% cases are denied</a:t>
            </a:r>
            <a:endParaRPr lang="en-IN" sz="1600" dirty="0"/>
          </a:p>
        </p:txBody>
      </p:sp>
    </p:spTree>
    <p:extLst>
      <p:ext uri="{BB962C8B-B14F-4D97-AF65-F5344CB8AC3E}">
        <p14:creationId xmlns:p14="http://schemas.microsoft.com/office/powerpoint/2010/main" val="2448466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74995-2D71-BD39-9F0C-287825C8A267}"/>
              </a:ext>
            </a:extLst>
          </p:cNvPr>
          <p:cNvSpPr>
            <a:spLocks noGrp="1"/>
          </p:cNvSpPr>
          <p:nvPr>
            <p:ph type="title"/>
          </p:nvPr>
        </p:nvSpPr>
        <p:spPr>
          <a:xfrm>
            <a:off x="646111" y="0"/>
            <a:ext cx="9404723" cy="802640"/>
          </a:xfrm>
        </p:spPr>
        <p:txBody>
          <a:bodyPr/>
          <a:lstStyle/>
          <a:p>
            <a:r>
              <a:rPr lang="en-IN" dirty="0"/>
              <a:t>BIVARIATE ANALYSIS</a:t>
            </a:r>
          </a:p>
        </p:txBody>
      </p:sp>
      <p:pic>
        <p:nvPicPr>
          <p:cNvPr id="5" name="Content Placeholder 4">
            <a:extLst>
              <a:ext uri="{FF2B5EF4-FFF2-40B4-BE49-F238E27FC236}">
                <a16:creationId xmlns:a16="http://schemas.microsoft.com/office/drawing/2014/main" id="{B99AC29F-FEF5-85CB-1E95-97A31C242A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7440" y="802640"/>
            <a:ext cx="10068559" cy="3850640"/>
          </a:xfrm>
        </p:spPr>
      </p:pic>
      <p:sp>
        <p:nvSpPr>
          <p:cNvPr id="6" name="TextBox 5">
            <a:extLst>
              <a:ext uri="{FF2B5EF4-FFF2-40B4-BE49-F238E27FC236}">
                <a16:creationId xmlns:a16="http://schemas.microsoft.com/office/drawing/2014/main" id="{29830133-A2B7-BFF3-539C-1CB306677F78}"/>
              </a:ext>
            </a:extLst>
          </p:cNvPr>
          <p:cNvSpPr txBox="1"/>
          <p:nvPr/>
        </p:nvSpPr>
        <p:spPr>
          <a:xfrm>
            <a:off x="361506" y="4937238"/>
            <a:ext cx="11678093"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t>Greater than twice the number of cases are certified than denied both for employers having lesser as well as more number of employees. </a:t>
            </a:r>
          </a:p>
          <a:p>
            <a:pPr marL="285750" indent="-285750">
              <a:buFont typeface="Arial" panose="020B0604020202020204" pitchFamily="34" charset="0"/>
              <a:buChar char="•"/>
            </a:pPr>
            <a:r>
              <a:rPr lang="en-US" sz="1600" dirty="0"/>
              <a:t>The large number of outliers in attribute will require further treatment. Although, the ML model is based on decision trees, which optimizes &amp; splits(bins) the data by default, we can choose to bin the continuous datapoints into 3 practically chosen bins to decrease the model building time. This is because from the EDA, we see no spcific relationship between cases being certified and no_of_employees in an organization.</a:t>
            </a:r>
            <a:endParaRPr lang="en-IN" sz="1600" dirty="0"/>
          </a:p>
        </p:txBody>
      </p:sp>
    </p:spTree>
    <p:extLst>
      <p:ext uri="{BB962C8B-B14F-4D97-AF65-F5344CB8AC3E}">
        <p14:creationId xmlns:p14="http://schemas.microsoft.com/office/powerpoint/2010/main" val="111317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47ECE-BC38-CCF5-5095-76A6E82395E2}"/>
              </a:ext>
            </a:extLst>
          </p:cNvPr>
          <p:cNvSpPr>
            <a:spLocks noGrp="1"/>
          </p:cNvSpPr>
          <p:nvPr>
            <p:ph type="title"/>
          </p:nvPr>
        </p:nvSpPr>
        <p:spPr>
          <a:xfrm>
            <a:off x="574991" y="125791"/>
            <a:ext cx="9404723" cy="758129"/>
          </a:xfrm>
        </p:spPr>
        <p:txBody>
          <a:bodyPr/>
          <a:lstStyle/>
          <a:p>
            <a:r>
              <a:rPr lang="en-IN" dirty="0"/>
              <a:t>HISTPLOT</a:t>
            </a:r>
          </a:p>
        </p:txBody>
      </p:sp>
      <p:pic>
        <p:nvPicPr>
          <p:cNvPr id="5" name="Content Placeholder 4">
            <a:extLst>
              <a:ext uri="{FF2B5EF4-FFF2-40B4-BE49-F238E27FC236}">
                <a16:creationId xmlns:a16="http://schemas.microsoft.com/office/drawing/2014/main" id="{8ED05E22-1799-CA14-7696-1763657D26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0800" y="975361"/>
            <a:ext cx="8321040" cy="3556000"/>
          </a:xfrm>
        </p:spPr>
      </p:pic>
      <p:sp>
        <p:nvSpPr>
          <p:cNvPr id="7" name="TextBox 6">
            <a:extLst>
              <a:ext uri="{FF2B5EF4-FFF2-40B4-BE49-F238E27FC236}">
                <a16:creationId xmlns:a16="http://schemas.microsoft.com/office/drawing/2014/main" id="{E671D658-67CB-4121-1325-42489487F6FC}"/>
              </a:ext>
            </a:extLst>
          </p:cNvPr>
          <p:cNvSpPr txBox="1"/>
          <p:nvPr/>
        </p:nvSpPr>
        <p:spPr>
          <a:xfrm>
            <a:off x="650241" y="4988522"/>
            <a:ext cx="10725416" cy="1200329"/>
          </a:xfrm>
          <a:prstGeom prst="rect">
            <a:avLst/>
          </a:prstGeom>
          <a:noFill/>
        </p:spPr>
        <p:txBody>
          <a:bodyPr wrap="square" rtlCol="0">
            <a:spAutoFit/>
          </a:bodyPr>
          <a:lstStyle/>
          <a:p>
            <a:pPr marL="285750" indent="-285750">
              <a:buFont typeface="Arial" panose="020B0604020202020204" pitchFamily="34" charset="0"/>
              <a:buChar char="•"/>
            </a:pPr>
            <a:r>
              <a:rPr lang="en-US" dirty="0"/>
              <a:t>Similar to before, slightly more than 50% of all cases are certified than denied for employers irrespective of the employer's year of establishment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There are a large number of lower ended outliers, which will be binned likewise </a:t>
            </a:r>
            <a:endParaRPr lang="en-IN" dirty="0"/>
          </a:p>
        </p:txBody>
      </p:sp>
    </p:spTree>
    <p:extLst>
      <p:ext uri="{BB962C8B-B14F-4D97-AF65-F5344CB8AC3E}">
        <p14:creationId xmlns:p14="http://schemas.microsoft.com/office/powerpoint/2010/main" val="2383573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243DC-D410-C362-C906-93630D2669E5}"/>
              </a:ext>
            </a:extLst>
          </p:cNvPr>
          <p:cNvSpPr>
            <a:spLocks noGrp="1"/>
          </p:cNvSpPr>
          <p:nvPr>
            <p:ph type="title"/>
          </p:nvPr>
        </p:nvSpPr>
        <p:spPr>
          <a:xfrm>
            <a:off x="646111" y="0"/>
            <a:ext cx="9404723" cy="701040"/>
          </a:xfrm>
        </p:spPr>
        <p:txBody>
          <a:bodyPr/>
          <a:lstStyle/>
          <a:p>
            <a:endParaRPr lang="en-IN" dirty="0"/>
          </a:p>
        </p:txBody>
      </p:sp>
      <p:pic>
        <p:nvPicPr>
          <p:cNvPr id="5" name="Content Placeholder 4">
            <a:extLst>
              <a:ext uri="{FF2B5EF4-FFF2-40B4-BE49-F238E27FC236}">
                <a16:creationId xmlns:a16="http://schemas.microsoft.com/office/drawing/2014/main" id="{6C0D4051-7292-A609-1D62-DCB060EAD1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1919" y="776177"/>
            <a:ext cx="8847233" cy="2911904"/>
          </a:xfrm>
        </p:spPr>
      </p:pic>
      <p:sp>
        <p:nvSpPr>
          <p:cNvPr id="10" name="TextBox 9">
            <a:extLst>
              <a:ext uri="{FF2B5EF4-FFF2-40B4-BE49-F238E27FC236}">
                <a16:creationId xmlns:a16="http://schemas.microsoft.com/office/drawing/2014/main" id="{37D8BE43-EC37-0607-97B5-5BB2DA35064E}"/>
              </a:ext>
            </a:extLst>
          </p:cNvPr>
          <p:cNvSpPr txBox="1"/>
          <p:nvPr/>
        </p:nvSpPr>
        <p:spPr>
          <a:xfrm>
            <a:off x="85061" y="3688079"/>
            <a:ext cx="12106939" cy="2800767"/>
          </a:xfrm>
          <a:prstGeom prst="rect">
            <a:avLst/>
          </a:prstGeom>
          <a:noFill/>
        </p:spPr>
        <p:txBody>
          <a:bodyPr wrap="square" rtlCol="0">
            <a:spAutoFit/>
          </a:bodyPr>
          <a:lstStyle/>
          <a:p>
            <a:pPr marL="285750" indent="-285750">
              <a:buFont typeface="Arial" panose="020B0604020202020204" pitchFamily="34" charset="0"/>
              <a:buChar char="•"/>
            </a:pPr>
            <a:r>
              <a:rPr lang="en-US" sz="1600" dirty="0"/>
              <a:t>There are some outliers on the lower end (USD 14,500 or less annually) which are worrying. These may reference either positions that are unskilled or where tips received make up portion of the compensation. Similarly, there are outliers on the higher end (USD 200,000 or more annually) which reference highly skilled positions. We see a general trend that ~ twice the cases are certified more than denied.</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 certifications in comparison to % denied drops slightly on the lower end of the prevailing_wage and increases slightly on the upper end of the prevailing_wage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number of outliers are not as high as in the previous two instances (no_of_employees &amp; yr_of_estab), as decision trees are immune to outliers, this has not been treated further. As well, above a certain income threshold &amp; below a certain treshold, EDA indicates, similar response for case statuses</a:t>
            </a:r>
            <a:endParaRPr lang="en-IN" sz="1600" dirty="0"/>
          </a:p>
        </p:txBody>
      </p:sp>
    </p:spTree>
    <p:extLst>
      <p:ext uri="{BB962C8B-B14F-4D97-AF65-F5344CB8AC3E}">
        <p14:creationId xmlns:p14="http://schemas.microsoft.com/office/powerpoint/2010/main" val="446543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A73A3-D282-4280-E923-4A998A15C8A4}"/>
              </a:ext>
            </a:extLst>
          </p:cNvPr>
          <p:cNvSpPr>
            <a:spLocks noGrp="1"/>
          </p:cNvSpPr>
          <p:nvPr>
            <p:ph type="title"/>
          </p:nvPr>
        </p:nvSpPr>
        <p:spPr>
          <a:xfrm>
            <a:off x="646111" y="0"/>
            <a:ext cx="9404723" cy="754912"/>
          </a:xfrm>
        </p:spPr>
        <p:txBody>
          <a:bodyPr/>
          <a:lstStyle/>
          <a:p>
            <a:r>
              <a:rPr lang="en-IN" dirty="0"/>
              <a:t>STACKED_BARPLOT</a:t>
            </a:r>
          </a:p>
        </p:txBody>
      </p:sp>
      <p:pic>
        <p:nvPicPr>
          <p:cNvPr id="7" name="Picture 6">
            <a:extLst>
              <a:ext uri="{FF2B5EF4-FFF2-40B4-BE49-F238E27FC236}">
                <a16:creationId xmlns:a16="http://schemas.microsoft.com/office/drawing/2014/main" id="{C5CCD365-DE5E-3808-D2A6-C42E3AE5F7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754913"/>
            <a:ext cx="5645440" cy="3965944"/>
          </a:xfrm>
          <a:prstGeom prst="rect">
            <a:avLst/>
          </a:prstGeom>
        </p:spPr>
      </p:pic>
      <p:sp>
        <p:nvSpPr>
          <p:cNvPr id="8" name="TextBox 7">
            <a:extLst>
              <a:ext uri="{FF2B5EF4-FFF2-40B4-BE49-F238E27FC236}">
                <a16:creationId xmlns:a16="http://schemas.microsoft.com/office/drawing/2014/main" id="{BE546DE0-2D15-B385-570B-6E4E42162BE5}"/>
              </a:ext>
            </a:extLst>
          </p:cNvPr>
          <p:cNvSpPr txBox="1"/>
          <p:nvPr/>
        </p:nvSpPr>
        <p:spPr>
          <a:xfrm>
            <a:off x="301713" y="4946656"/>
            <a:ext cx="5588286"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t>The information is retained after binning. &gt;65% of cases in all categories are certified 58% are small sized companies (less than 2500 employees), 36% are </a:t>
            </a:r>
            <a:r>
              <a:rPr lang="en-US" sz="1600" dirty="0" err="1"/>
              <a:t>medium_sized</a:t>
            </a:r>
            <a:r>
              <a:rPr lang="en-US" sz="1600" dirty="0"/>
              <a:t> and 6% are </a:t>
            </a:r>
            <a:r>
              <a:rPr lang="en-US" sz="1600" dirty="0" err="1"/>
              <a:t>larege</a:t>
            </a:r>
            <a:r>
              <a:rPr lang="en-US" sz="1600" dirty="0"/>
              <a:t> sized companies (more than 7500 employees)</a:t>
            </a:r>
            <a:endParaRPr lang="en-IN" sz="1600" dirty="0"/>
          </a:p>
        </p:txBody>
      </p:sp>
      <p:pic>
        <p:nvPicPr>
          <p:cNvPr id="9" name="Picture 8">
            <a:extLst>
              <a:ext uri="{FF2B5EF4-FFF2-40B4-BE49-F238E27FC236}">
                <a16:creationId xmlns:a16="http://schemas.microsoft.com/office/drawing/2014/main" id="{C78414EC-4162-5848-9741-DD512A948A6D}"/>
              </a:ext>
            </a:extLst>
          </p:cNvPr>
          <p:cNvPicPr>
            <a:picLocks noChangeAspect="1"/>
          </p:cNvPicPr>
          <p:nvPr/>
        </p:nvPicPr>
        <p:blipFill>
          <a:blip r:embed="rId3"/>
          <a:stretch>
            <a:fillRect/>
          </a:stretch>
        </p:blipFill>
        <p:spPr>
          <a:xfrm>
            <a:off x="301713" y="720462"/>
            <a:ext cx="5560034" cy="4090771"/>
          </a:xfrm>
          <a:prstGeom prst="rect">
            <a:avLst/>
          </a:prstGeom>
        </p:spPr>
      </p:pic>
      <p:sp>
        <p:nvSpPr>
          <p:cNvPr id="12" name="TextBox 11">
            <a:extLst>
              <a:ext uri="{FF2B5EF4-FFF2-40B4-BE49-F238E27FC236}">
                <a16:creationId xmlns:a16="http://schemas.microsoft.com/office/drawing/2014/main" id="{CE196FAC-D0A6-BCA8-E84E-E1F4D7C368F0}"/>
              </a:ext>
            </a:extLst>
          </p:cNvPr>
          <p:cNvSpPr txBox="1"/>
          <p:nvPr/>
        </p:nvSpPr>
        <p:spPr>
          <a:xfrm>
            <a:off x="6330254" y="4869712"/>
            <a:ext cx="5464576" cy="1323439"/>
          </a:xfrm>
          <a:prstGeom prst="rect">
            <a:avLst/>
          </a:prstGeom>
          <a:noFill/>
        </p:spPr>
        <p:txBody>
          <a:bodyPr wrap="square" rtlCol="0">
            <a:spAutoFit/>
          </a:bodyPr>
          <a:lstStyle/>
          <a:p>
            <a:r>
              <a:rPr lang="en-US" sz="1600" dirty="0"/>
              <a:t>Irrespective of the continent the employee is from, more cases are certified than denied The trend observed w.r.t % certification for continents is Europe &gt; Africa &gt; Asia &gt; Oceania &gt; North America &amp; South America</a:t>
            </a:r>
            <a:endParaRPr lang="en-IN" sz="1600" dirty="0"/>
          </a:p>
        </p:txBody>
      </p:sp>
    </p:spTree>
    <p:extLst>
      <p:ext uri="{BB962C8B-B14F-4D97-AF65-F5344CB8AC3E}">
        <p14:creationId xmlns:p14="http://schemas.microsoft.com/office/powerpoint/2010/main" val="3107594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0B9AF-6C98-8DE1-2FA7-AF0CAA069C64}"/>
              </a:ext>
            </a:extLst>
          </p:cNvPr>
          <p:cNvSpPr>
            <a:spLocks noGrp="1"/>
          </p:cNvSpPr>
          <p:nvPr>
            <p:ph type="title"/>
          </p:nvPr>
        </p:nvSpPr>
        <p:spPr>
          <a:xfrm>
            <a:off x="646111" y="0"/>
            <a:ext cx="9404723" cy="609600"/>
          </a:xfrm>
        </p:spPr>
        <p:txBody>
          <a:bodyPr/>
          <a:lstStyle/>
          <a:p>
            <a:endParaRPr lang="en-IN" dirty="0"/>
          </a:p>
        </p:txBody>
      </p:sp>
      <p:pic>
        <p:nvPicPr>
          <p:cNvPr id="7" name="Picture 6">
            <a:extLst>
              <a:ext uri="{FF2B5EF4-FFF2-40B4-BE49-F238E27FC236}">
                <a16:creationId xmlns:a16="http://schemas.microsoft.com/office/drawing/2014/main" id="{AE56BF8C-F28E-BA7C-18A0-1931F601EE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8867" y="734202"/>
            <a:ext cx="5930276" cy="3968840"/>
          </a:xfrm>
          <a:prstGeom prst="rect">
            <a:avLst/>
          </a:prstGeom>
        </p:spPr>
      </p:pic>
      <p:pic>
        <p:nvPicPr>
          <p:cNvPr id="10" name="Picture 9">
            <a:extLst>
              <a:ext uri="{FF2B5EF4-FFF2-40B4-BE49-F238E27FC236}">
                <a16:creationId xmlns:a16="http://schemas.microsoft.com/office/drawing/2014/main" id="{7C969D12-7DF2-E1DC-308A-143903C038BD}"/>
              </a:ext>
            </a:extLst>
          </p:cNvPr>
          <p:cNvPicPr>
            <a:picLocks noChangeAspect="1"/>
          </p:cNvPicPr>
          <p:nvPr/>
        </p:nvPicPr>
        <p:blipFill>
          <a:blip r:embed="rId3"/>
          <a:stretch>
            <a:fillRect/>
          </a:stretch>
        </p:blipFill>
        <p:spPr>
          <a:xfrm>
            <a:off x="209715" y="734202"/>
            <a:ext cx="5584420" cy="3968840"/>
          </a:xfrm>
          <a:prstGeom prst="rect">
            <a:avLst/>
          </a:prstGeom>
        </p:spPr>
      </p:pic>
      <p:sp>
        <p:nvSpPr>
          <p:cNvPr id="12" name="TextBox 11">
            <a:extLst>
              <a:ext uri="{FF2B5EF4-FFF2-40B4-BE49-F238E27FC236}">
                <a16:creationId xmlns:a16="http://schemas.microsoft.com/office/drawing/2014/main" id="{78404DB8-590D-65C5-BD0F-C7D5BCAC875E}"/>
              </a:ext>
            </a:extLst>
          </p:cNvPr>
          <p:cNvSpPr txBox="1"/>
          <p:nvPr/>
        </p:nvSpPr>
        <p:spPr>
          <a:xfrm>
            <a:off x="435936" y="5061098"/>
            <a:ext cx="5358199" cy="830997"/>
          </a:xfrm>
          <a:prstGeom prst="rect">
            <a:avLst/>
          </a:prstGeom>
          <a:noFill/>
        </p:spPr>
        <p:txBody>
          <a:bodyPr wrap="square" rtlCol="0">
            <a:spAutoFit/>
          </a:bodyPr>
          <a:lstStyle/>
          <a:p>
            <a:r>
              <a:rPr lang="en-US" sz="1600" dirty="0"/>
              <a:t>Almost 70% of cases are certified when the unit_of_wage is not hourly, and only 35% cases are certified when the unit_of_wage is hourly</a:t>
            </a:r>
            <a:endParaRPr lang="en-IN" sz="1600" dirty="0"/>
          </a:p>
        </p:txBody>
      </p:sp>
      <p:sp>
        <p:nvSpPr>
          <p:cNvPr id="13" name="TextBox 12">
            <a:extLst>
              <a:ext uri="{FF2B5EF4-FFF2-40B4-BE49-F238E27FC236}">
                <a16:creationId xmlns:a16="http://schemas.microsoft.com/office/drawing/2014/main" id="{BCA8D82F-D59A-4D8C-F8AB-519D2D59D652}"/>
              </a:ext>
            </a:extLst>
          </p:cNvPr>
          <p:cNvSpPr txBox="1"/>
          <p:nvPr/>
        </p:nvSpPr>
        <p:spPr>
          <a:xfrm>
            <a:off x="6085978" y="5061098"/>
            <a:ext cx="5433237" cy="830997"/>
          </a:xfrm>
          <a:prstGeom prst="rect">
            <a:avLst/>
          </a:prstGeom>
          <a:noFill/>
        </p:spPr>
        <p:txBody>
          <a:bodyPr wrap="square" rtlCol="0">
            <a:spAutoFit/>
          </a:bodyPr>
          <a:lstStyle/>
          <a:p>
            <a:r>
              <a:rPr lang="en-US" sz="1600" dirty="0"/>
              <a:t>As expected the, the trend observed w.r.t % visa certification for education of employees is Doctorate &gt; Master's &gt; Bachelor's &gt; High School</a:t>
            </a:r>
            <a:endParaRPr lang="en-IN" sz="1600" dirty="0"/>
          </a:p>
        </p:txBody>
      </p:sp>
    </p:spTree>
    <p:extLst>
      <p:ext uri="{BB962C8B-B14F-4D97-AF65-F5344CB8AC3E}">
        <p14:creationId xmlns:p14="http://schemas.microsoft.com/office/powerpoint/2010/main" val="9685291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DDCE7-6610-0CF4-2AEC-A72ED3988027}"/>
              </a:ext>
            </a:extLst>
          </p:cNvPr>
          <p:cNvSpPr>
            <a:spLocks noGrp="1"/>
          </p:cNvSpPr>
          <p:nvPr>
            <p:ph type="title"/>
          </p:nvPr>
        </p:nvSpPr>
        <p:spPr>
          <a:xfrm>
            <a:off x="646111" y="0"/>
            <a:ext cx="9404723" cy="712381"/>
          </a:xfrm>
        </p:spPr>
        <p:txBody>
          <a:bodyPr/>
          <a:lstStyle/>
          <a:p>
            <a:endParaRPr lang="en-IN" dirty="0"/>
          </a:p>
        </p:txBody>
      </p:sp>
      <p:pic>
        <p:nvPicPr>
          <p:cNvPr id="11" name="Content Placeholder 10">
            <a:extLst>
              <a:ext uri="{FF2B5EF4-FFF2-40B4-BE49-F238E27FC236}">
                <a16:creationId xmlns:a16="http://schemas.microsoft.com/office/drawing/2014/main" id="{C385BEE7-9605-7300-DD99-C8093EFE37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591" y="943383"/>
            <a:ext cx="5711785" cy="3543482"/>
          </a:xfrm>
        </p:spPr>
      </p:pic>
      <p:pic>
        <p:nvPicPr>
          <p:cNvPr id="13" name="Picture 12">
            <a:extLst>
              <a:ext uri="{FF2B5EF4-FFF2-40B4-BE49-F238E27FC236}">
                <a16:creationId xmlns:a16="http://schemas.microsoft.com/office/drawing/2014/main" id="{DD2721F1-5D7C-8335-BA5F-46F1334DAA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3632" y="943383"/>
            <a:ext cx="5956329" cy="3543482"/>
          </a:xfrm>
          <a:prstGeom prst="rect">
            <a:avLst/>
          </a:prstGeom>
        </p:spPr>
      </p:pic>
      <p:sp>
        <p:nvSpPr>
          <p:cNvPr id="14" name="TextBox 13">
            <a:extLst>
              <a:ext uri="{FF2B5EF4-FFF2-40B4-BE49-F238E27FC236}">
                <a16:creationId xmlns:a16="http://schemas.microsoft.com/office/drawing/2014/main" id="{68E6016F-E327-FDF1-D94D-6A704F685923}"/>
              </a:ext>
            </a:extLst>
          </p:cNvPr>
          <p:cNvSpPr txBox="1"/>
          <p:nvPr/>
        </p:nvSpPr>
        <p:spPr>
          <a:xfrm>
            <a:off x="646111" y="4954772"/>
            <a:ext cx="5193265" cy="923330"/>
          </a:xfrm>
          <a:prstGeom prst="rect">
            <a:avLst/>
          </a:prstGeom>
          <a:noFill/>
        </p:spPr>
        <p:txBody>
          <a:bodyPr wrap="square" rtlCol="0">
            <a:spAutoFit/>
          </a:bodyPr>
          <a:lstStyle/>
          <a:p>
            <a:r>
              <a:rPr lang="en-US" dirty="0"/>
              <a:t>As expected, the trend observed w.r.t % visa certifications for </a:t>
            </a:r>
            <a:r>
              <a:rPr lang="en-US" dirty="0" err="1"/>
              <a:t>has_job_experience</a:t>
            </a:r>
            <a:r>
              <a:rPr lang="en-US" dirty="0"/>
              <a:t> is Yes &gt; No</a:t>
            </a:r>
            <a:endParaRPr lang="en-IN" dirty="0"/>
          </a:p>
        </p:txBody>
      </p:sp>
      <p:sp>
        <p:nvSpPr>
          <p:cNvPr id="16" name="TextBox 15">
            <a:extLst>
              <a:ext uri="{FF2B5EF4-FFF2-40B4-BE49-F238E27FC236}">
                <a16:creationId xmlns:a16="http://schemas.microsoft.com/office/drawing/2014/main" id="{2EE05DF8-F0BF-D5C7-D9D6-22F4328A5B84}"/>
              </a:ext>
            </a:extLst>
          </p:cNvPr>
          <p:cNvSpPr txBox="1"/>
          <p:nvPr/>
        </p:nvSpPr>
        <p:spPr>
          <a:xfrm>
            <a:off x="6549656" y="4954772"/>
            <a:ext cx="5410305" cy="646331"/>
          </a:xfrm>
          <a:prstGeom prst="rect">
            <a:avLst/>
          </a:prstGeom>
          <a:noFill/>
        </p:spPr>
        <p:txBody>
          <a:bodyPr wrap="square" rtlCol="0">
            <a:spAutoFit/>
          </a:bodyPr>
          <a:lstStyle/>
          <a:p>
            <a:r>
              <a:rPr lang="en-US" dirty="0"/>
              <a:t>Trend observed </a:t>
            </a:r>
            <a:r>
              <a:rPr lang="en-US" dirty="0" err="1"/>
              <a:t>w.r.t.</a:t>
            </a:r>
            <a:r>
              <a:rPr lang="en-US" dirty="0"/>
              <a:t> % visa certifications for requires_job_training is same Yes ~ No </a:t>
            </a:r>
            <a:endParaRPr lang="en-IN" dirty="0"/>
          </a:p>
        </p:txBody>
      </p:sp>
    </p:spTree>
    <p:extLst>
      <p:ext uri="{BB962C8B-B14F-4D97-AF65-F5344CB8AC3E}">
        <p14:creationId xmlns:p14="http://schemas.microsoft.com/office/powerpoint/2010/main" val="14271018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86F5B-D39F-8D9F-6A72-AF4D40C2B74B}"/>
              </a:ext>
            </a:extLst>
          </p:cNvPr>
          <p:cNvSpPr>
            <a:spLocks noGrp="1"/>
          </p:cNvSpPr>
          <p:nvPr>
            <p:ph type="title"/>
          </p:nvPr>
        </p:nvSpPr>
        <p:spPr>
          <a:xfrm>
            <a:off x="646111" y="0"/>
            <a:ext cx="9404723" cy="691116"/>
          </a:xfrm>
        </p:spPr>
        <p:txBody>
          <a:bodyPr/>
          <a:lstStyle/>
          <a:p>
            <a:endParaRPr lang="en-IN" dirty="0"/>
          </a:p>
        </p:txBody>
      </p:sp>
      <p:pic>
        <p:nvPicPr>
          <p:cNvPr id="7" name="Picture 6">
            <a:extLst>
              <a:ext uri="{FF2B5EF4-FFF2-40B4-BE49-F238E27FC236}">
                <a16:creationId xmlns:a16="http://schemas.microsoft.com/office/drawing/2014/main" id="{952C8A73-DCA2-A0BE-13A5-7A4459CC35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3139" y="888128"/>
            <a:ext cx="5581937" cy="3698501"/>
          </a:xfrm>
          <a:prstGeom prst="rect">
            <a:avLst/>
          </a:prstGeom>
        </p:spPr>
      </p:pic>
      <p:pic>
        <p:nvPicPr>
          <p:cNvPr id="8" name="Picture 7">
            <a:extLst>
              <a:ext uri="{FF2B5EF4-FFF2-40B4-BE49-F238E27FC236}">
                <a16:creationId xmlns:a16="http://schemas.microsoft.com/office/drawing/2014/main" id="{8FE2EA6D-52B9-B57E-68D5-2AE4663557FC}"/>
              </a:ext>
            </a:extLst>
          </p:cNvPr>
          <p:cNvPicPr>
            <a:picLocks noChangeAspect="1"/>
          </p:cNvPicPr>
          <p:nvPr/>
        </p:nvPicPr>
        <p:blipFill>
          <a:blip r:embed="rId3"/>
          <a:stretch>
            <a:fillRect/>
          </a:stretch>
        </p:blipFill>
        <p:spPr>
          <a:xfrm>
            <a:off x="416924" y="888128"/>
            <a:ext cx="5388453" cy="3698501"/>
          </a:xfrm>
          <a:prstGeom prst="rect">
            <a:avLst/>
          </a:prstGeom>
        </p:spPr>
      </p:pic>
      <p:sp>
        <p:nvSpPr>
          <p:cNvPr id="11" name="TextBox 10">
            <a:extLst>
              <a:ext uri="{FF2B5EF4-FFF2-40B4-BE49-F238E27FC236}">
                <a16:creationId xmlns:a16="http://schemas.microsoft.com/office/drawing/2014/main" id="{802331E4-5BC9-9C7C-BD8E-8C40D5E4723D}"/>
              </a:ext>
            </a:extLst>
          </p:cNvPr>
          <p:cNvSpPr txBox="1"/>
          <p:nvPr/>
        </p:nvSpPr>
        <p:spPr>
          <a:xfrm>
            <a:off x="6751674" y="4890977"/>
            <a:ext cx="4890977" cy="646331"/>
          </a:xfrm>
          <a:prstGeom prst="rect">
            <a:avLst/>
          </a:prstGeom>
          <a:noFill/>
        </p:spPr>
        <p:txBody>
          <a:bodyPr wrap="square" rtlCol="0">
            <a:spAutoFit/>
          </a:bodyPr>
          <a:lstStyle/>
          <a:p>
            <a:r>
              <a:rPr lang="en-US" dirty="0"/>
              <a:t>Trend observed </a:t>
            </a:r>
            <a:r>
              <a:rPr lang="en-US" dirty="0" err="1"/>
              <a:t>w.r.t.</a:t>
            </a:r>
            <a:r>
              <a:rPr lang="en-US" dirty="0"/>
              <a:t> % visa certifications for full_time_position is same Yes ~ No </a:t>
            </a:r>
            <a:endParaRPr lang="en-IN" dirty="0"/>
          </a:p>
        </p:txBody>
      </p:sp>
      <p:sp>
        <p:nvSpPr>
          <p:cNvPr id="12" name="TextBox 11">
            <a:extLst>
              <a:ext uri="{FF2B5EF4-FFF2-40B4-BE49-F238E27FC236}">
                <a16:creationId xmlns:a16="http://schemas.microsoft.com/office/drawing/2014/main" id="{CF66D571-0C60-7D88-BFDE-D27BCC65B6A0}"/>
              </a:ext>
            </a:extLst>
          </p:cNvPr>
          <p:cNvSpPr txBox="1"/>
          <p:nvPr/>
        </p:nvSpPr>
        <p:spPr>
          <a:xfrm>
            <a:off x="646111" y="4783641"/>
            <a:ext cx="5254959" cy="1477328"/>
          </a:xfrm>
          <a:prstGeom prst="rect">
            <a:avLst/>
          </a:prstGeom>
          <a:noFill/>
        </p:spPr>
        <p:txBody>
          <a:bodyPr wrap="square" rtlCol="0">
            <a:spAutoFit/>
          </a:bodyPr>
          <a:lstStyle/>
          <a:p>
            <a:r>
              <a:rPr lang="en-US" dirty="0"/>
              <a:t>The information is retained after binning. &gt;65% of cases in both categories are approved Around 61% of employers were established after 1990 and 39% of employers before 1990</a:t>
            </a:r>
            <a:endParaRPr lang="en-IN" dirty="0"/>
          </a:p>
        </p:txBody>
      </p:sp>
    </p:spTree>
    <p:extLst>
      <p:ext uri="{BB962C8B-B14F-4D97-AF65-F5344CB8AC3E}">
        <p14:creationId xmlns:p14="http://schemas.microsoft.com/office/powerpoint/2010/main" val="3135757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D384E-CBD5-2AFD-D818-6982B06C3A35}"/>
              </a:ext>
            </a:extLst>
          </p:cNvPr>
          <p:cNvSpPr>
            <a:spLocks noGrp="1"/>
          </p:cNvSpPr>
          <p:nvPr>
            <p:ph type="title"/>
          </p:nvPr>
        </p:nvSpPr>
        <p:spPr/>
        <p:txBody>
          <a:bodyPr/>
          <a:lstStyle/>
          <a:p>
            <a:r>
              <a:rPr lang="en-IN" dirty="0"/>
              <a:t>Table of content </a:t>
            </a:r>
          </a:p>
        </p:txBody>
      </p:sp>
      <p:graphicFrame>
        <p:nvGraphicFramePr>
          <p:cNvPr id="4" name="Table 4">
            <a:extLst>
              <a:ext uri="{FF2B5EF4-FFF2-40B4-BE49-F238E27FC236}">
                <a16:creationId xmlns:a16="http://schemas.microsoft.com/office/drawing/2014/main" id="{557B9F43-69E1-3349-7E6C-E2038C5BE07F}"/>
              </a:ext>
            </a:extLst>
          </p:cNvPr>
          <p:cNvGraphicFramePr>
            <a:graphicFrameLocks noGrp="1"/>
          </p:cNvGraphicFramePr>
          <p:nvPr>
            <p:ph idx="1"/>
            <p:extLst>
              <p:ext uri="{D42A27DB-BD31-4B8C-83A1-F6EECF244321}">
                <p14:modId xmlns:p14="http://schemas.microsoft.com/office/powerpoint/2010/main" val="1364199454"/>
              </p:ext>
            </p:extLst>
          </p:nvPr>
        </p:nvGraphicFramePr>
        <p:xfrm>
          <a:off x="1155700" y="2546818"/>
          <a:ext cx="8824913" cy="475162"/>
        </p:xfrm>
        <a:graphic>
          <a:graphicData uri="http://schemas.openxmlformats.org/drawingml/2006/table">
            <a:tbl>
              <a:tblPr firstRow="1" bandRow="1">
                <a:tableStyleId>{775DCB02-9BB8-47FD-8907-85C794F793BA}</a:tableStyleId>
              </a:tblPr>
              <a:tblGrid>
                <a:gridCol w="8824913">
                  <a:extLst>
                    <a:ext uri="{9D8B030D-6E8A-4147-A177-3AD203B41FA5}">
                      <a16:colId xmlns:a16="http://schemas.microsoft.com/office/drawing/2014/main" val="2151122368"/>
                    </a:ext>
                  </a:extLst>
                </a:gridCol>
              </a:tblGrid>
              <a:tr h="475162">
                <a:tc>
                  <a:txBody>
                    <a:bodyPr/>
                    <a:lstStyle/>
                    <a:p>
                      <a:r>
                        <a:rPr lang="en-IN" dirty="0"/>
                        <a:t>Agenda</a:t>
                      </a:r>
                    </a:p>
                  </a:txBody>
                  <a:tcPr/>
                </a:tc>
                <a:extLst>
                  <a:ext uri="{0D108BD9-81ED-4DB2-BD59-A6C34878D82A}">
                    <a16:rowId xmlns:a16="http://schemas.microsoft.com/office/drawing/2014/main" val="2351888138"/>
                  </a:ext>
                </a:extLst>
              </a:tr>
            </a:tbl>
          </a:graphicData>
        </a:graphic>
      </p:graphicFrame>
      <p:graphicFrame>
        <p:nvGraphicFramePr>
          <p:cNvPr id="5" name="Table 5">
            <a:extLst>
              <a:ext uri="{FF2B5EF4-FFF2-40B4-BE49-F238E27FC236}">
                <a16:creationId xmlns:a16="http://schemas.microsoft.com/office/drawing/2014/main" id="{35D70112-3F6C-6369-CB60-779CE3804DC2}"/>
              </a:ext>
            </a:extLst>
          </p:cNvPr>
          <p:cNvGraphicFramePr>
            <a:graphicFrameLocks noGrp="1"/>
          </p:cNvGraphicFramePr>
          <p:nvPr>
            <p:extLst>
              <p:ext uri="{D42A27DB-BD31-4B8C-83A1-F6EECF244321}">
                <p14:modId xmlns:p14="http://schemas.microsoft.com/office/powerpoint/2010/main" val="843362882"/>
              </p:ext>
            </p:extLst>
          </p:nvPr>
        </p:nvGraphicFramePr>
        <p:xfrm>
          <a:off x="1154954" y="3134939"/>
          <a:ext cx="8824913" cy="469700"/>
        </p:xfrm>
        <a:graphic>
          <a:graphicData uri="http://schemas.openxmlformats.org/drawingml/2006/table">
            <a:tbl>
              <a:tblPr firstRow="1" bandRow="1">
                <a:tableStyleId>{00A15C55-8517-42AA-B614-E9B94910E393}</a:tableStyleId>
              </a:tblPr>
              <a:tblGrid>
                <a:gridCol w="8824913">
                  <a:extLst>
                    <a:ext uri="{9D8B030D-6E8A-4147-A177-3AD203B41FA5}">
                      <a16:colId xmlns:a16="http://schemas.microsoft.com/office/drawing/2014/main" val="1224871941"/>
                    </a:ext>
                  </a:extLst>
                </a:gridCol>
              </a:tblGrid>
              <a:tr h="469700">
                <a:tc>
                  <a:txBody>
                    <a:bodyPr/>
                    <a:lstStyle/>
                    <a:p>
                      <a:r>
                        <a:rPr lang="en-IN" dirty="0"/>
                        <a:t>Understanding the independent variable </a:t>
                      </a:r>
                    </a:p>
                  </a:txBody>
                  <a:tcPr/>
                </a:tc>
                <a:extLst>
                  <a:ext uri="{0D108BD9-81ED-4DB2-BD59-A6C34878D82A}">
                    <a16:rowId xmlns:a16="http://schemas.microsoft.com/office/drawing/2014/main" val="3496520823"/>
                  </a:ext>
                </a:extLst>
              </a:tr>
            </a:tbl>
          </a:graphicData>
        </a:graphic>
      </p:graphicFrame>
      <p:graphicFrame>
        <p:nvGraphicFramePr>
          <p:cNvPr id="6" name="Table 6">
            <a:extLst>
              <a:ext uri="{FF2B5EF4-FFF2-40B4-BE49-F238E27FC236}">
                <a16:creationId xmlns:a16="http://schemas.microsoft.com/office/drawing/2014/main" id="{402E380B-1F5A-29E3-7BB3-10FCF9B16EE2}"/>
              </a:ext>
            </a:extLst>
          </p:cNvPr>
          <p:cNvGraphicFramePr>
            <a:graphicFrameLocks noGrp="1"/>
          </p:cNvGraphicFramePr>
          <p:nvPr>
            <p:extLst>
              <p:ext uri="{D42A27DB-BD31-4B8C-83A1-F6EECF244321}">
                <p14:modId xmlns:p14="http://schemas.microsoft.com/office/powerpoint/2010/main" val="1308235512"/>
              </p:ext>
            </p:extLst>
          </p:nvPr>
        </p:nvGraphicFramePr>
        <p:xfrm>
          <a:off x="1154954" y="4311182"/>
          <a:ext cx="8824913" cy="458773"/>
        </p:xfrm>
        <a:graphic>
          <a:graphicData uri="http://schemas.openxmlformats.org/drawingml/2006/table">
            <a:tbl>
              <a:tblPr firstRow="1" bandRow="1">
                <a:tableStyleId>{00A15C55-8517-42AA-B614-E9B94910E393}</a:tableStyleId>
              </a:tblPr>
              <a:tblGrid>
                <a:gridCol w="8824913">
                  <a:extLst>
                    <a:ext uri="{9D8B030D-6E8A-4147-A177-3AD203B41FA5}">
                      <a16:colId xmlns:a16="http://schemas.microsoft.com/office/drawing/2014/main" val="4144102199"/>
                    </a:ext>
                  </a:extLst>
                </a:gridCol>
              </a:tblGrid>
              <a:tr h="458773">
                <a:tc>
                  <a:txBody>
                    <a:bodyPr/>
                    <a:lstStyle/>
                    <a:p>
                      <a:r>
                        <a:rPr lang="en-IN" dirty="0"/>
                        <a:t>Deduction from EDA process </a:t>
                      </a:r>
                    </a:p>
                  </a:txBody>
                  <a:tcPr/>
                </a:tc>
                <a:extLst>
                  <a:ext uri="{0D108BD9-81ED-4DB2-BD59-A6C34878D82A}">
                    <a16:rowId xmlns:a16="http://schemas.microsoft.com/office/drawing/2014/main" val="3159630184"/>
                  </a:ext>
                </a:extLst>
              </a:tr>
            </a:tbl>
          </a:graphicData>
        </a:graphic>
      </p:graphicFrame>
      <p:graphicFrame>
        <p:nvGraphicFramePr>
          <p:cNvPr id="7" name="Table 7">
            <a:extLst>
              <a:ext uri="{FF2B5EF4-FFF2-40B4-BE49-F238E27FC236}">
                <a16:creationId xmlns:a16="http://schemas.microsoft.com/office/drawing/2014/main" id="{530EDB41-9E0B-9DD2-6F44-BAC67A27BB3E}"/>
              </a:ext>
            </a:extLst>
          </p:cNvPr>
          <p:cNvGraphicFramePr>
            <a:graphicFrameLocks noGrp="1"/>
          </p:cNvGraphicFramePr>
          <p:nvPr>
            <p:extLst>
              <p:ext uri="{D42A27DB-BD31-4B8C-83A1-F6EECF244321}">
                <p14:modId xmlns:p14="http://schemas.microsoft.com/office/powerpoint/2010/main" val="2156720138"/>
              </p:ext>
            </p:extLst>
          </p:nvPr>
        </p:nvGraphicFramePr>
        <p:xfrm>
          <a:off x="1154954" y="3723062"/>
          <a:ext cx="8824913" cy="464235"/>
        </p:xfrm>
        <a:graphic>
          <a:graphicData uri="http://schemas.openxmlformats.org/drawingml/2006/table">
            <a:tbl>
              <a:tblPr firstRow="1" bandRow="1">
                <a:tableStyleId>{00A15C55-8517-42AA-B614-E9B94910E393}</a:tableStyleId>
              </a:tblPr>
              <a:tblGrid>
                <a:gridCol w="8824913">
                  <a:extLst>
                    <a:ext uri="{9D8B030D-6E8A-4147-A177-3AD203B41FA5}">
                      <a16:colId xmlns:a16="http://schemas.microsoft.com/office/drawing/2014/main" val="3967169014"/>
                    </a:ext>
                  </a:extLst>
                </a:gridCol>
              </a:tblGrid>
              <a:tr h="464235">
                <a:tc>
                  <a:txBody>
                    <a:bodyPr/>
                    <a:lstStyle/>
                    <a:p>
                      <a:r>
                        <a:rPr lang="en-IN" dirty="0"/>
                        <a:t>Process followed in the project </a:t>
                      </a:r>
                    </a:p>
                  </a:txBody>
                  <a:tcPr/>
                </a:tc>
                <a:extLst>
                  <a:ext uri="{0D108BD9-81ED-4DB2-BD59-A6C34878D82A}">
                    <a16:rowId xmlns:a16="http://schemas.microsoft.com/office/drawing/2014/main" val="1992366286"/>
                  </a:ext>
                </a:extLst>
              </a:tr>
            </a:tbl>
          </a:graphicData>
        </a:graphic>
      </p:graphicFrame>
      <p:graphicFrame>
        <p:nvGraphicFramePr>
          <p:cNvPr id="8" name="Table 8">
            <a:extLst>
              <a:ext uri="{FF2B5EF4-FFF2-40B4-BE49-F238E27FC236}">
                <a16:creationId xmlns:a16="http://schemas.microsoft.com/office/drawing/2014/main" id="{6F40F509-FDC2-EDCA-F628-88F3C8D3F204}"/>
              </a:ext>
            </a:extLst>
          </p:cNvPr>
          <p:cNvGraphicFramePr>
            <a:graphicFrameLocks noGrp="1"/>
          </p:cNvGraphicFramePr>
          <p:nvPr>
            <p:extLst>
              <p:ext uri="{D42A27DB-BD31-4B8C-83A1-F6EECF244321}">
                <p14:modId xmlns:p14="http://schemas.microsoft.com/office/powerpoint/2010/main" val="3114701851"/>
              </p:ext>
            </p:extLst>
          </p:nvPr>
        </p:nvGraphicFramePr>
        <p:xfrm>
          <a:off x="1154954" y="5481962"/>
          <a:ext cx="8824913" cy="458773"/>
        </p:xfrm>
        <a:graphic>
          <a:graphicData uri="http://schemas.openxmlformats.org/drawingml/2006/table">
            <a:tbl>
              <a:tblPr firstRow="1" bandRow="1">
                <a:tableStyleId>{00A15C55-8517-42AA-B614-E9B94910E393}</a:tableStyleId>
              </a:tblPr>
              <a:tblGrid>
                <a:gridCol w="8824913">
                  <a:extLst>
                    <a:ext uri="{9D8B030D-6E8A-4147-A177-3AD203B41FA5}">
                      <a16:colId xmlns:a16="http://schemas.microsoft.com/office/drawing/2014/main" val="3171036825"/>
                    </a:ext>
                  </a:extLst>
                </a:gridCol>
              </a:tblGrid>
              <a:tr h="458773">
                <a:tc>
                  <a:txBody>
                    <a:bodyPr/>
                    <a:lstStyle/>
                    <a:p>
                      <a:r>
                        <a:rPr lang="en-IN" dirty="0"/>
                        <a:t>Result table </a:t>
                      </a:r>
                    </a:p>
                  </a:txBody>
                  <a:tcPr/>
                </a:tc>
                <a:extLst>
                  <a:ext uri="{0D108BD9-81ED-4DB2-BD59-A6C34878D82A}">
                    <a16:rowId xmlns:a16="http://schemas.microsoft.com/office/drawing/2014/main" val="3722862415"/>
                  </a:ext>
                </a:extLst>
              </a:tr>
            </a:tbl>
          </a:graphicData>
        </a:graphic>
      </p:graphicFrame>
      <p:graphicFrame>
        <p:nvGraphicFramePr>
          <p:cNvPr id="9" name="Table 9">
            <a:extLst>
              <a:ext uri="{FF2B5EF4-FFF2-40B4-BE49-F238E27FC236}">
                <a16:creationId xmlns:a16="http://schemas.microsoft.com/office/drawing/2014/main" id="{35122B12-2C3E-810F-6E8D-3B72669087D3}"/>
              </a:ext>
            </a:extLst>
          </p:cNvPr>
          <p:cNvGraphicFramePr>
            <a:graphicFrameLocks noGrp="1"/>
          </p:cNvGraphicFramePr>
          <p:nvPr>
            <p:extLst>
              <p:ext uri="{D42A27DB-BD31-4B8C-83A1-F6EECF244321}">
                <p14:modId xmlns:p14="http://schemas.microsoft.com/office/powerpoint/2010/main" val="2827683873"/>
              </p:ext>
            </p:extLst>
          </p:nvPr>
        </p:nvGraphicFramePr>
        <p:xfrm>
          <a:off x="1154954" y="4899304"/>
          <a:ext cx="8824913" cy="458773"/>
        </p:xfrm>
        <a:graphic>
          <a:graphicData uri="http://schemas.openxmlformats.org/drawingml/2006/table">
            <a:tbl>
              <a:tblPr firstRow="1" bandRow="1">
                <a:tableStyleId>{00A15C55-8517-42AA-B614-E9B94910E393}</a:tableStyleId>
              </a:tblPr>
              <a:tblGrid>
                <a:gridCol w="8824913">
                  <a:extLst>
                    <a:ext uri="{9D8B030D-6E8A-4147-A177-3AD203B41FA5}">
                      <a16:colId xmlns:a16="http://schemas.microsoft.com/office/drawing/2014/main" val="1514178772"/>
                    </a:ext>
                  </a:extLst>
                </a:gridCol>
              </a:tblGrid>
              <a:tr h="458773">
                <a:tc>
                  <a:txBody>
                    <a:bodyPr/>
                    <a:lstStyle/>
                    <a:p>
                      <a:r>
                        <a:rPr lang="en-IN" dirty="0"/>
                        <a:t>Illustration of plots </a:t>
                      </a:r>
                    </a:p>
                  </a:txBody>
                  <a:tcPr/>
                </a:tc>
                <a:extLst>
                  <a:ext uri="{0D108BD9-81ED-4DB2-BD59-A6C34878D82A}">
                    <a16:rowId xmlns:a16="http://schemas.microsoft.com/office/drawing/2014/main" val="1702244811"/>
                  </a:ext>
                </a:extLst>
              </a:tr>
            </a:tbl>
          </a:graphicData>
        </a:graphic>
      </p:graphicFrame>
      <p:graphicFrame>
        <p:nvGraphicFramePr>
          <p:cNvPr id="10" name="Table 10">
            <a:extLst>
              <a:ext uri="{FF2B5EF4-FFF2-40B4-BE49-F238E27FC236}">
                <a16:creationId xmlns:a16="http://schemas.microsoft.com/office/drawing/2014/main" id="{C1073150-5619-F99C-1EC6-0CC8F7F0B557}"/>
              </a:ext>
            </a:extLst>
          </p:cNvPr>
          <p:cNvGraphicFramePr>
            <a:graphicFrameLocks noGrp="1"/>
          </p:cNvGraphicFramePr>
          <p:nvPr>
            <p:extLst>
              <p:ext uri="{D42A27DB-BD31-4B8C-83A1-F6EECF244321}">
                <p14:modId xmlns:p14="http://schemas.microsoft.com/office/powerpoint/2010/main" val="3453699979"/>
              </p:ext>
            </p:extLst>
          </p:nvPr>
        </p:nvGraphicFramePr>
        <p:xfrm>
          <a:off x="1154954" y="6070084"/>
          <a:ext cx="8824913" cy="458773"/>
        </p:xfrm>
        <a:graphic>
          <a:graphicData uri="http://schemas.openxmlformats.org/drawingml/2006/table">
            <a:tbl>
              <a:tblPr firstRow="1" bandRow="1">
                <a:tableStyleId>{00A15C55-8517-42AA-B614-E9B94910E393}</a:tableStyleId>
              </a:tblPr>
              <a:tblGrid>
                <a:gridCol w="8824913">
                  <a:extLst>
                    <a:ext uri="{9D8B030D-6E8A-4147-A177-3AD203B41FA5}">
                      <a16:colId xmlns:a16="http://schemas.microsoft.com/office/drawing/2014/main" val="3527081408"/>
                    </a:ext>
                  </a:extLst>
                </a:gridCol>
              </a:tblGrid>
              <a:tr h="458773">
                <a:tc>
                  <a:txBody>
                    <a:bodyPr/>
                    <a:lstStyle/>
                    <a:p>
                      <a:r>
                        <a:rPr lang="en-IN" dirty="0"/>
                        <a:t>Conclusion</a:t>
                      </a:r>
                    </a:p>
                  </a:txBody>
                  <a:tcPr/>
                </a:tc>
                <a:extLst>
                  <a:ext uri="{0D108BD9-81ED-4DB2-BD59-A6C34878D82A}">
                    <a16:rowId xmlns:a16="http://schemas.microsoft.com/office/drawing/2014/main" val="3907133408"/>
                  </a:ext>
                </a:extLst>
              </a:tr>
            </a:tbl>
          </a:graphicData>
        </a:graphic>
      </p:graphicFrame>
    </p:spTree>
    <p:extLst>
      <p:ext uri="{BB962C8B-B14F-4D97-AF65-F5344CB8AC3E}">
        <p14:creationId xmlns:p14="http://schemas.microsoft.com/office/powerpoint/2010/main" val="1805103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70EEF-07A9-ABDC-2F3A-EA4776AED96F}"/>
              </a:ext>
            </a:extLst>
          </p:cNvPr>
          <p:cNvSpPr>
            <a:spLocks noGrp="1"/>
          </p:cNvSpPr>
          <p:nvPr>
            <p:ph type="title"/>
          </p:nvPr>
        </p:nvSpPr>
        <p:spPr>
          <a:xfrm>
            <a:off x="646111" y="202020"/>
            <a:ext cx="9404723" cy="839972"/>
          </a:xfrm>
        </p:spPr>
        <p:txBody>
          <a:bodyPr/>
          <a:lstStyle/>
          <a:p>
            <a:endParaRPr lang="en-IN" dirty="0"/>
          </a:p>
        </p:txBody>
      </p:sp>
      <p:pic>
        <p:nvPicPr>
          <p:cNvPr id="8" name="Content Placeholder 7">
            <a:extLst>
              <a:ext uri="{FF2B5EF4-FFF2-40B4-BE49-F238E27FC236}">
                <a16:creationId xmlns:a16="http://schemas.microsoft.com/office/drawing/2014/main" id="{1E74D6E2-D89B-695D-15D3-FA4F449AA43F}"/>
              </a:ext>
            </a:extLst>
          </p:cNvPr>
          <p:cNvPicPr>
            <a:picLocks noGrp="1" noChangeAspect="1"/>
          </p:cNvPicPr>
          <p:nvPr>
            <p:ph idx="1"/>
          </p:nvPr>
        </p:nvPicPr>
        <p:blipFill>
          <a:blip r:embed="rId2"/>
          <a:stretch>
            <a:fillRect/>
          </a:stretch>
        </p:blipFill>
        <p:spPr>
          <a:xfrm>
            <a:off x="1754372" y="1286539"/>
            <a:ext cx="7612911" cy="3928671"/>
          </a:xfrm>
          <a:prstGeom prst="rect">
            <a:avLst/>
          </a:prstGeom>
        </p:spPr>
      </p:pic>
      <p:sp>
        <p:nvSpPr>
          <p:cNvPr id="11" name="TextBox 10">
            <a:extLst>
              <a:ext uri="{FF2B5EF4-FFF2-40B4-BE49-F238E27FC236}">
                <a16:creationId xmlns:a16="http://schemas.microsoft.com/office/drawing/2014/main" id="{25159EEF-71BA-75A2-3F61-34AEB446CEDC}"/>
              </a:ext>
            </a:extLst>
          </p:cNvPr>
          <p:cNvSpPr txBox="1"/>
          <p:nvPr/>
        </p:nvSpPr>
        <p:spPr>
          <a:xfrm>
            <a:off x="1435395" y="5592726"/>
            <a:ext cx="9404723" cy="646331"/>
          </a:xfrm>
          <a:prstGeom prst="rect">
            <a:avLst/>
          </a:prstGeom>
          <a:noFill/>
        </p:spPr>
        <p:txBody>
          <a:bodyPr wrap="square" rtlCol="0">
            <a:spAutoFit/>
          </a:bodyPr>
          <a:lstStyle/>
          <a:p>
            <a:r>
              <a:rPr lang="en-US" dirty="0"/>
              <a:t>Trend observed w.r.t visa certifications for region_of_employment is MidWest &gt; South &gt; Northeast ~ West &gt; Island</a:t>
            </a:r>
            <a:endParaRPr lang="en-IN" dirty="0"/>
          </a:p>
        </p:txBody>
      </p:sp>
    </p:spTree>
    <p:extLst>
      <p:ext uri="{BB962C8B-B14F-4D97-AF65-F5344CB8AC3E}">
        <p14:creationId xmlns:p14="http://schemas.microsoft.com/office/powerpoint/2010/main" val="35761268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B01AB-761E-F24C-5C38-097D45E6ECDB}"/>
              </a:ext>
            </a:extLst>
          </p:cNvPr>
          <p:cNvSpPr>
            <a:spLocks noGrp="1"/>
          </p:cNvSpPr>
          <p:nvPr>
            <p:ph type="title"/>
          </p:nvPr>
        </p:nvSpPr>
        <p:spPr/>
        <p:txBody>
          <a:bodyPr/>
          <a:lstStyle/>
          <a:p>
            <a:r>
              <a:rPr lang="en-IN" dirty="0"/>
              <a:t>MODEL</a:t>
            </a:r>
          </a:p>
        </p:txBody>
      </p:sp>
      <p:sp>
        <p:nvSpPr>
          <p:cNvPr id="3" name="Content Placeholder 2">
            <a:extLst>
              <a:ext uri="{FF2B5EF4-FFF2-40B4-BE49-F238E27FC236}">
                <a16:creationId xmlns:a16="http://schemas.microsoft.com/office/drawing/2014/main" id="{F861193B-CF07-4C6B-720B-8CC92014DB9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8424711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75338-89F6-14AD-2E27-CA9911ABFA22}"/>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2C22D838-9FB5-D0F2-D6C3-551CA347DC71}"/>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1474146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D7EE9-9EEF-59C2-2F4D-C31A28375292}"/>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949CBC4B-01C3-941D-401C-043E8A10D586}"/>
              </a:ext>
            </a:extLst>
          </p:cNvPr>
          <p:cNvSpPr>
            <a:spLocks noGrp="1"/>
          </p:cNvSpPr>
          <p:nvPr>
            <p:ph idx="1"/>
          </p:nvPr>
        </p:nvSpPr>
        <p:spPr>
          <a:xfrm>
            <a:off x="923926" y="2977375"/>
            <a:ext cx="10163174" cy="3451999"/>
          </a:xfrm>
        </p:spPr>
        <p:txBody>
          <a:bodyPr>
            <a:normAutofit/>
          </a:bodyPr>
          <a:lstStyle/>
          <a:p>
            <a:pPr algn="just"/>
            <a:r>
              <a:rPr lang="en-IN" sz="2400" i="0" dirty="0">
                <a:solidFill>
                  <a:srgbClr val="292929"/>
                </a:solidFill>
                <a:effectLst/>
              </a:rPr>
              <a:t>Predicting whether the customer will accept the coupon or not is a difficult problem and can not just recommend it to everyone because of the costs concerned so, in this problem, we will predict whether a customer will accept or reject the offered based on factors such as user, contextual and coupon attributes. </a:t>
            </a:r>
          </a:p>
        </p:txBody>
      </p:sp>
    </p:spTree>
    <p:extLst>
      <p:ext uri="{BB962C8B-B14F-4D97-AF65-F5344CB8AC3E}">
        <p14:creationId xmlns:p14="http://schemas.microsoft.com/office/powerpoint/2010/main" val="4238988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48F52-AEF1-F9D4-B1B7-88D918672020}"/>
              </a:ext>
            </a:extLst>
          </p:cNvPr>
          <p:cNvSpPr>
            <a:spLocks noGrp="1"/>
          </p:cNvSpPr>
          <p:nvPr>
            <p:ph type="title"/>
          </p:nvPr>
        </p:nvSpPr>
        <p:spPr/>
        <p:txBody>
          <a:bodyPr/>
          <a:lstStyle/>
          <a:p>
            <a:r>
              <a:rPr lang="en-IN" sz="3200" dirty="0"/>
              <a:t>Understanding the independent variables </a:t>
            </a:r>
          </a:p>
        </p:txBody>
      </p:sp>
      <p:graphicFrame>
        <p:nvGraphicFramePr>
          <p:cNvPr id="4" name="Table 4">
            <a:extLst>
              <a:ext uri="{FF2B5EF4-FFF2-40B4-BE49-F238E27FC236}">
                <a16:creationId xmlns:a16="http://schemas.microsoft.com/office/drawing/2014/main" id="{A6488632-A4F8-FA16-D423-595478AB417E}"/>
              </a:ext>
            </a:extLst>
          </p:cNvPr>
          <p:cNvGraphicFramePr>
            <a:graphicFrameLocks noGrp="1"/>
          </p:cNvGraphicFramePr>
          <p:nvPr>
            <p:ph idx="1"/>
            <p:extLst>
              <p:ext uri="{D42A27DB-BD31-4B8C-83A1-F6EECF244321}">
                <p14:modId xmlns:p14="http://schemas.microsoft.com/office/powerpoint/2010/main" val="3488235822"/>
              </p:ext>
            </p:extLst>
          </p:nvPr>
        </p:nvGraphicFramePr>
        <p:xfrm>
          <a:off x="1155700" y="2416387"/>
          <a:ext cx="9918700" cy="440267"/>
        </p:xfrm>
        <a:graphic>
          <a:graphicData uri="http://schemas.openxmlformats.org/drawingml/2006/table">
            <a:tbl>
              <a:tblPr firstRow="1" bandRow="1">
                <a:tableStyleId>{00A15C55-8517-42AA-B614-E9B94910E393}</a:tableStyleId>
              </a:tblPr>
              <a:tblGrid>
                <a:gridCol w="9918700">
                  <a:extLst>
                    <a:ext uri="{9D8B030D-6E8A-4147-A177-3AD203B41FA5}">
                      <a16:colId xmlns:a16="http://schemas.microsoft.com/office/drawing/2014/main" val="209648503"/>
                    </a:ext>
                  </a:extLst>
                </a:gridCol>
              </a:tblGrid>
              <a:tr h="440267">
                <a:tc>
                  <a:txBody>
                    <a:bodyPr/>
                    <a:lstStyle/>
                    <a:p>
                      <a:pPr algn="ctr"/>
                      <a:r>
                        <a:rPr lang="en-IN" dirty="0"/>
                        <a:t>Importing data and understanding it </a:t>
                      </a:r>
                    </a:p>
                  </a:txBody>
                  <a:tcPr/>
                </a:tc>
                <a:extLst>
                  <a:ext uri="{0D108BD9-81ED-4DB2-BD59-A6C34878D82A}">
                    <a16:rowId xmlns:a16="http://schemas.microsoft.com/office/drawing/2014/main" val="3483892073"/>
                  </a:ext>
                </a:extLst>
              </a:tr>
            </a:tbl>
          </a:graphicData>
        </a:graphic>
      </p:graphicFrame>
      <p:graphicFrame>
        <p:nvGraphicFramePr>
          <p:cNvPr id="5" name="Table 5">
            <a:extLst>
              <a:ext uri="{FF2B5EF4-FFF2-40B4-BE49-F238E27FC236}">
                <a16:creationId xmlns:a16="http://schemas.microsoft.com/office/drawing/2014/main" id="{653217C7-5085-436B-8141-2545BED5AB48}"/>
              </a:ext>
            </a:extLst>
          </p:cNvPr>
          <p:cNvGraphicFramePr>
            <a:graphicFrameLocks noGrp="1"/>
          </p:cNvGraphicFramePr>
          <p:nvPr>
            <p:extLst>
              <p:ext uri="{D42A27DB-BD31-4B8C-83A1-F6EECF244321}">
                <p14:modId xmlns:p14="http://schemas.microsoft.com/office/powerpoint/2010/main" val="3465463310"/>
              </p:ext>
            </p:extLst>
          </p:nvPr>
        </p:nvGraphicFramePr>
        <p:xfrm>
          <a:off x="1154954" y="2856654"/>
          <a:ext cx="9918700" cy="706964"/>
        </p:xfrm>
        <a:graphic>
          <a:graphicData uri="http://schemas.openxmlformats.org/drawingml/2006/table">
            <a:tbl>
              <a:tblPr firstRow="1" bandRow="1">
                <a:tableStyleId>{C4B1156A-380E-4F78-BDF5-A606A8083BF9}</a:tableStyleId>
              </a:tblPr>
              <a:tblGrid>
                <a:gridCol w="9918700">
                  <a:extLst>
                    <a:ext uri="{9D8B030D-6E8A-4147-A177-3AD203B41FA5}">
                      <a16:colId xmlns:a16="http://schemas.microsoft.com/office/drawing/2014/main" val="3416688762"/>
                    </a:ext>
                  </a:extLst>
                </a:gridCol>
              </a:tblGrid>
              <a:tr h="706964">
                <a:tc>
                  <a:txBody>
                    <a:bodyPr/>
                    <a:lstStyle/>
                    <a:p>
                      <a:r>
                        <a:rPr lang="en-IN" dirty="0"/>
                        <a:t>12684 rows and 26 columns</a:t>
                      </a:r>
                    </a:p>
                    <a:p>
                      <a:r>
                        <a:rPr lang="en-IN" dirty="0"/>
                        <a:t>There are missing values in the dataset</a:t>
                      </a:r>
                    </a:p>
                  </a:txBody>
                  <a:tcPr/>
                </a:tc>
                <a:extLst>
                  <a:ext uri="{0D108BD9-81ED-4DB2-BD59-A6C34878D82A}">
                    <a16:rowId xmlns:a16="http://schemas.microsoft.com/office/drawing/2014/main" val="2434574741"/>
                  </a:ext>
                </a:extLst>
              </a:tr>
            </a:tbl>
          </a:graphicData>
        </a:graphic>
      </p:graphicFrame>
      <p:graphicFrame>
        <p:nvGraphicFramePr>
          <p:cNvPr id="6" name="Table 6">
            <a:extLst>
              <a:ext uri="{FF2B5EF4-FFF2-40B4-BE49-F238E27FC236}">
                <a16:creationId xmlns:a16="http://schemas.microsoft.com/office/drawing/2014/main" id="{76E78A5E-FCC8-11D0-00B8-94D596F84A68}"/>
              </a:ext>
            </a:extLst>
          </p:cNvPr>
          <p:cNvGraphicFramePr>
            <a:graphicFrameLocks noGrp="1"/>
          </p:cNvGraphicFramePr>
          <p:nvPr>
            <p:extLst>
              <p:ext uri="{D42A27DB-BD31-4B8C-83A1-F6EECF244321}">
                <p14:modId xmlns:p14="http://schemas.microsoft.com/office/powerpoint/2010/main" val="660968355"/>
              </p:ext>
            </p:extLst>
          </p:nvPr>
        </p:nvGraphicFramePr>
        <p:xfrm>
          <a:off x="1154954" y="4168139"/>
          <a:ext cx="9918700" cy="1188720"/>
        </p:xfrm>
        <a:graphic>
          <a:graphicData uri="http://schemas.openxmlformats.org/drawingml/2006/table">
            <a:tbl>
              <a:tblPr firstRow="1" bandRow="1">
                <a:tableStyleId>{C4B1156A-380E-4F78-BDF5-A606A8083BF9}</a:tableStyleId>
              </a:tblPr>
              <a:tblGrid>
                <a:gridCol w="9918700">
                  <a:extLst>
                    <a:ext uri="{9D8B030D-6E8A-4147-A177-3AD203B41FA5}">
                      <a16:colId xmlns:a16="http://schemas.microsoft.com/office/drawing/2014/main" val="168791266"/>
                    </a:ext>
                  </a:extLst>
                </a:gridCol>
              </a:tblGrid>
              <a:tr h="1155701">
                <a:tc>
                  <a:txBody>
                    <a:bodyPr/>
                    <a:lstStyle/>
                    <a:p>
                      <a:r>
                        <a:rPr lang="en-IN" dirty="0"/>
                        <a:t> Removing the duplicate values and handling the missing values by replacing them with        using mode imputation.</a:t>
                      </a:r>
                    </a:p>
                    <a:p>
                      <a:pPr algn="l"/>
                      <a:r>
                        <a:rPr lang="en-IN" dirty="0"/>
                        <a:t>Droping the columns if there are more than  50% of null values   </a:t>
                      </a:r>
                    </a:p>
                    <a:p>
                      <a:endParaRPr lang="en-IN" dirty="0"/>
                    </a:p>
                  </a:txBody>
                  <a:tcPr/>
                </a:tc>
                <a:extLst>
                  <a:ext uri="{0D108BD9-81ED-4DB2-BD59-A6C34878D82A}">
                    <a16:rowId xmlns:a16="http://schemas.microsoft.com/office/drawing/2014/main" val="1946791388"/>
                  </a:ext>
                </a:extLst>
              </a:tr>
            </a:tbl>
          </a:graphicData>
        </a:graphic>
      </p:graphicFrame>
      <p:graphicFrame>
        <p:nvGraphicFramePr>
          <p:cNvPr id="7" name="Table 7">
            <a:extLst>
              <a:ext uri="{FF2B5EF4-FFF2-40B4-BE49-F238E27FC236}">
                <a16:creationId xmlns:a16="http://schemas.microsoft.com/office/drawing/2014/main" id="{0EDC01A2-8754-FE62-E54E-13B93CE59F2A}"/>
              </a:ext>
            </a:extLst>
          </p:cNvPr>
          <p:cNvGraphicFramePr>
            <a:graphicFrameLocks noGrp="1"/>
          </p:cNvGraphicFramePr>
          <p:nvPr>
            <p:extLst>
              <p:ext uri="{D42A27DB-BD31-4B8C-83A1-F6EECF244321}">
                <p14:modId xmlns:p14="http://schemas.microsoft.com/office/powerpoint/2010/main" val="2575286734"/>
              </p:ext>
            </p:extLst>
          </p:nvPr>
        </p:nvGraphicFramePr>
        <p:xfrm>
          <a:off x="1154954" y="3738880"/>
          <a:ext cx="9918700" cy="429257"/>
        </p:xfrm>
        <a:graphic>
          <a:graphicData uri="http://schemas.openxmlformats.org/drawingml/2006/table">
            <a:tbl>
              <a:tblPr firstRow="1" bandRow="1">
                <a:tableStyleId>{00A15C55-8517-42AA-B614-E9B94910E393}</a:tableStyleId>
              </a:tblPr>
              <a:tblGrid>
                <a:gridCol w="9918700">
                  <a:extLst>
                    <a:ext uri="{9D8B030D-6E8A-4147-A177-3AD203B41FA5}">
                      <a16:colId xmlns:a16="http://schemas.microsoft.com/office/drawing/2014/main" val="3456752034"/>
                    </a:ext>
                  </a:extLst>
                </a:gridCol>
              </a:tblGrid>
              <a:tr h="429257">
                <a:tc>
                  <a:txBody>
                    <a:bodyPr/>
                    <a:lstStyle/>
                    <a:p>
                      <a:pPr algn="ctr"/>
                      <a:r>
                        <a:rPr lang="en-IN" dirty="0"/>
                        <a:t>Handling the missing values </a:t>
                      </a:r>
                    </a:p>
                  </a:txBody>
                  <a:tcPr/>
                </a:tc>
                <a:extLst>
                  <a:ext uri="{0D108BD9-81ED-4DB2-BD59-A6C34878D82A}">
                    <a16:rowId xmlns:a16="http://schemas.microsoft.com/office/drawing/2014/main" val="1977460576"/>
                  </a:ext>
                </a:extLst>
              </a:tr>
            </a:tbl>
          </a:graphicData>
        </a:graphic>
      </p:graphicFrame>
      <p:graphicFrame>
        <p:nvGraphicFramePr>
          <p:cNvPr id="8" name="Table 8">
            <a:extLst>
              <a:ext uri="{FF2B5EF4-FFF2-40B4-BE49-F238E27FC236}">
                <a16:creationId xmlns:a16="http://schemas.microsoft.com/office/drawing/2014/main" id="{596FB377-A50A-E61A-EFDD-6EB99FD9A8D5}"/>
              </a:ext>
            </a:extLst>
          </p:cNvPr>
          <p:cNvGraphicFramePr>
            <a:graphicFrameLocks noGrp="1"/>
          </p:cNvGraphicFramePr>
          <p:nvPr>
            <p:extLst>
              <p:ext uri="{D42A27DB-BD31-4B8C-83A1-F6EECF244321}">
                <p14:modId xmlns:p14="http://schemas.microsoft.com/office/powerpoint/2010/main" val="4278934085"/>
              </p:ext>
            </p:extLst>
          </p:nvPr>
        </p:nvGraphicFramePr>
        <p:xfrm>
          <a:off x="1154954" y="5527040"/>
          <a:ext cx="9918700" cy="487679"/>
        </p:xfrm>
        <a:graphic>
          <a:graphicData uri="http://schemas.openxmlformats.org/drawingml/2006/table">
            <a:tbl>
              <a:tblPr firstRow="1" bandRow="1">
                <a:tableStyleId>{00A15C55-8517-42AA-B614-E9B94910E393}</a:tableStyleId>
              </a:tblPr>
              <a:tblGrid>
                <a:gridCol w="9918700">
                  <a:extLst>
                    <a:ext uri="{9D8B030D-6E8A-4147-A177-3AD203B41FA5}">
                      <a16:colId xmlns:a16="http://schemas.microsoft.com/office/drawing/2014/main" val="3580567064"/>
                    </a:ext>
                  </a:extLst>
                </a:gridCol>
              </a:tblGrid>
              <a:tr h="487679">
                <a:tc>
                  <a:txBody>
                    <a:bodyPr/>
                    <a:lstStyle/>
                    <a:p>
                      <a:pPr algn="ctr"/>
                      <a:r>
                        <a:rPr lang="en-IN" dirty="0"/>
                        <a:t>Extrapolatory Data analysis</a:t>
                      </a:r>
                    </a:p>
                  </a:txBody>
                  <a:tcPr/>
                </a:tc>
                <a:extLst>
                  <a:ext uri="{0D108BD9-81ED-4DB2-BD59-A6C34878D82A}">
                    <a16:rowId xmlns:a16="http://schemas.microsoft.com/office/drawing/2014/main" val="747275238"/>
                  </a:ext>
                </a:extLst>
              </a:tr>
            </a:tbl>
          </a:graphicData>
        </a:graphic>
      </p:graphicFrame>
      <p:graphicFrame>
        <p:nvGraphicFramePr>
          <p:cNvPr id="9" name="Table 9">
            <a:extLst>
              <a:ext uri="{FF2B5EF4-FFF2-40B4-BE49-F238E27FC236}">
                <a16:creationId xmlns:a16="http://schemas.microsoft.com/office/drawing/2014/main" id="{33371A8C-4401-E585-FE35-05533D757E59}"/>
              </a:ext>
            </a:extLst>
          </p:cNvPr>
          <p:cNvGraphicFramePr>
            <a:graphicFrameLocks noGrp="1"/>
          </p:cNvGraphicFramePr>
          <p:nvPr>
            <p:extLst>
              <p:ext uri="{D42A27DB-BD31-4B8C-83A1-F6EECF244321}">
                <p14:modId xmlns:p14="http://schemas.microsoft.com/office/powerpoint/2010/main" val="4097184121"/>
              </p:ext>
            </p:extLst>
          </p:nvPr>
        </p:nvGraphicFramePr>
        <p:xfrm>
          <a:off x="1154954" y="6014719"/>
          <a:ext cx="9918700" cy="791633"/>
        </p:xfrm>
        <a:graphic>
          <a:graphicData uri="http://schemas.openxmlformats.org/drawingml/2006/table">
            <a:tbl>
              <a:tblPr firstRow="1" bandRow="1">
                <a:tableStyleId>{C4B1156A-380E-4F78-BDF5-A606A8083BF9}</a:tableStyleId>
              </a:tblPr>
              <a:tblGrid>
                <a:gridCol w="9918700">
                  <a:extLst>
                    <a:ext uri="{9D8B030D-6E8A-4147-A177-3AD203B41FA5}">
                      <a16:colId xmlns:a16="http://schemas.microsoft.com/office/drawing/2014/main" val="1378283582"/>
                    </a:ext>
                  </a:extLst>
                </a:gridCol>
              </a:tblGrid>
              <a:tr h="791633">
                <a:tc>
                  <a:txBody>
                    <a:bodyPr/>
                    <a:lstStyle/>
                    <a:p>
                      <a:pPr algn="l"/>
                      <a:r>
                        <a:rPr lang="en-IN" dirty="0"/>
                        <a:t>Applying the chi square test and dropping the columns which are &gt;0.05   </a:t>
                      </a:r>
                    </a:p>
                  </a:txBody>
                  <a:tcPr/>
                </a:tc>
                <a:extLst>
                  <a:ext uri="{0D108BD9-81ED-4DB2-BD59-A6C34878D82A}">
                    <a16:rowId xmlns:a16="http://schemas.microsoft.com/office/drawing/2014/main" val="753027623"/>
                  </a:ext>
                </a:extLst>
              </a:tr>
            </a:tbl>
          </a:graphicData>
        </a:graphic>
      </p:graphicFrame>
    </p:spTree>
    <p:extLst>
      <p:ext uri="{BB962C8B-B14F-4D97-AF65-F5344CB8AC3E}">
        <p14:creationId xmlns:p14="http://schemas.microsoft.com/office/powerpoint/2010/main" val="3515630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9208D-9329-89B4-45C2-2E79B594A8CF}"/>
              </a:ext>
            </a:extLst>
          </p:cNvPr>
          <p:cNvSpPr>
            <a:spLocks noGrp="1"/>
          </p:cNvSpPr>
          <p:nvPr>
            <p:ph type="title"/>
          </p:nvPr>
        </p:nvSpPr>
        <p:spPr/>
        <p:txBody>
          <a:bodyPr/>
          <a:lstStyle/>
          <a:p>
            <a:r>
              <a:rPr lang="en-IN" sz="3200" dirty="0"/>
              <a:t>Understanding the independent variables </a:t>
            </a:r>
          </a:p>
        </p:txBody>
      </p:sp>
      <p:graphicFrame>
        <p:nvGraphicFramePr>
          <p:cNvPr id="6" name="Table 6">
            <a:extLst>
              <a:ext uri="{FF2B5EF4-FFF2-40B4-BE49-F238E27FC236}">
                <a16:creationId xmlns:a16="http://schemas.microsoft.com/office/drawing/2014/main" id="{38DF236B-675A-0EC9-2378-99D2CA0B81DC}"/>
              </a:ext>
            </a:extLst>
          </p:cNvPr>
          <p:cNvGraphicFramePr>
            <a:graphicFrameLocks noGrp="1"/>
          </p:cNvGraphicFramePr>
          <p:nvPr>
            <p:extLst>
              <p:ext uri="{D42A27DB-BD31-4B8C-83A1-F6EECF244321}">
                <p14:modId xmlns:p14="http://schemas.microsoft.com/office/powerpoint/2010/main" val="4085194316"/>
              </p:ext>
            </p:extLst>
          </p:nvPr>
        </p:nvGraphicFramePr>
        <p:xfrm>
          <a:off x="1154954" y="2838450"/>
          <a:ext cx="9183686" cy="748242"/>
        </p:xfrm>
        <a:graphic>
          <a:graphicData uri="http://schemas.openxmlformats.org/drawingml/2006/table">
            <a:tbl>
              <a:tblPr firstRow="1" bandRow="1">
                <a:tableStyleId>{C4B1156A-380E-4F78-BDF5-A606A8083BF9}</a:tableStyleId>
              </a:tblPr>
              <a:tblGrid>
                <a:gridCol w="9183686">
                  <a:extLst>
                    <a:ext uri="{9D8B030D-6E8A-4147-A177-3AD203B41FA5}">
                      <a16:colId xmlns:a16="http://schemas.microsoft.com/office/drawing/2014/main" val="304898944"/>
                    </a:ext>
                  </a:extLst>
                </a:gridCol>
              </a:tblGrid>
              <a:tr h="748242">
                <a:tc>
                  <a:txBody>
                    <a:bodyPr/>
                    <a:lstStyle/>
                    <a:p>
                      <a:r>
                        <a:rPr lang="en-IN" dirty="0"/>
                        <a:t>Different classification models using different techniques, Logistic, random forest techniques have been used   </a:t>
                      </a:r>
                    </a:p>
                  </a:txBody>
                  <a:tcPr/>
                </a:tc>
                <a:extLst>
                  <a:ext uri="{0D108BD9-81ED-4DB2-BD59-A6C34878D82A}">
                    <a16:rowId xmlns:a16="http://schemas.microsoft.com/office/drawing/2014/main" val="2644103851"/>
                  </a:ext>
                </a:extLst>
              </a:tr>
            </a:tbl>
          </a:graphicData>
        </a:graphic>
      </p:graphicFrame>
      <p:graphicFrame>
        <p:nvGraphicFramePr>
          <p:cNvPr id="7" name="Table 7">
            <a:extLst>
              <a:ext uri="{FF2B5EF4-FFF2-40B4-BE49-F238E27FC236}">
                <a16:creationId xmlns:a16="http://schemas.microsoft.com/office/drawing/2014/main" id="{E71E6F48-93D7-CCDE-334C-51190AD24D84}"/>
              </a:ext>
            </a:extLst>
          </p:cNvPr>
          <p:cNvGraphicFramePr>
            <a:graphicFrameLocks noGrp="1"/>
          </p:cNvGraphicFramePr>
          <p:nvPr>
            <p:extLst>
              <p:ext uri="{D42A27DB-BD31-4B8C-83A1-F6EECF244321}">
                <p14:modId xmlns:p14="http://schemas.microsoft.com/office/powerpoint/2010/main" val="3673832409"/>
              </p:ext>
            </p:extLst>
          </p:nvPr>
        </p:nvGraphicFramePr>
        <p:xfrm>
          <a:off x="1154954" y="2428875"/>
          <a:ext cx="9183686" cy="409575"/>
        </p:xfrm>
        <a:graphic>
          <a:graphicData uri="http://schemas.openxmlformats.org/drawingml/2006/table">
            <a:tbl>
              <a:tblPr firstRow="1" bandRow="1">
                <a:tableStyleId>{00A15C55-8517-42AA-B614-E9B94910E393}</a:tableStyleId>
              </a:tblPr>
              <a:tblGrid>
                <a:gridCol w="9183686">
                  <a:extLst>
                    <a:ext uri="{9D8B030D-6E8A-4147-A177-3AD203B41FA5}">
                      <a16:colId xmlns:a16="http://schemas.microsoft.com/office/drawing/2014/main" val="3285949422"/>
                    </a:ext>
                  </a:extLst>
                </a:gridCol>
              </a:tblGrid>
              <a:tr h="409575">
                <a:tc>
                  <a:txBody>
                    <a:bodyPr/>
                    <a:lstStyle/>
                    <a:p>
                      <a:pPr algn="ctr"/>
                      <a:r>
                        <a:rPr lang="en-IN" dirty="0"/>
                        <a:t>Model Building</a:t>
                      </a:r>
                    </a:p>
                  </a:txBody>
                  <a:tcPr/>
                </a:tc>
                <a:extLst>
                  <a:ext uri="{0D108BD9-81ED-4DB2-BD59-A6C34878D82A}">
                    <a16:rowId xmlns:a16="http://schemas.microsoft.com/office/drawing/2014/main" val="1925827088"/>
                  </a:ext>
                </a:extLst>
              </a:tr>
            </a:tbl>
          </a:graphicData>
        </a:graphic>
      </p:graphicFrame>
      <p:graphicFrame>
        <p:nvGraphicFramePr>
          <p:cNvPr id="8" name="Table 8">
            <a:extLst>
              <a:ext uri="{FF2B5EF4-FFF2-40B4-BE49-F238E27FC236}">
                <a16:creationId xmlns:a16="http://schemas.microsoft.com/office/drawing/2014/main" id="{59F92582-04E7-EB5A-7D9F-F226747ECAEF}"/>
              </a:ext>
            </a:extLst>
          </p:cNvPr>
          <p:cNvGraphicFramePr>
            <a:graphicFrameLocks noGrp="1"/>
          </p:cNvGraphicFramePr>
          <p:nvPr>
            <p:extLst>
              <p:ext uri="{D42A27DB-BD31-4B8C-83A1-F6EECF244321}">
                <p14:modId xmlns:p14="http://schemas.microsoft.com/office/powerpoint/2010/main" val="2557158890"/>
              </p:ext>
            </p:extLst>
          </p:nvPr>
        </p:nvGraphicFramePr>
        <p:xfrm>
          <a:off x="1154954" y="4027382"/>
          <a:ext cx="9183686" cy="697018"/>
        </p:xfrm>
        <a:graphic>
          <a:graphicData uri="http://schemas.openxmlformats.org/drawingml/2006/table">
            <a:tbl>
              <a:tblPr firstRow="1" bandRow="1">
                <a:tableStyleId>{C4B1156A-380E-4F78-BDF5-A606A8083BF9}</a:tableStyleId>
              </a:tblPr>
              <a:tblGrid>
                <a:gridCol w="9183686">
                  <a:extLst>
                    <a:ext uri="{9D8B030D-6E8A-4147-A177-3AD203B41FA5}">
                      <a16:colId xmlns:a16="http://schemas.microsoft.com/office/drawing/2014/main" val="1777899825"/>
                    </a:ext>
                  </a:extLst>
                </a:gridCol>
              </a:tblGrid>
              <a:tr h="697018">
                <a:tc>
                  <a:txBody>
                    <a:bodyPr/>
                    <a:lstStyle/>
                    <a:p>
                      <a:r>
                        <a:rPr lang="en-IN" dirty="0"/>
                        <a:t>Model with high accuracy has been selected for building the model  </a:t>
                      </a:r>
                    </a:p>
                  </a:txBody>
                  <a:tcPr/>
                </a:tc>
                <a:extLst>
                  <a:ext uri="{0D108BD9-81ED-4DB2-BD59-A6C34878D82A}">
                    <a16:rowId xmlns:a16="http://schemas.microsoft.com/office/drawing/2014/main" val="3915823073"/>
                  </a:ext>
                </a:extLst>
              </a:tr>
            </a:tbl>
          </a:graphicData>
        </a:graphic>
      </p:graphicFrame>
      <p:graphicFrame>
        <p:nvGraphicFramePr>
          <p:cNvPr id="9" name="Table 9">
            <a:extLst>
              <a:ext uri="{FF2B5EF4-FFF2-40B4-BE49-F238E27FC236}">
                <a16:creationId xmlns:a16="http://schemas.microsoft.com/office/drawing/2014/main" id="{49BC88AF-0977-5C33-ECB1-B16B5E00D8E6}"/>
              </a:ext>
            </a:extLst>
          </p:cNvPr>
          <p:cNvGraphicFramePr>
            <a:graphicFrameLocks noGrp="1"/>
          </p:cNvGraphicFramePr>
          <p:nvPr>
            <p:extLst>
              <p:ext uri="{D42A27DB-BD31-4B8C-83A1-F6EECF244321}">
                <p14:modId xmlns:p14="http://schemas.microsoft.com/office/powerpoint/2010/main" val="3596451296"/>
              </p:ext>
            </p:extLst>
          </p:nvPr>
        </p:nvGraphicFramePr>
        <p:xfrm>
          <a:off x="1154954" y="3661622"/>
          <a:ext cx="9183686" cy="365760"/>
        </p:xfrm>
        <a:graphic>
          <a:graphicData uri="http://schemas.openxmlformats.org/drawingml/2006/table">
            <a:tbl>
              <a:tblPr firstRow="1" bandRow="1">
                <a:tableStyleId>{1E171933-4619-4E11-9A3F-F7608DF75F80}</a:tableStyleId>
              </a:tblPr>
              <a:tblGrid>
                <a:gridCol w="9183686">
                  <a:extLst>
                    <a:ext uri="{9D8B030D-6E8A-4147-A177-3AD203B41FA5}">
                      <a16:colId xmlns:a16="http://schemas.microsoft.com/office/drawing/2014/main" val="290521322"/>
                    </a:ext>
                  </a:extLst>
                </a:gridCol>
              </a:tblGrid>
              <a:tr h="334646">
                <a:tc>
                  <a:txBody>
                    <a:bodyPr/>
                    <a:lstStyle/>
                    <a:p>
                      <a:pPr algn="ctr"/>
                      <a:r>
                        <a:rPr lang="en-IN" dirty="0"/>
                        <a:t>Conclusion</a:t>
                      </a:r>
                    </a:p>
                  </a:txBody>
                  <a:tcPr/>
                </a:tc>
                <a:extLst>
                  <a:ext uri="{0D108BD9-81ED-4DB2-BD59-A6C34878D82A}">
                    <a16:rowId xmlns:a16="http://schemas.microsoft.com/office/drawing/2014/main" val="2701553744"/>
                  </a:ext>
                </a:extLst>
              </a:tr>
            </a:tbl>
          </a:graphicData>
        </a:graphic>
      </p:graphicFrame>
    </p:spTree>
    <p:extLst>
      <p:ext uri="{BB962C8B-B14F-4D97-AF65-F5344CB8AC3E}">
        <p14:creationId xmlns:p14="http://schemas.microsoft.com/office/powerpoint/2010/main" val="930709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C5B4A-4BEA-C3A4-1D12-27E659AA7555}"/>
              </a:ext>
            </a:extLst>
          </p:cNvPr>
          <p:cNvSpPr>
            <a:spLocks noGrp="1"/>
          </p:cNvSpPr>
          <p:nvPr>
            <p:ph type="title"/>
          </p:nvPr>
        </p:nvSpPr>
        <p:spPr/>
        <p:txBody>
          <a:bodyPr/>
          <a:lstStyle/>
          <a:p>
            <a:r>
              <a:rPr lang="en-IN" dirty="0"/>
              <a:t>FEATURES</a:t>
            </a:r>
          </a:p>
        </p:txBody>
      </p:sp>
      <p:pic>
        <p:nvPicPr>
          <p:cNvPr id="7" name="Content Placeholder 6">
            <a:extLst>
              <a:ext uri="{FF2B5EF4-FFF2-40B4-BE49-F238E27FC236}">
                <a16:creationId xmlns:a16="http://schemas.microsoft.com/office/drawing/2014/main" id="{942F084D-443F-6BD1-7350-7A456570DA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1166" y="1696720"/>
            <a:ext cx="7388914" cy="4602479"/>
          </a:xfrm>
        </p:spPr>
      </p:pic>
    </p:spTree>
    <p:extLst>
      <p:ext uri="{BB962C8B-B14F-4D97-AF65-F5344CB8AC3E}">
        <p14:creationId xmlns:p14="http://schemas.microsoft.com/office/powerpoint/2010/main" val="3977228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84039-F353-B1D8-0DA4-42D29B5A5241}"/>
              </a:ext>
            </a:extLst>
          </p:cNvPr>
          <p:cNvSpPr>
            <a:spLocks noGrp="1"/>
          </p:cNvSpPr>
          <p:nvPr>
            <p:ph type="title"/>
          </p:nvPr>
        </p:nvSpPr>
        <p:spPr>
          <a:xfrm>
            <a:off x="646111" y="71120"/>
            <a:ext cx="9404723" cy="721360"/>
          </a:xfrm>
        </p:spPr>
        <p:txBody>
          <a:bodyPr/>
          <a:lstStyle/>
          <a:p>
            <a:r>
              <a:rPr lang="en-IN" dirty="0"/>
              <a:t>HISTOGRAM_BOXPLOT</a:t>
            </a:r>
          </a:p>
        </p:txBody>
      </p:sp>
      <p:pic>
        <p:nvPicPr>
          <p:cNvPr id="5" name="Content Placeholder 4">
            <a:extLst>
              <a:ext uri="{FF2B5EF4-FFF2-40B4-BE49-F238E27FC236}">
                <a16:creationId xmlns:a16="http://schemas.microsoft.com/office/drawing/2014/main" id="{D904A928-4C39-2E93-7DBD-EEB99FFEEC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618" y="1138620"/>
            <a:ext cx="6009782" cy="3931219"/>
          </a:xfrm>
        </p:spPr>
      </p:pic>
      <p:pic>
        <p:nvPicPr>
          <p:cNvPr id="7" name="Picture 6">
            <a:extLst>
              <a:ext uri="{FF2B5EF4-FFF2-40B4-BE49-F238E27FC236}">
                <a16:creationId xmlns:a16="http://schemas.microsoft.com/office/drawing/2014/main" id="{AB6FA872-0213-A84F-D90C-CB74BD6A9D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9841" y="1138620"/>
            <a:ext cx="5613542" cy="3931219"/>
          </a:xfrm>
          <a:prstGeom prst="rect">
            <a:avLst/>
          </a:prstGeom>
        </p:spPr>
      </p:pic>
      <p:sp>
        <p:nvSpPr>
          <p:cNvPr id="8" name="TextBox 7">
            <a:extLst>
              <a:ext uri="{FF2B5EF4-FFF2-40B4-BE49-F238E27FC236}">
                <a16:creationId xmlns:a16="http://schemas.microsoft.com/office/drawing/2014/main" id="{F6BFAE32-B95A-02C6-7318-B01CF4DC2950}"/>
              </a:ext>
            </a:extLst>
          </p:cNvPr>
          <p:cNvSpPr txBox="1"/>
          <p:nvPr/>
        </p:nvSpPr>
        <p:spPr>
          <a:xfrm>
            <a:off x="558801" y="5598160"/>
            <a:ext cx="5374640" cy="646331"/>
          </a:xfrm>
          <a:prstGeom prst="rect">
            <a:avLst/>
          </a:prstGeom>
          <a:noFill/>
        </p:spPr>
        <p:txBody>
          <a:bodyPr wrap="square" rtlCol="0">
            <a:spAutoFit/>
          </a:bodyPr>
          <a:lstStyle/>
          <a:p>
            <a:r>
              <a:rPr lang="en-IN" dirty="0"/>
              <a:t>The distribution for number of employees for</a:t>
            </a:r>
          </a:p>
          <a:p>
            <a:r>
              <a:rPr lang="en-IN" dirty="0"/>
              <a:t>employers is heavily skewed right.</a:t>
            </a:r>
          </a:p>
        </p:txBody>
      </p:sp>
      <p:sp>
        <p:nvSpPr>
          <p:cNvPr id="9" name="TextBox 8">
            <a:extLst>
              <a:ext uri="{FF2B5EF4-FFF2-40B4-BE49-F238E27FC236}">
                <a16:creationId xmlns:a16="http://schemas.microsoft.com/office/drawing/2014/main" id="{E47EFE28-5075-CDAD-8687-BDD69AE9851E}"/>
              </a:ext>
            </a:extLst>
          </p:cNvPr>
          <p:cNvSpPr txBox="1"/>
          <p:nvPr/>
        </p:nvSpPr>
        <p:spPr>
          <a:xfrm>
            <a:off x="7000240" y="5598160"/>
            <a:ext cx="4550323" cy="646331"/>
          </a:xfrm>
          <a:prstGeom prst="rect">
            <a:avLst/>
          </a:prstGeom>
          <a:noFill/>
        </p:spPr>
        <p:txBody>
          <a:bodyPr wrap="square" rtlCol="0">
            <a:spAutoFit/>
          </a:bodyPr>
          <a:lstStyle/>
          <a:p>
            <a:r>
              <a:rPr lang="en-IN" dirty="0"/>
              <a:t>The distribution for year established is </a:t>
            </a:r>
          </a:p>
          <a:p>
            <a:r>
              <a:rPr lang="en-IN" dirty="0"/>
              <a:t>skewed left. </a:t>
            </a:r>
          </a:p>
        </p:txBody>
      </p:sp>
    </p:spTree>
    <p:extLst>
      <p:ext uri="{BB962C8B-B14F-4D97-AF65-F5344CB8AC3E}">
        <p14:creationId xmlns:p14="http://schemas.microsoft.com/office/powerpoint/2010/main" val="2646181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BB026-C416-4786-5198-BC839F34F93D}"/>
              </a:ext>
            </a:extLst>
          </p:cNvPr>
          <p:cNvSpPr>
            <a:spLocks noGrp="1"/>
          </p:cNvSpPr>
          <p:nvPr>
            <p:ph type="title"/>
          </p:nvPr>
        </p:nvSpPr>
        <p:spPr>
          <a:xfrm>
            <a:off x="646111" y="0"/>
            <a:ext cx="9404723" cy="833120"/>
          </a:xfrm>
        </p:spPr>
        <p:txBody>
          <a:bodyPr/>
          <a:lstStyle/>
          <a:p>
            <a:r>
              <a:rPr lang="en-IN" dirty="0"/>
              <a:t>BAR PLOT</a:t>
            </a:r>
          </a:p>
        </p:txBody>
      </p:sp>
      <p:pic>
        <p:nvPicPr>
          <p:cNvPr id="5" name="Content Placeholder 4">
            <a:extLst>
              <a:ext uri="{FF2B5EF4-FFF2-40B4-BE49-F238E27FC236}">
                <a16:creationId xmlns:a16="http://schemas.microsoft.com/office/drawing/2014/main" id="{CBF03D5F-A07F-1990-B124-3DFB020C13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4560" y="833120"/>
            <a:ext cx="7142480" cy="4826000"/>
          </a:xfrm>
        </p:spPr>
      </p:pic>
      <p:sp>
        <p:nvSpPr>
          <p:cNvPr id="6" name="TextBox 5">
            <a:extLst>
              <a:ext uri="{FF2B5EF4-FFF2-40B4-BE49-F238E27FC236}">
                <a16:creationId xmlns:a16="http://schemas.microsoft.com/office/drawing/2014/main" id="{DDFBD6D7-6A54-1A7C-87A1-5ED51F249256}"/>
              </a:ext>
            </a:extLst>
          </p:cNvPr>
          <p:cNvSpPr txBox="1"/>
          <p:nvPr/>
        </p:nvSpPr>
        <p:spPr>
          <a:xfrm>
            <a:off x="747711" y="5845909"/>
            <a:ext cx="11760693" cy="646331"/>
          </a:xfrm>
          <a:prstGeom prst="rect">
            <a:avLst/>
          </a:prstGeom>
          <a:noFill/>
        </p:spPr>
        <p:txBody>
          <a:bodyPr wrap="square" rtlCol="0">
            <a:spAutoFit/>
          </a:bodyPr>
          <a:lstStyle/>
          <a:p>
            <a:r>
              <a:rPr lang="en-IN" dirty="0"/>
              <a:t>Almost 90% of all entries are with unit_of_wage as yearly and only 8.5% entries as hourly.</a:t>
            </a:r>
          </a:p>
          <a:p>
            <a:r>
              <a:rPr lang="en-IN" dirty="0"/>
              <a:t>Negligible entries are on monthly and weekly basis. </a:t>
            </a:r>
          </a:p>
        </p:txBody>
      </p:sp>
    </p:spTree>
    <p:extLst>
      <p:ext uri="{BB962C8B-B14F-4D97-AF65-F5344CB8AC3E}">
        <p14:creationId xmlns:p14="http://schemas.microsoft.com/office/powerpoint/2010/main" val="2342001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B0301-CB99-6FB3-461D-AF733FF61A54}"/>
              </a:ext>
            </a:extLst>
          </p:cNvPr>
          <p:cNvSpPr>
            <a:spLocks noGrp="1"/>
          </p:cNvSpPr>
          <p:nvPr>
            <p:ph type="title"/>
          </p:nvPr>
        </p:nvSpPr>
        <p:spPr>
          <a:xfrm>
            <a:off x="646111" y="0"/>
            <a:ext cx="9404723" cy="802640"/>
          </a:xfrm>
        </p:spPr>
        <p:txBody>
          <a:bodyPr/>
          <a:lstStyle/>
          <a:p>
            <a:r>
              <a:rPr lang="en-IN" dirty="0"/>
              <a:t>HSTOGRAM_BOXPLOT</a:t>
            </a:r>
          </a:p>
        </p:txBody>
      </p:sp>
      <p:pic>
        <p:nvPicPr>
          <p:cNvPr id="5" name="Content Placeholder 4">
            <a:extLst>
              <a:ext uri="{FF2B5EF4-FFF2-40B4-BE49-F238E27FC236}">
                <a16:creationId xmlns:a16="http://schemas.microsoft.com/office/drawing/2014/main" id="{195E8AA9-6A0A-D324-0896-8DE0D49FD2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200" y="802640"/>
            <a:ext cx="5892799" cy="3945171"/>
          </a:xfrm>
        </p:spPr>
      </p:pic>
      <p:pic>
        <p:nvPicPr>
          <p:cNvPr id="7" name="Picture 6">
            <a:extLst>
              <a:ext uri="{FF2B5EF4-FFF2-40B4-BE49-F238E27FC236}">
                <a16:creationId xmlns:a16="http://schemas.microsoft.com/office/drawing/2014/main" id="{CA558A1B-B932-6CD5-864B-1B867D417F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8081" y="801095"/>
            <a:ext cx="5760719" cy="3945171"/>
          </a:xfrm>
          <a:prstGeom prst="rect">
            <a:avLst/>
          </a:prstGeom>
        </p:spPr>
      </p:pic>
      <p:sp>
        <p:nvSpPr>
          <p:cNvPr id="8" name="TextBox 7">
            <a:extLst>
              <a:ext uri="{FF2B5EF4-FFF2-40B4-BE49-F238E27FC236}">
                <a16:creationId xmlns:a16="http://schemas.microsoft.com/office/drawing/2014/main" id="{8AF2171C-AB0D-A19F-DC32-B8E3E1C690E9}"/>
              </a:ext>
            </a:extLst>
          </p:cNvPr>
          <p:cNvSpPr txBox="1"/>
          <p:nvPr/>
        </p:nvSpPr>
        <p:spPr>
          <a:xfrm>
            <a:off x="345436" y="5104398"/>
            <a:ext cx="5821681" cy="1384995"/>
          </a:xfrm>
          <a:prstGeom prst="rect">
            <a:avLst/>
          </a:prstGeom>
          <a:noFill/>
        </p:spPr>
        <p:txBody>
          <a:bodyPr wrap="square" rtlCol="0">
            <a:spAutoFit/>
          </a:bodyPr>
          <a:lstStyle/>
          <a:p>
            <a:pPr marL="285750" indent="-285750">
              <a:buFont typeface="Arial" panose="020B0604020202020204" pitchFamily="34" charset="0"/>
              <a:buChar char="•"/>
            </a:pPr>
            <a:r>
              <a:rPr lang="en-US" sz="1400" dirty="0"/>
              <a:t>The average and median annual salary is approx. USD 70,000 which seems accurate </a:t>
            </a:r>
          </a:p>
          <a:p>
            <a:pPr marL="285750" indent="-285750">
              <a:buFont typeface="Arial" panose="020B0604020202020204" pitchFamily="34" charset="0"/>
              <a:buChar char="•"/>
            </a:pPr>
            <a:r>
              <a:rPr lang="en-US" sz="1400" dirty="0"/>
              <a:t>The trend appears correct with outliers in the higher income bracket between USD 200,000 to USD 300,000 </a:t>
            </a:r>
          </a:p>
          <a:p>
            <a:pPr marL="285750" indent="-285750">
              <a:buFont typeface="Arial" panose="020B0604020202020204" pitchFamily="34" charset="0"/>
              <a:buChar char="•"/>
            </a:pPr>
            <a:r>
              <a:rPr lang="en-US" sz="1400" dirty="0"/>
              <a:t>There are several very low salaries as well, which appears incorrect and requires further investigation</a:t>
            </a:r>
            <a:endParaRPr lang="en-IN" sz="1400" dirty="0"/>
          </a:p>
        </p:txBody>
      </p:sp>
    </p:spTree>
    <p:extLst>
      <p:ext uri="{BB962C8B-B14F-4D97-AF65-F5344CB8AC3E}">
        <p14:creationId xmlns:p14="http://schemas.microsoft.com/office/powerpoint/2010/main" val="3776397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3409</TotalTime>
  <Words>1137</Words>
  <Application>Microsoft Office PowerPoint</Application>
  <PresentationFormat>Widescreen</PresentationFormat>
  <Paragraphs>75</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Century Gothic</vt:lpstr>
      <vt:lpstr>Wingdings 3</vt:lpstr>
      <vt:lpstr>Ion</vt:lpstr>
      <vt:lpstr>        EASY VISA </vt:lpstr>
      <vt:lpstr>Table of content </vt:lpstr>
      <vt:lpstr>Agenda:</vt:lpstr>
      <vt:lpstr>Understanding the independent variables </vt:lpstr>
      <vt:lpstr>Understanding the independent variables </vt:lpstr>
      <vt:lpstr>FEATURES</vt:lpstr>
      <vt:lpstr>HISTOGRAM_BOXPLOT</vt:lpstr>
      <vt:lpstr>BAR PLOT</vt:lpstr>
      <vt:lpstr>HSTOGRAM_BOXPLOT</vt:lpstr>
      <vt:lpstr>HISTOGRAM_BOXPLOT</vt:lpstr>
      <vt:lpstr>                            BARPLOT</vt:lpstr>
      <vt:lpstr>                    BARPLOT</vt:lpstr>
      <vt:lpstr>BIVARIATE ANALYSIS</vt:lpstr>
      <vt:lpstr>HISTPLOT</vt:lpstr>
      <vt:lpstr>PowerPoint Presentation</vt:lpstr>
      <vt:lpstr>STACKED_BARPLOT</vt:lpstr>
      <vt:lpstr>PowerPoint Presentation</vt:lpstr>
      <vt:lpstr>PowerPoint Presentation</vt:lpstr>
      <vt:lpstr>PowerPoint Presentation</vt:lpstr>
      <vt:lpstr>PowerPoint Presentation</vt:lpstr>
      <vt:lpstr>MODEL</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IN-VEHICLE COUPON RECOMMENDATION</dc:title>
  <dc:creator>lavanya y</dc:creator>
  <cp:lastModifiedBy>lavanya y</cp:lastModifiedBy>
  <cp:revision>7</cp:revision>
  <dcterms:created xsi:type="dcterms:W3CDTF">2023-04-11T10:27:29Z</dcterms:created>
  <dcterms:modified xsi:type="dcterms:W3CDTF">2023-04-18T16:33:54Z</dcterms:modified>
</cp:coreProperties>
</file>