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Poppins Semi-Bold" charset="1" panose="00000700000000000000"/>
      <p:regular r:id="rId16"/>
    </p:embeddedFont>
    <p:embeddedFont>
      <p:font typeface="Glacial Indifference Bold" charset="1" panose="00000800000000000000"/>
      <p:regular r:id="rId17"/>
    </p:embeddedFont>
    <p:embeddedFont>
      <p:font typeface="Poppins Bold" charset="1" panose="00000800000000000000"/>
      <p:regular r:id="rId18"/>
    </p:embeddedFont>
    <p:embeddedFont>
      <p:font typeface="Open Sans Bold" charset="1" panose="020B0806030504020204"/>
      <p:regular r:id="rId19"/>
    </p:embeddedFont>
    <p:embeddedFont>
      <p:font typeface="Lora Bold" charset="1" panose="00000800000000000000"/>
      <p:regular r:id="rId20"/>
    </p:embeddedFont>
    <p:embeddedFont>
      <p:font typeface="Lora" charset="1" panose="00000500000000000000"/>
      <p:regular r:id="rId21"/>
    </p:embeddedFont>
    <p:embeddedFont>
      <p:font typeface="Glacial Indifference" charset="1" panose="00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geeksforgeeks.org/software-development-process/?ref=lbp" TargetMode="External" Type="http://schemas.openxmlformats.org/officeDocument/2006/relationships/hyperlink"/></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1793400" y="-712357"/>
            <a:ext cx="22453902" cy="11711713"/>
            <a:chOff x="0" y="0"/>
            <a:chExt cx="5913785" cy="3084566"/>
          </a:xfrm>
        </p:grpSpPr>
        <p:sp>
          <p:nvSpPr>
            <p:cNvPr name="Freeform 4" id="4"/>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5" id="5"/>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610563" y="3491698"/>
            <a:ext cx="13066873" cy="3032670"/>
          </a:xfrm>
          <a:prstGeom prst="rect">
            <a:avLst/>
          </a:prstGeom>
        </p:spPr>
        <p:txBody>
          <a:bodyPr anchor="t" rtlCol="false" tIns="0" lIns="0" bIns="0" rIns="0">
            <a:spAutoFit/>
          </a:bodyPr>
          <a:lstStyle/>
          <a:p>
            <a:pPr algn="ctr">
              <a:lnSpc>
                <a:spcPts val="10918"/>
              </a:lnSpc>
            </a:pPr>
            <a:r>
              <a:rPr lang="en-US" b="true" sz="12998" spc="-701">
                <a:solidFill>
                  <a:srgbClr val="1C2120"/>
                </a:solidFill>
                <a:latin typeface="Poppins Semi-Bold"/>
                <a:ea typeface="Poppins Semi-Bold"/>
                <a:cs typeface="Poppins Semi-Bold"/>
                <a:sym typeface="Poppins Semi-Bold"/>
              </a:rPr>
              <a:t>TRADITIONAL METHODOLOGY</a:t>
            </a:r>
          </a:p>
        </p:txBody>
      </p:sp>
      <p:sp>
        <p:nvSpPr>
          <p:cNvPr name="AutoShape 7" id="7"/>
          <p:cNvSpPr/>
          <p:nvPr/>
        </p:nvSpPr>
        <p:spPr>
          <a:xfrm>
            <a:off x="5659204" y="3148798"/>
            <a:ext cx="6492240" cy="0"/>
          </a:xfrm>
          <a:prstGeom prst="line">
            <a:avLst/>
          </a:prstGeom>
          <a:ln cap="flat" w="38100">
            <a:solidFill>
              <a:srgbClr val="000000"/>
            </a:solidFill>
            <a:prstDash val="solid"/>
            <a:headEnd type="none" len="sm" w="sm"/>
            <a:tailEnd type="none" len="sm" w="sm"/>
          </a:ln>
        </p:spPr>
      </p:sp>
      <p:sp>
        <p:nvSpPr>
          <p:cNvPr name="AutoShape 8" id="8"/>
          <p:cNvSpPr/>
          <p:nvPr/>
        </p:nvSpPr>
        <p:spPr>
          <a:xfrm>
            <a:off x="5659204" y="6543418"/>
            <a:ext cx="6492240" cy="0"/>
          </a:xfrm>
          <a:prstGeom prst="line">
            <a:avLst/>
          </a:prstGeom>
          <a:ln cap="flat" w="38100">
            <a:solidFill>
              <a:srgbClr val="000000"/>
            </a:solidFill>
            <a:prstDash val="solid"/>
            <a:headEnd type="none" len="sm" w="sm"/>
            <a:tailEnd type="none" len="sm" w="sm"/>
          </a:ln>
        </p:spPr>
      </p:sp>
      <p:sp>
        <p:nvSpPr>
          <p:cNvPr name="TextBox 9" id="9"/>
          <p:cNvSpPr txBox="true"/>
          <p:nvPr/>
        </p:nvSpPr>
        <p:spPr>
          <a:xfrm rot="0">
            <a:off x="13408744" y="6979602"/>
            <a:ext cx="3236863" cy="1137793"/>
          </a:xfrm>
          <a:prstGeom prst="rect">
            <a:avLst/>
          </a:prstGeom>
        </p:spPr>
        <p:txBody>
          <a:bodyPr anchor="t" rtlCol="false" tIns="0" lIns="0" bIns="0" rIns="0">
            <a:spAutoFit/>
          </a:bodyPr>
          <a:lstStyle/>
          <a:p>
            <a:pPr algn="just">
              <a:lnSpc>
                <a:spcPts val="4676"/>
              </a:lnSpc>
            </a:pPr>
            <a:r>
              <a:rPr lang="en-US" b="true" sz="2800" spc="341">
                <a:solidFill>
                  <a:srgbClr val="1C2120"/>
                </a:solidFill>
                <a:latin typeface="Glacial Indifference Bold"/>
                <a:ea typeface="Glacial Indifference Bold"/>
                <a:cs typeface="Glacial Indifference Bold"/>
                <a:sym typeface="Glacial Indifference Bold"/>
              </a:rPr>
              <a:t>-By </a:t>
            </a:r>
          </a:p>
          <a:p>
            <a:pPr algn="just">
              <a:lnSpc>
                <a:spcPts val="4676"/>
              </a:lnSpc>
            </a:pPr>
            <a:r>
              <a:rPr lang="en-US" b="true" sz="2800" spc="341">
                <a:solidFill>
                  <a:srgbClr val="1C2120"/>
                </a:solidFill>
                <a:latin typeface="Glacial Indifference Bold"/>
                <a:ea typeface="Glacial Indifference Bold"/>
                <a:cs typeface="Glacial Indifference Bold"/>
                <a:sym typeface="Glacial Indifference Bold"/>
              </a:rPr>
              <a:t>Yeshwanthy A B</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1793400" y="-712357"/>
            <a:ext cx="22453902" cy="11711713"/>
            <a:chOff x="0" y="0"/>
            <a:chExt cx="5913785" cy="3084566"/>
          </a:xfrm>
        </p:grpSpPr>
        <p:sp>
          <p:nvSpPr>
            <p:cNvPr name="Freeform 4" id="4"/>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5" id="5"/>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610563" y="4182261"/>
            <a:ext cx="13066873" cy="1651545"/>
          </a:xfrm>
          <a:prstGeom prst="rect">
            <a:avLst/>
          </a:prstGeom>
        </p:spPr>
        <p:txBody>
          <a:bodyPr anchor="t" rtlCol="false" tIns="0" lIns="0" bIns="0" rIns="0">
            <a:spAutoFit/>
          </a:bodyPr>
          <a:lstStyle/>
          <a:p>
            <a:pPr algn="ctr">
              <a:lnSpc>
                <a:spcPts val="10918"/>
              </a:lnSpc>
            </a:pPr>
            <a:r>
              <a:rPr lang="en-US" b="true" sz="12998" spc="-701">
                <a:solidFill>
                  <a:srgbClr val="1C2120"/>
                </a:solidFill>
                <a:latin typeface="Poppins Semi-Bold"/>
                <a:ea typeface="Poppins Semi-Bold"/>
                <a:cs typeface="Poppins Semi-Bold"/>
                <a:sym typeface="Poppins Semi-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7788" y="-177024"/>
            <a:ext cx="7097803" cy="11057957"/>
          </a:xfrm>
          <a:custGeom>
            <a:avLst/>
            <a:gdLst/>
            <a:ahLst/>
            <a:cxnLst/>
            <a:rect r="r" b="b" t="t" l="l"/>
            <a:pathLst>
              <a:path h="11057957" w="7097803">
                <a:moveTo>
                  <a:pt x="0" y="0"/>
                </a:moveTo>
                <a:lnTo>
                  <a:pt x="7097803" y="0"/>
                </a:lnTo>
                <a:lnTo>
                  <a:pt x="7097803" y="11057957"/>
                </a:lnTo>
                <a:lnTo>
                  <a:pt x="0" y="11057957"/>
                </a:lnTo>
                <a:lnTo>
                  <a:pt x="0" y="0"/>
                </a:lnTo>
                <a:close/>
              </a:path>
            </a:pathLst>
          </a:custGeom>
          <a:blipFill>
            <a:blip r:embed="rId2"/>
            <a:stretch>
              <a:fillRect l="-131569" t="0" r="-2267" b="0"/>
            </a:stretch>
          </a:blipFill>
        </p:spPr>
      </p:sp>
      <p:grpSp>
        <p:nvGrpSpPr>
          <p:cNvPr name="Group 3" id="3"/>
          <p:cNvGrpSpPr/>
          <p:nvPr/>
        </p:nvGrpSpPr>
        <p:grpSpPr>
          <a:xfrm rot="0">
            <a:off x="-514350" y="-177024"/>
            <a:ext cx="7454365" cy="10601584"/>
            <a:chOff x="0" y="0"/>
            <a:chExt cx="1963290" cy="2792187"/>
          </a:xfrm>
        </p:grpSpPr>
        <p:sp>
          <p:nvSpPr>
            <p:cNvPr name="Freeform 4" id="4"/>
            <p:cNvSpPr/>
            <p:nvPr/>
          </p:nvSpPr>
          <p:spPr>
            <a:xfrm flipH="false" flipV="false" rot="0">
              <a:off x="0" y="0"/>
              <a:ext cx="1963290" cy="2792187"/>
            </a:xfrm>
            <a:custGeom>
              <a:avLst/>
              <a:gdLst/>
              <a:ahLst/>
              <a:cxnLst/>
              <a:rect r="r" b="b" t="t" l="l"/>
              <a:pathLst>
                <a:path h="2792187" w="1963290">
                  <a:moveTo>
                    <a:pt x="0" y="0"/>
                  </a:moveTo>
                  <a:lnTo>
                    <a:pt x="1963290" y="0"/>
                  </a:lnTo>
                  <a:lnTo>
                    <a:pt x="1963290" y="2792187"/>
                  </a:lnTo>
                  <a:lnTo>
                    <a:pt x="0" y="2792187"/>
                  </a:lnTo>
                  <a:close/>
                </a:path>
              </a:pathLst>
            </a:custGeom>
            <a:solidFill>
              <a:srgbClr val="AAD7D4">
                <a:alpha val="55686"/>
              </a:srgbClr>
            </a:solidFill>
          </p:spPr>
        </p:sp>
        <p:sp>
          <p:nvSpPr>
            <p:cNvPr name="TextBox 5" id="5"/>
            <p:cNvSpPr txBox="true"/>
            <p:nvPr/>
          </p:nvSpPr>
          <p:spPr>
            <a:xfrm>
              <a:off x="0" y="-38100"/>
              <a:ext cx="1963290" cy="2830287"/>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7595295" y="1497524"/>
            <a:ext cx="8011990" cy="1143835"/>
          </a:xfrm>
          <a:prstGeom prst="rect">
            <a:avLst/>
          </a:prstGeom>
        </p:spPr>
        <p:txBody>
          <a:bodyPr anchor="t" rtlCol="false" tIns="0" lIns="0" bIns="0" rIns="0">
            <a:spAutoFit/>
          </a:bodyPr>
          <a:lstStyle/>
          <a:p>
            <a:pPr algn="l">
              <a:lnSpc>
                <a:spcPts val="7935"/>
              </a:lnSpc>
            </a:pPr>
            <a:r>
              <a:rPr lang="en-US" sz="8180" b="true">
                <a:solidFill>
                  <a:srgbClr val="004AAD"/>
                </a:solidFill>
                <a:latin typeface="Poppins Bold"/>
                <a:ea typeface="Poppins Bold"/>
                <a:cs typeface="Poppins Bold"/>
                <a:sym typeface="Poppins Bold"/>
              </a:rPr>
              <a:t>Objectives</a:t>
            </a:r>
          </a:p>
        </p:txBody>
      </p:sp>
      <p:sp>
        <p:nvSpPr>
          <p:cNvPr name="TextBox 7" id="7"/>
          <p:cNvSpPr txBox="true"/>
          <p:nvPr/>
        </p:nvSpPr>
        <p:spPr>
          <a:xfrm rot="0">
            <a:off x="8223945" y="3369484"/>
            <a:ext cx="9240715" cy="3879217"/>
          </a:xfrm>
          <a:prstGeom prst="rect">
            <a:avLst/>
          </a:prstGeom>
        </p:spPr>
        <p:txBody>
          <a:bodyPr anchor="t" rtlCol="false" tIns="0" lIns="0" bIns="0" rIns="0">
            <a:spAutoFit/>
          </a:bodyPr>
          <a:lstStyle/>
          <a:p>
            <a:pPr algn="just" marL="949946" indent="-474973" lvl="1">
              <a:lnSpc>
                <a:spcPts val="6159"/>
              </a:lnSpc>
              <a:buFont typeface="Arial"/>
              <a:buChar char="•"/>
            </a:pPr>
            <a:r>
              <a:rPr lang="en-US" b="true" sz="4399">
                <a:solidFill>
                  <a:srgbClr val="1C2120"/>
                </a:solidFill>
                <a:latin typeface="Open Sans Bold"/>
                <a:ea typeface="Open Sans Bold"/>
                <a:cs typeface="Open Sans Bold"/>
                <a:sym typeface="Open Sans Bold"/>
              </a:rPr>
              <a:t>It is used to design and develop simple software</a:t>
            </a:r>
          </a:p>
          <a:p>
            <a:pPr algn="just" marL="949946" indent="-474973" lvl="1">
              <a:lnSpc>
                <a:spcPts val="6159"/>
              </a:lnSpc>
              <a:buFont typeface="Arial"/>
              <a:buChar char="•"/>
            </a:pPr>
            <a:r>
              <a:rPr lang="en-US" b="true" sz="4399">
                <a:solidFill>
                  <a:srgbClr val="1C2120"/>
                </a:solidFill>
                <a:latin typeface="Open Sans Bold"/>
                <a:ea typeface="Open Sans Bold"/>
                <a:cs typeface="Open Sans Bold"/>
                <a:sym typeface="Open Sans Bold"/>
              </a:rPr>
              <a:t>Aims to deliver projects successfully, involving planning, execution,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083134" y="1616740"/>
            <a:ext cx="6830714" cy="7357710"/>
            <a:chOff x="0" y="0"/>
            <a:chExt cx="2286638" cy="2463054"/>
          </a:xfrm>
        </p:grpSpPr>
        <p:sp>
          <p:nvSpPr>
            <p:cNvPr name="Freeform 3" id="3"/>
            <p:cNvSpPr/>
            <p:nvPr/>
          </p:nvSpPr>
          <p:spPr>
            <a:xfrm flipH="false" flipV="false" rot="0">
              <a:off x="0" y="0"/>
              <a:ext cx="2286638" cy="2463054"/>
            </a:xfrm>
            <a:custGeom>
              <a:avLst/>
              <a:gdLst/>
              <a:ahLst/>
              <a:cxnLst/>
              <a:rect r="r" b="b" t="t" l="l"/>
              <a:pathLst>
                <a:path h="2463054" w="2286638">
                  <a:moveTo>
                    <a:pt x="56670" y="0"/>
                  </a:moveTo>
                  <a:lnTo>
                    <a:pt x="2229968" y="0"/>
                  </a:lnTo>
                  <a:cubicBezTo>
                    <a:pt x="2261266" y="0"/>
                    <a:pt x="2286638" y="25372"/>
                    <a:pt x="2286638" y="56670"/>
                  </a:cubicBezTo>
                  <a:lnTo>
                    <a:pt x="2286638" y="2406384"/>
                  </a:lnTo>
                  <a:cubicBezTo>
                    <a:pt x="2286638" y="2421414"/>
                    <a:pt x="2280667" y="2435828"/>
                    <a:pt x="2270040" y="2446456"/>
                  </a:cubicBezTo>
                  <a:cubicBezTo>
                    <a:pt x="2259412" y="2457084"/>
                    <a:pt x="2244998" y="2463054"/>
                    <a:pt x="2229968" y="2463054"/>
                  </a:cubicBezTo>
                  <a:lnTo>
                    <a:pt x="56670" y="2463054"/>
                  </a:lnTo>
                  <a:cubicBezTo>
                    <a:pt x="41640" y="2463054"/>
                    <a:pt x="27226" y="2457084"/>
                    <a:pt x="16598" y="2446456"/>
                  </a:cubicBezTo>
                  <a:cubicBezTo>
                    <a:pt x="5971" y="2435828"/>
                    <a:pt x="0" y="2421414"/>
                    <a:pt x="0" y="2406384"/>
                  </a:cubicBezTo>
                  <a:lnTo>
                    <a:pt x="0" y="56670"/>
                  </a:lnTo>
                  <a:cubicBezTo>
                    <a:pt x="0" y="41640"/>
                    <a:pt x="5971" y="27226"/>
                    <a:pt x="16598" y="16598"/>
                  </a:cubicBezTo>
                  <a:cubicBezTo>
                    <a:pt x="27226" y="5971"/>
                    <a:pt x="41640" y="0"/>
                    <a:pt x="56670" y="0"/>
                  </a:cubicBezTo>
                  <a:close/>
                </a:path>
              </a:pathLst>
            </a:custGeom>
            <a:gradFill rotWithShape="true">
              <a:gsLst>
                <a:gs pos="0">
                  <a:srgbClr val="CDFFD8">
                    <a:alpha val="100000"/>
                  </a:srgbClr>
                </a:gs>
                <a:gs pos="100000">
                  <a:srgbClr val="94B9FF">
                    <a:alpha val="100000"/>
                  </a:srgbClr>
                </a:gs>
              </a:gsLst>
              <a:lin ang="0"/>
            </a:gradFill>
          </p:spPr>
        </p:sp>
        <p:sp>
          <p:nvSpPr>
            <p:cNvPr name="TextBox 4" id="4"/>
            <p:cNvSpPr txBox="true"/>
            <p:nvPr/>
          </p:nvSpPr>
          <p:spPr>
            <a:xfrm>
              <a:off x="0" y="47625"/>
              <a:ext cx="2286638" cy="2415429"/>
            </a:xfrm>
            <a:prstGeom prst="rect">
              <a:avLst/>
            </a:prstGeom>
          </p:spPr>
          <p:txBody>
            <a:bodyPr anchor="ctr" rtlCol="false" tIns="50800" lIns="50800" bIns="50800" rIns="50800"/>
            <a:lstStyle/>
            <a:p>
              <a:pPr algn="just" marL="604521" indent="-302261" lvl="1">
                <a:lnSpc>
                  <a:spcPts val="2800"/>
                </a:lnSpc>
                <a:buFont typeface="Arial"/>
                <a:buChar char="•"/>
              </a:pPr>
              <a:r>
                <a:rPr lang="en-US" b="true" sz="2800" spc="840">
                  <a:solidFill>
                    <a:srgbClr val="004AAD"/>
                  </a:solidFill>
                  <a:latin typeface="Lora Bold"/>
                  <a:ea typeface="Lora Bold"/>
                  <a:cs typeface="Lora Bold"/>
                  <a:sym typeface="Lora Bold"/>
                </a:rPr>
                <a:t>Requirements analysis</a:t>
              </a:r>
            </a:p>
            <a:p>
              <a:pPr algn="just" marL="604521" indent="-302261" lvl="1">
                <a:lnSpc>
                  <a:spcPts val="2800"/>
                </a:lnSpc>
                <a:buFont typeface="Arial"/>
                <a:buChar char="•"/>
              </a:pPr>
              <a:r>
                <a:rPr lang="en-US" b="true" sz="2800" spc="840">
                  <a:solidFill>
                    <a:srgbClr val="004AAD"/>
                  </a:solidFill>
                  <a:latin typeface="Lora Bold"/>
                  <a:ea typeface="Lora Bold"/>
                  <a:cs typeface="Lora Bold"/>
                  <a:sym typeface="Lora Bold"/>
                </a:rPr>
                <a:t>Design</a:t>
              </a:r>
            </a:p>
            <a:p>
              <a:pPr algn="just" marL="604521" indent="-302261" lvl="1">
                <a:lnSpc>
                  <a:spcPts val="2800"/>
                </a:lnSpc>
                <a:buFont typeface="Arial"/>
                <a:buChar char="•"/>
              </a:pPr>
              <a:r>
                <a:rPr lang="en-US" b="true" sz="2800" spc="840">
                  <a:solidFill>
                    <a:srgbClr val="004AAD"/>
                  </a:solidFill>
                  <a:latin typeface="Lora Bold"/>
                  <a:ea typeface="Lora Bold"/>
                  <a:cs typeface="Lora Bold"/>
                  <a:sym typeface="Lora Bold"/>
                </a:rPr>
                <a:t>Implementation</a:t>
              </a:r>
            </a:p>
            <a:p>
              <a:pPr algn="just" marL="604521" indent="-302261" lvl="1">
                <a:lnSpc>
                  <a:spcPts val="2800"/>
                </a:lnSpc>
                <a:buFont typeface="Arial"/>
                <a:buChar char="•"/>
              </a:pPr>
              <a:r>
                <a:rPr lang="en-US" b="true" sz="2800" spc="840">
                  <a:solidFill>
                    <a:srgbClr val="004AAD"/>
                  </a:solidFill>
                  <a:latin typeface="Lora Bold"/>
                  <a:ea typeface="Lora Bold"/>
                  <a:cs typeface="Lora Bold"/>
                  <a:sym typeface="Lora Bold"/>
                </a:rPr>
                <a:t>Coding and Testing</a:t>
              </a:r>
            </a:p>
            <a:p>
              <a:pPr algn="just" marL="604521" indent="-302261" lvl="1">
                <a:lnSpc>
                  <a:spcPts val="2800"/>
                </a:lnSpc>
                <a:buFont typeface="Arial"/>
                <a:buChar char="•"/>
              </a:pPr>
              <a:r>
                <a:rPr lang="en-US" b="true" sz="2800" spc="840">
                  <a:solidFill>
                    <a:srgbClr val="004AAD"/>
                  </a:solidFill>
                  <a:latin typeface="Lora Bold"/>
                  <a:ea typeface="Lora Bold"/>
                  <a:cs typeface="Lora Bold"/>
                  <a:sym typeface="Lora Bold"/>
                </a:rPr>
                <a:t>Maintenance</a:t>
              </a:r>
            </a:p>
            <a:p>
              <a:pPr algn="just">
                <a:lnSpc>
                  <a:spcPts val="1925"/>
                </a:lnSpc>
              </a:pPr>
            </a:p>
          </p:txBody>
        </p:sp>
      </p:grpSp>
      <p:sp>
        <p:nvSpPr>
          <p:cNvPr name="TextBox 5" id="5"/>
          <p:cNvSpPr txBox="true"/>
          <p:nvPr/>
        </p:nvSpPr>
        <p:spPr>
          <a:xfrm rot="0">
            <a:off x="606524" y="294589"/>
            <a:ext cx="8537476" cy="1322151"/>
          </a:xfrm>
          <a:prstGeom prst="rect">
            <a:avLst/>
          </a:prstGeom>
        </p:spPr>
        <p:txBody>
          <a:bodyPr anchor="t" rtlCol="false" tIns="0" lIns="0" bIns="0" rIns="0">
            <a:spAutoFit/>
          </a:bodyPr>
          <a:lstStyle/>
          <a:p>
            <a:pPr algn="l">
              <a:lnSpc>
                <a:spcPts val="9658"/>
              </a:lnSpc>
            </a:pPr>
            <a:r>
              <a:rPr lang="en-US" sz="8472" b="true">
                <a:solidFill>
                  <a:srgbClr val="004AAD"/>
                </a:solidFill>
                <a:latin typeface="Poppins Bold"/>
                <a:ea typeface="Poppins Bold"/>
                <a:cs typeface="Poppins Bold"/>
                <a:sym typeface="Poppins Bold"/>
              </a:rPr>
              <a:t>Process</a:t>
            </a:r>
          </a:p>
        </p:txBody>
      </p:sp>
      <p:sp>
        <p:nvSpPr>
          <p:cNvPr name="TextBox 6" id="6"/>
          <p:cNvSpPr txBox="true"/>
          <p:nvPr/>
        </p:nvSpPr>
        <p:spPr>
          <a:xfrm rot="0">
            <a:off x="606524" y="3347909"/>
            <a:ext cx="8487769" cy="3524508"/>
          </a:xfrm>
          <a:prstGeom prst="rect">
            <a:avLst/>
          </a:prstGeom>
        </p:spPr>
        <p:txBody>
          <a:bodyPr anchor="t" rtlCol="false" tIns="0" lIns="0" bIns="0" rIns="0">
            <a:spAutoFit/>
          </a:bodyPr>
          <a:lstStyle/>
          <a:p>
            <a:pPr algn="just">
              <a:lnSpc>
                <a:spcPts val="4710"/>
              </a:lnSpc>
              <a:spcBef>
                <a:spcPct val="0"/>
              </a:spcBef>
            </a:pPr>
            <a:r>
              <a:rPr lang="en-US" sz="3364" spc="-275">
                <a:solidFill>
                  <a:srgbClr val="1C2120"/>
                </a:solidFill>
                <a:latin typeface="Lora"/>
                <a:ea typeface="Lora"/>
                <a:cs typeface="Lora"/>
                <a:sym typeface="Lora"/>
              </a:rPr>
              <a:t>T</a:t>
            </a:r>
            <a:r>
              <a:rPr lang="en-US" b="true" sz="3364" spc="-275">
                <a:solidFill>
                  <a:srgbClr val="1C2120"/>
                </a:solidFill>
                <a:latin typeface="Lora Bold"/>
                <a:ea typeface="Lora Bold"/>
                <a:cs typeface="Lora Bold"/>
                <a:sym typeface="Lora Bold"/>
              </a:rPr>
              <a:t>raditional Software Development is the </a:t>
            </a:r>
            <a:r>
              <a:rPr lang="en-US" b="true" sz="3364" spc="-275">
                <a:solidFill>
                  <a:srgbClr val="1C2120"/>
                </a:solidFill>
                <a:latin typeface="Lora Bold"/>
                <a:ea typeface="Lora Bold"/>
                <a:cs typeface="Lora Bold"/>
                <a:sym typeface="Lora Bold"/>
                <a:hlinkClick r:id="rId2" tooltip="https://www.geeksforgeeks.org/software-development-process/?ref=lbp"/>
              </a:rPr>
              <a:t>software development process</a:t>
            </a:r>
            <a:r>
              <a:rPr lang="en-US" b="true" sz="3364" spc="-275">
                <a:solidFill>
                  <a:srgbClr val="1C2120"/>
                </a:solidFill>
                <a:latin typeface="Lora Bold"/>
                <a:ea typeface="Lora Bold"/>
                <a:cs typeface="Lora Bold"/>
                <a:sym typeface="Lora Bold"/>
              </a:rPr>
              <a:t> used to design and develop simple software. It is used when the security and many other factors of the software are not much important. It is used by freshers to develop the software. It consists of five phases: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004237" y="1459538"/>
            <a:ext cx="12279525" cy="8538441"/>
          </a:xfrm>
          <a:custGeom>
            <a:avLst/>
            <a:gdLst/>
            <a:ahLst/>
            <a:cxnLst/>
            <a:rect r="r" b="b" t="t" l="l"/>
            <a:pathLst>
              <a:path h="8538441" w="12279525">
                <a:moveTo>
                  <a:pt x="0" y="0"/>
                </a:moveTo>
                <a:lnTo>
                  <a:pt x="12279526" y="0"/>
                </a:lnTo>
                <a:lnTo>
                  <a:pt x="12279526" y="8538441"/>
                </a:lnTo>
                <a:lnTo>
                  <a:pt x="0" y="8538441"/>
                </a:lnTo>
                <a:lnTo>
                  <a:pt x="0" y="0"/>
                </a:lnTo>
                <a:close/>
              </a:path>
            </a:pathLst>
          </a:custGeom>
          <a:blipFill>
            <a:blip r:embed="rId2"/>
            <a:stretch>
              <a:fillRect l="-652" t="0" r="0" b="0"/>
            </a:stretch>
          </a:blipFill>
        </p:spPr>
      </p:sp>
      <p:sp>
        <p:nvSpPr>
          <p:cNvPr name="TextBox 3" id="3"/>
          <p:cNvSpPr txBox="true"/>
          <p:nvPr/>
        </p:nvSpPr>
        <p:spPr>
          <a:xfrm rot="0">
            <a:off x="758924" y="446989"/>
            <a:ext cx="8537476" cy="1322151"/>
          </a:xfrm>
          <a:prstGeom prst="rect">
            <a:avLst/>
          </a:prstGeom>
        </p:spPr>
        <p:txBody>
          <a:bodyPr anchor="t" rtlCol="false" tIns="0" lIns="0" bIns="0" rIns="0">
            <a:spAutoFit/>
          </a:bodyPr>
          <a:lstStyle/>
          <a:p>
            <a:pPr algn="l">
              <a:lnSpc>
                <a:spcPts val="9658"/>
              </a:lnSpc>
            </a:pPr>
            <a:r>
              <a:rPr lang="en-US" sz="8472" b="true">
                <a:solidFill>
                  <a:srgbClr val="004AAD"/>
                </a:solidFill>
                <a:latin typeface="Poppins Bold"/>
                <a:ea typeface="Poppins Bold"/>
                <a:cs typeface="Poppins Bold"/>
                <a:sym typeface="Poppins Bold"/>
              </a:rPr>
              <a:t>Process</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18837" y="348719"/>
            <a:ext cx="8537476" cy="1321861"/>
          </a:xfrm>
          <a:prstGeom prst="rect">
            <a:avLst/>
          </a:prstGeom>
        </p:spPr>
        <p:txBody>
          <a:bodyPr anchor="t" rtlCol="false" tIns="0" lIns="0" bIns="0" rIns="0">
            <a:spAutoFit/>
          </a:bodyPr>
          <a:lstStyle/>
          <a:p>
            <a:pPr algn="l">
              <a:lnSpc>
                <a:spcPts val="9658"/>
              </a:lnSpc>
            </a:pPr>
            <a:r>
              <a:rPr lang="en-US" sz="8472" b="true">
                <a:solidFill>
                  <a:srgbClr val="004AAD"/>
                </a:solidFill>
                <a:latin typeface="Poppins Bold"/>
                <a:ea typeface="Poppins Bold"/>
                <a:cs typeface="Poppins Bold"/>
                <a:sym typeface="Poppins Bold"/>
              </a:rPr>
              <a:t>Advantages</a:t>
            </a:r>
          </a:p>
        </p:txBody>
      </p:sp>
      <p:sp>
        <p:nvSpPr>
          <p:cNvPr name="TextBox 3" id="3"/>
          <p:cNvSpPr txBox="true"/>
          <p:nvPr/>
        </p:nvSpPr>
        <p:spPr>
          <a:xfrm rot="0">
            <a:off x="-187686" y="2026602"/>
            <a:ext cx="18116550" cy="8115682"/>
          </a:xfrm>
          <a:prstGeom prst="rect">
            <a:avLst/>
          </a:prstGeom>
        </p:spPr>
        <p:txBody>
          <a:bodyPr anchor="t" rtlCol="false" tIns="0" lIns="0" bIns="0" rIns="0">
            <a:spAutoFit/>
          </a:bodyPr>
          <a:lstStyle/>
          <a:p>
            <a:pPr algn="just" marL="712468" indent="-356234" lvl="1">
              <a:lnSpc>
                <a:spcPts val="5906"/>
              </a:lnSpc>
              <a:buFont typeface="Arial"/>
              <a:buChar char="•"/>
            </a:pPr>
            <a:r>
              <a:rPr lang="en-US" b="true" sz="3299" spc="207">
                <a:solidFill>
                  <a:srgbClr val="000000"/>
                </a:solidFill>
                <a:latin typeface="Glacial Indifference Bold"/>
                <a:ea typeface="Glacial Indifference Bold"/>
                <a:cs typeface="Glacial Indifference Bold"/>
                <a:sym typeface="Glacial Indifference Bold"/>
              </a:rPr>
              <a:t>Well-Established Methodology: Traditional software development follows a well-established methodology that is widely understood and documented.</a:t>
            </a:r>
          </a:p>
          <a:p>
            <a:pPr algn="just">
              <a:lnSpc>
                <a:spcPts val="5906"/>
              </a:lnSpc>
            </a:pPr>
          </a:p>
          <a:p>
            <a:pPr algn="just" marL="712468" indent="-356234" lvl="1">
              <a:lnSpc>
                <a:spcPts val="5906"/>
              </a:lnSpc>
              <a:buFont typeface="Arial"/>
              <a:buChar char="•"/>
            </a:pPr>
            <a:r>
              <a:rPr lang="en-US" b="true" sz="3299" spc="207">
                <a:solidFill>
                  <a:srgbClr val="000000"/>
                </a:solidFill>
                <a:latin typeface="Glacial Indifference Bold"/>
                <a:ea typeface="Glacial Indifference Bold"/>
                <a:cs typeface="Glacial Indifference Bold"/>
                <a:sym typeface="Glacial Indifference Bold"/>
              </a:rPr>
              <a:t>Clear Requirements: Traditional software development relies on clear and detailed requirements, which helps to ensure that the final product meets the customer’s needs.</a:t>
            </a:r>
          </a:p>
          <a:p>
            <a:pPr algn="just">
              <a:lnSpc>
                <a:spcPts val="5906"/>
              </a:lnSpc>
            </a:pPr>
          </a:p>
          <a:p>
            <a:pPr algn="just" marL="712468" indent="-356234" lvl="1">
              <a:lnSpc>
                <a:spcPts val="5906"/>
              </a:lnSpc>
              <a:buFont typeface="Arial"/>
              <a:buChar char="•"/>
            </a:pPr>
            <a:r>
              <a:rPr lang="en-US" b="true" sz="3299" spc="207">
                <a:solidFill>
                  <a:srgbClr val="000000"/>
                </a:solidFill>
                <a:latin typeface="Glacial Indifference Bold"/>
                <a:ea typeface="Glacial Indifference Bold"/>
                <a:cs typeface="Glacial Indifference Bold"/>
                <a:sym typeface="Glacial Indifference Bold"/>
              </a:rPr>
              <a:t>Structured Approach: Traditional software development follows a structured approach, with clear phases and milestones, which helps to ensure that the project stays on track.</a:t>
            </a:r>
          </a:p>
          <a:p>
            <a:pPr algn="just">
              <a:lnSpc>
                <a:spcPts val="5906"/>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1793400" y="-712357"/>
            <a:ext cx="22453902" cy="11711713"/>
            <a:chOff x="0" y="0"/>
            <a:chExt cx="5913785" cy="3084566"/>
          </a:xfrm>
        </p:grpSpPr>
        <p:sp>
          <p:nvSpPr>
            <p:cNvPr name="Freeform 4" id="4"/>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5" id="5"/>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610563" y="3491698"/>
            <a:ext cx="13066873" cy="3032670"/>
          </a:xfrm>
          <a:prstGeom prst="rect">
            <a:avLst/>
          </a:prstGeom>
        </p:spPr>
        <p:txBody>
          <a:bodyPr anchor="t" rtlCol="false" tIns="0" lIns="0" bIns="0" rIns="0">
            <a:spAutoFit/>
          </a:bodyPr>
          <a:lstStyle/>
          <a:p>
            <a:pPr algn="ctr">
              <a:lnSpc>
                <a:spcPts val="10918"/>
              </a:lnSpc>
            </a:pPr>
            <a:r>
              <a:rPr lang="en-US" b="true" sz="12998" spc="-701">
                <a:solidFill>
                  <a:srgbClr val="1C2120"/>
                </a:solidFill>
                <a:latin typeface="Poppins Semi-Bold"/>
                <a:ea typeface="Poppins Semi-Bold"/>
                <a:cs typeface="Poppins Semi-Bold"/>
                <a:sym typeface="Poppins Semi-Bold"/>
              </a:rPr>
              <a:t>AGILE METHODOLOGY</a:t>
            </a:r>
          </a:p>
        </p:txBody>
      </p:sp>
      <p:sp>
        <p:nvSpPr>
          <p:cNvPr name="AutoShape 7" id="7"/>
          <p:cNvSpPr/>
          <p:nvPr/>
        </p:nvSpPr>
        <p:spPr>
          <a:xfrm>
            <a:off x="5897880" y="3148798"/>
            <a:ext cx="6492240" cy="0"/>
          </a:xfrm>
          <a:prstGeom prst="line">
            <a:avLst/>
          </a:prstGeom>
          <a:ln cap="flat" w="38100">
            <a:solidFill>
              <a:srgbClr val="000000"/>
            </a:solidFill>
            <a:prstDash val="solid"/>
            <a:headEnd type="none" len="sm" w="sm"/>
            <a:tailEnd type="none" len="sm" w="sm"/>
          </a:ln>
        </p:spPr>
      </p:sp>
      <p:sp>
        <p:nvSpPr>
          <p:cNvPr name="AutoShape 8" id="8"/>
          <p:cNvSpPr/>
          <p:nvPr/>
        </p:nvSpPr>
        <p:spPr>
          <a:xfrm>
            <a:off x="5897880" y="6543418"/>
            <a:ext cx="6492240" cy="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58924" y="446989"/>
            <a:ext cx="8537476" cy="1322151"/>
          </a:xfrm>
          <a:prstGeom prst="rect">
            <a:avLst/>
          </a:prstGeom>
        </p:spPr>
        <p:txBody>
          <a:bodyPr anchor="t" rtlCol="false" tIns="0" lIns="0" bIns="0" rIns="0">
            <a:spAutoFit/>
          </a:bodyPr>
          <a:lstStyle/>
          <a:p>
            <a:pPr algn="l">
              <a:lnSpc>
                <a:spcPts val="9658"/>
              </a:lnSpc>
            </a:pPr>
            <a:r>
              <a:rPr lang="en-US" sz="8472" b="true">
                <a:solidFill>
                  <a:srgbClr val="004AAD"/>
                </a:solidFill>
                <a:latin typeface="Poppins Bold"/>
                <a:ea typeface="Poppins Bold"/>
                <a:cs typeface="Poppins Bold"/>
                <a:sym typeface="Poppins Bold"/>
              </a:rPr>
              <a:t>Process</a:t>
            </a:r>
          </a:p>
        </p:txBody>
      </p:sp>
      <p:sp>
        <p:nvSpPr>
          <p:cNvPr name="TextBox 3" id="3"/>
          <p:cNvSpPr txBox="true"/>
          <p:nvPr/>
        </p:nvSpPr>
        <p:spPr>
          <a:xfrm rot="0">
            <a:off x="758924" y="2234669"/>
            <a:ext cx="9172575" cy="6278291"/>
          </a:xfrm>
          <a:prstGeom prst="rect">
            <a:avLst/>
          </a:prstGeom>
        </p:spPr>
        <p:txBody>
          <a:bodyPr anchor="t" rtlCol="false" tIns="0" lIns="0" bIns="0" rIns="0">
            <a:spAutoFit/>
          </a:bodyPr>
          <a:lstStyle/>
          <a:p>
            <a:pPr algn="just">
              <a:lnSpc>
                <a:spcPts val="4985"/>
              </a:lnSpc>
            </a:pPr>
            <a:r>
              <a:rPr lang="en-US" sz="4372">
                <a:solidFill>
                  <a:srgbClr val="000000"/>
                </a:solidFill>
                <a:latin typeface="Glacial Indifference"/>
                <a:ea typeface="Glacial Indifference"/>
                <a:cs typeface="Glacial Indifference"/>
                <a:sym typeface="Glacial Indifference"/>
              </a:rPr>
              <a:t>Agile methodology </a:t>
            </a:r>
            <a:r>
              <a:rPr lang="en-US" sz="4372">
                <a:solidFill>
                  <a:srgbClr val="000000"/>
                </a:solidFill>
                <a:latin typeface="Glacial Indifference"/>
                <a:ea typeface="Glacial Indifference"/>
                <a:cs typeface="Glacial Indifference"/>
                <a:sym typeface="Glacial Indifference"/>
              </a:rPr>
              <a:t>is the software development process used to design complicated software. It is used when the software is quite sensitive and complicated. It is used when security is much more important. It is used by professionals to develop the software. It consists of three</a:t>
            </a:r>
            <a:r>
              <a:rPr lang="en-US" sz="4372" b="true">
                <a:solidFill>
                  <a:srgbClr val="000000"/>
                </a:solidFill>
                <a:latin typeface="Glacial Indifference Bold"/>
                <a:ea typeface="Glacial Indifference Bold"/>
                <a:cs typeface="Glacial Indifference Bold"/>
                <a:sym typeface="Glacial Indifference Bold"/>
              </a:rPr>
              <a:t> </a:t>
            </a:r>
            <a:r>
              <a:rPr lang="en-US" sz="4372">
                <a:solidFill>
                  <a:srgbClr val="000000"/>
                </a:solidFill>
                <a:latin typeface="Glacial Indifference"/>
                <a:ea typeface="Glacial Indifference"/>
                <a:cs typeface="Glacial Indifference"/>
                <a:sym typeface="Glacial Indifference"/>
              </a:rPr>
              <a:t>phases:</a:t>
            </a:r>
          </a:p>
          <a:p>
            <a:pPr algn="ctr">
              <a:lnSpc>
                <a:spcPts val="9658"/>
              </a:lnSpc>
              <a:spcBef>
                <a:spcPct val="0"/>
              </a:spcBef>
            </a:pPr>
          </a:p>
        </p:txBody>
      </p:sp>
      <p:grpSp>
        <p:nvGrpSpPr>
          <p:cNvPr name="Group 4" id="4"/>
          <p:cNvGrpSpPr/>
          <p:nvPr/>
        </p:nvGrpSpPr>
        <p:grpSpPr>
          <a:xfrm rot="0">
            <a:off x="10664159" y="1769140"/>
            <a:ext cx="6830714" cy="7357710"/>
            <a:chOff x="0" y="0"/>
            <a:chExt cx="2286638" cy="2463054"/>
          </a:xfrm>
        </p:grpSpPr>
        <p:sp>
          <p:nvSpPr>
            <p:cNvPr name="Freeform 5" id="5"/>
            <p:cNvSpPr/>
            <p:nvPr/>
          </p:nvSpPr>
          <p:spPr>
            <a:xfrm flipH="false" flipV="false" rot="0">
              <a:off x="0" y="0"/>
              <a:ext cx="2286638" cy="2463054"/>
            </a:xfrm>
            <a:custGeom>
              <a:avLst/>
              <a:gdLst/>
              <a:ahLst/>
              <a:cxnLst/>
              <a:rect r="r" b="b" t="t" l="l"/>
              <a:pathLst>
                <a:path h="2463054" w="2286638">
                  <a:moveTo>
                    <a:pt x="56670" y="0"/>
                  </a:moveTo>
                  <a:lnTo>
                    <a:pt x="2229968" y="0"/>
                  </a:lnTo>
                  <a:cubicBezTo>
                    <a:pt x="2261266" y="0"/>
                    <a:pt x="2286638" y="25372"/>
                    <a:pt x="2286638" y="56670"/>
                  </a:cubicBezTo>
                  <a:lnTo>
                    <a:pt x="2286638" y="2406384"/>
                  </a:lnTo>
                  <a:cubicBezTo>
                    <a:pt x="2286638" y="2421414"/>
                    <a:pt x="2280667" y="2435828"/>
                    <a:pt x="2270040" y="2446456"/>
                  </a:cubicBezTo>
                  <a:cubicBezTo>
                    <a:pt x="2259412" y="2457084"/>
                    <a:pt x="2244998" y="2463054"/>
                    <a:pt x="2229968" y="2463054"/>
                  </a:cubicBezTo>
                  <a:lnTo>
                    <a:pt x="56670" y="2463054"/>
                  </a:lnTo>
                  <a:cubicBezTo>
                    <a:pt x="41640" y="2463054"/>
                    <a:pt x="27226" y="2457084"/>
                    <a:pt x="16598" y="2446456"/>
                  </a:cubicBezTo>
                  <a:cubicBezTo>
                    <a:pt x="5971" y="2435828"/>
                    <a:pt x="0" y="2421414"/>
                    <a:pt x="0" y="2406384"/>
                  </a:cubicBezTo>
                  <a:lnTo>
                    <a:pt x="0" y="56670"/>
                  </a:lnTo>
                  <a:cubicBezTo>
                    <a:pt x="0" y="41640"/>
                    <a:pt x="5971" y="27226"/>
                    <a:pt x="16598" y="16598"/>
                  </a:cubicBezTo>
                  <a:cubicBezTo>
                    <a:pt x="27226" y="5971"/>
                    <a:pt x="41640" y="0"/>
                    <a:pt x="56670" y="0"/>
                  </a:cubicBezTo>
                  <a:close/>
                </a:path>
              </a:pathLst>
            </a:custGeom>
            <a:gradFill rotWithShape="true">
              <a:gsLst>
                <a:gs pos="0">
                  <a:srgbClr val="CDFFD8">
                    <a:alpha val="100000"/>
                  </a:srgbClr>
                </a:gs>
                <a:gs pos="100000">
                  <a:srgbClr val="94B9FF">
                    <a:alpha val="100000"/>
                  </a:srgbClr>
                </a:gs>
              </a:gsLst>
              <a:lin ang="0"/>
            </a:gradFill>
          </p:spPr>
        </p:sp>
        <p:sp>
          <p:nvSpPr>
            <p:cNvPr name="TextBox 6" id="6"/>
            <p:cNvSpPr txBox="true"/>
            <p:nvPr/>
          </p:nvSpPr>
          <p:spPr>
            <a:xfrm>
              <a:off x="0" y="47625"/>
              <a:ext cx="2286638" cy="2415429"/>
            </a:xfrm>
            <a:prstGeom prst="rect">
              <a:avLst/>
            </a:prstGeom>
          </p:spPr>
          <p:txBody>
            <a:bodyPr anchor="ctr" rtlCol="false" tIns="50800" lIns="50800" bIns="50800" rIns="50800"/>
            <a:lstStyle/>
            <a:p>
              <a:pPr algn="just" marL="604521" indent="-302261" lvl="1">
                <a:lnSpc>
                  <a:spcPts val="2800"/>
                </a:lnSpc>
                <a:buFont typeface="Arial"/>
                <a:buChar char="•"/>
              </a:pPr>
              <a:r>
                <a:rPr lang="en-US" b="true" sz="2800" spc="840">
                  <a:solidFill>
                    <a:srgbClr val="004AAD"/>
                  </a:solidFill>
                  <a:latin typeface="Lora Bold"/>
                  <a:ea typeface="Lora Bold"/>
                  <a:cs typeface="Lora Bold"/>
                  <a:sym typeface="Lora Bold"/>
                </a:rPr>
                <a:t>Planning</a:t>
              </a:r>
            </a:p>
            <a:p>
              <a:pPr algn="just" marL="604521" indent="-302261" lvl="1">
                <a:lnSpc>
                  <a:spcPts val="2800"/>
                </a:lnSpc>
                <a:buFont typeface="Arial"/>
                <a:buChar char="•"/>
              </a:pPr>
              <a:r>
                <a:rPr lang="en-US" b="true" sz="2800" spc="840">
                  <a:solidFill>
                    <a:srgbClr val="004AAD"/>
                  </a:solidFill>
                  <a:latin typeface="Lora Bold"/>
                  <a:ea typeface="Lora Bold"/>
                  <a:cs typeface="Lora Bold"/>
                  <a:sym typeface="Lora Bold"/>
                </a:rPr>
                <a:t>Requirement Analysis</a:t>
              </a:r>
            </a:p>
            <a:p>
              <a:pPr algn="just" marL="604521" indent="-302261" lvl="1">
                <a:lnSpc>
                  <a:spcPts val="2800"/>
                </a:lnSpc>
                <a:buFont typeface="Arial"/>
                <a:buChar char="•"/>
              </a:pPr>
              <a:r>
                <a:rPr lang="en-US" b="true" sz="2800" spc="840">
                  <a:solidFill>
                    <a:srgbClr val="004AAD"/>
                  </a:solidFill>
                  <a:latin typeface="Lora Bold"/>
                  <a:ea typeface="Lora Bold"/>
                  <a:cs typeface="Lora Bold"/>
                  <a:sym typeface="Lora Bold"/>
                </a:rPr>
                <a:t>Designing</a:t>
              </a:r>
            </a:p>
            <a:p>
              <a:pPr algn="just" marL="604521" indent="-302261" lvl="1">
                <a:lnSpc>
                  <a:spcPts val="2800"/>
                </a:lnSpc>
                <a:buFont typeface="Arial"/>
                <a:buChar char="•"/>
              </a:pPr>
              <a:r>
                <a:rPr lang="en-US" b="true" sz="2800" spc="840">
                  <a:solidFill>
                    <a:srgbClr val="004AAD"/>
                  </a:solidFill>
                  <a:latin typeface="Lora Bold"/>
                  <a:ea typeface="Lora Bold"/>
                  <a:cs typeface="Lora Bold"/>
                  <a:sym typeface="Lora Bold"/>
                </a:rPr>
                <a:t>Implementation</a:t>
              </a:r>
            </a:p>
            <a:p>
              <a:pPr algn="just" marL="604521" indent="-302261" lvl="1">
                <a:lnSpc>
                  <a:spcPts val="2800"/>
                </a:lnSpc>
                <a:buFont typeface="Arial"/>
                <a:buChar char="•"/>
              </a:pPr>
              <a:r>
                <a:rPr lang="en-US" b="true" sz="2800" spc="840">
                  <a:solidFill>
                    <a:srgbClr val="004AAD"/>
                  </a:solidFill>
                  <a:latin typeface="Lora Bold"/>
                  <a:ea typeface="Lora Bold"/>
                  <a:cs typeface="Lora Bold"/>
                  <a:sym typeface="Lora Bold"/>
                </a:rPr>
                <a:t>Testing</a:t>
              </a:r>
            </a:p>
            <a:p>
              <a:pPr algn="just" marL="604521" indent="-302261" lvl="1">
                <a:lnSpc>
                  <a:spcPts val="2800"/>
                </a:lnSpc>
                <a:buFont typeface="Arial"/>
                <a:buChar char="•"/>
              </a:pPr>
              <a:r>
                <a:rPr lang="en-US" b="true" sz="2800" spc="840">
                  <a:solidFill>
                    <a:srgbClr val="004AAD"/>
                  </a:solidFill>
                  <a:latin typeface="Lora Bold"/>
                  <a:ea typeface="Lora Bold"/>
                  <a:cs typeface="Lora Bold"/>
                  <a:sym typeface="Lora Bold"/>
                </a:rPr>
                <a:t>Deployment</a:t>
              </a:r>
            </a:p>
            <a:p>
              <a:pPr algn="just">
                <a:lnSpc>
                  <a:spcPts val="1925"/>
                </a:lnSpc>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916305" y="1921540"/>
            <a:ext cx="14455390" cy="8076731"/>
          </a:xfrm>
          <a:custGeom>
            <a:avLst/>
            <a:gdLst/>
            <a:ahLst/>
            <a:cxnLst/>
            <a:rect r="r" b="b" t="t" l="l"/>
            <a:pathLst>
              <a:path h="8076731" w="14455390">
                <a:moveTo>
                  <a:pt x="0" y="0"/>
                </a:moveTo>
                <a:lnTo>
                  <a:pt x="14455390" y="0"/>
                </a:lnTo>
                <a:lnTo>
                  <a:pt x="14455390" y="8076732"/>
                </a:lnTo>
                <a:lnTo>
                  <a:pt x="0" y="8076732"/>
                </a:lnTo>
                <a:lnTo>
                  <a:pt x="0" y="0"/>
                </a:lnTo>
                <a:close/>
              </a:path>
            </a:pathLst>
          </a:custGeom>
          <a:blipFill>
            <a:blip r:embed="rId2"/>
            <a:stretch>
              <a:fillRect l="0" t="0" r="0" b="0"/>
            </a:stretch>
          </a:blipFill>
        </p:spPr>
      </p:sp>
      <p:sp>
        <p:nvSpPr>
          <p:cNvPr name="TextBox 3" id="3"/>
          <p:cNvSpPr txBox="true"/>
          <p:nvPr/>
        </p:nvSpPr>
        <p:spPr>
          <a:xfrm rot="0">
            <a:off x="911324" y="599389"/>
            <a:ext cx="8537476" cy="1322151"/>
          </a:xfrm>
          <a:prstGeom prst="rect">
            <a:avLst/>
          </a:prstGeom>
        </p:spPr>
        <p:txBody>
          <a:bodyPr anchor="t" rtlCol="false" tIns="0" lIns="0" bIns="0" rIns="0">
            <a:spAutoFit/>
          </a:bodyPr>
          <a:lstStyle/>
          <a:p>
            <a:pPr algn="l">
              <a:lnSpc>
                <a:spcPts val="9658"/>
              </a:lnSpc>
            </a:pPr>
            <a:r>
              <a:rPr lang="en-US" sz="8472" b="true">
                <a:solidFill>
                  <a:srgbClr val="004AAD"/>
                </a:solidFill>
                <a:latin typeface="Poppins Bold"/>
                <a:ea typeface="Poppins Bold"/>
                <a:cs typeface="Poppins Bold"/>
                <a:sym typeface="Poppins Bold"/>
              </a:rPr>
              <a:t>Process</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71237" y="501119"/>
            <a:ext cx="8537476" cy="1321861"/>
          </a:xfrm>
          <a:prstGeom prst="rect">
            <a:avLst/>
          </a:prstGeom>
        </p:spPr>
        <p:txBody>
          <a:bodyPr anchor="t" rtlCol="false" tIns="0" lIns="0" bIns="0" rIns="0">
            <a:spAutoFit/>
          </a:bodyPr>
          <a:lstStyle/>
          <a:p>
            <a:pPr algn="l">
              <a:lnSpc>
                <a:spcPts val="9658"/>
              </a:lnSpc>
            </a:pPr>
            <a:r>
              <a:rPr lang="en-US" sz="8472" b="true">
                <a:solidFill>
                  <a:srgbClr val="004AAD"/>
                </a:solidFill>
                <a:latin typeface="Poppins Bold"/>
                <a:ea typeface="Poppins Bold"/>
                <a:cs typeface="Poppins Bold"/>
                <a:sym typeface="Poppins Bold"/>
              </a:rPr>
              <a:t>Advantages</a:t>
            </a:r>
          </a:p>
        </p:txBody>
      </p:sp>
      <p:sp>
        <p:nvSpPr>
          <p:cNvPr name="TextBox 3" id="3"/>
          <p:cNvSpPr txBox="true"/>
          <p:nvPr/>
        </p:nvSpPr>
        <p:spPr>
          <a:xfrm rot="0">
            <a:off x="571237" y="1603906"/>
            <a:ext cx="17431013" cy="9578468"/>
          </a:xfrm>
          <a:prstGeom prst="rect">
            <a:avLst/>
          </a:prstGeom>
        </p:spPr>
        <p:txBody>
          <a:bodyPr anchor="t" rtlCol="false" tIns="0" lIns="0" bIns="0" rIns="0">
            <a:spAutoFit/>
          </a:bodyPr>
          <a:lstStyle/>
          <a:p>
            <a:pPr algn="just" marL="777237" indent="-388618" lvl="1">
              <a:lnSpc>
                <a:spcPts val="6587"/>
              </a:lnSpc>
              <a:buFont typeface="Arial"/>
              <a:buChar char="•"/>
            </a:pPr>
            <a:r>
              <a:rPr lang="en-US" b="true" sz="3599" spc="107">
                <a:solidFill>
                  <a:srgbClr val="000000"/>
                </a:solidFill>
                <a:latin typeface="Glacial Indifference Bold"/>
                <a:ea typeface="Glacial Indifference Bold"/>
                <a:cs typeface="Glacial Indifference Bold"/>
                <a:sym typeface="Glacial Indifference Bold"/>
              </a:rPr>
              <a:t>Flexibility: Agile software development is highly flexible and can easily adapt to changes in requirements, design, and scope.</a:t>
            </a:r>
          </a:p>
          <a:p>
            <a:pPr algn="just">
              <a:lnSpc>
                <a:spcPts val="6587"/>
              </a:lnSpc>
            </a:pPr>
          </a:p>
          <a:p>
            <a:pPr algn="just" marL="777237" indent="-388618" lvl="1">
              <a:lnSpc>
                <a:spcPts val="6587"/>
              </a:lnSpc>
              <a:buFont typeface="Arial"/>
              <a:buChar char="•"/>
            </a:pPr>
            <a:r>
              <a:rPr lang="en-US" b="true" sz="3599" spc="107">
                <a:solidFill>
                  <a:srgbClr val="000000"/>
                </a:solidFill>
                <a:latin typeface="Glacial Indifference Bold"/>
                <a:ea typeface="Glacial Indifference Bold"/>
                <a:cs typeface="Glacial Indifference Bold"/>
                <a:sym typeface="Glacial Indifference Bold"/>
              </a:rPr>
              <a:t>Customer Involvement: Agile software development encourages frequent customer involvement, which can result in a final product that better meets their needs.</a:t>
            </a:r>
          </a:p>
          <a:p>
            <a:pPr algn="just">
              <a:lnSpc>
                <a:spcPts val="6587"/>
              </a:lnSpc>
            </a:pPr>
          </a:p>
          <a:p>
            <a:pPr algn="just" marL="777237" indent="-388618" lvl="1">
              <a:lnSpc>
                <a:spcPts val="6587"/>
              </a:lnSpc>
              <a:buFont typeface="Arial"/>
              <a:buChar char="•"/>
            </a:pPr>
            <a:r>
              <a:rPr lang="en-US" b="true" sz="3599" spc="107">
                <a:solidFill>
                  <a:srgbClr val="000000"/>
                </a:solidFill>
                <a:latin typeface="Glacial Indifference Bold"/>
                <a:ea typeface="Glacial Indifference Bold"/>
                <a:cs typeface="Glacial Indifference Bold"/>
                <a:sym typeface="Glacial Indifference Bold"/>
              </a:rPr>
              <a:t>Continuous Delivery: Agile software development typically includes continuous delivery, which means that working software is delivered to the customer on a regular basis.</a:t>
            </a:r>
          </a:p>
          <a:p>
            <a:pPr algn="just">
              <a:lnSpc>
                <a:spcPts val="6587"/>
              </a:lnSpc>
            </a:pPr>
          </a:p>
          <a:p>
            <a:pPr algn="ctr">
              <a:lnSpc>
                <a:spcPts val="2800"/>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DAGl5J1-OGE</dc:identifier>
  <dcterms:modified xsi:type="dcterms:W3CDTF">2011-08-01T06:04:30Z</dcterms:modified>
  <cp:revision>1</cp:revision>
  <dc:title>TRADITIONAL METHODOLOGIEs AND AGILE 1ST ACTIVITY</dc:title>
</cp:coreProperties>
</file>