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0" r:id="rId5"/>
    <p:sldId id="264" r:id="rId6"/>
    <p:sldId id="265" r:id="rId7"/>
    <p:sldId id="266" r:id="rId8"/>
    <p:sldId id="267" r:id="rId9"/>
    <p:sldId id="270" r:id="rId10"/>
    <p:sldId id="277" r:id="rId11"/>
    <p:sldId id="271" r:id="rId12"/>
    <p:sldId id="272" r:id="rId13"/>
    <p:sldId id="274" r:id="rId14"/>
    <p:sldId id="278" r:id="rId15"/>
    <p:sldId id="281" r:id="rId16"/>
    <p:sldId id="280" r:id="rId17"/>
    <p:sldId id="279" r:id="rId18"/>
    <p:sldId id="282"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DFFC43-CC9D-4F1B-9AE3-A674225F29DF}" v="343" dt="2024-12-12T02:28:51.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39" d="100"/>
          <a:sy n="39" d="100"/>
        </p:scale>
        <p:origin x="129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09DCC4-A13D-41E8-957F-9DDBF8244031}" type="datetimeFigureOut">
              <a:rPr lang="en-US" smtClean="0"/>
              <a:t>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DCA68-788C-49C3-A696-D21340F40388}" type="slidenum">
              <a:rPr lang="en-US" smtClean="0"/>
              <a:t>‹#›</a:t>
            </a:fld>
            <a:endParaRPr lang="en-US"/>
          </a:p>
        </p:txBody>
      </p:sp>
    </p:spTree>
    <p:extLst>
      <p:ext uri="{BB962C8B-B14F-4D97-AF65-F5344CB8AC3E}">
        <p14:creationId xmlns:p14="http://schemas.microsoft.com/office/powerpoint/2010/main" val="2481233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4BE46-B1C0-D546-42CF-8C94DFA7D7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2C6A8A-1D5D-9B16-36CC-0EC3D1C9F0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6E5674-5F64-3330-719F-310E06540518}"/>
              </a:ext>
            </a:extLst>
          </p:cNvPr>
          <p:cNvSpPr>
            <a:spLocks noGrp="1"/>
          </p:cNvSpPr>
          <p:nvPr>
            <p:ph type="dt" sz="half" idx="10"/>
          </p:nvPr>
        </p:nvSpPr>
        <p:spPr/>
        <p:txBody>
          <a:bodyPr/>
          <a:lstStyle/>
          <a:p>
            <a:fld id="{AFAE067C-5E4B-4653-8B29-EA3F42C4FAC3}" type="datetime1">
              <a:rPr lang="en-US" smtClean="0"/>
              <a:t>2/2/2025</a:t>
            </a:fld>
            <a:endParaRPr lang="en-US"/>
          </a:p>
        </p:txBody>
      </p:sp>
      <p:sp>
        <p:nvSpPr>
          <p:cNvPr id="5" name="Footer Placeholder 4">
            <a:extLst>
              <a:ext uri="{FF2B5EF4-FFF2-40B4-BE49-F238E27FC236}">
                <a16:creationId xmlns:a16="http://schemas.microsoft.com/office/drawing/2014/main" id="{E92AFED6-6173-C418-7B1A-8091A4137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F47B1-FA2A-F106-D29B-B61A28FD2989}"/>
              </a:ext>
            </a:extLst>
          </p:cNvPr>
          <p:cNvSpPr>
            <a:spLocks noGrp="1"/>
          </p:cNvSpPr>
          <p:nvPr>
            <p:ph type="sldNum" sz="quarter" idx="12"/>
          </p:nvPr>
        </p:nvSpPr>
        <p:spPr/>
        <p:txBody>
          <a:bodyPr/>
          <a:lstStyle/>
          <a:p>
            <a:fld id="{D39BD556-3468-48F8-B2A5-176EFB59EAAB}" type="slidenum">
              <a:rPr lang="en-US" smtClean="0"/>
              <a:t>‹#›</a:t>
            </a:fld>
            <a:endParaRPr lang="en-US"/>
          </a:p>
        </p:txBody>
      </p:sp>
    </p:spTree>
    <p:extLst>
      <p:ext uri="{BB962C8B-B14F-4D97-AF65-F5344CB8AC3E}">
        <p14:creationId xmlns:p14="http://schemas.microsoft.com/office/powerpoint/2010/main" val="887853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6915-553C-0C49-9625-309B0DBE42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BF26DD-B21D-10E1-C24D-F706B5772C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43E39-446D-E727-665D-84D21E6F8BC5}"/>
              </a:ext>
            </a:extLst>
          </p:cNvPr>
          <p:cNvSpPr>
            <a:spLocks noGrp="1"/>
          </p:cNvSpPr>
          <p:nvPr>
            <p:ph type="dt" sz="half" idx="10"/>
          </p:nvPr>
        </p:nvSpPr>
        <p:spPr/>
        <p:txBody>
          <a:bodyPr/>
          <a:lstStyle/>
          <a:p>
            <a:fld id="{19C9C6C4-3A24-46BC-B737-6CEE5180AE36}" type="datetime1">
              <a:rPr lang="en-US" smtClean="0"/>
              <a:t>2/2/2025</a:t>
            </a:fld>
            <a:endParaRPr lang="en-US"/>
          </a:p>
        </p:txBody>
      </p:sp>
      <p:sp>
        <p:nvSpPr>
          <p:cNvPr id="5" name="Footer Placeholder 4">
            <a:extLst>
              <a:ext uri="{FF2B5EF4-FFF2-40B4-BE49-F238E27FC236}">
                <a16:creationId xmlns:a16="http://schemas.microsoft.com/office/drawing/2014/main" id="{9BC47D40-1D42-54A9-6CBB-123459E71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266E5E-2962-C9CC-A43F-90C6CB51AC8B}"/>
              </a:ext>
            </a:extLst>
          </p:cNvPr>
          <p:cNvSpPr>
            <a:spLocks noGrp="1"/>
          </p:cNvSpPr>
          <p:nvPr>
            <p:ph type="sldNum" sz="quarter" idx="12"/>
          </p:nvPr>
        </p:nvSpPr>
        <p:spPr/>
        <p:txBody>
          <a:bodyPr/>
          <a:lstStyle/>
          <a:p>
            <a:fld id="{D39BD556-3468-48F8-B2A5-176EFB59EAAB}" type="slidenum">
              <a:rPr lang="en-US" smtClean="0"/>
              <a:t>‹#›</a:t>
            </a:fld>
            <a:endParaRPr lang="en-US"/>
          </a:p>
        </p:txBody>
      </p:sp>
    </p:spTree>
    <p:extLst>
      <p:ext uri="{BB962C8B-B14F-4D97-AF65-F5344CB8AC3E}">
        <p14:creationId xmlns:p14="http://schemas.microsoft.com/office/powerpoint/2010/main" val="414433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633F5D-C912-466A-6395-B824241F9F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482033-5E33-B623-4F71-26176C992F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5D20B5-ABE8-35BB-EF84-09CCF5E3F52A}"/>
              </a:ext>
            </a:extLst>
          </p:cNvPr>
          <p:cNvSpPr>
            <a:spLocks noGrp="1"/>
          </p:cNvSpPr>
          <p:nvPr>
            <p:ph type="dt" sz="half" idx="10"/>
          </p:nvPr>
        </p:nvSpPr>
        <p:spPr/>
        <p:txBody>
          <a:bodyPr/>
          <a:lstStyle/>
          <a:p>
            <a:fld id="{A88F1209-E6BB-4EF0-BA81-8284192B82B6}" type="datetime1">
              <a:rPr lang="en-US" smtClean="0"/>
              <a:t>2/2/2025</a:t>
            </a:fld>
            <a:endParaRPr lang="en-US"/>
          </a:p>
        </p:txBody>
      </p:sp>
      <p:sp>
        <p:nvSpPr>
          <p:cNvPr id="5" name="Footer Placeholder 4">
            <a:extLst>
              <a:ext uri="{FF2B5EF4-FFF2-40B4-BE49-F238E27FC236}">
                <a16:creationId xmlns:a16="http://schemas.microsoft.com/office/drawing/2014/main" id="{331ACE2A-AB43-E435-B5B7-FC985625E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0CEC1-538D-4C48-AD59-12437D258A55}"/>
              </a:ext>
            </a:extLst>
          </p:cNvPr>
          <p:cNvSpPr>
            <a:spLocks noGrp="1"/>
          </p:cNvSpPr>
          <p:nvPr>
            <p:ph type="sldNum" sz="quarter" idx="12"/>
          </p:nvPr>
        </p:nvSpPr>
        <p:spPr/>
        <p:txBody>
          <a:bodyPr/>
          <a:lstStyle/>
          <a:p>
            <a:fld id="{D39BD556-3468-48F8-B2A5-176EFB59EAAB}" type="slidenum">
              <a:rPr lang="en-US" smtClean="0"/>
              <a:t>‹#›</a:t>
            </a:fld>
            <a:endParaRPr lang="en-US"/>
          </a:p>
        </p:txBody>
      </p:sp>
    </p:spTree>
    <p:extLst>
      <p:ext uri="{BB962C8B-B14F-4D97-AF65-F5344CB8AC3E}">
        <p14:creationId xmlns:p14="http://schemas.microsoft.com/office/powerpoint/2010/main" val="256714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A49D-7DAD-80C5-5354-E2710239A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9720FC-4BD0-66D3-31D8-18484572CD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1CA9A-BB15-3C85-376F-62C253176E48}"/>
              </a:ext>
            </a:extLst>
          </p:cNvPr>
          <p:cNvSpPr>
            <a:spLocks noGrp="1"/>
          </p:cNvSpPr>
          <p:nvPr>
            <p:ph type="dt" sz="half" idx="10"/>
          </p:nvPr>
        </p:nvSpPr>
        <p:spPr/>
        <p:txBody>
          <a:bodyPr/>
          <a:lstStyle/>
          <a:p>
            <a:fld id="{B3D51683-9765-4E6B-8560-8CE6BAE3EAE7}" type="datetime1">
              <a:rPr lang="en-US" smtClean="0"/>
              <a:t>2/2/2025</a:t>
            </a:fld>
            <a:endParaRPr lang="en-US"/>
          </a:p>
        </p:txBody>
      </p:sp>
      <p:sp>
        <p:nvSpPr>
          <p:cNvPr id="5" name="Footer Placeholder 4">
            <a:extLst>
              <a:ext uri="{FF2B5EF4-FFF2-40B4-BE49-F238E27FC236}">
                <a16:creationId xmlns:a16="http://schemas.microsoft.com/office/drawing/2014/main" id="{0C7D29EC-B0BB-5F24-C90D-389F1DC3B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6915B-669D-24EB-B68F-AD269AB39DDD}"/>
              </a:ext>
            </a:extLst>
          </p:cNvPr>
          <p:cNvSpPr>
            <a:spLocks noGrp="1"/>
          </p:cNvSpPr>
          <p:nvPr>
            <p:ph type="sldNum" sz="quarter" idx="12"/>
          </p:nvPr>
        </p:nvSpPr>
        <p:spPr/>
        <p:txBody>
          <a:bodyPr/>
          <a:lstStyle/>
          <a:p>
            <a:fld id="{D39BD556-3468-48F8-B2A5-176EFB59EAAB}" type="slidenum">
              <a:rPr lang="en-US" smtClean="0"/>
              <a:t>‹#›</a:t>
            </a:fld>
            <a:endParaRPr lang="en-US"/>
          </a:p>
        </p:txBody>
      </p:sp>
    </p:spTree>
    <p:extLst>
      <p:ext uri="{BB962C8B-B14F-4D97-AF65-F5344CB8AC3E}">
        <p14:creationId xmlns:p14="http://schemas.microsoft.com/office/powerpoint/2010/main" val="270982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7C83-61A2-6F88-BF82-B078EB4676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9FC7B3-4292-8994-ACEB-A33930F9B5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92C602-34C9-069D-B9D3-EF512B152E21}"/>
              </a:ext>
            </a:extLst>
          </p:cNvPr>
          <p:cNvSpPr>
            <a:spLocks noGrp="1"/>
          </p:cNvSpPr>
          <p:nvPr>
            <p:ph type="dt" sz="half" idx="10"/>
          </p:nvPr>
        </p:nvSpPr>
        <p:spPr/>
        <p:txBody>
          <a:bodyPr/>
          <a:lstStyle/>
          <a:p>
            <a:fld id="{5A208396-7781-49C2-9BDE-CAE2C2B24BE7}" type="datetime1">
              <a:rPr lang="en-US" smtClean="0"/>
              <a:t>2/2/2025</a:t>
            </a:fld>
            <a:endParaRPr lang="en-US"/>
          </a:p>
        </p:txBody>
      </p:sp>
      <p:sp>
        <p:nvSpPr>
          <p:cNvPr id="5" name="Footer Placeholder 4">
            <a:extLst>
              <a:ext uri="{FF2B5EF4-FFF2-40B4-BE49-F238E27FC236}">
                <a16:creationId xmlns:a16="http://schemas.microsoft.com/office/drawing/2014/main" id="{251BD2B0-4819-3EFA-8F69-C5B3A8D8C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A2379-2662-4E07-9233-05A2EF3258ED}"/>
              </a:ext>
            </a:extLst>
          </p:cNvPr>
          <p:cNvSpPr>
            <a:spLocks noGrp="1"/>
          </p:cNvSpPr>
          <p:nvPr>
            <p:ph type="sldNum" sz="quarter" idx="12"/>
          </p:nvPr>
        </p:nvSpPr>
        <p:spPr/>
        <p:txBody>
          <a:bodyPr/>
          <a:lstStyle/>
          <a:p>
            <a:fld id="{D39BD556-3468-48F8-B2A5-176EFB59EAAB}" type="slidenum">
              <a:rPr lang="en-US" smtClean="0"/>
              <a:t>‹#›</a:t>
            </a:fld>
            <a:endParaRPr lang="en-US"/>
          </a:p>
        </p:txBody>
      </p:sp>
    </p:spTree>
    <p:extLst>
      <p:ext uri="{BB962C8B-B14F-4D97-AF65-F5344CB8AC3E}">
        <p14:creationId xmlns:p14="http://schemas.microsoft.com/office/powerpoint/2010/main" val="1904542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F32A-794E-12D0-307D-6AD54F663C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89B601-3E8A-9933-5D96-0E314E3820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A020DD-F524-D649-33A1-E0680A840E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00B7A5-1334-55C4-DB25-27D4136A5905}"/>
              </a:ext>
            </a:extLst>
          </p:cNvPr>
          <p:cNvSpPr>
            <a:spLocks noGrp="1"/>
          </p:cNvSpPr>
          <p:nvPr>
            <p:ph type="dt" sz="half" idx="10"/>
          </p:nvPr>
        </p:nvSpPr>
        <p:spPr/>
        <p:txBody>
          <a:bodyPr/>
          <a:lstStyle/>
          <a:p>
            <a:fld id="{D40BBB28-7B50-48FC-81D5-B4787075BCE1}" type="datetime1">
              <a:rPr lang="en-US" smtClean="0"/>
              <a:t>2/2/2025</a:t>
            </a:fld>
            <a:endParaRPr lang="en-US"/>
          </a:p>
        </p:txBody>
      </p:sp>
      <p:sp>
        <p:nvSpPr>
          <p:cNvPr id="6" name="Footer Placeholder 5">
            <a:extLst>
              <a:ext uri="{FF2B5EF4-FFF2-40B4-BE49-F238E27FC236}">
                <a16:creationId xmlns:a16="http://schemas.microsoft.com/office/drawing/2014/main" id="{74E58292-DFB6-2F5E-3398-818C92EB50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63839-151B-C55C-5CA3-76F56E947144}"/>
              </a:ext>
            </a:extLst>
          </p:cNvPr>
          <p:cNvSpPr>
            <a:spLocks noGrp="1"/>
          </p:cNvSpPr>
          <p:nvPr>
            <p:ph type="sldNum" sz="quarter" idx="12"/>
          </p:nvPr>
        </p:nvSpPr>
        <p:spPr/>
        <p:txBody>
          <a:bodyPr/>
          <a:lstStyle/>
          <a:p>
            <a:fld id="{D39BD556-3468-48F8-B2A5-176EFB59EAAB}" type="slidenum">
              <a:rPr lang="en-US" smtClean="0"/>
              <a:t>‹#›</a:t>
            </a:fld>
            <a:endParaRPr lang="en-US"/>
          </a:p>
        </p:txBody>
      </p:sp>
    </p:spTree>
    <p:extLst>
      <p:ext uri="{BB962C8B-B14F-4D97-AF65-F5344CB8AC3E}">
        <p14:creationId xmlns:p14="http://schemas.microsoft.com/office/powerpoint/2010/main" val="227256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6109-3CEE-E166-EDBA-A9EB473E42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9EAF14-FA3F-B50E-36BF-AC2CBE06D1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7C664F-E3C5-E5E7-722D-C987E3F3C3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5D1448-2BAD-2460-6998-BA806DC12C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546770-48E4-050E-95B9-58B9928BBE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10363F-6378-472C-A15B-04A6C05C739B}"/>
              </a:ext>
            </a:extLst>
          </p:cNvPr>
          <p:cNvSpPr>
            <a:spLocks noGrp="1"/>
          </p:cNvSpPr>
          <p:nvPr>
            <p:ph type="dt" sz="half" idx="10"/>
          </p:nvPr>
        </p:nvSpPr>
        <p:spPr/>
        <p:txBody>
          <a:bodyPr/>
          <a:lstStyle/>
          <a:p>
            <a:fld id="{FE2C166E-F9C9-48A2-8F80-58C6A363E877}" type="datetime1">
              <a:rPr lang="en-US" smtClean="0"/>
              <a:t>2/2/2025</a:t>
            </a:fld>
            <a:endParaRPr lang="en-US"/>
          </a:p>
        </p:txBody>
      </p:sp>
      <p:sp>
        <p:nvSpPr>
          <p:cNvPr id="8" name="Footer Placeholder 7">
            <a:extLst>
              <a:ext uri="{FF2B5EF4-FFF2-40B4-BE49-F238E27FC236}">
                <a16:creationId xmlns:a16="http://schemas.microsoft.com/office/drawing/2014/main" id="{DC606A67-70E4-8BEC-93EE-4B4820E342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8DD961-2757-6979-005E-25176E628AE4}"/>
              </a:ext>
            </a:extLst>
          </p:cNvPr>
          <p:cNvSpPr>
            <a:spLocks noGrp="1"/>
          </p:cNvSpPr>
          <p:nvPr>
            <p:ph type="sldNum" sz="quarter" idx="12"/>
          </p:nvPr>
        </p:nvSpPr>
        <p:spPr/>
        <p:txBody>
          <a:bodyPr/>
          <a:lstStyle/>
          <a:p>
            <a:fld id="{D39BD556-3468-48F8-B2A5-176EFB59EAAB}" type="slidenum">
              <a:rPr lang="en-US" smtClean="0"/>
              <a:t>‹#›</a:t>
            </a:fld>
            <a:endParaRPr lang="en-US"/>
          </a:p>
        </p:txBody>
      </p:sp>
    </p:spTree>
    <p:extLst>
      <p:ext uri="{BB962C8B-B14F-4D97-AF65-F5344CB8AC3E}">
        <p14:creationId xmlns:p14="http://schemas.microsoft.com/office/powerpoint/2010/main" val="110229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2313-1CF9-2E5E-4739-756A73D5DD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9D5F9D-2F30-B334-A960-D80407CE0D9D}"/>
              </a:ext>
            </a:extLst>
          </p:cNvPr>
          <p:cNvSpPr>
            <a:spLocks noGrp="1"/>
          </p:cNvSpPr>
          <p:nvPr>
            <p:ph type="dt" sz="half" idx="10"/>
          </p:nvPr>
        </p:nvSpPr>
        <p:spPr/>
        <p:txBody>
          <a:bodyPr/>
          <a:lstStyle/>
          <a:p>
            <a:fld id="{B268E973-FCDF-4584-B35A-4558F199C70B}" type="datetime1">
              <a:rPr lang="en-US" smtClean="0"/>
              <a:t>2/2/2025</a:t>
            </a:fld>
            <a:endParaRPr lang="en-US"/>
          </a:p>
        </p:txBody>
      </p:sp>
      <p:sp>
        <p:nvSpPr>
          <p:cNvPr id="4" name="Footer Placeholder 3">
            <a:extLst>
              <a:ext uri="{FF2B5EF4-FFF2-40B4-BE49-F238E27FC236}">
                <a16:creationId xmlns:a16="http://schemas.microsoft.com/office/drawing/2014/main" id="{DC233226-7E2C-F5A1-F0EC-10B0D0B806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12A58D-3233-DC58-F56D-40DACA926263}"/>
              </a:ext>
            </a:extLst>
          </p:cNvPr>
          <p:cNvSpPr>
            <a:spLocks noGrp="1"/>
          </p:cNvSpPr>
          <p:nvPr>
            <p:ph type="sldNum" sz="quarter" idx="12"/>
          </p:nvPr>
        </p:nvSpPr>
        <p:spPr/>
        <p:txBody>
          <a:bodyPr/>
          <a:lstStyle/>
          <a:p>
            <a:fld id="{D39BD556-3468-48F8-B2A5-176EFB59EAAB}" type="slidenum">
              <a:rPr lang="en-US" smtClean="0"/>
              <a:t>‹#›</a:t>
            </a:fld>
            <a:endParaRPr lang="en-US"/>
          </a:p>
        </p:txBody>
      </p:sp>
    </p:spTree>
    <p:extLst>
      <p:ext uri="{BB962C8B-B14F-4D97-AF65-F5344CB8AC3E}">
        <p14:creationId xmlns:p14="http://schemas.microsoft.com/office/powerpoint/2010/main" val="3955381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32149-A42C-E003-B1A0-8979EE7B3406}"/>
              </a:ext>
            </a:extLst>
          </p:cNvPr>
          <p:cNvSpPr>
            <a:spLocks noGrp="1"/>
          </p:cNvSpPr>
          <p:nvPr>
            <p:ph type="dt" sz="half" idx="10"/>
          </p:nvPr>
        </p:nvSpPr>
        <p:spPr/>
        <p:txBody>
          <a:bodyPr/>
          <a:lstStyle/>
          <a:p>
            <a:fld id="{C536505E-6FC9-4714-8CE2-7718F24F1B6E}" type="datetime1">
              <a:rPr lang="en-US" smtClean="0"/>
              <a:t>2/2/2025</a:t>
            </a:fld>
            <a:endParaRPr lang="en-US"/>
          </a:p>
        </p:txBody>
      </p:sp>
      <p:sp>
        <p:nvSpPr>
          <p:cNvPr id="3" name="Footer Placeholder 2">
            <a:extLst>
              <a:ext uri="{FF2B5EF4-FFF2-40B4-BE49-F238E27FC236}">
                <a16:creationId xmlns:a16="http://schemas.microsoft.com/office/drawing/2014/main" id="{EF0EE008-0C3A-CFA4-29E8-80B97030D7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0E1CD6-E1BC-9E2B-C745-A5ED36224FF6}"/>
              </a:ext>
            </a:extLst>
          </p:cNvPr>
          <p:cNvSpPr>
            <a:spLocks noGrp="1"/>
          </p:cNvSpPr>
          <p:nvPr>
            <p:ph type="sldNum" sz="quarter" idx="12"/>
          </p:nvPr>
        </p:nvSpPr>
        <p:spPr/>
        <p:txBody>
          <a:bodyPr/>
          <a:lstStyle/>
          <a:p>
            <a:fld id="{D39BD556-3468-48F8-B2A5-176EFB59EAAB}" type="slidenum">
              <a:rPr lang="en-US" smtClean="0"/>
              <a:t>‹#›</a:t>
            </a:fld>
            <a:endParaRPr lang="en-US"/>
          </a:p>
        </p:txBody>
      </p:sp>
    </p:spTree>
    <p:extLst>
      <p:ext uri="{BB962C8B-B14F-4D97-AF65-F5344CB8AC3E}">
        <p14:creationId xmlns:p14="http://schemas.microsoft.com/office/powerpoint/2010/main" val="315990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F115-493C-8078-572E-D6E2646876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471D88-C3CE-724F-5AEE-2939BD35DD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AA1DED-44DE-BAEB-C1AB-270215EEA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919867-30A7-4552-4D5C-EB144FF026A0}"/>
              </a:ext>
            </a:extLst>
          </p:cNvPr>
          <p:cNvSpPr>
            <a:spLocks noGrp="1"/>
          </p:cNvSpPr>
          <p:nvPr>
            <p:ph type="dt" sz="half" idx="10"/>
          </p:nvPr>
        </p:nvSpPr>
        <p:spPr/>
        <p:txBody>
          <a:bodyPr/>
          <a:lstStyle/>
          <a:p>
            <a:fld id="{D55B44AA-753F-4D35-B1B0-AB7616260FDB}" type="datetime1">
              <a:rPr lang="en-US" smtClean="0"/>
              <a:t>2/2/2025</a:t>
            </a:fld>
            <a:endParaRPr lang="en-US"/>
          </a:p>
        </p:txBody>
      </p:sp>
      <p:sp>
        <p:nvSpPr>
          <p:cNvPr id="6" name="Footer Placeholder 5">
            <a:extLst>
              <a:ext uri="{FF2B5EF4-FFF2-40B4-BE49-F238E27FC236}">
                <a16:creationId xmlns:a16="http://schemas.microsoft.com/office/drawing/2014/main" id="{262F6F31-89D0-C115-5BE4-28DF563F60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5099A-6074-E611-D86E-B7427111F8FF}"/>
              </a:ext>
            </a:extLst>
          </p:cNvPr>
          <p:cNvSpPr>
            <a:spLocks noGrp="1"/>
          </p:cNvSpPr>
          <p:nvPr>
            <p:ph type="sldNum" sz="quarter" idx="12"/>
          </p:nvPr>
        </p:nvSpPr>
        <p:spPr/>
        <p:txBody>
          <a:bodyPr/>
          <a:lstStyle/>
          <a:p>
            <a:fld id="{D39BD556-3468-48F8-B2A5-176EFB59EAAB}" type="slidenum">
              <a:rPr lang="en-US" smtClean="0"/>
              <a:t>‹#›</a:t>
            </a:fld>
            <a:endParaRPr lang="en-US"/>
          </a:p>
        </p:txBody>
      </p:sp>
    </p:spTree>
    <p:extLst>
      <p:ext uri="{BB962C8B-B14F-4D97-AF65-F5344CB8AC3E}">
        <p14:creationId xmlns:p14="http://schemas.microsoft.com/office/powerpoint/2010/main" val="1072005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669B0-E34F-A293-F2D8-F366E3CE8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4B16E1-EC0D-2D6D-6C3C-75C94D722E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139103-A153-1607-E4F1-A0BA14F89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3CBE74-9DF6-54D8-BBD4-B48890432DB8}"/>
              </a:ext>
            </a:extLst>
          </p:cNvPr>
          <p:cNvSpPr>
            <a:spLocks noGrp="1"/>
          </p:cNvSpPr>
          <p:nvPr>
            <p:ph type="dt" sz="half" idx="10"/>
          </p:nvPr>
        </p:nvSpPr>
        <p:spPr/>
        <p:txBody>
          <a:bodyPr/>
          <a:lstStyle/>
          <a:p>
            <a:fld id="{DC39D499-A6A7-474F-ABF4-DE6886F34EA4}" type="datetime1">
              <a:rPr lang="en-US" smtClean="0"/>
              <a:t>2/2/2025</a:t>
            </a:fld>
            <a:endParaRPr lang="en-US"/>
          </a:p>
        </p:txBody>
      </p:sp>
      <p:sp>
        <p:nvSpPr>
          <p:cNvPr id="6" name="Footer Placeholder 5">
            <a:extLst>
              <a:ext uri="{FF2B5EF4-FFF2-40B4-BE49-F238E27FC236}">
                <a16:creationId xmlns:a16="http://schemas.microsoft.com/office/drawing/2014/main" id="{ADD3E5F9-572E-CF61-F8AF-8BC054B59F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26B1DA-410F-6397-F7A6-5483130D0C63}"/>
              </a:ext>
            </a:extLst>
          </p:cNvPr>
          <p:cNvSpPr>
            <a:spLocks noGrp="1"/>
          </p:cNvSpPr>
          <p:nvPr>
            <p:ph type="sldNum" sz="quarter" idx="12"/>
          </p:nvPr>
        </p:nvSpPr>
        <p:spPr/>
        <p:txBody>
          <a:bodyPr/>
          <a:lstStyle/>
          <a:p>
            <a:fld id="{D39BD556-3468-48F8-B2A5-176EFB59EAAB}" type="slidenum">
              <a:rPr lang="en-US" smtClean="0"/>
              <a:t>‹#›</a:t>
            </a:fld>
            <a:endParaRPr lang="en-US"/>
          </a:p>
        </p:txBody>
      </p:sp>
    </p:spTree>
    <p:extLst>
      <p:ext uri="{BB962C8B-B14F-4D97-AF65-F5344CB8AC3E}">
        <p14:creationId xmlns:p14="http://schemas.microsoft.com/office/powerpoint/2010/main" val="3333111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69338D-4628-E7E9-B700-54469A9A0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D032DA-456C-BE79-AE63-4FF83CD427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6CBDE2-28B7-3B66-FDC1-22E4A891CC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6C2BF2-6F50-4212-9D62-4CF9C7491BBF}" type="datetime1">
              <a:rPr lang="en-US" smtClean="0"/>
              <a:t>2/2/2025</a:t>
            </a:fld>
            <a:endParaRPr lang="en-US"/>
          </a:p>
        </p:txBody>
      </p:sp>
      <p:sp>
        <p:nvSpPr>
          <p:cNvPr id="5" name="Footer Placeholder 4">
            <a:extLst>
              <a:ext uri="{FF2B5EF4-FFF2-40B4-BE49-F238E27FC236}">
                <a16:creationId xmlns:a16="http://schemas.microsoft.com/office/drawing/2014/main" id="{B6CAE611-1F02-AA43-8594-897C8640C4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D6EA8D6-96D2-AD6E-EF8C-D90F51BF1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9BD556-3468-48F8-B2A5-176EFB59EAAB}" type="slidenum">
              <a:rPr lang="en-US" smtClean="0"/>
              <a:t>‹#›</a:t>
            </a:fld>
            <a:endParaRPr lang="en-US"/>
          </a:p>
        </p:txBody>
      </p:sp>
    </p:spTree>
    <p:extLst>
      <p:ext uri="{BB962C8B-B14F-4D97-AF65-F5344CB8AC3E}">
        <p14:creationId xmlns:p14="http://schemas.microsoft.com/office/powerpoint/2010/main" val="89085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analyticsvidhya.com/blog/2021/01/in-depth-intuition-of-k-means-clustering-algorithm-in-machine-learning/" TargetMode="External"/><Relationship Id="rId2" Type="http://schemas.openxmlformats.org/officeDocument/2006/relationships/hyperlink" Target="https://www.kaggle.com/datasets/marketing-campaign/cod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891EC-E8F1-CB63-5BD5-86FBAA0FAA15}"/>
              </a:ext>
            </a:extLst>
          </p:cNvPr>
          <p:cNvSpPr>
            <a:spLocks noGrp="1"/>
          </p:cNvSpPr>
          <p:nvPr>
            <p:ph type="ctrTitle"/>
          </p:nvPr>
        </p:nvSpPr>
        <p:spPr>
          <a:xfrm>
            <a:off x="650240" y="848042"/>
            <a:ext cx="10017760" cy="2407920"/>
          </a:xfrm>
        </p:spPr>
        <p:txBody>
          <a:bodyPr>
            <a:normAutofit fontScale="90000"/>
          </a:bodyPr>
          <a:lstStyle/>
          <a:p>
            <a:r>
              <a:rPr lang="en-US" b="1" i="0" dirty="0">
                <a:solidFill>
                  <a:srgbClr val="000000"/>
                </a:solidFill>
                <a:effectLst/>
                <a:latin typeface="Times New Roman" panose="02020603050405020304" pitchFamily="18" charset="0"/>
                <a:cs typeface="Times New Roman" panose="02020603050405020304" pitchFamily="18" charset="0"/>
              </a:rPr>
              <a:t>OPTIMIZING MARKETING CAMPAIGNS USING CUSTOMER DATA</a:t>
            </a:r>
          </a:p>
        </p:txBody>
      </p:sp>
      <p:sp>
        <p:nvSpPr>
          <p:cNvPr id="3" name="Subtitle 2">
            <a:extLst>
              <a:ext uri="{FF2B5EF4-FFF2-40B4-BE49-F238E27FC236}">
                <a16:creationId xmlns:a16="http://schemas.microsoft.com/office/drawing/2014/main" id="{61204507-1C16-E64A-DF8A-077944FF3E1F}"/>
              </a:ext>
            </a:extLst>
          </p:cNvPr>
          <p:cNvSpPr>
            <a:spLocks noGrp="1"/>
          </p:cNvSpPr>
          <p:nvPr>
            <p:ph type="subTitle" idx="1"/>
          </p:nvPr>
        </p:nvSpPr>
        <p:spPr>
          <a:xfrm>
            <a:off x="1666240" y="3602038"/>
            <a:ext cx="9001760" cy="3123882"/>
          </a:xfrm>
        </p:spPr>
        <p:txBody>
          <a:bodyPr>
            <a:noAutofit/>
          </a:bodyPr>
          <a:lstStyle/>
          <a:p>
            <a:r>
              <a:rPr lang="en-US" sz="2500" dirty="0">
                <a:latin typeface="Times New Roman" panose="02020603050405020304" pitchFamily="18" charset="0"/>
                <a:cs typeface="Times New Roman" panose="02020603050405020304" pitchFamily="18" charset="0"/>
              </a:rPr>
              <a:t>Group members-</a:t>
            </a:r>
          </a:p>
          <a:p>
            <a:r>
              <a:rPr lang="en-US" sz="2500" dirty="0">
                <a:latin typeface="Times New Roman" panose="02020603050405020304" pitchFamily="18" charset="0"/>
                <a:cs typeface="Times New Roman" panose="02020603050405020304" pitchFamily="18" charset="0"/>
              </a:rPr>
              <a:t>Yeshwaritha </a:t>
            </a:r>
            <a:r>
              <a:rPr lang="en-US" sz="2500" dirty="0" err="1">
                <a:latin typeface="Times New Roman" panose="02020603050405020304" pitchFamily="18" charset="0"/>
                <a:cs typeface="Times New Roman" panose="02020603050405020304" pitchFamily="18" charset="0"/>
              </a:rPr>
              <a:t>Emmidi</a:t>
            </a:r>
            <a:r>
              <a:rPr lang="en-US" sz="2500" dirty="0">
                <a:latin typeface="Times New Roman" panose="02020603050405020304" pitchFamily="18" charset="0"/>
                <a:cs typeface="Times New Roman" panose="02020603050405020304" pitchFamily="18" charset="0"/>
              </a:rPr>
              <a:t> Badrinath- 11648431</a:t>
            </a:r>
          </a:p>
          <a:p>
            <a:r>
              <a:rPr lang="en-US" sz="2500" dirty="0">
                <a:latin typeface="Times New Roman" panose="02020603050405020304" pitchFamily="18" charset="0"/>
                <a:cs typeface="Times New Roman" panose="02020603050405020304" pitchFamily="18" charset="0"/>
              </a:rPr>
              <a:t>Venkata Sai Rahul </a:t>
            </a:r>
            <a:r>
              <a:rPr lang="en-US" sz="2500" dirty="0" err="1">
                <a:latin typeface="Times New Roman" panose="02020603050405020304" pitchFamily="18" charset="0"/>
                <a:cs typeface="Times New Roman" panose="02020603050405020304" pitchFamily="18" charset="0"/>
              </a:rPr>
              <a:t>Unnam</a:t>
            </a:r>
            <a:r>
              <a:rPr lang="en-US" sz="2500" dirty="0">
                <a:latin typeface="Times New Roman" panose="02020603050405020304" pitchFamily="18" charset="0"/>
                <a:cs typeface="Times New Roman" panose="02020603050405020304" pitchFamily="18" charset="0"/>
              </a:rPr>
              <a:t>- 11808717</a:t>
            </a:r>
          </a:p>
          <a:p>
            <a:r>
              <a:rPr lang="en-US" sz="2500" dirty="0" err="1">
                <a:latin typeface="Times New Roman" panose="02020603050405020304" pitchFamily="18" charset="0"/>
                <a:cs typeface="Times New Roman" panose="02020603050405020304" pitchFamily="18" charset="0"/>
              </a:rPr>
              <a:t>Mehraaz</a:t>
            </a:r>
            <a:r>
              <a:rPr lang="en-US" sz="2500" dirty="0">
                <a:latin typeface="Times New Roman" panose="02020603050405020304" pitchFamily="18" charset="0"/>
                <a:cs typeface="Times New Roman" panose="02020603050405020304" pitchFamily="18" charset="0"/>
              </a:rPr>
              <a:t>- 11690944</a:t>
            </a:r>
          </a:p>
          <a:p>
            <a:r>
              <a:rPr lang="en-US" sz="2500" dirty="0">
                <a:latin typeface="Times New Roman" panose="02020603050405020304" pitchFamily="18" charset="0"/>
                <a:cs typeface="Times New Roman" panose="02020603050405020304" pitchFamily="18" charset="0"/>
              </a:rPr>
              <a:t>Krishna </a:t>
            </a:r>
            <a:r>
              <a:rPr lang="en-US" sz="2500" dirty="0" err="1">
                <a:latin typeface="Times New Roman" panose="02020603050405020304" pitchFamily="18" charset="0"/>
                <a:cs typeface="Times New Roman" panose="02020603050405020304" pitchFamily="18" charset="0"/>
              </a:rPr>
              <a:t>chaitanya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Nelluri</a:t>
            </a:r>
            <a:r>
              <a:rPr lang="en-US" sz="2500" dirty="0">
                <a:latin typeface="Times New Roman" panose="02020603050405020304" pitchFamily="18" charset="0"/>
                <a:cs typeface="Times New Roman" panose="02020603050405020304" pitchFamily="18" charset="0"/>
              </a:rPr>
              <a:t>- 11701753</a:t>
            </a:r>
          </a:p>
          <a:p>
            <a:r>
              <a:rPr lang="en-US" sz="2500" dirty="0">
                <a:latin typeface="Times New Roman" panose="02020603050405020304" pitchFamily="18" charset="0"/>
                <a:cs typeface="Times New Roman" panose="02020603050405020304" pitchFamily="18" charset="0"/>
              </a:rPr>
              <a:t>Tarun </a:t>
            </a:r>
            <a:r>
              <a:rPr lang="en-US" sz="2500" dirty="0" err="1">
                <a:latin typeface="Times New Roman" panose="02020603050405020304" pitchFamily="18" charset="0"/>
                <a:cs typeface="Times New Roman" panose="02020603050405020304" pitchFamily="18" charset="0"/>
              </a:rPr>
              <a:t>podila</a:t>
            </a:r>
            <a:r>
              <a:rPr lang="en-US" sz="2500" dirty="0">
                <a:latin typeface="Times New Roman" panose="02020603050405020304" pitchFamily="18" charset="0"/>
                <a:cs typeface="Times New Roman" panose="02020603050405020304" pitchFamily="18" charset="0"/>
              </a:rPr>
              <a:t>- 11691037</a:t>
            </a:r>
          </a:p>
        </p:txBody>
      </p:sp>
      <p:sp>
        <p:nvSpPr>
          <p:cNvPr id="4" name="Slide Number Placeholder 3">
            <a:extLst>
              <a:ext uri="{FF2B5EF4-FFF2-40B4-BE49-F238E27FC236}">
                <a16:creationId xmlns:a16="http://schemas.microsoft.com/office/drawing/2014/main" id="{E57EC429-EEC1-6C91-E541-956566584E8B}"/>
              </a:ext>
            </a:extLst>
          </p:cNvPr>
          <p:cNvSpPr>
            <a:spLocks noGrp="1"/>
          </p:cNvSpPr>
          <p:nvPr>
            <p:ph type="sldNum" sz="quarter" idx="12"/>
          </p:nvPr>
        </p:nvSpPr>
        <p:spPr/>
        <p:txBody>
          <a:bodyPr/>
          <a:lstStyle/>
          <a:p>
            <a:fld id="{D39BD556-3468-48F8-B2A5-176EFB59EAAB}" type="slidenum">
              <a:rPr lang="en-US" smtClean="0"/>
              <a:t>1</a:t>
            </a:fld>
            <a:endParaRPr lang="en-US"/>
          </a:p>
        </p:txBody>
      </p:sp>
    </p:spTree>
    <p:extLst>
      <p:ext uri="{BB962C8B-B14F-4D97-AF65-F5344CB8AC3E}">
        <p14:creationId xmlns:p14="http://schemas.microsoft.com/office/powerpoint/2010/main" val="3264845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3374C90E-CC1A-449E-A59F-0754EAEAC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1"/>
            <a:ext cx="5476875" cy="3647439"/>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F105A7F5-F44F-D46B-B004-6EEB693DE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26" y="1"/>
            <a:ext cx="5476875" cy="41053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95829F6-01F5-968E-774D-C33A96DCC709}"/>
              </a:ext>
            </a:extLst>
          </p:cNvPr>
          <p:cNvSpPr txBox="1"/>
          <p:nvPr/>
        </p:nvSpPr>
        <p:spPr>
          <a:xfrm>
            <a:off x="0" y="3505200"/>
            <a:ext cx="6471287" cy="2862322"/>
          </a:xfrm>
          <a:prstGeom prst="rect">
            <a:avLst/>
          </a:prstGeom>
          <a:noFill/>
        </p:spPr>
        <p:txBody>
          <a:bodyPr wrap="square" rtlCol="0">
            <a:spAutoFit/>
          </a:bodyPr>
          <a:lstStyle/>
          <a:p>
            <a:pPr algn="l"/>
            <a:r>
              <a:rPr lang="en-US" i="0" dirty="0">
                <a:solidFill>
                  <a:srgbClr val="000000"/>
                </a:solidFill>
                <a:effectLst/>
                <a:latin typeface="Times New Roman" panose="02020603050405020304" pitchFamily="18" charset="0"/>
                <a:cs typeface="Times New Roman" panose="02020603050405020304" pitchFamily="18" charset="0"/>
              </a:rPr>
              <a:t>- The above scatter plot is between Income and Age variable with Response variable as hue.</a:t>
            </a:r>
          </a:p>
          <a:p>
            <a:pPr algn="l"/>
            <a:r>
              <a:rPr lang="en-US" i="0" dirty="0">
                <a:solidFill>
                  <a:srgbClr val="000000"/>
                </a:solidFill>
                <a:effectLst/>
                <a:latin typeface="Times New Roman" panose="02020603050405020304" pitchFamily="18" charset="0"/>
                <a:cs typeface="Times New Roman" panose="02020603050405020304" pitchFamily="18" charset="0"/>
              </a:rPr>
              <a:t>- The trend line shows a slight upward slope, indicating that as Age increases, Income tends to increase as well. However, the slope is very gentle, suggesting that the relationship is weak.</a:t>
            </a:r>
          </a:p>
          <a:p>
            <a:pPr algn="l"/>
            <a:r>
              <a:rPr lang="en-US" i="0" dirty="0">
                <a:solidFill>
                  <a:srgbClr val="000000"/>
                </a:solidFill>
                <a:effectLst/>
                <a:latin typeface="Times New Roman" panose="02020603050405020304" pitchFamily="18" charset="0"/>
                <a:cs typeface="Times New Roman" panose="02020603050405020304" pitchFamily="18" charset="0"/>
              </a:rPr>
              <a:t>- The wide spread of data points indicates that income and age are influenced by a variety of factors, and there is a lot of individual variation within each age group.</a:t>
            </a:r>
          </a:p>
          <a:p>
            <a:pPr algn="l"/>
            <a:r>
              <a:rPr lang="en-US" i="0" dirty="0">
                <a:solidFill>
                  <a:srgbClr val="000000"/>
                </a:solidFill>
                <a:effectLst/>
                <a:latin typeface="Times New Roman" panose="02020603050405020304" pitchFamily="18" charset="0"/>
                <a:cs typeface="Times New Roman" panose="02020603050405020304" pitchFamily="18" charset="0"/>
              </a:rPr>
              <a:t>- We have 3 outliers above age 120, suggesting that it might be a very old data.</a:t>
            </a:r>
          </a:p>
        </p:txBody>
      </p:sp>
      <p:sp>
        <p:nvSpPr>
          <p:cNvPr id="3" name="TextBox 2">
            <a:extLst>
              <a:ext uri="{FF2B5EF4-FFF2-40B4-BE49-F238E27FC236}">
                <a16:creationId xmlns:a16="http://schemas.microsoft.com/office/drawing/2014/main" id="{3456DA5D-9597-6B80-A89C-DC9EF13D9B5E}"/>
              </a:ext>
            </a:extLst>
          </p:cNvPr>
          <p:cNvSpPr txBox="1"/>
          <p:nvPr/>
        </p:nvSpPr>
        <p:spPr>
          <a:xfrm>
            <a:off x="6878320" y="4257040"/>
            <a:ext cx="5313680" cy="1477328"/>
          </a:xfrm>
          <a:prstGeom prst="rect">
            <a:avLst/>
          </a:prstGeom>
          <a:noFill/>
        </p:spPr>
        <p:txBody>
          <a:bodyPr wrap="square" rtlCol="0">
            <a:spAutoFit/>
          </a:bodyPr>
          <a:lstStyle/>
          <a:p>
            <a:r>
              <a:rPr lang="en-US" dirty="0">
                <a:solidFill>
                  <a:srgbClr val="000000"/>
                </a:solidFill>
                <a:latin typeface="Times New Roman" panose="02020603050405020304" pitchFamily="18" charset="0"/>
                <a:cs typeface="Times New Roman" panose="02020603050405020304" pitchFamily="18" charset="0"/>
              </a:rPr>
              <a:t>- The above bar graph is plotted to count the number of campaigns accepted by the customers.</a:t>
            </a:r>
            <a:endParaRPr lang="en-US" i="0" dirty="0">
              <a:solidFill>
                <a:srgbClr val="000000"/>
              </a:solidFill>
              <a:effectLst/>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 </a:t>
            </a:r>
            <a:r>
              <a:rPr lang="en-US" i="0" dirty="0">
                <a:solidFill>
                  <a:srgbClr val="000000"/>
                </a:solidFill>
                <a:effectLst/>
                <a:latin typeface="Times New Roman" panose="02020603050405020304" pitchFamily="18" charset="0"/>
                <a:cs typeface="Times New Roman" panose="02020603050405020304" pitchFamily="18" charset="0"/>
              </a:rPr>
              <a:t>We can observe that the dataset have very few data on people who have accepted the campaigns.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661231-8335-1F79-6A1C-DD0BC72FF175}"/>
              </a:ext>
            </a:extLst>
          </p:cNvPr>
          <p:cNvSpPr>
            <a:spLocks noGrp="1"/>
          </p:cNvSpPr>
          <p:nvPr>
            <p:ph type="sldNum" sz="quarter" idx="12"/>
          </p:nvPr>
        </p:nvSpPr>
        <p:spPr/>
        <p:txBody>
          <a:bodyPr/>
          <a:lstStyle/>
          <a:p>
            <a:fld id="{D39BD556-3468-48F8-B2A5-176EFB59EAAB}" type="slidenum">
              <a:rPr lang="en-US" smtClean="0"/>
              <a:t>10</a:t>
            </a:fld>
            <a:endParaRPr lang="en-US"/>
          </a:p>
        </p:txBody>
      </p:sp>
    </p:spTree>
    <p:extLst>
      <p:ext uri="{BB962C8B-B14F-4D97-AF65-F5344CB8AC3E}">
        <p14:creationId xmlns:p14="http://schemas.microsoft.com/office/powerpoint/2010/main" val="8985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par>
                                <p:cTn id="7" presetID="42"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1000"/>
                                        <p:tgtEl>
                                          <p:spTgt spid="2"/>
                                        </p:tgtEl>
                                      </p:cBhvr>
                                    </p:animEffect>
                                    <p:anim calcmode="lin" valueType="num">
                                      <p:cBhvr>
                                        <p:cTn id="10" dur="1000" fill="hold"/>
                                        <p:tgtEl>
                                          <p:spTgt spid="2"/>
                                        </p:tgtEl>
                                        <p:attrNameLst>
                                          <p:attrName>ppt_x</p:attrName>
                                        </p:attrNameLst>
                                      </p:cBhvr>
                                      <p:tavLst>
                                        <p:tav tm="0">
                                          <p:val>
                                            <p:strVal val="#ppt_x"/>
                                          </p:val>
                                        </p:tav>
                                        <p:tav tm="100000">
                                          <p:val>
                                            <p:strVal val="#ppt_x"/>
                                          </p:val>
                                        </p:tav>
                                      </p:tavLst>
                                    </p:anim>
                                    <p:anim calcmode="lin" valueType="num">
                                      <p:cBhvr>
                                        <p:cTn id="11" dur="1000" fill="hold"/>
                                        <p:tgtEl>
                                          <p:spTgt spid="2"/>
                                        </p:tgtEl>
                                        <p:attrNameLst>
                                          <p:attrName>ppt_y</p:attrName>
                                        </p:attrNameLst>
                                      </p:cBhvr>
                                      <p:tavLst>
                                        <p:tav tm="0">
                                          <p:val>
                                            <p:strVal val="#ppt_y+.1"/>
                                          </p:val>
                                        </p:tav>
                                        <p:tav tm="100000">
                                          <p:val>
                                            <p:strVal val="#ppt_y"/>
                                          </p:val>
                                        </p:tav>
                                      </p:tavLst>
                                    </p:anim>
                                  </p:childTnLst>
                                </p:cTn>
                              </p:par>
                              <p:par>
                                <p:cTn id="12" presetID="1" presetClass="entr" presetSubtype="0" fill="hold" nodeType="withEffect">
                                  <p:stCondLst>
                                    <p:cond delay="0"/>
                                  </p:stCondLst>
                                  <p:childTnLst>
                                    <p:set>
                                      <p:cBhvr>
                                        <p:cTn id="13" dur="1" fill="hold">
                                          <p:stCondLst>
                                            <p:cond delay="0"/>
                                          </p:stCondLst>
                                        </p:cTn>
                                        <p:tgtEl>
                                          <p:spTgt spid="10246"/>
                                        </p:tgtEl>
                                        <p:attrNameLst>
                                          <p:attrName>style.visibility</p:attrName>
                                        </p:attrNameLst>
                                      </p:cBhvr>
                                      <p:to>
                                        <p:strVal val="visible"/>
                                      </p:to>
                                    </p:set>
                                  </p:childTnLst>
                                </p:cTn>
                              </p:par>
                              <p:par>
                                <p:cTn id="14" presetID="42"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368C1-1DF5-74BB-7A51-25A2E939FAEE}"/>
              </a:ext>
            </a:extLst>
          </p:cNvPr>
          <p:cNvSpPr>
            <a:spLocks noGrp="1"/>
          </p:cNvSpPr>
          <p:nvPr>
            <p:ph idx="1"/>
          </p:nvPr>
        </p:nvSpPr>
        <p:spPr>
          <a:xfrm>
            <a:off x="147320" y="118744"/>
            <a:ext cx="11932920" cy="6505575"/>
          </a:xfrm>
        </p:spPr>
        <p:txBody>
          <a:bodyPr>
            <a:normAutofit/>
          </a:bodyPr>
          <a:lstStyle/>
          <a:p>
            <a:r>
              <a:rPr lang="en-US" sz="2300" dirty="0">
                <a:latin typeface="Times New Roman" panose="02020603050405020304" pitchFamily="18" charset="0"/>
                <a:cs typeface="Times New Roman" panose="02020603050405020304" pitchFamily="18" charset="0"/>
              </a:rPr>
              <a:t>The summary statistics is calculated for all the variables in the dataset. It gives the count, mean, standard deviation, minimum, maximum, 25%, 50%, 75% values for all the numerical variables.</a:t>
            </a:r>
          </a:p>
          <a:p>
            <a:pPr marL="0" indent="0">
              <a:buNone/>
            </a:pPr>
            <a:endParaRPr lang="en-US" sz="2700" dirty="0"/>
          </a:p>
        </p:txBody>
      </p:sp>
      <p:pic>
        <p:nvPicPr>
          <p:cNvPr id="7170" name="Picture 2">
            <a:extLst>
              <a:ext uri="{FF2B5EF4-FFF2-40B4-BE49-F238E27FC236}">
                <a16:creationId xmlns:a16="http://schemas.microsoft.com/office/drawing/2014/main" id="{113F1487-98D9-9147-58BC-37BC6B62C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2310"/>
            <a:ext cx="5181600" cy="324218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B06DFC0-002E-5332-B577-CE5A0A95D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623" y="1118783"/>
            <a:ext cx="5741057" cy="38900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F4FC81-D9E8-DD73-7B79-387F307E11A8}"/>
              </a:ext>
            </a:extLst>
          </p:cNvPr>
          <p:cNvSpPr txBox="1"/>
          <p:nvPr/>
        </p:nvSpPr>
        <p:spPr>
          <a:xfrm>
            <a:off x="0" y="4338321"/>
            <a:ext cx="6400800" cy="2585323"/>
          </a:xfrm>
          <a:prstGeom prst="rect">
            <a:avLst/>
          </a:prstGeom>
          <a:noFill/>
        </p:spPr>
        <p:txBody>
          <a:bodyPr wrap="square" rtlCol="0">
            <a:spAutoFit/>
          </a:bodyPr>
          <a:lstStyle/>
          <a:p>
            <a:pPr marL="285750" indent="-285750">
              <a:buFontTx/>
              <a:buChar char="-"/>
            </a:pPr>
            <a:r>
              <a:rPr lang="en-US" dirty="0">
                <a:latin typeface="Times New Roman" panose="02020603050405020304" pitchFamily="18" charset="0"/>
                <a:cs typeface="Times New Roman" panose="02020603050405020304" pitchFamily="18" charset="0"/>
              </a:rPr>
              <a:t>The above box plot is between Income and Response variables. </a:t>
            </a:r>
          </a:p>
          <a:p>
            <a:pPr marL="285750" indent="-285750">
              <a:buFontTx/>
              <a:buChar char="-"/>
            </a:pPr>
            <a:r>
              <a:rPr lang="en-US" dirty="0">
                <a:latin typeface="Times New Roman" panose="02020603050405020304" pitchFamily="18" charset="0"/>
                <a:cs typeface="Times New Roman" panose="02020603050405020304" pitchFamily="18" charset="0"/>
              </a:rPr>
              <a:t>Customers who responded to the marketing campaign have a higher median income compared to those who did not respond.</a:t>
            </a:r>
          </a:p>
          <a:p>
            <a:pPr marL="285750" indent="-285750">
              <a:buFontTx/>
              <a:buChar char="-"/>
            </a:pPr>
            <a:r>
              <a:rPr lang="en-US" dirty="0">
                <a:latin typeface="Times New Roman" panose="02020603050405020304" pitchFamily="18" charset="0"/>
                <a:cs typeface="Times New Roman" panose="02020603050405020304" pitchFamily="18" charset="0"/>
              </a:rPr>
              <a:t>Higher-income customers are more likely to respond to campaigns, suggesting that campaigns targeting this group could yield better results.</a:t>
            </a:r>
          </a:p>
          <a:p>
            <a:pPr marL="285750" indent="-285750">
              <a:buFontTx/>
              <a:buChar char="-"/>
            </a:pPr>
            <a:r>
              <a:rPr lang="en-US" dirty="0">
                <a:latin typeface="Times New Roman" panose="02020603050405020304" pitchFamily="18" charset="0"/>
                <a:cs typeface="Times New Roman" panose="02020603050405020304" pitchFamily="18" charset="0"/>
              </a:rPr>
              <a:t>We can also see that People who have responded to the campaigns have a minimum income less than 40000 and maximum income of more than 100000.</a:t>
            </a:r>
          </a:p>
        </p:txBody>
      </p:sp>
      <p:sp>
        <p:nvSpPr>
          <p:cNvPr id="5" name="TextBox 4">
            <a:extLst>
              <a:ext uri="{FF2B5EF4-FFF2-40B4-BE49-F238E27FC236}">
                <a16:creationId xmlns:a16="http://schemas.microsoft.com/office/drawing/2014/main" id="{7107A3D0-920B-EFD2-25D0-EB5D64E6B189}"/>
              </a:ext>
            </a:extLst>
          </p:cNvPr>
          <p:cNvSpPr txBox="1"/>
          <p:nvPr/>
        </p:nvSpPr>
        <p:spPr>
          <a:xfrm>
            <a:off x="6629400" y="4939437"/>
            <a:ext cx="5562600" cy="1754326"/>
          </a:xfrm>
          <a:prstGeom prst="rect">
            <a:avLst/>
          </a:prstGeom>
          <a:noFill/>
        </p:spPr>
        <p:txBody>
          <a:bodyPr wrap="square" rtlCol="0">
            <a:spAutoFit/>
          </a:bodyPr>
          <a:lstStyle/>
          <a:p>
            <a:r>
              <a:rPr lang="en-US" i="0" dirty="0">
                <a:solidFill>
                  <a:srgbClr val="000000"/>
                </a:solidFill>
                <a:effectLst/>
                <a:latin typeface="Times New Roman" panose="02020603050405020304" pitchFamily="18" charset="0"/>
                <a:cs typeface="Times New Roman" panose="02020603050405020304" pitchFamily="18" charset="0"/>
              </a:rPr>
              <a:t>- The above bar graph is between Education level and Total spend variables.</a:t>
            </a:r>
          </a:p>
          <a:p>
            <a:r>
              <a:rPr lang="en-US" dirty="0">
                <a:solidFill>
                  <a:srgbClr val="000000"/>
                </a:solidFill>
                <a:latin typeface="Times New Roman" panose="02020603050405020304" pitchFamily="18" charset="0"/>
                <a:cs typeface="Times New Roman" panose="02020603050405020304" pitchFamily="18" charset="0"/>
              </a:rPr>
              <a:t>- </a:t>
            </a:r>
            <a:r>
              <a:rPr lang="en-US" i="0" dirty="0">
                <a:solidFill>
                  <a:srgbClr val="000000"/>
                </a:solidFill>
                <a:effectLst/>
                <a:latin typeface="Times New Roman" panose="02020603050405020304" pitchFamily="18" charset="0"/>
                <a:cs typeface="Times New Roman" panose="02020603050405020304" pitchFamily="18" charset="0"/>
              </a:rPr>
              <a:t>Most of the spending is from people who have low and High education</a:t>
            </a:r>
          </a:p>
          <a:p>
            <a:r>
              <a:rPr lang="en-US" dirty="0">
                <a:latin typeface="Times New Roman" panose="02020603050405020304" pitchFamily="18" charset="0"/>
                <a:cs typeface="Times New Roman" panose="02020603050405020304" pitchFamily="18" charset="0"/>
              </a:rPr>
              <a:t>- The middle level of education have comparatively lower expenditure on total.</a:t>
            </a:r>
          </a:p>
        </p:txBody>
      </p:sp>
      <p:sp>
        <p:nvSpPr>
          <p:cNvPr id="2" name="Slide Number Placeholder 1">
            <a:extLst>
              <a:ext uri="{FF2B5EF4-FFF2-40B4-BE49-F238E27FC236}">
                <a16:creationId xmlns:a16="http://schemas.microsoft.com/office/drawing/2014/main" id="{C5AF01EE-CA5B-5337-2665-389278B455A7}"/>
              </a:ext>
            </a:extLst>
          </p:cNvPr>
          <p:cNvSpPr>
            <a:spLocks noGrp="1"/>
          </p:cNvSpPr>
          <p:nvPr>
            <p:ph type="sldNum" sz="quarter" idx="12"/>
          </p:nvPr>
        </p:nvSpPr>
        <p:spPr/>
        <p:txBody>
          <a:bodyPr/>
          <a:lstStyle/>
          <a:p>
            <a:fld id="{D39BD556-3468-48F8-B2A5-176EFB59EAAB}" type="slidenum">
              <a:rPr lang="en-US" smtClean="0"/>
              <a:t>11</a:t>
            </a:fld>
            <a:endParaRPr lang="en-US"/>
          </a:p>
        </p:txBody>
      </p:sp>
    </p:spTree>
    <p:extLst>
      <p:ext uri="{BB962C8B-B14F-4D97-AF65-F5344CB8AC3E}">
        <p14:creationId xmlns:p14="http://schemas.microsoft.com/office/powerpoint/2010/main" val="180633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gtEl>
                                        <p:attrNameLst>
                                          <p:attrName>style.visibility</p:attrName>
                                        </p:attrNameLst>
                                      </p:cBhvr>
                                      <p:to>
                                        <p:strVal val="visible"/>
                                      </p:to>
                                    </p:set>
                                  </p:childTnLst>
                                </p:cTn>
                              </p:par>
                              <p:par>
                                <p:cTn id="9" presetID="42"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a:extLst>
              <a:ext uri="{FF2B5EF4-FFF2-40B4-BE49-F238E27FC236}">
                <a16:creationId xmlns:a16="http://schemas.microsoft.com/office/drawing/2014/main" id="{88125D81-9FD1-9E5D-7651-8976C4138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20" y="0"/>
            <a:ext cx="5151755" cy="410348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73C21E4A-F2CB-9068-D075-FE299E4FE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89416"/>
            <a:ext cx="5562600" cy="43624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38A5EE4-F68A-38F3-2384-F79E1729C183}"/>
              </a:ext>
            </a:extLst>
          </p:cNvPr>
          <p:cNvSpPr txBox="1"/>
          <p:nvPr/>
        </p:nvSpPr>
        <p:spPr>
          <a:xfrm>
            <a:off x="7297420" y="4451866"/>
            <a:ext cx="4894580" cy="2585323"/>
          </a:xfrm>
          <a:prstGeom prst="rect">
            <a:avLst/>
          </a:prstGeom>
          <a:noFill/>
        </p:spPr>
        <p:txBody>
          <a:bodyPr wrap="square" rtlCol="0">
            <a:spAutoFit/>
          </a:bodyPr>
          <a:lstStyle/>
          <a:p>
            <a:r>
              <a:rPr lang="en-US" i="0" dirty="0">
                <a:solidFill>
                  <a:srgbClr val="000000"/>
                </a:solidFill>
                <a:effectLst/>
                <a:latin typeface="Times New Roman" panose="02020603050405020304" pitchFamily="18" charset="0"/>
                <a:cs typeface="Times New Roman" panose="02020603050405020304" pitchFamily="18" charset="0"/>
              </a:rPr>
              <a:t>- The above bar graph is between Marital status and Total spend.</a:t>
            </a:r>
          </a:p>
          <a:p>
            <a:r>
              <a:rPr lang="en-US" dirty="0">
                <a:solidFill>
                  <a:srgbClr val="000000"/>
                </a:solidFill>
                <a:latin typeface="Times New Roman" panose="02020603050405020304" pitchFamily="18" charset="0"/>
                <a:cs typeface="Times New Roman" panose="02020603050405020304" pitchFamily="18" charset="0"/>
              </a:rPr>
              <a:t>- </a:t>
            </a:r>
            <a:r>
              <a:rPr lang="en-US" i="0" dirty="0">
                <a:solidFill>
                  <a:srgbClr val="000000"/>
                </a:solidFill>
                <a:effectLst/>
                <a:latin typeface="Times New Roman" panose="02020603050405020304" pitchFamily="18" charset="0"/>
                <a:cs typeface="Times New Roman" panose="02020603050405020304" pitchFamily="18" charset="0"/>
              </a:rPr>
              <a:t>Absurd group of people have the most spending. But we saw that they did not respond to any marketing campaign. </a:t>
            </a:r>
          </a:p>
          <a:p>
            <a:r>
              <a:rPr lang="en-US" i="0" dirty="0">
                <a:solidFill>
                  <a:srgbClr val="000000"/>
                </a:solidFill>
                <a:effectLst/>
                <a:latin typeface="Times New Roman" panose="02020603050405020304" pitchFamily="18" charset="0"/>
                <a:cs typeface="Times New Roman" panose="02020603050405020304" pitchFamily="18" charset="0"/>
              </a:rPr>
              <a:t>- So, this could be a potential group where we can put some extra efforts into, so that we would have a good response rate.</a:t>
            </a:r>
          </a:p>
          <a:p>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A7AA783-E3BB-7881-F4EA-B4DFCDE760F6}"/>
              </a:ext>
            </a:extLst>
          </p:cNvPr>
          <p:cNvSpPr txBox="1"/>
          <p:nvPr/>
        </p:nvSpPr>
        <p:spPr>
          <a:xfrm>
            <a:off x="0" y="3991987"/>
            <a:ext cx="6795452"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The above plot is between the Response rate and Marital status variables.</a:t>
            </a:r>
          </a:p>
          <a:p>
            <a:r>
              <a:rPr lang="en-US" dirty="0">
                <a:latin typeface="Times New Roman" panose="02020603050405020304" pitchFamily="18" charset="0"/>
                <a:cs typeface="Times New Roman" panose="02020603050405020304" pitchFamily="18" charset="0"/>
              </a:rPr>
              <a:t>- Married individuals: This group has the highest number of both “No” and “Yes” responses, with the “Yes” count being second highest among other groups. But since most of the married responses are “No”, It would not be as effective to target this group.</a:t>
            </a:r>
          </a:p>
          <a:p>
            <a:r>
              <a:rPr lang="en-US" dirty="0">
                <a:latin typeface="Times New Roman" panose="02020603050405020304" pitchFamily="18" charset="0"/>
                <a:cs typeface="Times New Roman" panose="02020603050405020304" pitchFamily="18" charset="0"/>
              </a:rPr>
              <a:t>- Single individuals: This group has the highest number of “Yes” responses. By looking at the ratio of “Yes” to “No”. we can say that this is the best group to target for increase in campaign responses.</a:t>
            </a:r>
          </a:p>
          <a:p>
            <a:r>
              <a:rPr lang="en-US" dirty="0">
                <a:latin typeface="Times New Roman" panose="02020603050405020304" pitchFamily="18" charset="0"/>
                <a:cs typeface="Times New Roman" panose="02020603050405020304" pitchFamily="18" charset="0"/>
              </a:rPr>
              <a:t>- The remaining groups have relatively low counts for “Yes” responses.</a:t>
            </a:r>
          </a:p>
        </p:txBody>
      </p:sp>
      <p:sp>
        <p:nvSpPr>
          <p:cNvPr id="2" name="Slide Number Placeholder 1">
            <a:extLst>
              <a:ext uri="{FF2B5EF4-FFF2-40B4-BE49-F238E27FC236}">
                <a16:creationId xmlns:a16="http://schemas.microsoft.com/office/drawing/2014/main" id="{3956B1DE-614C-EE66-2336-F185C37BC37B}"/>
              </a:ext>
            </a:extLst>
          </p:cNvPr>
          <p:cNvSpPr>
            <a:spLocks noGrp="1"/>
          </p:cNvSpPr>
          <p:nvPr>
            <p:ph type="sldNum" sz="quarter" idx="12"/>
          </p:nvPr>
        </p:nvSpPr>
        <p:spPr/>
        <p:txBody>
          <a:bodyPr/>
          <a:lstStyle/>
          <a:p>
            <a:fld id="{D39BD556-3468-48F8-B2A5-176EFB59EAAB}" type="slidenum">
              <a:rPr lang="en-US" smtClean="0"/>
              <a:t>12</a:t>
            </a:fld>
            <a:endParaRPr lang="en-US"/>
          </a:p>
        </p:txBody>
      </p:sp>
    </p:spTree>
    <p:extLst>
      <p:ext uri="{BB962C8B-B14F-4D97-AF65-F5344CB8AC3E}">
        <p14:creationId xmlns:p14="http://schemas.microsoft.com/office/powerpoint/2010/main" val="396547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par>
                                <p:cTn id="7" presetID="42"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000"/>
                                        <p:tgtEl>
                                          <p:spTgt spid="4"/>
                                        </p:tgtEl>
                                      </p:cBhvr>
                                    </p:animEffect>
                                    <p:anim calcmode="lin" valueType="num">
                                      <p:cBhvr>
                                        <p:cTn id="10" dur="1000" fill="hold"/>
                                        <p:tgtEl>
                                          <p:spTgt spid="4"/>
                                        </p:tgtEl>
                                        <p:attrNameLst>
                                          <p:attrName>ppt_x</p:attrName>
                                        </p:attrNameLst>
                                      </p:cBhvr>
                                      <p:tavLst>
                                        <p:tav tm="0">
                                          <p:val>
                                            <p:strVal val="#ppt_x"/>
                                          </p:val>
                                        </p:tav>
                                        <p:tav tm="100000">
                                          <p:val>
                                            <p:strVal val="#ppt_x"/>
                                          </p:val>
                                        </p:tav>
                                      </p:tavLst>
                                    </p:anim>
                                    <p:anim calcmode="lin" valueType="num">
                                      <p:cBhvr>
                                        <p:cTn id="11" dur="1000" fill="hold"/>
                                        <p:tgtEl>
                                          <p:spTgt spid="4"/>
                                        </p:tgtEl>
                                        <p:attrNameLst>
                                          <p:attrName>ppt_y</p:attrName>
                                        </p:attrNameLst>
                                      </p:cBhvr>
                                      <p:tavLst>
                                        <p:tav tm="0">
                                          <p:val>
                                            <p:strVal val="#ppt_y+.1"/>
                                          </p:val>
                                        </p:tav>
                                        <p:tav tm="100000">
                                          <p:val>
                                            <p:strVal val="#ppt_y"/>
                                          </p:val>
                                        </p:tav>
                                      </p:tavLst>
                                    </p:anim>
                                  </p:childTnLst>
                                </p:cTn>
                              </p:par>
                              <p:par>
                                <p:cTn id="12" presetID="1" presetClass="entr" presetSubtype="0" fill="hold" nodeType="withEffect">
                                  <p:stCondLst>
                                    <p:cond delay="0"/>
                                  </p:stCondLst>
                                  <p:childTnLst>
                                    <p:set>
                                      <p:cBhvr>
                                        <p:cTn id="13" dur="1" fill="hold">
                                          <p:stCondLst>
                                            <p:cond delay="0"/>
                                          </p:stCondLst>
                                        </p:cTn>
                                        <p:tgtEl>
                                          <p:spTgt spid="9222"/>
                                        </p:tgtEl>
                                        <p:attrNameLst>
                                          <p:attrName>style.visibility</p:attrName>
                                        </p:attrNameLst>
                                      </p:cBhvr>
                                      <p:to>
                                        <p:strVal val="visible"/>
                                      </p:to>
                                    </p:set>
                                  </p:childTnLst>
                                </p:cTn>
                              </p:par>
                              <p:par>
                                <p:cTn id="14" presetID="42"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AF2C46-D3B7-974F-7331-2237B5CF044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Times New Roman" panose="02020603050405020304" pitchFamily="18" charset="0"/>
                <a:cs typeface="Times New Roman" panose="02020603050405020304" pitchFamily="18" charset="0"/>
              </a:rPr>
              <a:t>PREDICTIVE MODELING</a:t>
            </a:r>
          </a:p>
        </p:txBody>
      </p:sp>
      <p:sp>
        <p:nvSpPr>
          <p:cNvPr id="3" name="Content Placeholder 2">
            <a:extLst>
              <a:ext uri="{FF2B5EF4-FFF2-40B4-BE49-F238E27FC236}">
                <a16:creationId xmlns:a16="http://schemas.microsoft.com/office/drawing/2014/main" id="{B2901407-EFA2-1381-31CD-781DABBD3AF2}"/>
              </a:ext>
            </a:extLst>
          </p:cNvPr>
          <p:cNvSpPr>
            <a:spLocks noGrp="1"/>
          </p:cNvSpPr>
          <p:nvPr>
            <p:ph idx="1"/>
          </p:nvPr>
        </p:nvSpPr>
        <p:spPr>
          <a:xfrm>
            <a:off x="4810259" y="649480"/>
            <a:ext cx="6555347" cy="5546047"/>
          </a:xfrm>
        </p:spPr>
        <p:txBody>
          <a:bodyPr anchor="ctr">
            <a:normAutofit/>
          </a:bodyPr>
          <a:lstStyle/>
          <a:p>
            <a:r>
              <a:rPr lang="en-US" sz="2000" dirty="0">
                <a:latin typeface="Times New Roman" panose="02020603050405020304" pitchFamily="18" charset="0"/>
                <a:cs typeface="Times New Roman" panose="02020603050405020304" pitchFamily="18" charset="0"/>
              </a:rPr>
              <a:t>The first step is to drop the columns ‘Marital Status’ and ‘Education’ as we have created a new columns specifying the variables earlier.</a:t>
            </a:r>
          </a:p>
          <a:p>
            <a:r>
              <a:rPr lang="en-US" sz="2000" dirty="0">
                <a:latin typeface="Times New Roman" panose="02020603050405020304" pitchFamily="18" charset="0"/>
                <a:cs typeface="Times New Roman" panose="02020603050405020304" pitchFamily="18" charset="0"/>
              </a:rPr>
              <a:t>One hot encoding is done to encode the categorical variables- ‘</a:t>
            </a:r>
            <a:r>
              <a:rPr lang="en-US" sz="2000" dirty="0" err="1">
                <a:latin typeface="Times New Roman" panose="02020603050405020304" pitchFamily="18" charset="0"/>
                <a:cs typeface="Times New Roman" panose="02020603050405020304" pitchFamily="18" charset="0"/>
              </a:rPr>
              <a:t>Education_level</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Marital_Status</a:t>
            </a:r>
            <a:r>
              <a:rPr lang="en-US" sz="2000" dirty="0">
                <a:latin typeface="Times New Roman" panose="02020603050405020304" pitchFamily="18" charset="0"/>
                <a:cs typeface="Times New Roman" panose="02020603050405020304" pitchFamily="18" charset="0"/>
              </a:rPr>
              <a:t>’ and create dummy variables. </a:t>
            </a:r>
          </a:p>
          <a:p>
            <a:r>
              <a:rPr lang="en-US" sz="2000" dirty="0">
                <a:latin typeface="Times New Roman" panose="02020603050405020304" pitchFamily="18" charset="0"/>
                <a:cs typeface="Times New Roman" panose="02020603050405020304" pitchFamily="18" charset="0"/>
              </a:rPr>
              <a:t>Standard scaler is used to execute the process of model building. Features are scaled for the variable ‘Response’ so that all the variables have similar scale to make the analysis easier.</a:t>
            </a:r>
          </a:p>
          <a:p>
            <a:r>
              <a:rPr lang="en-US" sz="2000" dirty="0">
                <a:latin typeface="Times New Roman" panose="02020603050405020304" pitchFamily="18" charset="0"/>
                <a:cs typeface="Times New Roman" panose="02020603050405020304" pitchFamily="18" charset="0"/>
              </a:rPr>
              <a:t>Drop the unnecessary columns- ‘Response’ and the columns we created dummy variables.</a:t>
            </a:r>
          </a:p>
          <a:p>
            <a:r>
              <a:rPr lang="en-US" sz="2000" dirty="0">
                <a:latin typeface="Times New Roman" panose="02020603050405020304" pitchFamily="18" charset="0"/>
                <a:cs typeface="Times New Roman" panose="02020603050405020304" pitchFamily="18" charset="0"/>
              </a:rPr>
              <a:t>The next step is to establish the x and y. The target variable –’y’ is determined as ‘Response’. </a:t>
            </a:r>
          </a:p>
          <a:p>
            <a:r>
              <a:rPr lang="en-US" sz="2000" dirty="0">
                <a:latin typeface="Times New Roman" panose="02020603050405020304" pitchFamily="18" charset="0"/>
                <a:cs typeface="Times New Roman" panose="02020603050405020304" pitchFamily="18" charset="0"/>
              </a:rPr>
              <a:t>The test-train split is done with test size of 30 % and train size of 70% and a random state of 42.</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7406F3B-F4DB-049A-6221-928B6A45D470}"/>
              </a:ext>
            </a:extLst>
          </p:cNvPr>
          <p:cNvSpPr>
            <a:spLocks noGrp="1"/>
          </p:cNvSpPr>
          <p:nvPr>
            <p:ph type="sldNum" sz="quarter" idx="12"/>
          </p:nvPr>
        </p:nvSpPr>
        <p:spPr/>
        <p:txBody>
          <a:bodyPr/>
          <a:lstStyle/>
          <a:p>
            <a:fld id="{D39BD556-3468-48F8-B2A5-176EFB59EAAB}" type="slidenum">
              <a:rPr lang="en-US" smtClean="0"/>
              <a:t>13</a:t>
            </a:fld>
            <a:endParaRPr lang="en-US"/>
          </a:p>
        </p:txBody>
      </p:sp>
    </p:spTree>
    <p:extLst>
      <p:ext uri="{BB962C8B-B14F-4D97-AF65-F5344CB8AC3E}">
        <p14:creationId xmlns:p14="http://schemas.microsoft.com/office/powerpoint/2010/main" val="403530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F275D8-069E-7603-5D39-E60A8FE25518}"/>
              </a:ext>
            </a:extLst>
          </p:cNvPr>
          <p:cNvSpPr>
            <a:spLocks noGrp="1"/>
          </p:cNvSpPr>
          <p:nvPr>
            <p:ph idx="1"/>
          </p:nvPr>
        </p:nvSpPr>
        <p:spPr>
          <a:xfrm>
            <a:off x="0" y="0"/>
            <a:ext cx="6238240" cy="5394960"/>
          </a:xfrm>
        </p:spPr>
        <p:txBody>
          <a:bodyPr>
            <a:noAutofit/>
          </a:bodyPr>
          <a:lstStyle/>
          <a:p>
            <a:pPr marL="0" indent="0">
              <a:buNone/>
            </a:pPr>
            <a:r>
              <a:rPr lang="en-US" sz="2700" b="1" dirty="0">
                <a:latin typeface="Times New Roman" panose="02020603050405020304" pitchFamily="18" charset="0"/>
                <a:cs typeface="Times New Roman" panose="02020603050405020304" pitchFamily="18" charset="0"/>
              </a:rPr>
              <a:t>FEATURE SELECTION</a:t>
            </a:r>
            <a:r>
              <a:rPr lang="en-US" sz="2700" dirty="0">
                <a:latin typeface="Times New Roman" panose="02020603050405020304" pitchFamily="18" charset="0"/>
                <a:cs typeface="Times New Roman" panose="02020603050405020304" pitchFamily="18" charset="0"/>
              </a:rPr>
              <a:t>-</a:t>
            </a:r>
          </a:p>
          <a:p>
            <a:pPr marL="0" indent="0">
              <a:buNone/>
            </a:pPr>
            <a:endParaRPr lang="en-US" sz="2700" dirty="0">
              <a:latin typeface="Times New Roman" panose="02020603050405020304" pitchFamily="18" charset="0"/>
              <a:cs typeface="Times New Roman" panose="02020603050405020304" pitchFamily="18" charset="0"/>
            </a:endParaRPr>
          </a:p>
          <a:p>
            <a:r>
              <a:rPr lang="en-US" sz="2300" i="0" dirty="0">
                <a:effectLst/>
                <a:latin typeface="Times New Roman" panose="02020603050405020304" pitchFamily="18" charset="0"/>
                <a:cs typeface="Times New Roman" panose="02020603050405020304" pitchFamily="18" charset="0"/>
              </a:rPr>
              <a:t>This analyzes the features of the target variable </a:t>
            </a:r>
          </a:p>
          <a:p>
            <a:pPr marL="0" indent="0">
              <a:buNone/>
            </a:pPr>
            <a:r>
              <a:rPr lang="en-US" sz="2300" i="0" dirty="0">
                <a:effectLst/>
                <a:latin typeface="Times New Roman" panose="02020603050405020304" pitchFamily="18" charset="0"/>
                <a:cs typeface="Times New Roman" panose="02020603050405020304" pitchFamily="18" charset="0"/>
              </a:rPr>
              <a:t>‘Response’ using 'mutual information', '</a:t>
            </a:r>
            <a:r>
              <a:rPr lang="en-US" sz="2300" i="0" dirty="0" err="1">
                <a:effectLst/>
                <a:latin typeface="Times New Roman" panose="02020603050405020304" pitchFamily="18" charset="0"/>
                <a:cs typeface="Times New Roman" panose="02020603050405020304" pitchFamily="18" charset="0"/>
              </a:rPr>
              <a:t>SelectKBest</a:t>
            </a:r>
            <a:r>
              <a:rPr lang="en-US" sz="2300" i="0" dirty="0">
                <a:effectLst/>
                <a:latin typeface="Times New Roman" panose="02020603050405020304" pitchFamily="18" charset="0"/>
                <a:cs typeface="Times New Roman" panose="02020603050405020304" pitchFamily="18" charset="0"/>
              </a:rPr>
              <a:t>' and </a:t>
            </a:r>
          </a:p>
          <a:p>
            <a:pPr marL="0" indent="0">
              <a:buNone/>
            </a:pPr>
            <a:r>
              <a:rPr lang="en-US" sz="2300" i="0" dirty="0">
                <a:effectLst/>
                <a:latin typeface="Times New Roman" panose="02020603050405020304" pitchFamily="18" charset="0"/>
                <a:cs typeface="Times New Roman" panose="02020603050405020304" pitchFamily="18" charset="0"/>
              </a:rPr>
              <a:t>'random forest importance’.</a:t>
            </a:r>
          </a:p>
          <a:p>
            <a:r>
              <a:rPr lang="en-US" sz="2300" dirty="0">
                <a:latin typeface="Times New Roman" panose="02020603050405020304" pitchFamily="18" charset="0"/>
                <a:cs typeface="Times New Roman" panose="02020603050405020304" pitchFamily="18" charset="0"/>
              </a:rPr>
              <a:t>This gives us a result that the </a:t>
            </a:r>
            <a:r>
              <a:rPr lang="en-US" sz="2300" i="0" dirty="0">
                <a:effectLst/>
                <a:latin typeface="Times New Roman" panose="02020603050405020304" pitchFamily="18" charset="0"/>
                <a:cs typeface="Times New Roman" panose="02020603050405020304" pitchFamily="18" charset="0"/>
              </a:rPr>
              <a:t>top 10 features that give us a lot of information on target variable </a:t>
            </a:r>
            <a:r>
              <a:rPr lang="en-US" sz="2300" i="0" dirty="0" err="1">
                <a:effectLst/>
                <a:latin typeface="Times New Roman" panose="02020603050405020304" pitchFamily="18" charset="0"/>
                <a:cs typeface="Times New Roman" panose="02020603050405020304" pitchFamily="18" charset="0"/>
              </a:rPr>
              <a:t>ar</a:t>
            </a:r>
            <a:r>
              <a:rPr lang="en-US" sz="2300" i="0" dirty="0">
                <a:effectLst/>
                <a:latin typeface="Times New Roman" panose="02020603050405020304" pitchFamily="18" charset="0"/>
                <a:cs typeface="Times New Roman" panose="02020603050405020304" pitchFamily="18" charset="0"/>
              </a:rPr>
              <a:t>- 'Income’, 'Recency’, '</a:t>
            </a:r>
            <a:r>
              <a:rPr lang="en-US" sz="2300" i="0" dirty="0" err="1">
                <a:effectLst/>
                <a:latin typeface="Times New Roman" panose="02020603050405020304" pitchFamily="18" charset="0"/>
                <a:cs typeface="Times New Roman" panose="02020603050405020304" pitchFamily="18" charset="0"/>
              </a:rPr>
              <a:t>MntWines</a:t>
            </a:r>
            <a:r>
              <a:rPr lang="en-US" sz="2300" i="0" dirty="0">
                <a:effectLst/>
                <a:latin typeface="Times New Roman" panose="02020603050405020304" pitchFamily="18" charset="0"/>
                <a:cs typeface="Times New Roman" panose="02020603050405020304" pitchFamily="18" charset="0"/>
              </a:rPr>
              <a:t>’, '</a:t>
            </a:r>
            <a:r>
              <a:rPr lang="en-US" sz="2300" i="0" dirty="0" err="1">
                <a:effectLst/>
                <a:latin typeface="Times New Roman" panose="02020603050405020304" pitchFamily="18" charset="0"/>
                <a:cs typeface="Times New Roman" panose="02020603050405020304" pitchFamily="18" charset="0"/>
              </a:rPr>
              <a:t>MntFruits</a:t>
            </a:r>
            <a:r>
              <a:rPr lang="en-US" sz="2300" i="0" dirty="0">
                <a:effectLst/>
                <a:latin typeface="Times New Roman" panose="02020603050405020304" pitchFamily="18" charset="0"/>
                <a:cs typeface="Times New Roman" panose="02020603050405020304" pitchFamily="18" charset="0"/>
              </a:rPr>
              <a:t>’, '</a:t>
            </a:r>
            <a:r>
              <a:rPr lang="en-US" sz="2300" i="0" dirty="0" err="1">
                <a:effectLst/>
                <a:latin typeface="Times New Roman" panose="02020603050405020304" pitchFamily="18" charset="0"/>
                <a:cs typeface="Times New Roman" panose="02020603050405020304" pitchFamily="18" charset="0"/>
              </a:rPr>
              <a:t>MntMeatProducts</a:t>
            </a:r>
            <a:r>
              <a:rPr lang="en-US" sz="2300" i="0" dirty="0">
                <a:effectLst/>
                <a:latin typeface="Times New Roman" panose="02020603050405020304" pitchFamily="18" charset="0"/>
                <a:cs typeface="Times New Roman" panose="02020603050405020304" pitchFamily="18" charset="0"/>
              </a:rPr>
              <a:t>’, '</a:t>
            </a:r>
            <a:r>
              <a:rPr lang="en-US" sz="2300" i="0" dirty="0" err="1">
                <a:effectLst/>
                <a:latin typeface="Times New Roman" panose="02020603050405020304" pitchFamily="18" charset="0"/>
                <a:cs typeface="Times New Roman" panose="02020603050405020304" pitchFamily="18" charset="0"/>
              </a:rPr>
              <a:t>MntGoldProds</a:t>
            </a:r>
            <a:r>
              <a:rPr lang="en-US" sz="2300" i="0" dirty="0">
                <a:effectLst/>
                <a:latin typeface="Times New Roman" panose="02020603050405020304" pitchFamily="18" charset="0"/>
                <a:cs typeface="Times New Roman" panose="02020603050405020304" pitchFamily="18" charset="0"/>
              </a:rPr>
              <a:t>’, '</a:t>
            </a:r>
            <a:r>
              <a:rPr lang="en-US" sz="2300" i="0" dirty="0" err="1">
                <a:effectLst/>
                <a:latin typeface="Times New Roman" panose="02020603050405020304" pitchFamily="18" charset="0"/>
                <a:cs typeface="Times New Roman" panose="02020603050405020304" pitchFamily="18" charset="0"/>
              </a:rPr>
              <a:t>NumWebVisitsMonth</a:t>
            </a:r>
            <a:r>
              <a:rPr lang="en-US" sz="2300" i="0" dirty="0">
                <a:effectLst/>
                <a:latin typeface="Times New Roman" panose="02020603050405020304" pitchFamily="18" charset="0"/>
                <a:cs typeface="Times New Roman" panose="02020603050405020304" pitchFamily="18" charset="0"/>
              </a:rPr>
              <a:t>’, 'Age’, '</a:t>
            </a:r>
            <a:r>
              <a:rPr lang="en-US" sz="2300" i="0" dirty="0" err="1">
                <a:effectLst/>
                <a:latin typeface="Times New Roman" panose="02020603050405020304" pitchFamily="18" charset="0"/>
                <a:cs typeface="Times New Roman" panose="02020603050405020304" pitchFamily="18" charset="0"/>
              </a:rPr>
              <a:t>Total_Campaigns_Accepted</a:t>
            </a:r>
            <a:r>
              <a:rPr lang="en-US" sz="2300" i="0" dirty="0">
                <a:effectLst/>
                <a:latin typeface="Times New Roman" panose="02020603050405020304" pitchFamily="18" charset="0"/>
                <a:cs typeface="Times New Roman" panose="02020603050405020304" pitchFamily="18" charset="0"/>
              </a:rPr>
              <a:t>’, '</a:t>
            </a:r>
            <a:r>
              <a:rPr lang="en-US" sz="2300" i="0" dirty="0" err="1">
                <a:effectLst/>
                <a:latin typeface="Times New Roman" panose="02020603050405020304" pitchFamily="18" charset="0"/>
                <a:cs typeface="Times New Roman" panose="02020603050405020304" pitchFamily="18" charset="0"/>
              </a:rPr>
              <a:t>Total_Spend</a:t>
            </a:r>
            <a:r>
              <a:rPr lang="en-US" sz="2300" i="0" dirty="0">
                <a:effectLst/>
                <a:latin typeface="Times New Roman" panose="02020603050405020304" pitchFamily="18" charset="0"/>
                <a:cs typeface="Times New Roman" panose="02020603050405020304" pitchFamily="18" charset="0"/>
              </a:rPr>
              <a:t>’.</a:t>
            </a:r>
          </a:p>
          <a:p>
            <a:endParaRPr lang="en-US" sz="2300" dirty="0">
              <a:latin typeface="Times New Roman" panose="02020603050405020304" pitchFamily="18" charset="0"/>
              <a:cs typeface="Times New Roman" panose="02020603050405020304" pitchFamily="18" charset="0"/>
            </a:endParaRPr>
          </a:p>
          <a:p>
            <a:endParaRPr lang="en-US" sz="2300" i="0" dirty="0">
              <a:effectLst/>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endParaRPr lang="en-US" sz="2300" i="0" dirty="0">
              <a:effectLst/>
              <a:latin typeface="Times New Roman" panose="02020603050405020304" pitchFamily="18" charset="0"/>
              <a:cs typeface="Times New Roman" panose="02020603050405020304" pitchFamily="18" charset="0"/>
            </a:endParaRPr>
          </a:p>
          <a:p>
            <a:pPr marL="0" indent="0">
              <a:buNone/>
            </a:pPr>
            <a:endParaRPr lang="en-US" sz="2300" i="0" dirty="0">
              <a:effectLst/>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B0BE6397-8BED-D274-60BE-7AC71AB3EA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67120" y="203200"/>
            <a:ext cx="5923280" cy="5191760"/>
          </a:xfrm>
          <a:prstGeom prst="rect">
            <a:avLst/>
          </a:prstGeom>
          <a:noFill/>
          <a:extLst>
            <a:ext uri="{909E8E84-426E-40DD-AFC4-6F175D3DCCD1}">
              <a14:hiddenFill xmlns:a14="http://schemas.microsoft.com/office/drawing/2010/main">
                <a:solidFill>
                  <a:srgbClr val="FFFFFF"/>
                </a:solidFill>
              </a14:hiddenFill>
            </a:ext>
          </a:extLst>
        </p:spPr>
      </p:pic>
      <p:sp>
        <p:nvSpPr>
          <p:cNvPr id="2064" name="Rectangle 2063">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Rectangle 2065">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96FF8DA7-5F3F-35EE-09DB-79D5B0A24B47}"/>
              </a:ext>
            </a:extLst>
          </p:cNvPr>
          <p:cNvSpPr>
            <a:spLocks noGrp="1"/>
          </p:cNvSpPr>
          <p:nvPr>
            <p:ph type="sldNum" sz="quarter" idx="12"/>
          </p:nvPr>
        </p:nvSpPr>
        <p:spPr/>
        <p:txBody>
          <a:bodyPr/>
          <a:lstStyle/>
          <a:p>
            <a:fld id="{D39BD556-3468-48F8-B2A5-176EFB59EAAB}" type="slidenum">
              <a:rPr lang="en-US" smtClean="0"/>
              <a:t>14</a:t>
            </a:fld>
            <a:endParaRPr lang="en-US"/>
          </a:p>
        </p:txBody>
      </p:sp>
    </p:spTree>
    <p:extLst>
      <p:ext uri="{BB962C8B-B14F-4D97-AF65-F5344CB8AC3E}">
        <p14:creationId xmlns:p14="http://schemas.microsoft.com/office/powerpoint/2010/main" val="287115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 presetClass="entr" presetSubtype="0" fill="hold" nodeType="withEffect">
                                  <p:stCondLst>
                                    <p:cond delay="0"/>
                                  </p:stCondLst>
                                  <p:childTnLst>
                                    <p:set>
                                      <p:cBhvr>
                                        <p:cTn id="21"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4" name="Rectangle 3093">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DCA09-2C27-72C6-3C34-3A6AF335CE58}"/>
              </a:ext>
            </a:extLst>
          </p:cNvPr>
          <p:cNvSpPr>
            <a:spLocks noGrp="1"/>
          </p:cNvSpPr>
          <p:nvPr>
            <p:ph type="title"/>
          </p:nvPr>
        </p:nvSpPr>
        <p:spPr>
          <a:xfrm>
            <a:off x="-1" y="0"/>
            <a:ext cx="4313074" cy="581511"/>
          </a:xfrm>
        </p:spPr>
        <p:txBody>
          <a:bodyPr anchor="b">
            <a:normAutofit fontScale="90000"/>
          </a:bodyPr>
          <a:lstStyle/>
          <a:p>
            <a:r>
              <a:rPr lang="en-US" sz="3000" b="1" dirty="0">
                <a:latin typeface="Times New Roman" panose="02020603050405020304" pitchFamily="18" charset="0"/>
                <a:cs typeface="Times New Roman" panose="02020603050405020304" pitchFamily="18" charset="0"/>
              </a:rPr>
              <a:t>TRAINING THE MODEL</a:t>
            </a:r>
          </a:p>
        </p:txBody>
      </p:sp>
      <p:sp>
        <p:nvSpPr>
          <p:cNvPr id="3" name="Content Placeholder 2">
            <a:extLst>
              <a:ext uri="{FF2B5EF4-FFF2-40B4-BE49-F238E27FC236}">
                <a16:creationId xmlns:a16="http://schemas.microsoft.com/office/drawing/2014/main" id="{21848006-9425-6F68-4EAE-21F33E6BF9DE}"/>
              </a:ext>
            </a:extLst>
          </p:cNvPr>
          <p:cNvSpPr>
            <a:spLocks noGrp="1"/>
          </p:cNvSpPr>
          <p:nvPr>
            <p:ph idx="1"/>
          </p:nvPr>
        </p:nvSpPr>
        <p:spPr>
          <a:xfrm>
            <a:off x="19544" y="581511"/>
            <a:ext cx="7111582" cy="5818861"/>
          </a:xfrm>
        </p:spPr>
        <p:txBody>
          <a:bodyPr>
            <a:normAutofit lnSpcReduction="10000"/>
          </a:bodyPr>
          <a:lstStyle/>
          <a:p>
            <a:pPr marL="0" indent="0">
              <a:buNone/>
            </a:pPr>
            <a:r>
              <a:rPr lang="en-US" sz="1600" b="1" dirty="0">
                <a:latin typeface="Times New Roman" panose="02020603050405020304" pitchFamily="18" charset="0"/>
                <a:cs typeface="Times New Roman" panose="02020603050405020304" pitchFamily="18" charset="0"/>
              </a:rPr>
              <a:t>1. </a:t>
            </a:r>
            <a:r>
              <a:rPr lang="en-US" sz="2200" b="1" i="0" dirty="0">
                <a:effectLst/>
                <a:latin typeface="Times New Roman" panose="02020603050405020304" pitchFamily="18" charset="0"/>
                <a:cs typeface="Times New Roman" panose="02020603050405020304" pitchFamily="18" charset="0"/>
              </a:rPr>
              <a:t>K-NEAREST NEIGHBOR CLASSIFIER-</a:t>
            </a:r>
          </a:p>
          <a:p>
            <a:pPr marL="0" indent="0">
              <a:buNone/>
            </a:pPr>
            <a:r>
              <a:rPr lang="en-US" sz="2200" i="0" dirty="0">
                <a:effectLst/>
                <a:latin typeface="Times New Roman" panose="02020603050405020304" pitchFamily="18" charset="0"/>
                <a:cs typeface="Times New Roman" panose="02020603050405020304" pitchFamily="18" charset="0"/>
              </a:rPr>
              <a:t>- </a:t>
            </a:r>
            <a:r>
              <a:rPr lang="en-US" sz="2100" i="0" dirty="0">
                <a:effectLst/>
                <a:latin typeface="Times New Roman" panose="02020603050405020304" pitchFamily="18" charset="0"/>
                <a:cs typeface="Times New Roman" panose="02020603050405020304" pitchFamily="18" charset="0"/>
              </a:rPr>
              <a:t>Determining the error rate for k value from 1-50 and determine the least error rate</a:t>
            </a:r>
            <a:r>
              <a:rPr lang="en-US" sz="2100" dirty="0">
                <a:latin typeface="Times New Roman" panose="02020603050405020304" pitchFamily="18" charset="0"/>
                <a:cs typeface="Times New Roman" panose="02020603050405020304" pitchFamily="18" charset="0"/>
              </a:rPr>
              <a:t>. </a:t>
            </a:r>
          </a:p>
          <a:p>
            <a:pPr marL="0" indent="0">
              <a:buNone/>
            </a:pPr>
            <a:r>
              <a:rPr lang="en-US" sz="2100" i="0" dirty="0">
                <a:effectLst/>
                <a:latin typeface="Times New Roman" panose="02020603050405020304" pitchFamily="18" charset="0"/>
                <a:cs typeface="Times New Roman" panose="02020603050405020304" pitchFamily="18" charset="0"/>
              </a:rPr>
              <a:t>- The plot between ‘K’ and ‘error rate’ reveals that the error rate is least when k value is 23.</a:t>
            </a:r>
          </a:p>
          <a:p>
            <a:pPr>
              <a:buFontTx/>
              <a:buChar char="-"/>
            </a:pPr>
            <a:r>
              <a:rPr lang="en-US" sz="2100" dirty="0">
                <a:latin typeface="Times New Roman" panose="02020603050405020304" pitchFamily="18" charset="0"/>
                <a:cs typeface="Times New Roman" panose="02020603050405020304" pitchFamily="18" charset="0"/>
              </a:rPr>
              <a:t>The best k value to tarin the model is determined as 23 with an accuracy score of 87.48%.</a:t>
            </a:r>
          </a:p>
          <a:p>
            <a:pPr>
              <a:buFontTx/>
              <a:buChar char="-"/>
            </a:pPr>
            <a:r>
              <a:rPr lang="en-US" sz="2100" dirty="0">
                <a:latin typeface="Times New Roman" panose="02020603050405020304" pitchFamily="18" charset="0"/>
                <a:cs typeface="Times New Roman" panose="02020603050405020304" pitchFamily="18" charset="0"/>
              </a:rPr>
              <a:t>The precision value is 0.88 and 0.79 for class 0 and 1 respectively. The F 1 score is more for class 0 with a value of about 0.93.</a:t>
            </a:r>
          </a:p>
          <a:p>
            <a:pPr marL="0" indent="0">
              <a:buNone/>
            </a:pPr>
            <a:r>
              <a:rPr lang="en-US" sz="2200" b="1"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RANDOM FOREST METHOD-</a:t>
            </a:r>
          </a:p>
          <a:p>
            <a:pPr>
              <a:buFontTx/>
              <a:buChar char="-"/>
            </a:pPr>
            <a:r>
              <a:rPr lang="en-US" sz="2100" dirty="0">
                <a:latin typeface="Times New Roman" panose="02020603050405020304" pitchFamily="18" charset="0"/>
                <a:cs typeface="Times New Roman" panose="02020603050405020304" pitchFamily="18" charset="0"/>
              </a:rPr>
              <a:t>On evaluating the model using random forest method, we gain an accuracy of 86.72%.</a:t>
            </a:r>
          </a:p>
          <a:p>
            <a:pPr>
              <a:buFontTx/>
              <a:buChar char="-"/>
            </a:pPr>
            <a:r>
              <a:rPr lang="en-US" sz="2100" dirty="0">
                <a:latin typeface="Times New Roman" panose="02020603050405020304" pitchFamily="18" charset="0"/>
                <a:cs typeface="Times New Roman" panose="02020603050405020304" pitchFamily="18" charset="0"/>
              </a:rPr>
              <a:t>The f1 score of class 0 is higher when compared to class 1 with a value of 92%.</a:t>
            </a:r>
          </a:p>
          <a:p>
            <a:pPr>
              <a:buFontTx/>
              <a:buChar char="-"/>
            </a:pPr>
            <a:r>
              <a:rPr lang="en-US" sz="2100" i="0" dirty="0">
                <a:solidFill>
                  <a:srgbClr val="000000"/>
                </a:solidFill>
                <a:effectLst/>
                <a:latin typeface="Times New Roman" panose="02020603050405020304" pitchFamily="18" charset="0"/>
                <a:cs typeface="Times New Roman" panose="02020603050405020304" pitchFamily="18" charset="0"/>
              </a:rPr>
              <a:t>Since the objective of prediction model is, to predict if the customer will respond to a campaign. The best model to select is Random forest model.</a:t>
            </a:r>
          </a:p>
          <a:p>
            <a:pPr>
              <a:buFontTx/>
              <a:buChar char="-"/>
            </a:pPr>
            <a:endParaRPr lang="en-US" sz="2200" dirty="0">
              <a:latin typeface="Times New Roman" panose="02020603050405020304" pitchFamily="18" charset="0"/>
              <a:cs typeface="Times New Roman" panose="02020603050405020304" pitchFamily="18" charset="0"/>
            </a:endParaRPr>
          </a:p>
        </p:txBody>
      </p:sp>
      <p:pic>
        <p:nvPicPr>
          <p:cNvPr id="5" name="Picture 4" descr="A screenshot of a computer program&#10;&#10;Description automatically generated">
            <a:extLst>
              <a:ext uri="{FF2B5EF4-FFF2-40B4-BE49-F238E27FC236}">
                <a16:creationId xmlns:a16="http://schemas.microsoft.com/office/drawing/2014/main" id="{A1A02289-B193-6079-003B-56F1679F7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7526" y="3312160"/>
            <a:ext cx="4634930" cy="2844800"/>
          </a:xfrm>
          <a:prstGeom prst="rect">
            <a:avLst/>
          </a:prstGeom>
        </p:spPr>
      </p:pic>
      <p:pic>
        <p:nvPicPr>
          <p:cNvPr id="3074" name="Picture 2">
            <a:extLst>
              <a:ext uri="{FF2B5EF4-FFF2-40B4-BE49-F238E27FC236}">
                <a16:creationId xmlns:a16="http://schemas.microsoft.com/office/drawing/2014/main" id="{B830ED6A-5B09-BDFA-A37F-2B9782B15AB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50669" y="216064"/>
            <a:ext cx="4949891" cy="2997126"/>
          </a:xfrm>
          <a:prstGeom prst="rect">
            <a:avLst/>
          </a:prstGeom>
          <a:noFill/>
          <a:extLst>
            <a:ext uri="{909E8E84-426E-40DD-AFC4-6F175D3DCCD1}">
              <a14:hiddenFill xmlns:a14="http://schemas.microsoft.com/office/drawing/2010/main">
                <a:solidFill>
                  <a:srgbClr val="FFFFFF"/>
                </a:solidFill>
              </a14:hiddenFill>
            </a:ext>
          </a:extLst>
        </p:spPr>
      </p:pic>
      <p:sp>
        <p:nvSpPr>
          <p:cNvPr id="3096" name="Rectangle 3095">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8" name="Rectangle 3097">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7D9FB5D-3851-7BC8-69D7-535E4F88E709}"/>
              </a:ext>
            </a:extLst>
          </p:cNvPr>
          <p:cNvSpPr>
            <a:spLocks noGrp="1"/>
          </p:cNvSpPr>
          <p:nvPr>
            <p:ph type="sldNum" sz="quarter" idx="12"/>
          </p:nvPr>
        </p:nvSpPr>
        <p:spPr/>
        <p:txBody>
          <a:bodyPr/>
          <a:lstStyle/>
          <a:p>
            <a:fld id="{D39BD556-3468-48F8-B2A5-176EFB59EAAB}" type="slidenum">
              <a:rPr lang="en-US" smtClean="0"/>
              <a:t>15</a:t>
            </a:fld>
            <a:endParaRPr lang="en-US"/>
          </a:p>
        </p:txBody>
      </p:sp>
    </p:spTree>
    <p:extLst>
      <p:ext uri="{BB962C8B-B14F-4D97-AF65-F5344CB8AC3E}">
        <p14:creationId xmlns:p14="http://schemas.microsoft.com/office/powerpoint/2010/main" val="359232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7944D0-9D35-0AE6-7784-8F66C75D571F}"/>
              </a:ext>
            </a:extLst>
          </p:cNvPr>
          <p:cNvSpPr>
            <a:spLocks noGrp="1"/>
          </p:cNvSpPr>
          <p:nvPr>
            <p:ph idx="1"/>
          </p:nvPr>
        </p:nvSpPr>
        <p:spPr>
          <a:xfrm>
            <a:off x="0" y="0"/>
            <a:ext cx="12192000" cy="6858000"/>
          </a:xfrm>
        </p:spPr>
        <p:txBody>
          <a:bodyPr/>
          <a:lstStyle/>
          <a:p>
            <a:pPr marL="0" indent="0">
              <a:buNone/>
            </a:pPr>
            <a:r>
              <a:rPr lang="en-US" sz="2700" b="1" i="0" dirty="0">
                <a:solidFill>
                  <a:srgbClr val="000000"/>
                </a:solidFill>
                <a:effectLst/>
                <a:latin typeface="Times New Roman" panose="02020603050405020304" pitchFamily="18" charset="0"/>
                <a:cs typeface="Times New Roman" panose="02020603050405020304" pitchFamily="18" charset="0"/>
              </a:rPr>
              <a:t>3. CLUSTER ANALYSIS-</a:t>
            </a:r>
          </a:p>
          <a:p>
            <a:pPr marL="0" indent="0">
              <a:buNone/>
            </a:pPr>
            <a:endParaRPr lang="en-US" sz="2700" i="0" dirty="0">
              <a:solidFill>
                <a:srgbClr val="000000"/>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FF9D795E-E650-3DF6-686D-48B8829AD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2" y="412750"/>
            <a:ext cx="5471698" cy="366141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90509EFA-0D51-52BE-396E-B51D1F70B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0"/>
            <a:ext cx="5902960" cy="35716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E93B13-5BE2-C5AE-6D0A-FC19A86CACC7}"/>
              </a:ext>
            </a:extLst>
          </p:cNvPr>
          <p:cNvSpPr txBox="1"/>
          <p:nvPr/>
        </p:nvSpPr>
        <p:spPr>
          <a:xfrm>
            <a:off x="0" y="3988752"/>
            <a:ext cx="5781040" cy="2554545"/>
          </a:xfrm>
          <a:prstGeom prst="rect">
            <a:avLst/>
          </a:prstGeom>
          <a:noFill/>
        </p:spPr>
        <p:txBody>
          <a:bodyPr wrap="square" rtlCol="0">
            <a:spAutoFit/>
          </a:bodyPr>
          <a:lstStyle/>
          <a:p>
            <a:pPr marL="285750" indent="-285750">
              <a:buFontTx/>
              <a:buChar char="-"/>
            </a:pPr>
            <a:r>
              <a:rPr lang="en-US" sz="2000" b="1" dirty="0">
                <a:latin typeface="Times New Roman" panose="02020603050405020304" pitchFamily="18" charset="0"/>
                <a:cs typeface="Times New Roman" panose="02020603050405020304" pitchFamily="18" charset="0"/>
              </a:rPr>
              <a:t>Elbow method </a:t>
            </a:r>
            <a:r>
              <a:rPr lang="en-US" sz="2000" dirty="0">
                <a:latin typeface="Times New Roman" panose="02020603050405020304" pitchFamily="18" charset="0"/>
                <a:cs typeface="Times New Roman" panose="02020603050405020304" pitchFamily="18" charset="0"/>
              </a:rPr>
              <a:t>is used to determine the number of clusters for the k mean clustering (Saji,2024). </a:t>
            </a:r>
          </a:p>
          <a:p>
            <a:pPr marL="285750" indent="-285750">
              <a:buFontTx/>
              <a:buChar char="-"/>
            </a:pPr>
            <a:r>
              <a:rPr lang="en-US" sz="2000" dirty="0">
                <a:latin typeface="Times New Roman" panose="02020603050405020304" pitchFamily="18" charset="0"/>
                <a:cs typeface="Times New Roman" panose="02020603050405020304" pitchFamily="18" charset="0"/>
              </a:rPr>
              <a:t>The plot reveals that the elbow point is at 4 because that is the point where the distortion rate starts.</a:t>
            </a:r>
          </a:p>
          <a:p>
            <a:pPr marL="285750" indent="-285750">
              <a:buFontTx/>
              <a:buChar char="-"/>
            </a:pPr>
            <a:r>
              <a:rPr lang="en-US" sz="2000" dirty="0">
                <a:latin typeface="Times New Roman" panose="02020603050405020304" pitchFamily="18" charset="0"/>
                <a:cs typeface="Times New Roman" panose="02020603050405020304" pitchFamily="18" charset="0"/>
              </a:rPr>
              <a:t>Hence, from the above plot we can analyze that number of </a:t>
            </a:r>
            <a:r>
              <a:rPr lang="en-US" sz="2000" b="1" dirty="0">
                <a:latin typeface="Times New Roman" panose="02020603050405020304" pitchFamily="18" charset="0"/>
                <a:cs typeface="Times New Roman" panose="02020603050405020304" pitchFamily="18" charset="0"/>
              </a:rPr>
              <a:t>optimal clusters is 4 </a:t>
            </a:r>
            <a:r>
              <a:rPr lang="en-US" sz="2000" dirty="0">
                <a:latin typeface="Times New Roman" panose="02020603050405020304" pitchFamily="18" charset="0"/>
                <a:cs typeface="Times New Roman" panose="02020603050405020304" pitchFamily="18" charset="0"/>
              </a:rPr>
              <a:t>which indicates better cluster quality.</a:t>
            </a:r>
          </a:p>
          <a:p>
            <a:pPr algn="ctr"/>
            <a:r>
              <a:rPr lang="en-US" sz="2000" b="1" dirty="0">
                <a:latin typeface="Times New Roman" panose="02020603050405020304" pitchFamily="18" charset="0"/>
                <a:cs typeface="Times New Roman" panose="02020603050405020304" pitchFamily="18" charset="0"/>
              </a:rPr>
              <a:t>K=4</a:t>
            </a:r>
          </a:p>
        </p:txBody>
      </p:sp>
      <p:sp>
        <p:nvSpPr>
          <p:cNvPr id="7" name="TextBox 6">
            <a:extLst>
              <a:ext uri="{FF2B5EF4-FFF2-40B4-BE49-F238E27FC236}">
                <a16:creationId xmlns:a16="http://schemas.microsoft.com/office/drawing/2014/main" id="{FD05E27A-4A92-D588-50AD-CC8B2E73B2EE}"/>
              </a:ext>
            </a:extLst>
          </p:cNvPr>
          <p:cNvSpPr txBox="1"/>
          <p:nvPr/>
        </p:nvSpPr>
        <p:spPr>
          <a:xfrm>
            <a:off x="5913120" y="3571639"/>
            <a:ext cx="6278880" cy="3493264"/>
          </a:xfrm>
          <a:prstGeom prst="rect">
            <a:avLst/>
          </a:prstGeom>
          <a:noFill/>
        </p:spPr>
        <p:txBody>
          <a:bodyPr wrap="square" rtlCol="0">
            <a:spAutoFit/>
          </a:bodyPr>
          <a:lstStyle/>
          <a:p>
            <a:pPr marL="285750" indent="-285750" algn="l">
              <a:buFontTx/>
              <a:buChar char="-"/>
            </a:pPr>
            <a:r>
              <a:rPr lang="en-US" sz="1700" i="0" dirty="0">
                <a:solidFill>
                  <a:srgbClr val="000000"/>
                </a:solidFill>
                <a:effectLst/>
                <a:latin typeface="Times New Roman" panose="02020603050405020304" pitchFamily="18" charset="0"/>
                <a:cs typeface="Times New Roman" panose="02020603050405020304" pitchFamily="18" charset="0"/>
              </a:rPr>
              <a:t>The above scatter plot is between ‘Total Spend’ and Income to determine clustering profile.</a:t>
            </a:r>
          </a:p>
          <a:p>
            <a:pPr marL="285750" indent="-285750" algn="l">
              <a:buFontTx/>
              <a:buChar char="-"/>
            </a:pPr>
            <a:r>
              <a:rPr lang="en-US" sz="1700" b="1" i="0" dirty="0">
                <a:solidFill>
                  <a:srgbClr val="000000"/>
                </a:solidFill>
                <a:effectLst/>
                <a:latin typeface="Times New Roman" panose="02020603050405020304" pitchFamily="18" charset="0"/>
                <a:cs typeface="Times New Roman" panose="02020603050405020304" pitchFamily="18" charset="0"/>
              </a:rPr>
              <a:t>Cluster 0 (Red): </a:t>
            </a:r>
            <a:r>
              <a:rPr lang="en-US" sz="1700" i="0" dirty="0">
                <a:solidFill>
                  <a:srgbClr val="000000"/>
                </a:solidFill>
                <a:effectLst/>
                <a:latin typeface="Times New Roman" panose="02020603050405020304" pitchFamily="18" charset="0"/>
                <a:cs typeface="Times New Roman" panose="02020603050405020304" pitchFamily="18" charset="0"/>
              </a:rPr>
              <a:t>This cluster shows a wide range of income levels where majority of individuals have lower spending compared to their income level.</a:t>
            </a:r>
          </a:p>
          <a:p>
            <a:pPr marL="285750" indent="-285750" algn="l">
              <a:buFontTx/>
              <a:buChar char="-"/>
            </a:pPr>
            <a:r>
              <a:rPr lang="en-US" sz="1700" b="1" i="0" dirty="0">
                <a:solidFill>
                  <a:srgbClr val="000000"/>
                </a:solidFill>
                <a:effectLst/>
                <a:latin typeface="Times New Roman" panose="02020603050405020304" pitchFamily="18" charset="0"/>
                <a:cs typeface="Times New Roman" panose="02020603050405020304" pitchFamily="18" charset="0"/>
              </a:rPr>
              <a:t>Cluster 1 (Blue): </a:t>
            </a:r>
            <a:r>
              <a:rPr lang="en-US" sz="1700" i="0" dirty="0">
                <a:solidFill>
                  <a:srgbClr val="000000"/>
                </a:solidFill>
                <a:effectLst/>
                <a:latin typeface="Times New Roman" panose="02020603050405020304" pitchFamily="18" charset="0"/>
                <a:cs typeface="Times New Roman" panose="02020603050405020304" pitchFamily="18" charset="0"/>
              </a:rPr>
              <a:t>This cluster appears to have individuals with low to moderate income and have a low spending compared to the other clusters.</a:t>
            </a:r>
          </a:p>
          <a:p>
            <a:pPr marL="285750" indent="-285750" algn="l">
              <a:buFontTx/>
              <a:buChar char="-"/>
            </a:pPr>
            <a:r>
              <a:rPr lang="en-US" sz="1700" b="1" i="0" dirty="0">
                <a:solidFill>
                  <a:srgbClr val="000000"/>
                </a:solidFill>
                <a:effectLst/>
                <a:latin typeface="Times New Roman" panose="02020603050405020304" pitchFamily="18" charset="0"/>
                <a:cs typeface="Times New Roman" panose="02020603050405020304" pitchFamily="18" charset="0"/>
              </a:rPr>
              <a:t>Cluster 2 (Yellow): </a:t>
            </a:r>
            <a:r>
              <a:rPr lang="en-US" sz="1700" i="0" dirty="0">
                <a:solidFill>
                  <a:srgbClr val="000000"/>
                </a:solidFill>
                <a:effectLst/>
                <a:latin typeface="Times New Roman" panose="02020603050405020304" pitchFamily="18" charset="0"/>
                <a:cs typeface="Times New Roman" panose="02020603050405020304" pitchFamily="18" charset="0"/>
              </a:rPr>
              <a:t>This contains individuals with a moderate range of income levels and moderate spending levels.</a:t>
            </a:r>
          </a:p>
          <a:p>
            <a:pPr marL="285750" indent="-285750" algn="l">
              <a:buFontTx/>
              <a:buChar char="-"/>
            </a:pPr>
            <a:r>
              <a:rPr lang="en-US" sz="1700" b="1" i="0" dirty="0">
                <a:solidFill>
                  <a:srgbClr val="000000"/>
                </a:solidFill>
                <a:effectLst/>
                <a:latin typeface="Times New Roman" panose="02020603050405020304" pitchFamily="18" charset="0"/>
                <a:cs typeface="Times New Roman" panose="02020603050405020304" pitchFamily="18" charset="0"/>
              </a:rPr>
              <a:t>Cluster 3 (Green): </a:t>
            </a:r>
            <a:r>
              <a:rPr lang="en-US" sz="1700" i="0" dirty="0">
                <a:solidFill>
                  <a:srgbClr val="000000"/>
                </a:solidFill>
                <a:effectLst/>
                <a:latin typeface="Times New Roman" panose="02020603050405020304" pitchFamily="18" charset="0"/>
                <a:cs typeface="Times New Roman" panose="02020603050405020304" pitchFamily="18" charset="0"/>
              </a:rPr>
              <a:t>This cluster appears to have individuals with higher income levels and higher spending levels comparatively.</a:t>
            </a:r>
          </a:p>
          <a:p>
            <a:endParaRPr lang="en-US" sz="17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D448C9A-B6D3-7938-8D0A-F88B37C0A13A}"/>
              </a:ext>
            </a:extLst>
          </p:cNvPr>
          <p:cNvSpPr>
            <a:spLocks noGrp="1"/>
          </p:cNvSpPr>
          <p:nvPr>
            <p:ph type="sldNum" sz="quarter" idx="12"/>
          </p:nvPr>
        </p:nvSpPr>
        <p:spPr/>
        <p:txBody>
          <a:bodyPr/>
          <a:lstStyle/>
          <a:p>
            <a:fld id="{D39BD556-3468-48F8-B2A5-176EFB59EAAB}" type="slidenum">
              <a:rPr lang="en-US" smtClean="0"/>
              <a:t>16</a:t>
            </a:fld>
            <a:endParaRPr lang="en-US"/>
          </a:p>
        </p:txBody>
      </p:sp>
    </p:spTree>
    <p:extLst>
      <p:ext uri="{BB962C8B-B14F-4D97-AF65-F5344CB8AC3E}">
        <p14:creationId xmlns:p14="http://schemas.microsoft.com/office/powerpoint/2010/main" val="46268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2"/>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F9A50A2-2817-BD59-1980-61F4E0B34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 y="0"/>
            <a:ext cx="4565699" cy="33088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7C9601D-8614-F7F2-996D-CE8C0957C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 y="3549150"/>
            <a:ext cx="4565699" cy="33088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0BB17A5-AC96-96B3-6F45-9B5ABD5AB702}"/>
              </a:ext>
            </a:extLst>
          </p:cNvPr>
          <p:cNvSpPr txBox="1"/>
          <p:nvPr/>
        </p:nvSpPr>
        <p:spPr>
          <a:xfrm>
            <a:off x="4700930" y="3718561"/>
            <a:ext cx="7366000" cy="2800767"/>
          </a:xfrm>
          <a:prstGeom prst="rect">
            <a:avLst/>
          </a:prstGeom>
          <a:noFill/>
        </p:spPr>
        <p:txBody>
          <a:bodyPr wrap="square" rtlCol="0">
            <a:spAutoFit/>
          </a:bodyPr>
          <a:lstStyle/>
          <a:p>
            <a:pPr marL="342900" indent="-342900" algn="l">
              <a:buFontTx/>
              <a:buChar char="-"/>
            </a:pPr>
            <a:r>
              <a:rPr lang="en-US" sz="2200" dirty="0">
                <a:solidFill>
                  <a:srgbClr val="000000"/>
                </a:solidFill>
                <a:latin typeface="Times New Roman" panose="02020603050405020304" pitchFamily="18" charset="0"/>
                <a:cs typeface="Times New Roman" panose="02020603050405020304" pitchFamily="18" charset="0"/>
              </a:rPr>
              <a:t>The grouped bar graph reveals the count of clusters in determining the number of deals purchased.</a:t>
            </a:r>
          </a:p>
          <a:p>
            <a:pPr marL="342900" indent="-342900" algn="l">
              <a:buFontTx/>
              <a:buChar char="-"/>
            </a:pPr>
            <a:r>
              <a:rPr lang="en-US" sz="2200" i="0" dirty="0">
                <a:solidFill>
                  <a:srgbClr val="000000"/>
                </a:solidFill>
                <a:effectLst/>
                <a:latin typeface="Times New Roman" panose="02020603050405020304" pitchFamily="18" charset="0"/>
                <a:cs typeface="Times New Roman" panose="02020603050405020304" pitchFamily="18" charset="0"/>
              </a:rPr>
              <a:t>Group 0 and 1 are highly interested in deals and offers even though they are not responding to the promotions. Therefore</a:t>
            </a:r>
            <a:r>
              <a:rPr lang="en-US" sz="2200" dirty="0">
                <a:solidFill>
                  <a:srgbClr val="000000"/>
                </a:solidFill>
                <a:latin typeface="Times New Roman" panose="02020603050405020304" pitchFamily="18" charset="0"/>
                <a:cs typeface="Times New Roman" panose="02020603050405020304" pitchFamily="18" charset="0"/>
              </a:rPr>
              <a:t>, </a:t>
            </a:r>
            <a:r>
              <a:rPr lang="en-US" sz="2200" i="0" dirty="0">
                <a:solidFill>
                  <a:srgbClr val="000000"/>
                </a:solidFill>
                <a:effectLst/>
                <a:latin typeface="Times New Roman" panose="02020603050405020304" pitchFamily="18" charset="0"/>
                <a:cs typeface="Times New Roman" panose="02020603050405020304" pitchFamily="18" charset="0"/>
              </a:rPr>
              <a:t>offering a better deal/offer could attract them more.</a:t>
            </a:r>
          </a:p>
          <a:p>
            <a:pPr marL="342900" indent="-342900" algn="l">
              <a:buFontTx/>
              <a:buChar char="-"/>
            </a:pPr>
            <a:r>
              <a:rPr lang="en-US" sz="2200" i="0" dirty="0">
                <a:solidFill>
                  <a:srgbClr val="000000"/>
                </a:solidFill>
                <a:effectLst/>
                <a:latin typeface="Times New Roman" panose="02020603050405020304" pitchFamily="18" charset="0"/>
                <a:cs typeface="Times New Roman" panose="02020603050405020304" pitchFamily="18" charset="0"/>
              </a:rPr>
              <a:t>Group 2 and 3 are spending and responding irrespective of deals. So, this might not be the best approach for them.</a:t>
            </a:r>
          </a:p>
          <a:p>
            <a:endParaRPr lang="en-US"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57D53EA-303D-CDFE-2C1E-B3BD511B6393}"/>
              </a:ext>
            </a:extLst>
          </p:cNvPr>
          <p:cNvSpPr txBox="1"/>
          <p:nvPr/>
        </p:nvSpPr>
        <p:spPr>
          <a:xfrm>
            <a:off x="4575860" y="0"/>
            <a:ext cx="7616140" cy="3477875"/>
          </a:xfrm>
          <a:prstGeom prst="rect">
            <a:avLst/>
          </a:prstGeom>
          <a:noFill/>
        </p:spPr>
        <p:txBody>
          <a:bodyPr wrap="square" rtlCol="0">
            <a:spAutoFit/>
          </a:bodyPr>
          <a:lstStyle/>
          <a:p>
            <a:pPr marL="285750" indent="-285750">
              <a:buFontTx/>
              <a:buChar char="-"/>
            </a:pPr>
            <a:r>
              <a:rPr lang="en-US" sz="2200" dirty="0">
                <a:latin typeface="Times New Roman" panose="02020603050405020304" pitchFamily="18" charset="0"/>
                <a:cs typeface="Times New Roman" panose="02020603050405020304" pitchFamily="18" charset="0"/>
              </a:rPr>
              <a:t>The grouped bar graph is plotted to analyze the cluster count for the variable ‘Total_Campaigns_Accepted’.</a:t>
            </a:r>
          </a:p>
          <a:p>
            <a:pPr marL="285750" indent="-285750">
              <a:buFontTx/>
              <a:buChar char="-"/>
            </a:pPr>
            <a:r>
              <a:rPr lang="en-US" sz="2200" i="0" dirty="0">
                <a:solidFill>
                  <a:srgbClr val="000000"/>
                </a:solidFill>
                <a:effectLst/>
                <a:latin typeface="Times New Roman" panose="02020603050405020304" pitchFamily="18" charset="0"/>
                <a:cs typeface="Times New Roman" panose="02020603050405020304" pitchFamily="18" charset="0"/>
              </a:rPr>
              <a:t>Group 3 are accepting a good number of promotions. So, increasing promotions in this category could attract more responses to the campaigns.</a:t>
            </a:r>
          </a:p>
          <a:p>
            <a:pPr marL="285750" indent="-285750">
              <a:buFontTx/>
              <a:buChar char="-"/>
            </a:pPr>
            <a:r>
              <a:rPr lang="en-US" sz="2200" i="0" dirty="0">
                <a:solidFill>
                  <a:srgbClr val="000000"/>
                </a:solidFill>
                <a:effectLst/>
                <a:latin typeface="Times New Roman" panose="02020603050405020304" pitchFamily="18" charset="0"/>
                <a:cs typeface="Times New Roman" panose="02020603050405020304" pitchFamily="18" charset="0"/>
              </a:rPr>
              <a:t>Group 0 are responding to promotions, though not in high quantity but improving the promotions could increase their response rate too.</a:t>
            </a:r>
            <a:endParaRPr lang="en-US" sz="2200" dirty="0">
              <a:solidFill>
                <a:srgbClr val="000000"/>
              </a:solidFill>
              <a:latin typeface="Times New Roman" panose="02020603050405020304" pitchFamily="18" charset="0"/>
              <a:cs typeface="Times New Roman" panose="02020603050405020304" pitchFamily="18" charset="0"/>
            </a:endParaRPr>
          </a:p>
          <a:p>
            <a:pPr marL="285750" indent="-285750">
              <a:buFontTx/>
              <a:buChar char="-"/>
            </a:pPr>
            <a:r>
              <a:rPr lang="en-US" sz="2200" i="0" dirty="0">
                <a:solidFill>
                  <a:srgbClr val="000000"/>
                </a:solidFill>
                <a:effectLst/>
                <a:latin typeface="Times New Roman" panose="02020603050405020304" pitchFamily="18" charset="0"/>
                <a:cs typeface="Times New Roman" panose="02020603050405020304" pitchFamily="18" charset="0"/>
              </a:rPr>
              <a:t>Group 1 and 2 have accepted some promotions but not as significant as other Groups.</a:t>
            </a:r>
          </a:p>
        </p:txBody>
      </p:sp>
      <p:sp>
        <p:nvSpPr>
          <p:cNvPr id="2" name="Slide Number Placeholder 1">
            <a:extLst>
              <a:ext uri="{FF2B5EF4-FFF2-40B4-BE49-F238E27FC236}">
                <a16:creationId xmlns:a16="http://schemas.microsoft.com/office/drawing/2014/main" id="{4F353AF0-B338-3777-9C55-42436C39940B}"/>
              </a:ext>
            </a:extLst>
          </p:cNvPr>
          <p:cNvSpPr>
            <a:spLocks noGrp="1"/>
          </p:cNvSpPr>
          <p:nvPr>
            <p:ph type="sldNum" sz="quarter" idx="12"/>
          </p:nvPr>
        </p:nvSpPr>
        <p:spPr/>
        <p:txBody>
          <a:bodyPr/>
          <a:lstStyle/>
          <a:p>
            <a:fld id="{D39BD556-3468-48F8-B2A5-176EFB59EAAB}" type="slidenum">
              <a:rPr lang="en-US" smtClean="0"/>
              <a:t>17</a:t>
            </a:fld>
            <a:endParaRPr lang="en-US"/>
          </a:p>
        </p:txBody>
      </p:sp>
    </p:spTree>
    <p:extLst>
      <p:ext uri="{BB962C8B-B14F-4D97-AF65-F5344CB8AC3E}">
        <p14:creationId xmlns:p14="http://schemas.microsoft.com/office/powerpoint/2010/main" val="211705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4"/>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C0D3E02-0ADF-C5A5-5989-7ACECBA45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66080" cy="31476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FFA5B85-F2C4-FF69-84AC-011BB61E7BA6}"/>
              </a:ext>
            </a:extLst>
          </p:cNvPr>
          <p:cNvSpPr txBox="1"/>
          <p:nvPr/>
        </p:nvSpPr>
        <p:spPr>
          <a:xfrm>
            <a:off x="5466080" y="1"/>
            <a:ext cx="6725920" cy="3477875"/>
          </a:xfrm>
          <a:prstGeom prst="rect">
            <a:avLst/>
          </a:prstGeom>
          <a:noFill/>
        </p:spPr>
        <p:txBody>
          <a:bodyPr wrap="square" rtlCol="0">
            <a:spAutoFit/>
          </a:bodyPr>
          <a:lstStyle/>
          <a:p>
            <a:pPr marL="342900" indent="-342900" algn="l">
              <a:buFontTx/>
              <a:buChar char="-"/>
            </a:pPr>
            <a:r>
              <a:rPr lang="en-US" sz="2000" i="0" dirty="0">
                <a:solidFill>
                  <a:srgbClr val="000000"/>
                </a:solidFill>
                <a:effectLst/>
                <a:latin typeface="Times New Roman" panose="02020603050405020304" pitchFamily="18" charset="0"/>
                <a:cs typeface="Times New Roman" panose="02020603050405020304" pitchFamily="18" charset="0"/>
              </a:rPr>
              <a:t>The graph determines the count of responses across each cluster.</a:t>
            </a:r>
          </a:p>
          <a:p>
            <a:pPr marL="342900" indent="-342900" algn="l">
              <a:buFontTx/>
              <a:buChar char="-"/>
            </a:pPr>
            <a:r>
              <a:rPr lang="en-US" sz="2000" i="0" dirty="0">
                <a:solidFill>
                  <a:srgbClr val="000000"/>
                </a:solidFill>
                <a:effectLst/>
                <a:latin typeface="Times New Roman" panose="02020603050405020304" pitchFamily="18" charset="0"/>
                <a:cs typeface="Times New Roman" panose="02020603050405020304" pitchFamily="18" charset="0"/>
              </a:rPr>
              <a:t>Response No- Cluster 1 has the highest number of individuals followed by cluster 0, cluster 2 and cluster 3.</a:t>
            </a:r>
          </a:p>
          <a:p>
            <a:pPr marL="342900" indent="-342900" algn="l">
              <a:buFontTx/>
              <a:buChar char="-"/>
            </a:pPr>
            <a:r>
              <a:rPr lang="en-US" sz="2000" i="0" dirty="0">
                <a:solidFill>
                  <a:srgbClr val="000000"/>
                </a:solidFill>
                <a:effectLst/>
                <a:latin typeface="Times New Roman" panose="02020603050405020304" pitchFamily="18" charset="0"/>
                <a:cs typeface="Times New Roman" panose="02020603050405020304" pitchFamily="18" charset="0"/>
              </a:rPr>
              <a:t>Response Yes- Cluster 1 has the maximum number of people and if we can design campaigns targeting this group, we could get a good Return On Investment.</a:t>
            </a:r>
          </a:p>
          <a:p>
            <a:pPr marL="342900" indent="-342900" algn="l">
              <a:buFontTx/>
              <a:buChar char="-"/>
            </a:pPr>
            <a:r>
              <a:rPr lang="en-US" sz="2000" i="0" dirty="0">
                <a:solidFill>
                  <a:srgbClr val="000000"/>
                </a:solidFill>
                <a:effectLst/>
                <a:latin typeface="Times New Roman" panose="02020603050405020304" pitchFamily="18" charset="0"/>
                <a:cs typeface="Times New Roman" panose="02020603050405020304" pitchFamily="18" charset="0"/>
              </a:rPr>
              <a:t>Cluster 3 with higher income people have more response rate. So, by a few adjustments to the campaign can help others respond better.</a:t>
            </a:r>
          </a:p>
          <a:p>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9F6D46C-1E59-993A-26EE-DA5CBAB4CCE9}"/>
              </a:ext>
            </a:extLst>
          </p:cNvPr>
          <p:cNvSpPr txBox="1"/>
          <p:nvPr/>
        </p:nvSpPr>
        <p:spPr>
          <a:xfrm>
            <a:off x="0" y="3195458"/>
            <a:ext cx="12192000" cy="366254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CONCLUSION</a:t>
            </a:r>
          </a:p>
          <a:p>
            <a:pPr marL="342900" indent="-342900">
              <a:buFontTx/>
              <a:buChar char="-"/>
            </a:pPr>
            <a:r>
              <a:rPr lang="en-US" sz="2100" dirty="0">
                <a:latin typeface="Times New Roman" panose="02020603050405020304" pitchFamily="18" charset="0"/>
                <a:cs typeface="Times New Roman" panose="02020603050405020304" pitchFamily="18" charset="0"/>
              </a:rPr>
              <a:t>The analysis of the marketing campaign dataset provides a detailed understanding about the customer response rates, customer segmentation, and behavior. It also provides the list of factors affecting the response rates of the customers.</a:t>
            </a:r>
          </a:p>
          <a:p>
            <a:pPr marL="342900" indent="-342900">
              <a:buFontTx/>
              <a:buChar char="-"/>
            </a:pPr>
            <a:r>
              <a:rPr lang="en-US" sz="2100" dirty="0">
                <a:latin typeface="Times New Roman" panose="02020603050405020304" pitchFamily="18" charset="0"/>
                <a:cs typeface="Times New Roman" panose="02020603050405020304" pitchFamily="18" charset="0"/>
              </a:rPr>
              <a:t>The steps such as data cleaning, exploratory data analysis, feature engineering, predictive modeling, feature selection, and the model evaluation techniques help in understanding the accuracy rate of the target variable and help in determining the f1-score, and recall value for the model.</a:t>
            </a:r>
          </a:p>
          <a:p>
            <a:pPr marL="342900" indent="-342900">
              <a:buFontTx/>
              <a:buChar char="-"/>
            </a:pPr>
            <a:r>
              <a:rPr lang="en-US" sz="2100" dirty="0">
                <a:latin typeface="Times New Roman" panose="02020603050405020304" pitchFamily="18" charset="0"/>
                <a:cs typeface="Times New Roman" panose="02020603050405020304" pitchFamily="18" charset="0"/>
              </a:rPr>
              <a:t>This helps in identifying the trends in the market campaign data. Accuracy scores of 87.48% &amp; 86.72% are determined in the cases of KNN and Random Forest. </a:t>
            </a:r>
            <a:r>
              <a:rPr lang="en-US" sz="2100" i="0" dirty="0">
                <a:solidFill>
                  <a:srgbClr val="000000"/>
                </a:solidFill>
                <a:effectLst/>
                <a:latin typeface="Times New Roman" panose="02020603050405020304" pitchFamily="18" charset="0"/>
                <a:cs typeface="Times New Roman" panose="02020603050405020304" pitchFamily="18" charset="0"/>
              </a:rPr>
              <a:t>To predict if the customer will respond to a campaign, </a:t>
            </a:r>
            <a:r>
              <a:rPr lang="en-US" sz="2100" dirty="0">
                <a:solidFill>
                  <a:srgbClr val="000000"/>
                </a:solidFill>
                <a:latin typeface="Times New Roman" panose="02020603050405020304" pitchFamily="18" charset="0"/>
                <a:cs typeface="Times New Roman" panose="02020603050405020304" pitchFamily="18" charset="0"/>
              </a:rPr>
              <a:t>t</a:t>
            </a:r>
            <a:r>
              <a:rPr lang="en-US" sz="2100" i="0" dirty="0">
                <a:solidFill>
                  <a:srgbClr val="000000"/>
                </a:solidFill>
                <a:effectLst/>
                <a:latin typeface="Times New Roman" panose="02020603050405020304" pitchFamily="18" charset="0"/>
                <a:cs typeface="Times New Roman" panose="02020603050405020304" pitchFamily="18" charset="0"/>
              </a:rPr>
              <a:t>he best analysis is through Random forest model.</a:t>
            </a:r>
            <a:endParaRPr lang="en-US" sz="2100" dirty="0">
              <a:latin typeface="Times New Roman" panose="02020603050405020304" pitchFamily="18" charset="0"/>
              <a:cs typeface="Times New Roman" panose="02020603050405020304" pitchFamily="18" charset="0"/>
            </a:endParaRPr>
          </a:p>
          <a:p>
            <a:pPr marL="342900" indent="-342900">
              <a:buFontTx/>
              <a:buChar char="-"/>
            </a:pPr>
            <a:r>
              <a:rPr lang="en-US" sz="2100" dirty="0">
                <a:latin typeface="Times New Roman" panose="02020603050405020304" pitchFamily="18" charset="0"/>
                <a:cs typeface="Times New Roman" panose="02020603050405020304" pitchFamily="18" charset="0"/>
              </a:rPr>
              <a:t>Cluster analysis distinguishes the groups of customers across each variable thereby providing a clearer view.</a:t>
            </a:r>
          </a:p>
        </p:txBody>
      </p:sp>
      <p:sp>
        <p:nvSpPr>
          <p:cNvPr id="3" name="Slide Number Placeholder 2">
            <a:extLst>
              <a:ext uri="{FF2B5EF4-FFF2-40B4-BE49-F238E27FC236}">
                <a16:creationId xmlns:a16="http://schemas.microsoft.com/office/drawing/2014/main" id="{FB5E7809-1C00-5694-81BB-226D46B1A7C8}"/>
              </a:ext>
            </a:extLst>
          </p:cNvPr>
          <p:cNvSpPr>
            <a:spLocks noGrp="1"/>
          </p:cNvSpPr>
          <p:nvPr>
            <p:ph type="sldNum" sz="quarter" idx="12"/>
          </p:nvPr>
        </p:nvSpPr>
        <p:spPr/>
        <p:txBody>
          <a:bodyPr/>
          <a:lstStyle/>
          <a:p>
            <a:fld id="{D39BD556-3468-48F8-B2A5-176EFB59EAAB}" type="slidenum">
              <a:rPr lang="en-US" smtClean="0"/>
              <a:t>18</a:t>
            </a:fld>
            <a:endParaRPr lang="en-US"/>
          </a:p>
        </p:txBody>
      </p:sp>
    </p:spTree>
    <p:extLst>
      <p:ext uri="{BB962C8B-B14F-4D97-AF65-F5344CB8AC3E}">
        <p14:creationId xmlns:p14="http://schemas.microsoft.com/office/powerpoint/2010/main" val="220462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970A6F-ED58-AA94-2BA3-C8211C85822F}"/>
              </a:ext>
            </a:extLst>
          </p:cNvPr>
          <p:cNvSpPr>
            <a:spLocks noGrp="1"/>
          </p:cNvSpPr>
          <p:nvPr>
            <p:ph type="title"/>
          </p:nvPr>
        </p:nvSpPr>
        <p:spPr>
          <a:xfrm>
            <a:off x="1371599" y="294538"/>
            <a:ext cx="9895951" cy="1033669"/>
          </a:xfrm>
        </p:spPr>
        <p:txBody>
          <a:bodyPr>
            <a:normAutofit/>
          </a:bodyPr>
          <a:lstStyle/>
          <a:p>
            <a:r>
              <a:rPr lang="en-US" sz="3400" b="1">
                <a:solidFill>
                  <a:srgbClr val="FFFFFF"/>
                </a:solidFill>
                <a:latin typeface="Times New Roman" panose="02020603050405020304" pitchFamily="18" charset="0"/>
                <a:cs typeface="Times New Roman" panose="02020603050405020304" pitchFamily="18" charset="0"/>
              </a:rPr>
              <a:t>BUSINESS INSIGHTS AND RECOMMENDATIONS</a:t>
            </a:r>
          </a:p>
        </p:txBody>
      </p:sp>
      <p:sp>
        <p:nvSpPr>
          <p:cNvPr id="3" name="Content Placeholder 2">
            <a:extLst>
              <a:ext uri="{FF2B5EF4-FFF2-40B4-BE49-F238E27FC236}">
                <a16:creationId xmlns:a16="http://schemas.microsoft.com/office/drawing/2014/main" id="{F6A2EC76-D427-09E0-1442-D130450BD67E}"/>
              </a:ext>
            </a:extLst>
          </p:cNvPr>
          <p:cNvSpPr>
            <a:spLocks noGrp="1"/>
          </p:cNvSpPr>
          <p:nvPr>
            <p:ph idx="1"/>
          </p:nvPr>
        </p:nvSpPr>
        <p:spPr>
          <a:xfrm>
            <a:off x="1371599" y="2318197"/>
            <a:ext cx="9724031" cy="3683358"/>
          </a:xfrm>
        </p:spPr>
        <p:txBody>
          <a:bodyPr anchor="ctr">
            <a:noAutofit/>
          </a:bodyPr>
          <a:lstStyle/>
          <a:p>
            <a:r>
              <a:rPr lang="en-US" sz="1800" dirty="0">
                <a:latin typeface="Times New Roman" panose="02020603050405020304" pitchFamily="18" charset="0"/>
                <a:cs typeface="Times New Roman" panose="02020603050405020304" pitchFamily="18" charset="0"/>
              </a:rPr>
              <a:t>Customers with greater income show increased responses compared to the other segments of customers revealing the direct dependency of income and response.</a:t>
            </a:r>
          </a:p>
          <a:p>
            <a:r>
              <a:rPr lang="en-US" sz="1800" dirty="0">
                <a:latin typeface="Times New Roman" panose="02020603050405020304" pitchFamily="18" charset="0"/>
                <a:cs typeface="Times New Roman" panose="02020603050405020304" pitchFamily="18" charset="0"/>
              </a:rPr>
              <a:t>Campaign adjustment needs to be adjusted based on the customer preferences, advancement and trends.</a:t>
            </a:r>
          </a:p>
          <a:p>
            <a:pPr algn="l">
              <a:spcAft>
                <a:spcPts val="675"/>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Family-Focused Rewards: Offer rewards and incentives that cater to the needs of families, such as family discounts, free shipping, or exclusive access to deals. Group 0 and Group 1 can be targeted using this.</a:t>
            </a:r>
          </a:p>
          <a:p>
            <a:pPr algn="l">
              <a:spcAft>
                <a:spcPts val="675"/>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Tiered Rewards: Implement a tiered loyalty program that offers additional benefits to frequent customers, encouraging repeat purchases. Group 1 has many number of people highly interested in deals. Therefore, if we can incentive wise this customer base into spending more, It would lead to the best ROI.</a:t>
            </a:r>
          </a:p>
          <a:p>
            <a:r>
              <a:rPr lang="en-US" sz="1800" dirty="0">
                <a:latin typeface="Times New Roman" panose="02020603050405020304" pitchFamily="18" charset="0"/>
                <a:cs typeface="Times New Roman" panose="02020603050405020304" pitchFamily="18" charset="0"/>
              </a:rPr>
              <a:t>Targeting strategies to improve campaigning across single individuals will helps gain more response rate. Increased promotional offers will attract many groups of customers.</a:t>
            </a:r>
          </a:p>
          <a:p>
            <a:r>
              <a:rPr lang="en-US" sz="1800" dirty="0">
                <a:latin typeface="Times New Roman" panose="02020603050405020304" pitchFamily="18" charset="0"/>
                <a:cs typeface="Times New Roman" panose="02020603050405020304" pitchFamily="18" charset="0"/>
              </a:rPr>
              <a:t>Demographic features and engagement- Tailored approach to customers with higher spending sector will help increase the total spending. Engaging the customers with better recommendations on the basic demographics will gain more attention.</a:t>
            </a:r>
          </a:p>
          <a:p>
            <a:r>
              <a:rPr lang="en-US" sz="1800" dirty="0">
                <a:latin typeface="Times New Roman" panose="02020603050405020304" pitchFamily="18" charset="0"/>
                <a:cs typeface="Times New Roman" panose="02020603050405020304" pitchFamily="18" charset="0"/>
              </a:rPr>
              <a:t>These insights collectively help in enhancing the return of investments, and loyal customer base.</a:t>
            </a:r>
          </a:p>
        </p:txBody>
      </p:sp>
      <p:sp>
        <p:nvSpPr>
          <p:cNvPr id="4" name="Slide Number Placeholder 3">
            <a:extLst>
              <a:ext uri="{FF2B5EF4-FFF2-40B4-BE49-F238E27FC236}">
                <a16:creationId xmlns:a16="http://schemas.microsoft.com/office/drawing/2014/main" id="{D8B7E3C9-F393-DDD7-621B-57469B27E9AA}"/>
              </a:ext>
            </a:extLst>
          </p:cNvPr>
          <p:cNvSpPr>
            <a:spLocks noGrp="1"/>
          </p:cNvSpPr>
          <p:nvPr>
            <p:ph type="sldNum" sz="quarter" idx="12"/>
          </p:nvPr>
        </p:nvSpPr>
        <p:spPr/>
        <p:txBody>
          <a:bodyPr/>
          <a:lstStyle/>
          <a:p>
            <a:fld id="{D39BD556-3468-48F8-B2A5-176EFB59EAAB}" type="slidenum">
              <a:rPr lang="en-US" smtClean="0"/>
              <a:t>19</a:t>
            </a:fld>
            <a:endParaRPr lang="en-US"/>
          </a:p>
        </p:txBody>
      </p:sp>
    </p:spTree>
    <p:extLst>
      <p:ext uri="{BB962C8B-B14F-4D97-AF65-F5344CB8AC3E}">
        <p14:creationId xmlns:p14="http://schemas.microsoft.com/office/powerpoint/2010/main" val="293551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0442A3-2B69-6E70-D94A-9C985BB85F83}"/>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A4540B28-0D5D-96D0-73A3-70F5E563D552}"/>
              </a:ext>
            </a:extLst>
          </p:cNvPr>
          <p:cNvSpPr>
            <a:spLocks noGrp="1"/>
          </p:cNvSpPr>
          <p:nvPr>
            <p:ph idx="1"/>
          </p:nvPr>
        </p:nvSpPr>
        <p:spPr>
          <a:xfrm>
            <a:off x="4810259" y="649480"/>
            <a:ext cx="6555347" cy="5546047"/>
          </a:xfrm>
        </p:spPr>
        <p:txBody>
          <a:bodyPr anchor="ctr">
            <a:normAutofit/>
          </a:bodyPr>
          <a:lstStyle/>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Data Discovery and Loading of Data</a:t>
            </a:r>
          </a:p>
          <a:p>
            <a:r>
              <a:rPr lang="en-US" sz="2000" dirty="0">
                <a:latin typeface="Times New Roman" panose="02020603050405020304" pitchFamily="18" charset="0"/>
                <a:cs typeface="Times New Roman" panose="02020603050405020304" pitchFamily="18" charset="0"/>
              </a:rPr>
              <a:t>Data Preprocessing</a:t>
            </a:r>
          </a:p>
          <a:p>
            <a:pPr>
              <a:buFontTx/>
              <a:buChar char="-"/>
            </a:pPr>
            <a:r>
              <a:rPr lang="en-US" sz="2000" dirty="0">
                <a:latin typeface="Times New Roman" panose="02020603050405020304" pitchFamily="18" charset="0"/>
                <a:cs typeface="Times New Roman" panose="02020603050405020304" pitchFamily="18" charset="0"/>
              </a:rPr>
              <a:t>Data Cleaning</a:t>
            </a:r>
          </a:p>
          <a:p>
            <a:pPr>
              <a:buFontTx/>
              <a:buChar char="-"/>
            </a:pPr>
            <a:r>
              <a:rPr lang="en-US" sz="2000" dirty="0">
                <a:latin typeface="Times New Roman" panose="02020603050405020304" pitchFamily="18" charset="0"/>
                <a:cs typeface="Times New Roman" panose="02020603050405020304" pitchFamily="18" charset="0"/>
              </a:rPr>
              <a:t>Feature Engineering</a:t>
            </a:r>
          </a:p>
          <a:p>
            <a:pPr>
              <a:buFontTx/>
              <a:buChar char="-"/>
            </a:pPr>
            <a:r>
              <a:rPr lang="en-US" sz="2000" dirty="0">
                <a:latin typeface="Times New Roman" panose="02020603050405020304" pitchFamily="18" charset="0"/>
                <a:cs typeface="Times New Roman" panose="02020603050405020304" pitchFamily="18" charset="0"/>
              </a:rPr>
              <a:t>Exploratory Data Analysis</a:t>
            </a:r>
          </a:p>
          <a:p>
            <a:r>
              <a:rPr lang="en-US" sz="2000" dirty="0">
                <a:latin typeface="Times New Roman" panose="02020603050405020304" pitchFamily="18" charset="0"/>
                <a:cs typeface="Times New Roman" panose="02020603050405020304" pitchFamily="18" charset="0"/>
              </a:rPr>
              <a:t>Predictive Modeling</a:t>
            </a:r>
          </a:p>
          <a:p>
            <a:pPr>
              <a:buFontTx/>
              <a:buChar char="-"/>
            </a:pPr>
            <a:r>
              <a:rPr lang="en-US" sz="2000" b="0" i="0" dirty="0">
                <a:effectLst/>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K-Nearest Neighbor Classifier</a:t>
            </a:r>
            <a:endParaRPr lang="en-US" sz="2000" dirty="0">
              <a:latin typeface="Times New Roman" panose="02020603050405020304" pitchFamily="18" charset="0"/>
              <a:cs typeface="Times New Roman" panose="02020603050405020304" pitchFamily="18" charset="0"/>
            </a:endParaRPr>
          </a:p>
          <a:p>
            <a:pPr>
              <a:buFontTx/>
              <a:buChar char="-"/>
            </a:pPr>
            <a:r>
              <a:rPr lang="en-US" sz="2000" dirty="0">
                <a:latin typeface="Times New Roman" panose="02020603050405020304" pitchFamily="18" charset="0"/>
                <a:cs typeface="Times New Roman" panose="02020603050405020304" pitchFamily="18" charset="0"/>
              </a:rPr>
              <a:t>Random Forest Method</a:t>
            </a:r>
          </a:p>
          <a:p>
            <a:pPr>
              <a:buFontTx/>
              <a:buChar char="-"/>
            </a:pPr>
            <a:r>
              <a:rPr lang="en-US" sz="2000" dirty="0">
                <a:latin typeface="Times New Roman" panose="02020603050405020304" pitchFamily="18" charset="0"/>
                <a:cs typeface="Times New Roman" panose="02020603050405020304" pitchFamily="18" charset="0"/>
              </a:rPr>
              <a:t>Cluster analysis</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Business Insights and Recommendations</a:t>
            </a:r>
          </a:p>
          <a:p>
            <a:r>
              <a:rPr lang="en-US" sz="2000" dirty="0">
                <a:latin typeface="Times New Roman" panose="02020603050405020304" pitchFamily="18" charset="0"/>
                <a:cs typeface="Times New Roman" panose="02020603050405020304" pitchFamily="18" charset="0"/>
              </a:rPr>
              <a:t>References</a:t>
            </a: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603CFF3-6333-9A17-D9B7-0494BF6210A0}"/>
              </a:ext>
            </a:extLst>
          </p:cNvPr>
          <p:cNvSpPr>
            <a:spLocks noGrp="1"/>
          </p:cNvSpPr>
          <p:nvPr>
            <p:ph type="sldNum" sz="quarter" idx="12"/>
          </p:nvPr>
        </p:nvSpPr>
        <p:spPr/>
        <p:txBody>
          <a:bodyPr/>
          <a:lstStyle/>
          <a:p>
            <a:fld id="{D39BD556-3468-48F8-B2A5-176EFB59EAAB}" type="slidenum">
              <a:rPr lang="en-US" smtClean="0"/>
              <a:t>2</a:t>
            </a:fld>
            <a:endParaRPr lang="en-US"/>
          </a:p>
        </p:txBody>
      </p:sp>
    </p:spTree>
    <p:extLst>
      <p:ext uri="{BB962C8B-B14F-4D97-AF65-F5344CB8AC3E}">
        <p14:creationId xmlns:p14="http://schemas.microsoft.com/office/powerpoint/2010/main" val="29672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8CD5A-A676-B2C5-AD00-87C3571736DA}"/>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b="1" kern="1200">
                <a:solidFill>
                  <a:srgbClr val="FFFFFF"/>
                </a:solidFill>
                <a:latin typeface="Times New Roman" panose="02020603050405020304" pitchFamily="18" charset="0"/>
                <a:cs typeface="Times New Roman" panose="02020603050405020304" pitchFamily="18" charset="0"/>
              </a:rPr>
              <a:t>REFERENC</a:t>
            </a:r>
            <a:r>
              <a:rPr lang="en-US" sz="3400" b="1">
                <a:solidFill>
                  <a:srgbClr val="FFFFFF"/>
                </a:solidFill>
                <a:latin typeface="Times New Roman" panose="02020603050405020304" pitchFamily="18" charset="0"/>
                <a:cs typeface="Times New Roman" panose="02020603050405020304" pitchFamily="18" charset="0"/>
              </a:rPr>
              <a:t>E</a:t>
            </a:r>
            <a:r>
              <a:rPr lang="en-US" sz="3400" b="1" kern="1200">
                <a:solidFill>
                  <a:srgbClr val="FFFFFF"/>
                </a:solidFill>
                <a:latin typeface="Times New Roman" panose="02020603050405020304" pitchFamily="18" charset="0"/>
                <a:cs typeface="Times New Roman" panose="02020603050405020304" pitchFamily="18" charset="0"/>
              </a:rPr>
              <a:t>S</a:t>
            </a:r>
            <a:endParaRPr lang="en-US" sz="3400" b="1" kern="1200" dirty="0">
              <a:solidFill>
                <a:srgbClr val="FFFFFF"/>
              </a:solidFill>
              <a:latin typeface="Times New Roman" panose="02020603050405020304" pitchFamily="18" charset="0"/>
              <a:cs typeface="Times New Roman" panose="02020603050405020304" pitchFamily="18" charset="0"/>
            </a:endParaRPr>
          </a:p>
        </p:txBody>
      </p:sp>
      <p:sp>
        <p:nvSpPr>
          <p:cNvPr id="13" name="Rectangle 9">
            <a:extLst>
              <a:ext uri="{FF2B5EF4-FFF2-40B4-BE49-F238E27FC236}">
                <a16:creationId xmlns:a16="http://schemas.microsoft.com/office/drawing/2014/main" id="{7F746784-7F6C-A71B-3681-DA8A616F4304}"/>
              </a:ext>
            </a:extLst>
          </p:cNvPr>
          <p:cNvSpPr>
            <a:spLocks noChangeArrowheads="1"/>
          </p:cNvSpPr>
          <p:nvPr/>
        </p:nvSpPr>
        <p:spPr bwMode="auto">
          <a:xfrm>
            <a:off x="1371599" y="2318197"/>
            <a:ext cx="9724031" cy="36833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0" i="1"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US" sz="2000" i="1" dirty="0"/>
          </a:p>
          <a:p>
            <a:pPr marL="61913" marR="0" lvl="0" indent="-61913" fontAlgn="base">
              <a:lnSpc>
                <a:spcPct val="90000"/>
              </a:lnSpc>
              <a:spcBef>
                <a:spcPct val="0"/>
              </a:spcBef>
              <a:spcAft>
                <a:spcPts val="600"/>
              </a:spcAft>
              <a:buClrTx/>
              <a:buSzTx/>
              <a:tabLst/>
            </a:pPr>
            <a:r>
              <a:rPr kumimoji="0" lang="en-US" altLang="en-US" sz="2300" b="0" u="none" strike="noStrike" cap="none" normalizeH="0" baseline="0" dirty="0">
                <a:ln>
                  <a:noFill/>
                </a:ln>
                <a:effectLst/>
                <a:latin typeface="Times New Roman" panose="02020603050405020304" pitchFamily="18" charset="0"/>
                <a:ea typeface="Tahoma" panose="020B0604030504040204" pitchFamily="34" charset="0"/>
                <a:cs typeface="Times New Roman" panose="02020603050405020304" pitchFamily="18" charset="0"/>
              </a:rPr>
              <a:t>Marketing campaign. (2020, May 8). Kaggle. </a:t>
            </a:r>
            <a:r>
              <a:rPr kumimoji="0" lang="en-US" altLang="en-US" sz="2300" b="0" u="none" strike="noStrike" cap="none" normalizeH="0" baseline="0" dirty="0">
                <a:ln>
                  <a:noFill/>
                </a:ln>
                <a:effectLst/>
                <a:latin typeface="Times New Roman" panose="02020603050405020304" pitchFamily="18" charset="0"/>
                <a:ea typeface="Tahoma" panose="020B0604030504040204" pitchFamily="34" charset="0"/>
                <a:cs typeface="Times New Roman" panose="02020603050405020304" pitchFamily="18" charset="0"/>
                <a:hlinkClick r:id="rId2"/>
              </a:rPr>
              <a:t>https://www.kaggle.com/datasets/</a:t>
            </a:r>
            <a:r>
              <a:rPr lang="en-US" altLang="en-US" sz="2300" dirty="0">
                <a:latin typeface="Times New Roman" panose="02020603050405020304" pitchFamily="18" charset="0"/>
                <a:ea typeface="Tahoma" panose="020B0604030504040204" pitchFamily="34" charset="0"/>
                <a:cs typeface="Times New Roman" panose="02020603050405020304" pitchFamily="18" charset="0"/>
                <a:hlinkClick r:id="rId2"/>
              </a:rPr>
              <a:t>m</a:t>
            </a:r>
            <a:r>
              <a:rPr kumimoji="0" lang="en-US" altLang="en-US" sz="2300" b="0" u="none" strike="noStrike" cap="none" normalizeH="0" baseline="0" dirty="0">
                <a:ln>
                  <a:noFill/>
                </a:ln>
                <a:effectLst/>
                <a:latin typeface="Times New Roman" panose="02020603050405020304" pitchFamily="18" charset="0"/>
                <a:ea typeface="Tahoma" panose="020B0604030504040204" pitchFamily="34" charset="0"/>
                <a:cs typeface="Times New Roman" panose="02020603050405020304" pitchFamily="18" charset="0"/>
                <a:hlinkClick r:id="rId2"/>
              </a:rPr>
              <a:t>arketing-campaign/code</a:t>
            </a:r>
            <a:endParaRPr kumimoji="0" lang="en-US" altLang="en-US" sz="2300" b="0" u="none" strike="noStrike" cap="none" normalizeH="0" baseline="0" dirty="0">
              <a:ln>
                <a:noFill/>
              </a:ln>
              <a:effectLst/>
              <a:latin typeface="Times New Roman" panose="02020603050405020304" pitchFamily="18" charset="0"/>
              <a:ea typeface="Tahoma" panose="020B0604030504040204" pitchFamily="34" charset="0"/>
              <a:cs typeface="Times New Roman" panose="02020603050405020304" pitchFamily="18" charset="0"/>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US" sz="2000" dirty="0"/>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US" sz="2000" dirty="0"/>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US" sz="2000" dirty="0"/>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US" sz="2000" dirty="0"/>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US" sz="2000" dirty="0"/>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US" sz="2000" dirty="0"/>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dirty="0">
              <a:ln>
                <a:noFill/>
              </a:ln>
              <a:effectLst/>
            </a:endParaRPr>
          </a:p>
        </p:txBody>
      </p:sp>
      <p:sp>
        <p:nvSpPr>
          <p:cNvPr id="14" name="Rectangle 10">
            <a:extLst>
              <a:ext uri="{FF2B5EF4-FFF2-40B4-BE49-F238E27FC236}">
                <a16:creationId xmlns:a16="http://schemas.microsoft.com/office/drawing/2014/main" id="{831040E1-8CE9-9AC2-5FC2-B17FB3557177}"/>
              </a:ext>
            </a:extLst>
          </p:cNvPr>
          <p:cNvSpPr>
            <a:spLocks noChangeArrowheads="1"/>
          </p:cNvSpPr>
          <p:nvPr/>
        </p:nvSpPr>
        <p:spPr bwMode="auto">
          <a:xfrm>
            <a:off x="1076960" y="2690337"/>
            <a:ext cx="1085088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lang="en-US" altLang="en-US" sz="2200" dirty="0">
              <a:latin typeface="Times New Roman" panose="02020603050405020304" pitchFamily="18" charset="0"/>
              <a:cs typeface="Times New Roman" panose="02020603050405020304" pitchFamily="18" charset="0"/>
            </a:endParaRPr>
          </a:p>
          <a:p>
            <a:pPr marL="803275" marR="0" lvl="0" algn="l" defTabSz="914400" rtl="0" eaLnBrk="0" fontAlgn="base" latinLnBrk="0" hangingPunct="0">
              <a:spcBef>
                <a:spcPct val="0"/>
              </a:spcBef>
              <a:spcAft>
                <a:spcPts val="600"/>
              </a:spcAft>
              <a:buClrTx/>
              <a:buSzTx/>
              <a:buFontTx/>
              <a:buNone/>
              <a:tabLst/>
            </a:pPr>
            <a:r>
              <a:rPr kumimoji="0" lang="en-US" altLang="en-US" sz="22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Saji</a:t>
            </a:r>
            <a:r>
              <a:rPr kumimoji="0" lang="en-US" altLang="en-US" sz="22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 (2024, December 4). Elbow method for optimal cluster number in K-Means. Analytics Vidhya. </a:t>
            </a:r>
            <a:r>
              <a:rPr kumimoji="0" lang="en-US" altLang="en-US" sz="22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https://www.analyticsvidhya.com/blog/2021/01/in-depth-intuition-of-k-means-clustering-algorithm-in-machine-learning/</a:t>
            </a:r>
            <a:endParaRPr kumimoji="0" lang="en-US" altLang="en-US" sz="22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234D70B5-BFA3-E444-C417-38E06CD50670}"/>
              </a:ext>
            </a:extLst>
          </p:cNvPr>
          <p:cNvSpPr>
            <a:spLocks noGrp="1"/>
          </p:cNvSpPr>
          <p:nvPr>
            <p:ph type="sldNum" sz="quarter" idx="12"/>
          </p:nvPr>
        </p:nvSpPr>
        <p:spPr/>
        <p:txBody>
          <a:bodyPr/>
          <a:lstStyle/>
          <a:p>
            <a:fld id="{D39BD556-3468-48F8-B2A5-176EFB59EAAB}" type="slidenum">
              <a:rPr lang="en-US" smtClean="0"/>
              <a:t>20</a:t>
            </a:fld>
            <a:endParaRPr lang="en-US"/>
          </a:p>
        </p:txBody>
      </p:sp>
    </p:spTree>
    <p:extLst>
      <p:ext uri="{BB962C8B-B14F-4D97-AF65-F5344CB8AC3E}">
        <p14:creationId xmlns:p14="http://schemas.microsoft.com/office/powerpoint/2010/main" val="2432970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B9317-5E46-B398-2EB5-1689160FFA56}"/>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57E12E6-1B05-E1FB-5356-302B71BD2D22}"/>
              </a:ext>
            </a:extLst>
          </p:cNvPr>
          <p:cNvSpPr>
            <a:spLocks noGrp="1"/>
          </p:cNvSpPr>
          <p:nvPr>
            <p:ph idx="1"/>
          </p:nvPr>
        </p:nvSpPr>
        <p:spPr>
          <a:xfrm>
            <a:off x="1371599" y="2318197"/>
            <a:ext cx="9724031" cy="3683358"/>
          </a:xfrm>
        </p:spPr>
        <p:txBody>
          <a:bodyPr anchor="ctr">
            <a:normAutofit/>
          </a:bodyPr>
          <a:lstStyle/>
          <a:p>
            <a:r>
              <a:rPr lang="en-US" sz="2000" dirty="0">
                <a:latin typeface="Times New Roman" panose="02020603050405020304" pitchFamily="18" charset="0"/>
                <a:cs typeface="Times New Roman" panose="02020603050405020304" pitchFamily="18" charset="0"/>
              </a:rPr>
              <a:t>The ‘marketing campaign’ dataset derived from the Kaggle data source (</a:t>
            </a:r>
            <a:r>
              <a:rPr lang="en-US" sz="2000" dirty="0">
                <a:solidFill>
                  <a:srgbClr val="05103E"/>
                </a:solidFill>
                <a:effectLst/>
                <a:latin typeface="Times New Roman" panose="02020603050405020304" pitchFamily="18" charset="0"/>
              </a:rPr>
              <a:t>Marketing Campaign, 2020b)</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main objective of the project is to build a model that helps us in the prediction of the responses by the customers to a marketing campaign.</a:t>
            </a:r>
          </a:p>
          <a:p>
            <a:r>
              <a:rPr lang="en-US" sz="2000" dirty="0">
                <a:latin typeface="Times New Roman" panose="02020603050405020304" pitchFamily="18" charset="0"/>
                <a:cs typeface="Times New Roman" panose="02020603050405020304" pitchFamily="18" charset="0"/>
              </a:rPr>
              <a:t>Understanding the customer segmentation data to understand and analyze the marketing campaign.  </a:t>
            </a:r>
          </a:p>
          <a:p>
            <a:r>
              <a:rPr lang="en-US" sz="2000" dirty="0">
                <a:latin typeface="Times New Roman" panose="02020603050405020304" pitchFamily="18" charset="0"/>
                <a:cs typeface="Times New Roman" panose="02020603050405020304" pitchFamily="18" charset="0"/>
              </a:rPr>
              <a:t>The analysis of the demographic features of the customer data along with the responses to the campaigning data helps in providing insights and recommendations to improve the future campaigning rate.</a:t>
            </a:r>
          </a:p>
        </p:txBody>
      </p:sp>
      <p:sp>
        <p:nvSpPr>
          <p:cNvPr id="4" name="Slide Number Placeholder 3">
            <a:extLst>
              <a:ext uri="{FF2B5EF4-FFF2-40B4-BE49-F238E27FC236}">
                <a16:creationId xmlns:a16="http://schemas.microsoft.com/office/drawing/2014/main" id="{C5AB700B-B910-BF4A-D7FF-3A5D8BED1830}"/>
              </a:ext>
            </a:extLst>
          </p:cNvPr>
          <p:cNvSpPr>
            <a:spLocks noGrp="1"/>
          </p:cNvSpPr>
          <p:nvPr>
            <p:ph type="sldNum" sz="quarter" idx="12"/>
          </p:nvPr>
        </p:nvSpPr>
        <p:spPr/>
        <p:txBody>
          <a:bodyPr/>
          <a:lstStyle/>
          <a:p>
            <a:fld id="{D39BD556-3468-48F8-B2A5-176EFB59EAAB}" type="slidenum">
              <a:rPr lang="en-US" smtClean="0"/>
              <a:t>3</a:t>
            </a:fld>
            <a:endParaRPr lang="en-US"/>
          </a:p>
        </p:txBody>
      </p:sp>
    </p:spTree>
    <p:extLst>
      <p:ext uri="{BB962C8B-B14F-4D97-AF65-F5344CB8AC3E}">
        <p14:creationId xmlns:p14="http://schemas.microsoft.com/office/powerpoint/2010/main" val="182022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FF0DE-BCBD-E271-392B-FF9BDCCA59D9}"/>
              </a:ext>
            </a:extLst>
          </p:cNvPr>
          <p:cNvSpPr>
            <a:spLocks noGrp="1"/>
          </p:cNvSpPr>
          <p:nvPr>
            <p:ph type="title"/>
          </p:nvPr>
        </p:nvSpPr>
        <p:spPr>
          <a:xfrm>
            <a:off x="372763" y="95538"/>
            <a:ext cx="5315189" cy="821485"/>
          </a:xfrm>
        </p:spPr>
        <p:txBody>
          <a:bodyPr anchor="b">
            <a:normAutofit fontScale="90000"/>
          </a:bodyPr>
          <a:lstStyle/>
          <a:p>
            <a:r>
              <a:rPr lang="en-US" sz="3000" b="1" dirty="0">
                <a:latin typeface="Times New Roman" panose="02020603050405020304" pitchFamily="18" charset="0"/>
                <a:cs typeface="Times New Roman" panose="02020603050405020304" pitchFamily="18" charset="0"/>
              </a:rPr>
              <a:t>DATA DISCOVERY AND LOADING OF DATA</a:t>
            </a:r>
          </a:p>
        </p:txBody>
      </p:sp>
      <p:sp>
        <p:nvSpPr>
          <p:cNvPr id="3" name="Content Placeholder 2">
            <a:extLst>
              <a:ext uri="{FF2B5EF4-FFF2-40B4-BE49-F238E27FC236}">
                <a16:creationId xmlns:a16="http://schemas.microsoft.com/office/drawing/2014/main" id="{FAEE325F-7D58-4724-EA6C-F2355AC4A88E}"/>
              </a:ext>
            </a:extLst>
          </p:cNvPr>
          <p:cNvSpPr>
            <a:spLocks noGrp="1"/>
          </p:cNvSpPr>
          <p:nvPr>
            <p:ph idx="1"/>
          </p:nvPr>
        </p:nvSpPr>
        <p:spPr>
          <a:xfrm>
            <a:off x="142241" y="1012562"/>
            <a:ext cx="6317872" cy="4928416"/>
          </a:xfrm>
        </p:spPr>
        <p:txBody>
          <a:bodyPr anchor="t">
            <a:noAutofit/>
          </a:bodyPr>
          <a:lstStyle/>
          <a:p>
            <a:r>
              <a:rPr lang="en-US" sz="2300" dirty="0">
                <a:latin typeface="Times New Roman" panose="02020603050405020304" pitchFamily="18" charset="0"/>
                <a:cs typeface="Times New Roman" panose="02020603050405020304" pitchFamily="18" charset="0"/>
              </a:rPr>
              <a:t>The marketing campaign dataset is derived from Kaggle data source.</a:t>
            </a:r>
          </a:p>
          <a:p>
            <a:r>
              <a:rPr lang="en-US" sz="2300" dirty="0">
                <a:latin typeface="Times New Roman" panose="02020603050405020304" pitchFamily="18" charset="0"/>
                <a:cs typeface="Times New Roman" panose="02020603050405020304" pitchFamily="18" charset="0"/>
              </a:rPr>
              <a:t>The basic python libraries are loaded before the start of the analysis.</a:t>
            </a:r>
          </a:p>
          <a:p>
            <a:r>
              <a:rPr lang="en-US" sz="2300" dirty="0">
                <a:latin typeface="Times New Roman" panose="02020603050405020304" pitchFamily="18" charset="0"/>
                <a:cs typeface="Times New Roman" panose="02020603050405020304" pitchFamily="18" charset="0"/>
              </a:rPr>
              <a:t>The dataset is loaded into the </a:t>
            </a:r>
            <a:r>
              <a:rPr lang="en-US" sz="2300" dirty="0" err="1">
                <a:latin typeface="Times New Roman" panose="02020603050405020304" pitchFamily="18" charset="0"/>
                <a:cs typeface="Times New Roman" panose="02020603050405020304" pitchFamily="18" charset="0"/>
              </a:rPr>
              <a:t>Jupyter</a:t>
            </a:r>
            <a:r>
              <a:rPr lang="en-US" sz="2300" dirty="0">
                <a:latin typeface="Times New Roman" panose="02020603050405020304" pitchFamily="18" charset="0"/>
                <a:cs typeface="Times New Roman" panose="02020603050405020304" pitchFamily="18" charset="0"/>
              </a:rPr>
              <a:t> notebook using the code </a:t>
            </a:r>
            <a:r>
              <a:rPr lang="en-US" sz="2300" dirty="0" err="1">
                <a:latin typeface="Times New Roman" panose="02020603050405020304" pitchFamily="18" charset="0"/>
                <a:cs typeface="Times New Roman" panose="02020603050405020304" pitchFamily="18" charset="0"/>
              </a:rPr>
              <a:t>pd.read_csv</a:t>
            </a:r>
            <a:r>
              <a:rPr lang="en-US" sz="2300" dirty="0">
                <a:latin typeface="Times New Roman" panose="02020603050405020304" pitchFamily="18" charset="0"/>
                <a:cs typeface="Times New Roman" panose="02020603050405020304" pitchFamily="18" charset="0"/>
              </a:rPr>
              <a:t>.</a:t>
            </a:r>
          </a:p>
          <a:p>
            <a:r>
              <a:rPr lang="en-US" sz="2300" dirty="0">
                <a:latin typeface="Times New Roman" panose="02020603050405020304" pitchFamily="18" charset="0"/>
                <a:cs typeface="Times New Roman" panose="02020603050405020304" pitchFamily="18" charset="0"/>
              </a:rPr>
              <a:t>The dataset comprises of 2240 rows and 29 columns.</a:t>
            </a:r>
          </a:p>
          <a:p>
            <a:r>
              <a:rPr lang="en-US" sz="2300" dirty="0">
                <a:latin typeface="Times New Roman" panose="02020603050405020304" pitchFamily="18" charset="0"/>
                <a:cs typeface="Times New Roman" panose="02020603050405020304" pitchFamily="18" charset="0"/>
              </a:rPr>
              <a:t>The variables list includes some important features like marital status of the customer, education level of the customer, yearly income of the customer, customer </a:t>
            </a:r>
            <a:r>
              <a:rPr lang="en-US" sz="2300" dirty="0" err="1">
                <a:latin typeface="Times New Roman" panose="02020603050405020304" pitchFamily="18" charset="0"/>
                <a:cs typeface="Times New Roman" panose="02020603050405020304" pitchFamily="18" charset="0"/>
              </a:rPr>
              <a:t>acceptancedata</a:t>
            </a:r>
            <a:r>
              <a:rPr lang="en-US" sz="2300" dirty="0">
                <a:latin typeface="Times New Roman" panose="02020603050405020304" pitchFamily="18" charset="0"/>
                <a:cs typeface="Times New Roman" panose="02020603050405020304" pitchFamily="18" charset="0"/>
              </a:rPr>
              <a:t>, amount spent on specific products by the customer, number of purchases made in stores and on the website, and campaign responses for the participation in the campaign.</a:t>
            </a:r>
          </a:p>
        </p:txBody>
      </p:sp>
      <p:sp>
        <p:nvSpPr>
          <p:cNvPr id="34" name="Rectangle 3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screenshot of a computer&#10;&#10;Description automatically generated">
            <a:extLst>
              <a:ext uri="{FF2B5EF4-FFF2-40B4-BE49-F238E27FC236}">
                <a16:creationId xmlns:a16="http://schemas.microsoft.com/office/drawing/2014/main" id="{05AF5D4C-4C42-3DF3-8A22-F3D3EBA67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683" y="1512855"/>
            <a:ext cx="5842076" cy="3191225"/>
          </a:xfrm>
          <a:prstGeom prst="rect">
            <a:avLst/>
          </a:prstGeom>
        </p:spPr>
      </p:pic>
      <p:sp>
        <p:nvSpPr>
          <p:cNvPr id="4" name="Slide Number Placeholder 3">
            <a:extLst>
              <a:ext uri="{FF2B5EF4-FFF2-40B4-BE49-F238E27FC236}">
                <a16:creationId xmlns:a16="http://schemas.microsoft.com/office/drawing/2014/main" id="{91B859A0-BE6F-50D6-7ADC-0A994BF164B2}"/>
              </a:ext>
            </a:extLst>
          </p:cNvPr>
          <p:cNvSpPr>
            <a:spLocks noGrp="1"/>
          </p:cNvSpPr>
          <p:nvPr>
            <p:ph type="sldNum" sz="quarter" idx="12"/>
          </p:nvPr>
        </p:nvSpPr>
        <p:spPr/>
        <p:txBody>
          <a:bodyPr/>
          <a:lstStyle/>
          <a:p>
            <a:fld id="{D39BD556-3468-48F8-B2A5-176EFB59EAAB}" type="slidenum">
              <a:rPr lang="en-US" smtClean="0"/>
              <a:t>4</a:t>
            </a:fld>
            <a:endParaRPr lang="en-US"/>
          </a:p>
        </p:txBody>
      </p:sp>
    </p:spTree>
    <p:extLst>
      <p:ext uri="{BB962C8B-B14F-4D97-AF65-F5344CB8AC3E}">
        <p14:creationId xmlns:p14="http://schemas.microsoft.com/office/powerpoint/2010/main" val="136704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D13D9DC-707C-61B8-40F1-790226B34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0995"/>
            <a:ext cx="4896243" cy="63804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2842F4-3C21-C7BE-B136-8C7F239E008F}"/>
              </a:ext>
            </a:extLst>
          </p:cNvPr>
          <p:cNvSpPr txBox="1"/>
          <p:nvPr/>
        </p:nvSpPr>
        <p:spPr>
          <a:xfrm>
            <a:off x="4784483" y="80010"/>
            <a:ext cx="7295757" cy="680186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DATA PREPROCESSING</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involves data cleaning and transforming the raw data into clean and useful data ready for data analysis.</a:t>
            </a:r>
            <a:endParaRPr lang="en-US" sz="2700" b="1" dirty="0">
              <a:latin typeface="Times New Roman" panose="02020603050405020304" pitchFamily="18" charset="0"/>
              <a:cs typeface="Times New Roman" panose="02020603050405020304" pitchFamily="18" charset="0"/>
            </a:endParaRPr>
          </a:p>
          <a:p>
            <a:r>
              <a:rPr lang="en-US" sz="2700" b="1" dirty="0">
                <a:latin typeface="Times New Roman" panose="02020603050405020304" pitchFamily="18" charset="0"/>
                <a:cs typeface="Times New Roman" panose="02020603050405020304" pitchFamily="18" charset="0"/>
              </a:rPr>
              <a:t>DATA CLEANING</a:t>
            </a:r>
          </a:p>
          <a:p>
            <a:pPr marL="457200" indent="-457200">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The first step in data preprocessing is to check for any missing values using a heatmap.</a:t>
            </a:r>
          </a:p>
          <a:p>
            <a:pPr marL="457200" indent="-457200">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The ‘Income’ column reveals missing values in it. There are about 24 missing values in the Income column.</a:t>
            </a:r>
          </a:p>
          <a:p>
            <a:pPr marL="457200" indent="-457200">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The outliers are detected using boxplot and then removed by calculating the interquartile range- IQR. </a:t>
            </a:r>
          </a:p>
          <a:p>
            <a:pPr marL="457200" indent="-457200">
              <a:buFont typeface="Arial" panose="020B0604020202020204" pitchFamily="34" charset="0"/>
              <a:buChar char="•"/>
            </a:pPr>
            <a:r>
              <a:rPr lang="en-US" sz="2700" dirty="0" err="1">
                <a:latin typeface="Times New Roman" panose="02020603050405020304" pitchFamily="18" charset="0"/>
                <a:cs typeface="Times New Roman" panose="02020603050405020304" pitchFamily="18" charset="0"/>
              </a:rPr>
              <a:t>df</a:t>
            </a:r>
            <a:r>
              <a:rPr lang="en-US" sz="2700" dirty="0">
                <a:latin typeface="Times New Roman" panose="02020603050405020304" pitchFamily="18" charset="0"/>
                <a:cs typeface="Times New Roman" panose="02020603050405020304" pitchFamily="18" charset="0"/>
              </a:rPr>
              <a:t> = </a:t>
            </a:r>
            <a:r>
              <a:rPr lang="en-US" sz="2700" dirty="0" err="1">
                <a:latin typeface="Times New Roman" panose="02020603050405020304" pitchFamily="18" charset="0"/>
                <a:cs typeface="Times New Roman" panose="02020603050405020304" pitchFamily="18" charset="0"/>
              </a:rPr>
              <a:t>df</a:t>
            </a:r>
            <a:r>
              <a:rPr lang="en-US" sz="2700" dirty="0">
                <a:latin typeface="Times New Roman" panose="02020603050405020304" pitchFamily="18" charset="0"/>
                <a:cs typeface="Times New Roman" panose="02020603050405020304" pitchFamily="18" charset="0"/>
              </a:rPr>
              <a:t>[~((</a:t>
            </a:r>
            <a:r>
              <a:rPr lang="en-US" sz="2700" dirty="0" err="1">
                <a:latin typeface="Times New Roman" panose="02020603050405020304" pitchFamily="18" charset="0"/>
                <a:cs typeface="Times New Roman" panose="02020603050405020304" pitchFamily="18" charset="0"/>
              </a:rPr>
              <a:t>df</a:t>
            </a:r>
            <a:r>
              <a:rPr lang="en-US" sz="2700" dirty="0">
                <a:latin typeface="Times New Roman" panose="02020603050405020304" pitchFamily="18" charset="0"/>
                <a:cs typeface="Times New Roman" panose="02020603050405020304" pitchFamily="18" charset="0"/>
              </a:rPr>
              <a:t>['Income'] &lt; (Q1 - 1.5 * IQR)) |    (</a:t>
            </a:r>
            <a:r>
              <a:rPr lang="en-US" sz="2700" dirty="0" err="1">
                <a:latin typeface="Times New Roman" panose="02020603050405020304" pitchFamily="18" charset="0"/>
                <a:cs typeface="Times New Roman" panose="02020603050405020304" pitchFamily="18" charset="0"/>
              </a:rPr>
              <a:t>df</a:t>
            </a:r>
            <a:r>
              <a:rPr lang="en-US" sz="2700" dirty="0">
                <a:latin typeface="Times New Roman" panose="02020603050405020304" pitchFamily="18" charset="0"/>
                <a:cs typeface="Times New Roman" panose="02020603050405020304" pitchFamily="18" charset="0"/>
              </a:rPr>
              <a:t>['Income'] &gt; (Q3 + 1.5 * IQR)))].</a:t>
            </a:r>
          </a:p>
          <a:p>
            <a:pPr marL="457200" indent="-457200">
              <a:buFont typeface="Arial" panose="020B0604020202020204" pitchFamily="34" charset="0"/>
              <a:buChar char="•"/>
            </a:pPr>
            <a:endParaRPr lang="en-US" sz="27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8192D9E-C125-AA42-026A-A818EC4F8ADA}"/>
              </a:ext>
            </a:extLst>
          </p:cNvPr>
          <p:cNvSpPr>
            <a:spLocks noGrp="1"/>
          </p:cNvSpPr>
          <p:nvPr>
            <p:ph type="sldNum" sz="quarter" idx="12"/>
          </p:nvPr>
        </p:nvSpPr>
        <p:spPr/>
        <p:txBody>
          <a:bodyPr/>
          <a:lstStyle/>
          <a:p>
            <a:fld id="{D39BD556-3468-48F8-B2A5-176EFB59EAAB}" type="slidenum">
              <a:rPr lang="en-US" smtClean="0"/>
              <a:t>5</a:t>
            </a:fld>
            <a:endParaRPr lang="en-US"/>
          </a:p>
        </p:txBody>
      </p:sp>
    </p:spTree>
    <p:extLst>
      <p:ext uri="{BB962C8B-B14F-4D97-AF65-F5344CB8AC3E}">
        <p14:creationId xmlns:p14="http://schemas.microsoft.com/office/powerpoint/2010/main" val="86608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F198DA6-5EFD-6CC6-52C1-C6F5A1BE77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3697" y="101600"/>
            <a:ext cx="5303531" cy="517144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8319221-1BEA-FBF1-B084-8A630701F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79400"/>
            <a:ext cx="5524500" cy="49936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73E0FD-CC4E-44F9-01E0-3AFD07FCA085}"/>
              </a:ext>
            </a:extLst>
          </p:cNvPr>
          <p:cNvSpPr txBox="1"/>
          <p:nvPr/>
        </p:nvSpPr>
        <p:spPr>
          <a:xfrm>
            <a:off x="413696" y="5120640"/>
            <a:ext cx="5303531" cy="1446550"/>
          </a:xfrm>
          <a:prstGeom prst="rect">
            <a:avLst/>
          </a:prstGeom>
          <a:noFill/>
        </p:spPr>
        <p:txBody>
          <a:bodyPr wrap="square" rtlCol="0">
            <a:spAutoFit/>
          </a:bodyPr>
          <a:lstStyle/>
          <a:p>
            <a:pPr marL="342900" indent="-342900">
              <a:buFontTx/>
              <a:buChar char="-"/>
            </a:pPr>
            <a:r>
              <a:rPr lang="en-US" sz="2200" dirty="0">
                <a:latin typeface="Times New Roman" panose="02020603050405020304" pitchFamily="18" charset="0"/>
                <a:cs typeface="Times New Roman" panose="02020603050405020304" pitchFamily="18" charset="0"/>
              </a:rPr>
              <a:t>The above boxplot is plotted for the variable ‘Income’ to determine the presence of outliers in the column.</a:t>
            </a:r>
          </a:p>
          <a:p>
            <a:pPr marL="342900" indent="-342900">
              <a:buFontTx/>
              <a:buChar char="-"/>
            </a:pPr>
            <a:r>
              <a:rPr lang="en-US" sz="2200" dirty="0">
                <a:latin typeface="Times New Roman" panose="02020603050405020304" pitchFamily="18" charset="0"/>
                <a:cs typeface="Times New Roman" panose="02020603050405020304" pitchFamily="18" charset="0"/>
              </a:rPr>
              <a:t>There are two outliers present in the plot.</a:t>
            </a:r>
          </a:p>
        </p:txBody>
      </p:sp>
      <p:sp>
        <p:nvSpPr>
          <p:cNvPr id="4" name="TextBox 3">
            <a:extLst>
              <a:ext uri="{FF2B5EF4-FFF2-40B4-BE49-F238E27FC236}">
                <a16:creationId xmlns:a16="http://schemas.microsoft.com/office/drawing/2014/main" id="{34F5B315-F7C2-6F3E-0CFC-F983FD895419}"/>
              </a:ext>
            </a:extLst>
          </p:cNvPr>
          <p:cNvSpPr txBox="1"/>
          <p:nvPr/>
        </p:nvSpPr>
        <p:spPr>
          <a:xfrm>
            <a:off x="6753860" y="5072896"/>
            <a:ext cx="4866640" cy="1785104"/>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 The above boxplot is plotted after the removal of outliers based on the Inter Quartile Range.</a:t>
            </a:r>
          </a:p>
          <a:p>
            <a:r>
              <a:rPr lang="en-US" sz="2200" dirty="0">
                <a:latin typeface="Times New Roman" panose="02020603050405020304" pitchFamily="18" charset="0"/>
                <a:cs typeface="Times New Roman" panose="02020603050405020304" pitchFamily="18" charset="0"/>
              </a:rPr>
              <a:t>- We can see the absence of outliers suggesting the absence.</a:t>
            </a:r>
          </a:p>
        </p:txBody>
      </p:sp>
      <p:sp>
        <p:nvSpPr>
          <p:cNvPr id="2" name="Slide Number Placeholder 1">
            <a:extLst>
              <a:ext uri="{FF2B5EF4-FFF2-40B4-BE49-F238E27FC236}">
                <a16:creationId xmlns:a16="http://schemas.microsoft.com/office/drawing/2014/main" id="{2465DD74-85A5-FB4A-7FC6-9648D828D2CF}"/>
              </a:ext>
            </a:extLst>
          </p:cNvPr>
          <p:cNvSpPr>
            <a:spLocks noGrp="1"/>
          </p:cNvSpPr>
          <p:nvPr>
            <p:ph type="sldNum" sz="quarter" idx="12"/>
          </p:nvPr>
        </p:nvSpPr>
        <p:spPr/>
        <p:txBody>
          <a:bodyPr/>
          <a:lstStyle/>
          <a:p>
            <a:fld id="{D39BD556-3468-48F8-B2A5-176EFB59EAAB}" type="slidenum">
              <a:rPr lang="en-US" smtClean="0"/>
              <a:t>6</a:t>
            </a:fld>
            <a:endParaRPr lang="en-US"/>
          </a:p>
        </p:txBody>
      </p:sp>
    </p:spTree>
    <p:extLst>
      <p:ext uri="{BB962C8B-B14F-4D97-AF65-F5344CB8AC3E}">
        <p14:creationId xmlns:p14="http://schemas.microsoft.com/office/powerpoint/2010/main" val="366115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42"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fade">
                                      <p:cBhvr>
                                        <p:cTn id="9" dur="1000"/>
                                        <p:tgtEl>
                                          <p:spTgt spid="3"/>
                                        </p:tgtEl>
                                      </p:cBhvr>
                                    </p:animEffect>
                                    <p:anim calcmode="lin" valueType="num">
                                      <p:cBhvr>
                                        <p:cTn id="10" dur="1000" fill="hold"/>
                                        <p:tgtEl>
                                          <p:spTgt spid="3"/>
                                        </p:tgtEl>
                                        <p:attrNameLst>
                                          <p:attrName>ppt_x</p:attrName>
                                        </p:attrNameLst>
                                      </p:cBhvr>
                                      <p:tavLst>
                                        <p:tav tm="0">
                                          <p:val>
                                            <p:strVal val="#ppt_x"/>
                                          </p:val>
                                        </p:tav>
                                        <p:tav tm="100000">
                                          <p:val>
                                            <p:strVal val="#ppt_x"/>
                                          </p:val>
                                        </p:tav>
                                      </p:tavLst>
                                    </p:anim>
                                    <p:anim calcmode="lin" valueType="num">
                                      <p:cBhvr>
                                        <p:cTn id="11" dur="1000" fill="hold"/>
                                        <p:tgtEl>
                                          <p:spTgt spid="3"/>
                                        </p:tgtEl>
                                        <p:attrNameLst>
                                          <p:attrName>ppt_y</p:attrName>
                                        </p:attrNameLst>
                                      </p:cBhvr>
                                      <p:tavLst>
                                        <p:tav tm="0">
                                          <p:val>
                                            <p:strVal val="#ppt_y+.1"/>
                                          </p:val>
                                        </p:tav>
                                        <p:tav tm="100000">
                                          <p:val>
                                            <p:strVal val="#ppt_y"/>
                                          </p:val>
                                        </p:tav>
                                      </p:tavLst>
                                    </p:anim>
                                  </p:childTnLst>
                                </p:cTn>
                              </p:par>
                              <p:par>
                                <p:cTn id="12" presetID="1" presetClass="entr" presetSubtype="0" fill="hold" nodeType="withEffect">
                                  <p:stCondLst>
                                    <p:cond delay="0"/>
                                  </p:stCondLst>
                                  <p:childTnLst>
                                    <p:set>
                                      <p:cBhvr>
                                        <p:cTn id="13" dur="1" fill="hold">
                                          <p:stCondLst>
                                            <p:cond delay="0"/>
                                          </p:stCondLst>
                                        </p:cTn>
                                        <p:tgtEl>
                                          <p:spTgt spid="4100"/>
                                        </p:tgtEl>
                                        <p:attrNameLst>
                                          <p:attrName>style.visibility</p:attrName>
                                        </p:attrNameLst>
                                      </p:cBhvr>
                                      <p:to>
                                        <p:strVal val="visible"/>
                                      </p:to>
                                    </p:set>
                                  </p:childTnLst>
                                </p:cTn>
                              </p:par>
                              <p:par>
                                <p:cTn id="14" presetID="42"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8DC42B-EE5B-C1AA-5015-8ADD57ABEB35}"/>
              </a:ext>
            </a:extLst>
          </p:cNvPr>
          <p:cNvSpPr>
            <a:spLocks noGrp="1"/>
          </p:cNvSpPr>
          <p:nvPr>
            <p:ph idx="1"/>
          </p:nvPr>
        </p:nvSpPr>
        <p:spPr>
          <a:xfrm>
            <a:off x="1371599" y="2318197"/>
            <a:ext cx="9724031" cy="3683358"/>
          </a:xfrm>
        </p:spPr>
        <p:txBody>
          <a:bodyPr anchor="ctr">
            <a:noAutofit/>
          </a:bodyPr>
          <a:lstStyle/>
          <a:p>
            <a:r>
              <a:rPr lang="en-US" sz="2200" dirty="0">
                <a:latin typeface="Times New Roman" panose="02020603050405020304" pitchFamily="18" charset="0"/>
                <a:cs typeface="Times New Roman" panose="02020603050405020304" pitchFamily="18" charset="0"/>
              </a:rPr>
              <a:t>Then, we check for the presence of any duplicate rows in the dataset. The dataset has zero duplicate rows.</a:t>
            </a:r>
          </a:p>
          <a:p>
            <a:r>
              <a:rPr lang="en-US" sz="2200" dirty="0">
                <a:latin typeface="Times New Roman" panose="02020603050405020304" pitchFamily="18" charset="0"/>
                <a:cs typeface="Times New Roman" panose="02020603050405020304" pitchFamily="18" charset="0"/>
              </a:rPr>
              <a:t>Next step is to identify the variables with constant values in order to drop them as they do not play a role in evaluating the model.</a:t>
            </a:r>
          </a:p>
          <a:p>
            <a:r>
              <a:rPr lang="en-US" sz="2200" dirty="0">
                <a:latin typeface="Times New Roman" panose="02020603050405020304" pitchFamily="18" charset="0"/>
                <a:cs typeface="Times New Roman" panose="02020603050405020304" pitchFamily="18" charset="0"/>
              </a:rPr>
              <a:t>The columns ‘</a:t>
            </a:r>
            <a:r>
              <a:rPr lang="en-US" sz="2200" dirty="0" err="1">
                <a:latin typeface="Times New Roman" panose="02020603050405020304" pitchFamily="18" charset="0"/>
                <a:cs typeface="Times New Roman" panose="02020603050405020304" pitchFamily="18" charset="0"/>
              </a:rPr>
              <a:t>Z_CostContact</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Z_Revenue</a:t>
            </a:r>
            <a:r>
              <a:rPr lang="en-US" sz="2200" dirty="0">
                <a:latin typeface="Times New Roman" panose="02020603050405020304" pitchFamily="18" charset="0"/>
                <a:cs typeface="Times New Roman" panose="02020603050405020304" pitchFamily="18" charset="0"/>
              </a:rPr>
              <a:t>’ are the two columns with constant values and are dropped for better analysis of the dataset.</a:t>
            </a:r>
          </a:p>
          <a:p>
            <a:pPr marL="0" indent="0">
              <a:buNone/>
            </a:pPr>
            <a:r>
              <a:rPr lang="en-US" sz="2200" b="1" dirty="0">
                <a:latin typeface="Times New Roman" panose="02020603050405020304" pitchFamily="18" charset="0"/>
                <a:cs typeface="Times New Roman" panose="02020603050405020304" pitchFamily="18" charset="0"/>
              </a:rPr>
              <a:t>Feature engineering</a:t>
            </a:r>
          </a:p>
          <a:p>
            <a:r>
              <a:rPr lang="en-US" sz="2200" dirty="0">
                <a:latin typeface="Times New Roman" panose="02020603050405020304" pitchFamily="18" charset="0"/>
                <a:cs typeface="Times New Roman" panose="02020603050405020304" pitchFamily="18" charset="0"/>
              </a:rPr>
              <a:t>This step helps in creation of new variable in the dataset that helps us in achieving the goal of the project.</a:t>
            </a:r>
          </a:p>
          <a:p>
            <a:r>
              <a:rPr lang="en-US" sz="2200" dirty="0">
                <a:latin typeface="Times New Roman" panose="02020603050405020304" pitchFamily="18" charset="0"/>
                <a:cs typeface="Times New Roman" panose="02020603050405020304" pitchFamily="18" charset="0"/>
              </a:rPr>
              <a:t>The first feature that is added is creating an ‘Age’ column from ‘</a:t>
            </a:r>
            <a:r>
              <a:rPr lang="en-US" sz="2200" dirty="0" err="1">
                <a:latin typeface="Times New Roman" panose="02020603050405020304" pitchFamily="18" charset="0"/>
                <a:cs typeface="Times New Roman" panose="02020603050405020304" pitchFamily="18" charset="0"/>
              </a:rPr>
              <a:t>Year_Birth</a:t>
            </a:r>
            <a:r>
              <a:rPr lang="en-US" sz="2200" dirty="0">
                <a:latin typeface="Times New Roman" panose="02020603050405020304" pitchFamily="18" charset="0"/>
                <a:cs typeface="Times New Roman" panose="02020603050405020304" pitchFamily="18" charset="0"/>
              </a:rPr>
              <a:t>’ column.</a:t>
            </a:r>
          </a:p>
          <a:p>
            <a:r>
              <a:rPr lang="en-US" sz="2200" dirty="0">
                <a:latin typeface="Times New Roman" panose="02020603050405020304" pitchFamily="18" charset="0"/>
                <a:cs typeface="Times New Roman" panose="02020603050405020304" pitchFamily="18" charset="0"/>
              </a:rPr>
              <a:t>Education column has many unique values and requires distinction.</a:t>
            </a:r>
          </a:p>
          <a:p>
            <a:r>
              <a:rPr lang="en-US" sz="2200" dirty="0">
                <a:latin typeface="Times New Roman" panose="02020603050405020304" pitchFamily="18" charset="0"/>
                <a:cs typeface="Times New Roman" panose="02020603050405020304" pitchFamily="18" charset="0"/>
              </a:rPr>
              <a:t>Second feature is creating an ‘</a:t>
            </a:r>
            <a:r>
              <a:rPr lang="en-US" sz="2200" dirty="0" err="1">
                <a:latin typeface="Times New Roman" panose="02020603050405020304" pitchFamily="18" charset="0"/>
                <a:cs typeface="Times New Roman" panose="02020603050405020304" pitchFamily="18" charset="0"/>
              </a:rPr>
              <a:t>Education_Level</a:t>
            </a:r>
            <a:r>
              <a:rPr lang="en-US" sz="2200" dirty="0">
                <a:latin typeface="Times New Roman" panose="02020603050405020304" pitchFamily="18" charset="0"/>
                <a:cs typeface="Times New Roman" panose="02020603050405020304" pitchFamily="18" charset="0"/>
              </a:rPr>
              <a:t>’ column from ‘Education’ column.</a:t>
            </a:r>
          </a:p>
        </p:txBody>
      </p:sp>
      <p:sp>
        <p:nvSpPr>
          <p:cNvPr id="2" name="Slide Number Placeholder 1">
            <a:extLst>
              <a:ext uri="{FF2B5EF4-FFF2-40B4-BE49-F238E27FC236}">
                <a16:creationId xmlns:a16="http://schemas.microsoft.com/office/drawing/2014/main" id="{87076799-D462-9EB3-6E99-602119FE245C}"/>
              </a:ext>
            </a:extLst>
          </p:cNvPr>
          <p:cNvSpPr>
            <a:spLocks noGrp="1"/>
          </p:cNvSpPr>
          <p:nvPr>
            <p:ph type="sldNum" sz="quarter" idx="12"/>
          </p:nvPr>
        </p:nvSpPr>
        <p:spPr/>
        <p:txBody>
          <a:bodyPr/>
          <a:lstStyle/>
          <a:p>
            <a:fld id="{D39BD556-3468-48F8-B2A5-176EFB59EAAB}" type="slidenum">
              <a:rPr lang="en-US" smtClean="0"/>
              <a:t>7</a:t>
            </a:fld>
            <a:endParaRPr lang="en-US"/>
          </a:p>
        </p:txBody>
      </p:sp>
    </p:spTree>
    <p:extLst>
      <p:ext uri="{BB962C8B-B14F-4D97-AF65-F5344CB8AC3E}">
        <p14:creationId xmlns:p14="http://schemas.microsoft.com/office/powerpoint/2010/main" val="317887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46EC61-759D-FFBC-0B4A-83ED21B79683}"/>
              </a:ext>
            </a:extLst>
          </p:cNvPr>
          <p:cNvSpPr>
            <a:spLocks noGrp="1"/>
          </p:cNvSpPr>
          <p:nvPr>
            <p:ph idx="1"/>
          </p:nvPr>
        </p:nvSpPr>
        <p:spPr>
          <a:xfrm>
            <a:off x="1371599" y="2318197"/>
            <a:ext cx="9724031" cy="3683358"/>
          </a:xfrm>
        </p:spPr>
        <p:txBody>
          <a:bodyPr anchor="ctr">
            <a:noAutofit/>
          </a:bodyPr>
          <a:lstStyle/>
          <a:p>
            <a:r>
              <a:rPr lang="en-US" sz="2300" dirty="0">
                <a:latin typeface="Times New Roman" panose="02020603050405020304" pitchFamily="18" charset="0"/>
                <a:cs typeface="Times New Roman" panose="02020603050405020304" pitchFamily="18" charset="0"/>
              </a:rPr>
              <a:t>Third feature is creating a ‘</a:t>
            </a:r>
            <a:r>
              <a:rPr lang="en-US" sz="2300" dirty="0" err="1">
                <a:latin typeface="Times New Roman" panose="02020603050405020304" pitchFamily="18" charset="0"/>
                <a:cs typeface="Times New Roman" panose="02020603050405020304" pitchFamily="18" charset="0"/>
              </a:rPr>
              <a:t>Living_Status</a:t>
            </a:r>
            <a:r>
              <a:rPr lang="en-US" sz="2300" dirty="0">
                <a:latin typeface="Times New Roman" panose="02020603050405020304" pitchFamily="18" charset="0"/>
                <a:cs typeface="Times New Roman" panose="02020603050405020304" pitchFamily="18" charset="0"/>
              </a:rPr>
              <a:t>’ column from ‘</a:t>
            </a:r>
            <a:r>
              <a:rPr lang="en-US" sz="2300" dirty="0" err="1">
                <a:latin typeface="Times New Roman" panose="02020603050405020304" pitchFamily="18" charset="0"/>
                <a:cs typeface="Times New Roman" panose="02020603050405020304" pitchFamily="18" charset="0"/>
              </a:rPr>
              <a:t>Marriage_Status</a:t>
            </a:r>
            <a:r>
              <a:rPr lang="en-US" sz="2300" dirty="0">
                <a:latin typeface="Times New Roman" panose="02020603050405020304" pitchFamily="18" charset="0"/>
                <a:cs typeface="Times New Roman" panose="02020603050405020304" pitchFamily="18" charset="0"/>
              </a:rPr>
              <a:t>’ column.</a:t>
            </a:r>
          </a:p>
          <a:p>
            <a:r>
              <a:rPr lang="en-US" sz="2300" dirty="0">
                <a:latin typeface="Times New Roman" panose="02020603050405020304" pitchFamily="18" charset="0"/>
                <a:cs typeface="Times New Roman" panose="02020603050405020304" pitchFamily="18" charset="0"/>
              </a:rPr>
              <a:t>Fourth feature is creating a ‘</a:t>
            </a:r>
            <a:r>
              <a:rPr lang="en-US" sz="2300" dirty="0" err="1">
                <a:latin typeface="Times New Roman" panose="02020603050405020304" pitchFamily="18" charset="0"/>
                <a:cs typeface="Times New Roman" panose="02020603050405020304" pitchFamily="18" charset="0"/>
              </a:rPr>
              <a:t>Total_Campaigns_Accepted</a:t>
            </a:r>
            <a:r>
              <a:rPr lang="en-US" sz="2300" dirty="0">
                <a:latin typeface="Times New Roman" panose="02020603050405020304" pitchFamily="18" charset="0"/>
                <a:cs typeface="Times New Roman" panose="02020603050405020304" pitchFamily="18" charset="0"/>
              </a:rPr>
              <a:t>’ by summing the total number of campaigns accepted.</a:t>
            </a:r>
          </a:p>
          <a:p>
            <a:r>
              <a:rPr lang="en-US" sz="2300" dirty="0">
                <a:latin typeface="Times New Roman" panose="02020603050405020304" pitchFamily="18" charset="0"/>
                <a:cs typeface="Times New Roman" panose="02020603050405020304" pitchFamily="18" charset="0"/>
              </a:rPr>
              <a:t>Fifth feature is creating a ‘Total spending’ column.</a:t>
            </a:r>
          </a:p>
          <a:p>
            <a:r>
              <a:rPr lang="en-US" sz="2300" dirty="0">
                <a:latin typeface="Times New Roman" panose="02020603050405020304" pitchFamily="18" charset="0"/>
                <a:cs typeface="Times New Roman" panose="02020603050405020304" pitchFamily="18" charset="0"/>
              </a:rPr>
              <a:t> Sixth feature is creating a ‘Parent’ column to know whether the customer is a parent or not.</a:t>
            </a:r>
          </a:p>
          <a:p>
            <a:r>
              <a:rPr lang="en-US" sz="2300" dirty="0">
                <a:latin typeface="Times New Roman" panose="02020603050405020304" pitchFamily="18" charset="0"/>
                <a:cs typeface="Times New Roman" panose="02020603050405020304" pitchFamily="18" charset="0"/>
              </a:rPr>
              <a:t>These features help in understanding the data and categorize them accordingly for better analysis.</a:t>
            </a:r>
          </a:p>
          <a:p>
            <a:r>
              <a:rPr lang="en-US" sz="2300" dirty="0">
                <a:latin typeface="Times New Roman" panose="02020603050405020304" pitchFamily="18" charset="0"/>
                <a:cs typeface="Times New Roman" panose="02020603050405020304" pitchFamily="18" charset="0"/>
              </a:rPr>
              <a:t>Now there are 33 columns in the dataset.</a:t>
            </a:r>
          </a:p>
          <a:p>
            <a:r>
              <a:rPr lang="en-US" sz="2300" dirty="0">
                <a:latin typeface="Times New Roman" panose="02020603050405020304" pitchFamily="18" charset="0"/>
                <a:cs typeface="Times New Roman" panose="02020603050405020304" pitchFamily="18" charset="0"/>
              </a:rPr>
              <a:t>Dropping unnecessary features- ‘</a:t>
            </a:r>
            <a:r>
              <a:rPr lang="en-US" sz="2300" dirty="0" err="1">
                <a:latin typeface="Times New Roman" panose="02020603050405020304" pitchFamily="18" charset="0"/>
                <a:cs typeface="Times New Roman" panose="02020603050405020304" pitchFamily="18" charset="0"/>
              </a:rPr>
              <a:t>Dt_Customer</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Year_Birth</a:t>
            </a:r>
            <a:r>
              <a:rPr lang="en-US" sz="2300" dirty="0">
                <a:latin typeface="Times New Roman" panose="02020603050405020304" pitchFamily="18" charset="0"/>
                <a:cs typeface="Times New Roman" panose="02020603050405020304" pitchFamily="18" charset="0"/>
              </a:rPr>
              <a:t>’, and ‘ID’.</a:t>
            </a:r>
          </a:p>
          <a:p>
            <a:pPr marL="0" indent="0">
              <a:buNone/>
            </a:pPr>
            <a:endParaRPr lang="en-US" sz="23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1EB02C0-AFE8-057B-0B32-7643E9CC1B94}"/>
              </a:ext>
            </a:extLst>
          </p:cNvPr>
          <p:cNvSpPr>
            <a:spLocks noGrp="1"/>
          </p:cNvSpPr>
          <p:nvPr>
            <p:ph type="sldNum" sz="quarter" idx="12"/>
          </p:nvPr>
        </p:nvSpPr>
        <p:spPr/>
        <p:txBody>
          <a:bodyPr/>
          <a:lstStyle/>
          <a:p>
            <a:fld id="{D39BD556-3468-48F8-B2A5-176EFB59EAAB}" type="slidenum">
              <a:rPr lang="en-US" smtClean="0"/>
              <a:t>8</a:t>
            </a:fld>
            <a:endParaRPr lang="en-US"/>
          </a:p>
        </p:txBody>
      </p:sp>
    </p:spTree>
    <p:extLst>
      <p:ext uri="{BB962C8B-B14F-4D97-AF65-F5344CB8AC3E}">
        <p14:creationId xmlns:p14="http://schemas.microsoft.com/office/powerpoint/2010/main" val="346696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3C4D39-3759-A0ED-C020-01CBC483D08B}"/>
              </a:ext>
            </a:extLst>
          </p:cNvPr>
          <p:cNvSpPr>
            <a:spLocks noGrp="1"/>
          </p:cNvSpPr>
          <p:nvPr>
            <p:ph idx="1"/>
          </p:nvPr>
        </p:nvSpPr>
        <p:spPr>
          <a:xfrm>
            <a:off x="5130799" y="81280"/>
            <a:ext cx="7061199" cy="6644639"/>
          </a:xfrm>
        </p:spPr>
        <p:txBody>
          <a:bodyPr>
            <a:normAutofit/>
          </a:bodyPr>
          <a:lstStyle/>
          <a:p>
            <a:pPr marL="0" indent="0">
              <a:buNone/>
            </a:pPr>
            <a:r>
              <a:rPr lang="en-US" sz="3000" b="1" dirty="0">
                <a:latin typeface="Times New Roman" panose="02020603050405020304" pitchFamily="18" charset="0"/>
                <a:cs typeface="Times New Roman" panose="02020603050405020304" pitchFamily="18" charset="0"/>
              </a:rPr>
              <a:t>EXPLORATORY DATA ANALYSIS</a:t>
            </a:r>
          </a:p>
          <a:p>
            <a:r>
              <a:rPr lang="en-US" sz="2500" b="1" dirty="0">
                <a:latin typeface="Times New Roman" panose="02020603050405020304" pitchFamily="18" charset="0"/>
                <a:cs typeface="Times New Roman" panose="02020603050405020304" pitchFamily="18" charset="0"/>
              </a:rPr>
              <a:t>Correlation matrix </a:t>
            </a:r>
            <a:r>
              <a:rPr lang="en-US" sz="2500" dirty="0">
                <a:latin typeface="Times New Roman" panose="02020603050405020304" pitchFamily="18" charset="0"/>
                <a:cs typeface="Times New Roman" panose="02020603050405020304" pitchFamily="18" charset="0"/>
              </a:rPr>
              <a:t>reveals the relationship between individual variables in the dataset.</a:t>
            </a:r>
          </a:p>
          <a:p>
            <a:r>
              <a:rPr lang="en-US" sz="2500" dirty="0">
                <a:latin typeface="Times New Roman" panose="02020603050405020304" pitchFamily="18" charset="0"/>
                <a:cs typeface="Times New Roman" panose="02020603050405020304" pitchFamily="18" charset="0"/>
              </a:rPr>
              <a:t>Positive correlations- </a:t>
            </a:r>
          </a:p>
          <a:p>
            <a:pPr marL="0" indent="0">
              <a:buNone/>
            </a:pPr>
            <a:r>
              <a:rPr lang="en-US" sz="2500" dirty="0">
                <a:latin typeface="Times New Roman" panose="02020603050405020304" pitchFamily="18" charset="0"/>
                <a:cs typeface="Times New Roman" panose="02020603050405020304" pitchFamily="18" charset="0"/>
              </a:rPr>
              <a:t>- Strong positive correlation is seen between </a:t>
            </a:r>
            <a:r>
              <a:rPr lang="en-US" sz="2500" dirty="0" err="1">
                <a:latin typeface="Times New Roman" panose="02020603050405020304" pitchFamily="18" charset="0"/>
                <a:cs typeface="Times New Roman" panose="02020603050405020304" pitchFamily="18" charset="0"/>
              </a:rPr>
              <a:t>Total_Spend</a:t>
            </a:r>
            <a:r>
              <a:rPr lang="en-US" sz="2500" dirty="0">
                <a:latin typeface="Times New Roman" panose="02020603050405020304" pitchFamily="18" charset="0"/>
                <a:cs typeface="Times New Roman" panose="02020603050405020304" pitchFamily="18" charset="0"/>
              </a:rPr>
              <a:t> and </a:t>
            </a:r>
            <a:r>
              <a:rPr lang="en-US" sz="2500" dirty="0" err="1">
                <a:latin typeface="Times New Roman" panose="02020603050405020304" pitchFamily="18" charset="0"/>
                <a:cs typeface="Times New Roman" panose="02020603050405020304" pitchFamily="18" charset="0"/>
              </a:rPr>
              <a:t>MntWines</a:t>
            </a:r>
            <a:r>
              <a:rPr lang="en-US" sz="2500" dirty="0">
                <a:latin typeface="Times New Roman" panose="02020603050405020304" pitchFamily="18" charset="0"/>
                <a:cs typeface="Times New Roman" panose="02020603050405020304" pitchFamily="18" charset="0"/>
              </a:rPr>
              <a:t> with a value of 0.9.</a:t>
            </a:r>
          </a:p>
          <a:p>
            <a:pPr marL="0" indent="0">
              <a:buNone/>
            </a:pP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Total_Spend</a:t>
            </a:r>
            <a:r>
              <a:rPr lang="en-US" sz="2500" dirty="0">
                <a:latin typeface="Times New Roman" panose="02020603050405020304" pitchFamily="18" charset="0"/>
                <a:cs typeface="Times New Roman" panose="02020603050405020304" pitchFamily="18" charset="0"/>
              </a:rPr>
              <a:t> and </a:t>
            </a:r>
            <a:r>
              <a:rPr lang="en-US" sz="2500" dirty="0" err="1">
                <a:latin typeface="Times New Roman" panose="02020603050405020304" pitchFamily="18" charset="0"/>
                <a:cs typeface="Times New Roman" panose="02020603050405020304" pitchFamily="18" charset="0"/>
              </a:rPr>
              <a:t>MntMeatProducts</a:t>
            </a:r>
            <a:r>
              <a:rPr lang="en-US" sz="2500" dirty="0">
                <a:latin typeface="Times New Roman" panose="02020603050405020304" pitchFamily="18" charset="0"/>
                <a:cs typeface="Times New Roman" panose="02020603050405020304" pitchFamily="18" charset="0"/>
              </a:rPr>
              <a:t>: A </a:t>
            </a:r>
            <a:r>
              <a:rPr lang="en-US" sz="2500" dirty="0" err="1">
                <a:latin typeface="Times New Roman" panose="02020603050405020304" pitchFamily="18" charset="0"/>
                <a:cs typeface="Times New Roman" panose="02020603050405020304" pitchFamily="18" charset="0"/>
              </a:rPr>
              <a:t>postive</a:t>
            </a:r>
            <a:r>
              <a:rPr lang="en-US" sz="2500" dirty="0">
                <a:latin typeface="Times New Roman" panose="02020603050405020304" pitchFamily="18" charset="0"/>
                <a:cs typeface="Times New Roman" panose="02020603050405020304" pitchFamily="18" charset="0"/>
              </a:rPr>
              <a:t> correlation of about 0.86 is seen and justifies that with an increase in total spending an increase in the </a:t>
            </a:r>
            <a:r>
              <a:rPr lang="en-US" sz="2500" dirty="0" err="1">
                <a:latin typeface="Times New Roman" panose="02020603050405020304" pitchFamily="18" charset="0"/>
                <a:cs typeface="Times New Roman" panose="02020603050405020304" pitchFamily="18" charset="0"/>
              </a:rPr>
              <a:t>Mnt</a:t>
            </a:r>
            <a:r>
              <a:rPr lang="en-US" sz="2500" dirty="0">
                <a:latin typeface="Times New Roman" panose="02020603050405020304" pitchFamily="18" charset="0"/>
                <a:cs typeface="Times New Roman" panose="02020603050405020304" pitchFamily="18" charset="0"/>
              </a:rPr>
              <a:t> meat products is also seen.</a:t>
            </a:r>
          </a:p>
          <a:p>
            <a:r>
              <a:rPr lang="en-US" sz="2500" dirty="0">
                <a:latin typeface="Times New Roman" panose="02020603050405020304" pitchFamily="18" charset="0"/>
                <a:cs typeface="Times New Roman" panose="02020603050405020304" pitchFamily="18" charset="0"/>
              </a:rPr>
              <a:t>Negative correlations-</a:t>
            </a:r>
          </a:p>
          <a:p>
            <a:pPr marL="0" indent="0">
              <a:buNone/>
            </a:pPr>
            <a:r>
              <a:rPr lang="en-US" sz="2500" dirty="0">
                <a:latin typeface="Times New Roman" panose="02020603050405020304" pitchFamily="18" charset="0"/>
                <a:cs typeface="Times New Roman" panose="02020603050405020304" pitchFamily="18" charset="0"/>
              </a:rPr>
              <a:t>- Strong negative correlation is seen between Income and </a:t>
            </a:r>
            <a:r>
              <a:rPr lang="en-US" sz="2500" dirty="0" err="1">
                <a:latin typeface="Times New Roman" panose="02020603050405020304" pitchFamily="18" charset="0"/>
                <a:cs typeface="Times New Roman" panose="02020603050405020304" pitchFamily="18" charset="0"/>
              </a:rPr>
              <a:t>NumWebVisitsMonth</a:t>
            </a:r>
            <a:r>
              <a:rPr lang="en-US" sz="2500" dirty="0">
                <a:latin typeface="Times New Roman" panose="02020603050405020304" pitchFamily="18" charset="0"/>
                <a:cs typeface="Times New Roman" panose="02020603050405020304" pitchFamily="18" charset="0"/>
              </a:rPr>
              <a:t> with a value of about -0.65.</a:t>
            </a:r>
          </a:p>
        </p:txBody>
      </p:sp>
      <p:pic>
        <p:nvPicPr>
          <p:cNvPr id="5" name="Picture 2" descr="A diagram of a number of numbers">
            <a:extLst>
              <a:ext uri="{FF2B5EF4-FFF2-40B4-BE49-F238E27FC236}">
                <a16:creationId xmlns:a16="http://schemas.microsoft.com/office/drawing/2014/main" id="{64D82505-3921-A117-D02C-0F7D4B93E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257"/>
          <a:stretch/>
        </p:blipFill>
        <p:spPr bwMode="auto">
          <a:xfrm>
            <a:off x="1" y="152400"/>
            <a:ext cx="5049520" cy="643128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61882E7-01D3-4922-6B95-94C221E6611C}"/>
              </a:ext>
            </a:extLst>
          </p:cNvPr>
          <p:cNvSpPr>
            <a:spLocks noGrp="1"/>
          </p:cNvSpPr>
          <p:nvPr>
            <p:ph type="sldNum" sz="quarter" idx="12"/>
          </p:nvPr>
        </p:nvSpPr>
        <p:spPr/>
        <p:txBody>
          <a:bodyPr/>
          <a:lstStyle/>
          <a:p>
            <a:fld id="{D39BD556-3468-48F8-B2A5-176EFB59EAAB}" type="slidenum">
              <a:rPr lang="en-US" smtClean="0"/>
              <a:t>9</a:t>
            </a:fld>
            <a:endParaRPr lang="en-US"/>
          </a:p>
        </p:txBody>
      </p:sp>
    </p:spTree>
    <p:extLst>
      <p:ext uri="{BB962C8B-B14F-4D97-AF65-F5344CB8AC3E}">
        <p14:creationId xmlns:p14="http://schemas.microsoft.com/office/powerpoint/2010/main" val="338798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500"/>
                                        <p:tgtEl>
                                          <p:spTgt spid="3">
                                            <p:txEl>
                                              <p:pRg st="0" end="0"/>
                                            </p:txEl>
                                          </p:spTgt>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1566</TotalTime>
  <Words>2556</Words>
  <Application>Microsoft Office PowerPoint</Application>
  <PresentationFormat>Widescreen</PresentationFormat>
  <Paragraphs>184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Times New Roman</vt:lpstr>
      <vt:lpstr>Office Theme</vt:lpstr>
      <vt:lpstr>OPTIMIZING MARKETING CAMPAIGNS USING CUSTOMER DATA</vt:lpstr>
      <vt:lpstr>CONTENTS</vt:lpstr>
      <vt:lpstr>INTRODUCTION</vt:lpstr>
      <vt:lpstr>DATA DISCOVERY AND LOADING OF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PREDICTIVE MODELING</vt:lpstr>
      <vt:lpstr>PowerPoint Presentation</vt:lpstr>
      <vt:lpstr>TRAINING THE MODEL</vt:lpstr>
      <vt:lpstr>PowerPoint Presentation</vt:lpstr>
      <vt:lpstr>PowerPoint Presentation</vt:lpstr>
      <vt:lpstr>PowerPoint Presentation</vt:lpstr>
      <vt:lpstr>BUSINESS INSIGHTS AND 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Yeshwaritha EB</dc:creator>
  <cp:lastModifiedBy>Yeshwaritha EB</cp:lastModifiedBy>
  <cp:revision>2</cp:revision>
  <dcterms:created xsi:type="dcterms:W3CDTF">2024-12-09T13:01:53Z</dcterms:created>
  <dcterms:modified xsi:type="dcterms:W3CDTF">2025-02-03T05:11:32Z</dcterms:modified>
</cp:coreProperties>
</file>