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  <p:sldMasterId id="2147483850" r:id="rId5"/>
  </p:sldMasterIdLst>
  <p:notesMasterIdLst>
    <p:notesMasterId r:id="rId35"/>
  </p:notesMasterIdLst>
  <p:handoutMasterIdLst>
    <p:handoutMasterId r:id="rId36"/>
  </p:handoutMasterIdLst>
  <p:sldIdLst>
    <p:sldId id="256" r:id="rId6"/>
    <p:sldId id="410" r:id="rId7"/>
    <p:sldId id="497" r:id="rId8"/>
    <p:sldId id="480" r:id="rId9"/>
    <p:sldId id="446" r:id="rId10"/>
    <p:sldId id="447" r:id="rId11"/>
    <p:sldId id="481" r:id="rId12"/>
    <p:sldId id="482" r:id="rId13"/>
    <p:sldId id="483" r:id="rId14"/>
    <p:sldId id="484" r:id="rId15"/>
    <p:sldId id="486" r:id="rId16"/>
    <p:sldId id="449" r:id="rId17"/>
    <p:sldId id="448" r:id="rId18"/>
    <p:sldId id="487" r:id="rId19"/>
    <p:sldId id="488" r:id="rId20"/>
    <p:sldId id="489" r:id="rId21"/>
    <p:sldId id="490" r:id="rId22"/>
    <p:sldId id="491" r:id="rId23"/>
    <p:sldId id="492" r:id="rId24"/>
    <p:sldId id="495" r:id="rId25"/>
    <p:sldId id="496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6846C6"/>
    <a:srgbClr val="F6F5F7"/>
    <a:srgbClr val="F0E9A1"/>
    <a:srgbClr val="FFFCDB"/>
    <a:srgbClr val="14A7F8"/>
    <a:srgbClr val="B65686"/>
    <a:srgbClr val="FFCC00"/>
    <a:srgbClr val="FFFFF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B8369-F3CA-426B-BE2E-E0626F695247}" v="2" dt="2021-06-22T08:23:37.30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 Alexandre" userId="bbeb7180-7e6e-48b4-8bff-0e716a19e7bb" providerId="ADAL" clId="{759B8369-F3CA-426B-BE2E-E0626F695247}"/>
    <pc:docChg chg="modSld">
      <pc:chgData name="Clement Alexandre" userId="bbeb7180-7e6e-48b4-8bff-0e716a19e7bb" providerId="ADAL" clId="{759B8369-F3CA-426B-BE2E-E0626F695247}" dt="2021-06-22T08:23:37.303" v="1"/>
      <pc:docMkLst>
        <pc:docMk/>
      </pc:docMkLst>
      <pc:sldChg chg="modSp">
        <pc:chgData name="Clement Alexandre" userId="bbeb7180-7e6e-48b4-8bff-0e716a19e7bb" providerId="ADAL" clId="{759B8369-F3CA-426B-BE2E-E0626F695247}" dt="2021-06-22T08:23:37.303" v="1"/>
        <pc:sldMkLst>
          <pc:docMk/>
          <pc:sldMk cId="3835570049" sldId="486"/>
        </pc:sldMkLst>
        <pc:graphicFrameChg chg="mod">
          <ac:chgData name="Clement Alexandre" userId="bbeb7180-7e6e-48b4-8bff-0e716a19e7bb" providerId="ADAL" clId="{759B8369-F3CA-426B-BE2E-E0626F695247}" dt="2021-06-22T08:23:37.303" v="1"/>
          <ac:graphicFrameMkLst>
            <pc:docMk/>
            <pc:sldMk cId="3835570049" sldId="486"/>
            <ac:graphicFrameMk id="16" creationId="{5B932CB3-5947-4748-8CE1-A4AA0C47420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lexandre\Documents\Pr&#233;sentations\05_25_RAP2\Histogramme%20poi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oleObject" Target="https://ardianet-my.sharepoint.com/personal/bastien_venot_expleogroup_com/Documents/Documents/Task2_OpDyn_Pente_negative/NAVeco_Tests_var-commande_EV_210516_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duchemann\Expleo%20France\Cedric%20Lefebvre%20-%20NAVeco\03.%20Production_NAVeco\03.%20Livrables\2021\Hugo\Pente%20positive%20ou%20nulle\Variation%20des%20param&#232;tres%20de%20simulation\MPC\Etude%20binome%20HPTs\Valeurs_distance_1000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uchemann\Expleo%20France\Cedric%20Lefebvre%20-%20NAVeco\03.%20Production_NAVeco\03.%20Livrables\2021\Hugo\Pente%20positive%20ou%20nulle\Variation%20des%20param&#232;tres%20de%20simulation\MPC\Etude%20binome%20HPTs\Test%20HP%20Ts%206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uchemann\Expleo%20France\Cedric%20Lefebvre%20-%20NAVeco\03.%20Production_NAVeco\03.%20Livrables\2021\Hugo\Pente%20positive%20ou%20nulle\Variation%20des%20param&#232;tres%20de%20simulation\MPC\Etude%20binome%20HPTs\Valeurs_distance_700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uchemann\Expleo%20France\Cedric%20Lefebvre%20-%20NAVeco\03.%20Production_NAVeco\03.%20Livrables\2021\Hugo\Pente%20positive%20ou%20nulle\Variation%20des%20param&#232;tres%20de%20simulation\MPC\Etude%20binome%20HPTs\Test_comple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00-4BAE-B568-381592D2F6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00-4BAE-B568-381592D2F6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00-4BAE-B568-381592D2F6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00-4BAE-B568-381592D2F6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00-4BAE-B568-381592D2F6A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000-4BAE-B568-381592D2F6A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000-4BAE-B568-381592D2F6A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000-4BAE-B568-381592D2F6AC}"/>
              </c:ext>
            </c:extLst>
          </c:dPt>
          <c:cat>
            <c:strRef>
              <c:f>Sheet1!$B$1:$I$1</c:f>
              <c:strCache>
                <c:ptCount val="8"/>
                <c:pt idx="0">
                  <c:v>Vitesse</c:v>
                </c:pt>
                <c:pt idx="1">
                  <c:v>Masse</c:v>
                </c:pt>
                <c:pt idx="2">
                  <c:v>Pression pneux</c:v>
                </c:pt>
                <c:pt idx="3">
                  <c:v>Coefs aero</c:v>
                </c:pt>
                <c:pt idx="4">
                  <c:v>Altitude</c:v>
                </c:pt>
                <c:pt idx="5">
                  <c:v>Pression air</c:v>
                </c:pt>
                <c:pt idx="6">
                  <c:v>Température</c:v>
                </c:pt>
                <c:pt idx="7">
                  <c:v>Pente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0.371</c:v>
                </c:pt>
                <c:pt idx="1">
                  <c:v>3.0000000000000001E-3</c:v>
                </c:pt>
                <c:pt idx="2">
                  <c:v>0</c:v>
                </c:pt>
                <c:pt idx="3">
                  <c:v>2.6859999999999999</c:v>
                </c:pt>
                <c:pt idx="4">
                  <c:v>0</c:v>
                </c:pt>
                <c:pt idx="5">
                  <c:v>0</c:v>
                </c:pt>
                <c:pt idx="6">
                  <c:v>8.0000000000000002E-3</c:v>
                </c:pt>
                <c:pt idx="7">
                  <c:v>96.932000000000002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000-4BAE-B568-381592D2F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[NAVeco_Tests_var-commande_EV_210516_V2.xlsx]Feuil1!Tableau croisé dynamique2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/>
              <a:t>Energy </a:t>
            </a:r>
            <a:r>
              <a:rPr lang="fr-FR" sz="1600" err="1"/>
              <a:t>consumption</a:t>
            </a:r>
            <a:r>
              <a:rPr lang="fr-FR" sz="1600"/>
              <a:t> and </a:t>
            </a:r>
            <a:r>
              <a:rPr lang="fr-FR" sz="1600" err="1"/>
              <a:t>absolute</a:t>
            </a:r>
            <a:r>
              <a:rPr lang="fr-FR" sz="1600"/>
              <a:t> </a:t>
            </a:r>
            <a:r>
              <a:rPr lang="fr-FR" sz="1600" err="1"/>
              <a:t>error</a:t>
            </a:r>
            <a:r>
              <a:rPr lang="fr-FR" sz="1600"/>
              <a:t> of distance </a:t>
            </a:r>
            <a:r>
              <a:rPr lang="fr-FR" sz="1600" err="1"/>
              <a:t>according</a:t>
            </a:r>
            <a:r>
              <a:rPr lang="fr-FR" sz="1600"/>
              <a:t> to the factor</a:t>
            </a:r>
            <a:r>
              <a:rPr lang="fr-FR" sz="1600" baseline="0"/>
              <a:t> of </a:t>
            </a:r>
            <a:r>
              <a:rPr lang="fr-FR" sz="1600"/>
              <a:t>control </a:t>
            </a:r>
            <a:r>
              <a:rPr lang="fr-FR" sz="1600" err="1"/>
              <a:t>criterion</a:t>
            </a:r>
            <a:endParaRPr lang="fr-FR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999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circle"/>
          <c:size val="5"/>
          <c:spPr>
            <a:solidFill>
              <a:srgbClr val="00B0F0"/>
            </a:solidFill>
            <a:ln w="9525">
              <a:solidFill>
                <a:srgbClr val="00B0F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circle"/>
          <c:size val="5"/>
          <c:spPr>
            <a:solidFill>
              <a:srgbClr val="FF0000"/>
            </a:solidFill>
            <a:ln w="9525">
              <a:solidFill>
                <a:srgbClr val="FF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999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circle"/>
          <c:size val="5"/>
          <c:spPr>
            <a:solidFill>
              <a:srgbClr val="00B0F0"/>
            </a:solidFill>
            <a:ln w="9525">
              <a:solidFill>
                <a:srgbClr val="00B0F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circle"/>
          <c:size val="5"/>
          <c:spPr>
            <a:solidFill>
              <a:srgbClr val="FF0000"/>
            </a:solidFill>
            <a:ln w="9525">
              <a:solidFill>
                <a:srgbClr val="FF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999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circle"/>
          <c:size val="5"/>
          <c:spPr>
            <a:solidFill>
              <a:srgbClr val="00B0F0"/>
            </a:solidFill>
            <a:ln w="9525">
              <a:solidFill>
                <a:srgbClr val="00B0F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circle"/>
          <c:size val="5"/>
          <c:spPr>
            <a:solidFill>
              <a:srgbClr val="FF0000"/>
            </a:solidFill>
            <a:ln w="9525">
              <a:solidFill>
                <a:srgbClr val="FF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Feuil1!$B$4:$B$6</c:f>
              <c:strCache>
                <c:ptCount val="1"/>
                <c:pt idx="0">
                  <c:v>Energy consumed [Wh] - EQV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Feuil1!$A$7:$A$12</c:f>
              <c:strCache>
                <c:ptCount val="6"/>
                <c:pt idx="0">
                  <c:v>0</c:v>
                </c:pt>
                <c:pt idx="1">
                  <c:v>0,1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  <c:pt idx="5">
                  <c:v>1000</c:v>
                </c:pt>
              </c:strCache>
            </c:strRef>
          </c:cat>
          <c:val>
            <c:numRef>
              <c:f>Feuil1!$B$7:$B$12</c:f>
              <c:numCache>
                <c:formatCode>General</c:formatCode>
                <c:ptCount val="6"/>
                <c:pt idx="0">
                  <c:v>168.11</c:v>
                </c:pt>
                <c:pt idx="1">
                  <c:v>162.76</c:v>
                </c:pt>
                <c:pt idx="2">
                  <c:v>164.73</c:v>
                </c:pt>
                <c:pt idx="3">
                  <c:v>161.12</c:v>
                </c:pt>
                <c:pt idx="4">
                  <c:v>139.71</c:v>
                </c:pt>
                <c:pt idx="5">
                  <c:v>86.26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8-45E3-9CE6-C272CDEACD0B}"/>
            </c:ext>
          </c:extLst>
        </c:ser>
        <c:ser>
          <c:idx val="1"/>
          <c:order val="1"/>
          <c:tx>
            <c:strRef>
              <c:f>Feuil1!$C$4:$C$6</c:f>
              <c:strCache>
                <c:ptCount val="1"/>
                <c:pt idx="0">
                  <c:v>Energy consumed [Wh] - EQX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Feuil1!$A$7:$A$12</c:f>
              <c:strCache>
                <c:ptCount val="6"/>
                <c:pt idx="0">
                  <c:v>0</c:v>
                </c:pt>
                <c:pt idx="1">
                  <c:v>0,1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  <c:pt idx="5">
                  <c:v>1000</c:v>
                </c:pt>
              </c:strCache>
            </c:strRef>
          </c:cat>
          <c:val>
            <c:numRef>
              <c:f>Feuil1!$C$7:$C$12</c:f>
              <c:numCache>
                <c:formatCode>General</c:formatCode>
                <c:ptCount val="6"/>
                <c:pt idx="0">
                  <c:v>112.52</c:v>
                </c:pt>
                <c:pt idx="1">
                  <c:v>105.95</c:v>
                </c:pt>
                <c:pt idx="2">
                  <c:v>116.51</c:v>
                </c:pt>
                <c:pt idx="3">
                  <c:v>166.96</c:v>
                </c:pt>
                <c:pt idx="4">
                  <c:v>176.84</c:v>
                </c:pt>
                <c:pt idx="5">
                  <c:v>73.83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58-45E3-9CE6-C272CDEAC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959928"/>
        <c:axId val="468960256"/>
      </c:barChart>
      <c:lineChart>
        <c:grouping val="standard"/>
        <c:varyColors val="0"/>
        <c:ser>
          <c:idx val="2"/>
          <c:order val="2"/>
          <c:tx>
            <c:strRef>
              <c:f>Feuil1!$D$4:$D$6</c:f>
              <c:strCache>
                <c:ptCount val="1"/>
                <c:pt idx="0">
                  <c:v>Abs error of dist [m] - EQV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Feuil1!$A$7:$A$12</c:f>
              <c:strCache>
                <c:ptCount val="6"/>
                <c:pt idx="0">
                  <c:v>0</c:v>
                </c:pt>
                <c:pt idx="1">
                  <c:v>0,1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  <c:pt idx="5">
                  <c:v>1000</c:v>
                </c:pt>
              </c:strCache>
            </c:strRef>
          </c:cat>
          <c:val>
            <c:numRef>
              <c:f>Feuil1!$D$7:$D$12</c:f>
              <c:numCache>
                <c:formatCode>General</c:formatCode>
                <c:ptCount val="6"/>
                <c:pt idx="0">
                  <c:v>0.12000000000000455</c:v>
                </c:pt>
                <c:pt idx="1">
                  <c:v>1.999999999998181E-2</c:v>
                </c:pt>
                <c:pt idx="2">
                  <c:v>0.76999999999998181</c:v>
                </c:pt>
                <c:pt idx="3">
                  <c:v>8.1900000000000546</c:v>
                </c:pt>
                <c:pt idx="4">
                  <c:v>76.190000000000055</c:v>
                </c:pt>
                <c:pt idx="5">
                  <c:v>349.5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58-45E3-9CE6-C272CDEACD0B}"/>
            </c:ext>
          </c:extLst>
        </c:ser>
        <c:ser>
          <c:idx val="3"/>
          <c:order val="3"/>
          <c:tx>
            <c:strRef>
              <c:f>Feuil1!$E$4:$E$6</c:f>
              <c:strCache>
                <c:ptCount val="1"/>
                <c:pt idx="0">
                  <c:v>Abs error of dist [m] - EQX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Feuil1!$A$7:$A$12</c:f>
              <c:strCache>
                <c:ptCount val="6"/>
                <c:pt idx="0">
                  <c:v>0</c:v>
                </c:pt>
                <c:pt idx="1">
                  <c:v>0,1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  <c:pt idx="5">
                  <c:v>1000</c:v>
                </c:pt>
              </c:strCache>
            </c:strRef>
          </c:cat>
          <c:val>
            <c:numRef>
              <c:f>Feuil1!$E$7:$E$12</c:f>
              <c:numCache>
                <c:formatCode>General</c:formatCode>
                <c:ptCount val="6"/>
                <c:pt idx="0">
                  <c:v>4.0299999999999727</c:v>
                </c:pt>
                <c:pt idx="1">
                  <c:v>3.7000000000000455</c:v>
                </c:pt>
                <c:pt idx="2">
                  <c:v>5.2999999999999545</c:v>
                </c:pt>
                <c:pt idx="3">
                  <c:v>14.25</c:v>
                </c:pt>
                <c:pt idx="4">
                  <c:v>77.289999999999964</c:v>
                </c:pt>
                <c:pt idx="5">
                  <c:v>435.20000000000005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58-45E3-9CE6-C272CDEAC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959928"/>
        <c:axId val="468960256"/>
      </c:lineChart>
      <c:catAx>
        <c:axId val="468959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00" b="0" i="0" u="none" strike="noStrike" baseline="0">
                    <a:effectLst/>
                  </a:rPr>
                  <a:t>Factor of control criterion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8960256"/>
        <c:crosses val="autoZero"/>
        <c:auto val="1"/>
        <c:lblAlgn val="ctr"/>
        <c:lblOffset val="100"/>
        <c:noMultiLvlLbl val="0"/>
      </c:catAx>
      <c:valAx>
        <c:axId val="46896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895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[Valeurs_distance_1000.xlsx]Graphique couples!Tableau croisé dynamique1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time of one optimization and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final energy of retained binomials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"/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43000"/>
            </a:schemeClr>
          </a:solidFill>
          <a:ln>
            <a:noFill/>
          </a:ln>
          <a:effectLst/>
        </c:spP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FF00">
              <a:alpha val="43000"/>
            </a:srgbClr>
          </a:solidFill>
          <a:ln>
            <a:noFill/>
          </a:ln>
          <a:effectLst/>
        </c:spPr>
      </c:pivotFmt>
      <c:pivotFmt>
        <c:idx val="11"/>
        <c:spPr>
          <a:solidFill>
            <a:srgbClr val="FFFF00">
              <a:alpha val="43000"/>
            </a:srgbClr>
          </a:solidFill>
          <a:ln>
            <a:noFill/>
          </a:ln>
          <a:effectLst/>
        </c:spPr>
      </c:pivotFmt>
      <c:pivotFmt>
        <c:idx val="12"/>
        <c:spPr>
          <a:solidFill>
            <a:srgbClr val="FFFF00">
              <a:alpha val="43000"/>
            </a:srgbClr>
          </a:solidFill>
          <a:ln>
            <a:noFill/>
          </a:ln>
          <a:effectLst/>
        </c:spPr>
      </c:pivotFmt>
      <c:pivotFmt>
        <c:idx val="13"/>
        <c:spPr>
          <a:solidFill>
            <a:srgbClr val="FFFF00">
              <a:alpha val="43000"/>
            </a:srgbClr>
          </a:solidFill>
          <a:ln>
            <a:noFill/>
          </a:ln>
          <a:effectLst/>
        </c:spPr>
      </c:pivotFmt>
      <c:pivotFmt>
        <c:idx val="14"/>
        <c:spPr>
          <a:solidFill>
            <a:srgbClr val="FFFF00">
              <a:alpha val="43000"/>
            </a:srgbClr>
          </a:solidFill>
          <a:ln>
            <a:noFill/>
          </a:ln>
          <a:effectLst/>
        </c:spPr>
      </c:pivotFmt>
      <c:pivotFmt>
        <c:idx val="15"/>
        <c:spPr>
          <a:solidFill>
            <a:srgbClr val="FFFF00">
              <a:alpha val="43000"/>
            </a:srgbClr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2">
              <a:alpha val="38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0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1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2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3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4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5"/>
        <c:spPr>
          <a:solidFill>
            <a:schemeClr val="accent2">
              <a:alpha val="38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7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8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29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0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1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2">
              <a:alpha val="38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5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6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7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8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39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40"/>
        <c:spPr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1"/>
        <c:spPr>
          <a:solidFill>
            <a:schemeClr val="accent2">
              <a:alpha val="38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43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44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45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46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47"/>
        <c:spPr>
          <a:solidFill>
            <a:srgbClr val="FFFF00">
              <a:alpha val="38000"/>
            </a:srgbClr>
          </a:solidFill>
          <a:ln>
            <a:noFill/>
          </a:ln>
          <a:effectLst/>
        </c:spPr>
      </c:pivotFmt>
      <c:pivotFmt>
        <c:idx val="48"/>
        <c:spPr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marker>
          <c:symbol val="none"/>
        </c:marker>
      </c:pivotFmt>
      <c:pivotFmt>
        <c:idx val="50"/>
        <c:spPr>
          <a:solidFill>
            <a:schemeClr val="accent2">
              <a:alpha val="38000"/>
            </a:schemeClr>
          </a:solidFill>
        </c:spPr>
        <c:marker>
          <c:symbol val="none"/>
        </c:marker>
      </c:pivotFmt>
      <c:pivotFmt>
        <c:idx val="51"/>
        <c:spPr>
          <a:solidFill>
            <a:schemeClr val="accent2">
              <a:alpha val="38000"/>
            </a:schemeClr>
          </a:solidFill>
        </c:spPr>
      </c:pivotFmt>
      <c:pivotFmt>
        <c:idx val="52"/>
        <c:spPr>
          <a:solidFill>
            <a:schemeClr val="accent2">
              <a:alpha val="38000"/>
            </a:schemeClr>
          </a:solidFill>
        </c:spPr>
      </c:pivotFmt>
      <c:pivotFmt>
        <c:idx val="53"/>
        <c:spPr>
          <a:solidFill>
            <a:schemeClr val="accent2">
              <a:alpha val="38000"/>
            </a:schemeClr>
          </a:solidFill>
        </c:spPr>
      </c:pivotFmt>
      <c:pivotFmt>
        <c:idx val="54"/>
        <c:spPr>
          <a:solidFill>
            <a:schemeClr val="accent2">
              <a:alpha val="38000"/>
            </a:schemeClr>
          </a:solidFill>
        </c:spPr>
      </c:pivotFmt>
      <c:pivotFmt>
        <c:idx val="55"/>
        <c:spPr>
          <a:solidFill>
            <a:schemeClr val="accent2">
              <a:alpha val="38000"/>
            </a:schemeClr>
          </a:solidFill>
        </c:spPr>
      </c:pivotFmt>
      <c:pivotFmt>
        <c:idx val="56"/>
        <c:spPr>
          <a:solidFill>
            <a:schemeClr val="accent2">
              <a:alpha val="38000"/>
            </a:schemeClr>
          </a:solidFill>
        </c:spPr>
      </c:pivotFmt>
      <c:pivotFmt>
        <c:idx val="57"/>
        <c:spPr>
          <a:ln>
            <a:noFill/>
          </a:ln>
        </c:spPr>
      </c:pivotFmt>
      <c:pivotFmt>
        <c:idx val="58"/>
        <c:spPr>
          <a:solidFill>
            <a:schemeClr val="accent2">
              <a:alpha val="38000"/>
            </a:schemeClr>
          </a:solidFill>
        </c:spPr>
        <c:marker>
          <c:symbol val="none"/>
        </c:marker>
      </c:pivotFmt>
      <c:pivotFmt>
        <c:idx val="59"/>
        <c:spPr>
          <a:solidFill>
            <a:schemeClr val="accent2">
              <a:alpha val="38000"/>
            </a:schemeClr>
          </a:solidFill>
        </c:spPr>
      </c:pivotFmt>
      <c:pivotFmt>
        <c:idx val="60"/>
        <c:spPr>
          <a:solidFill>
            <a:schemeClr val="accent2">
              <a:alpha val="38000"/>
            </a:schemeClr>
          </a:solidFill>
        </c:spPr>
      </c:pivotFmt>
      <c:pivotFmt>
        <c:idx val="61"/>
        <c:spPr>
          <a:solidFill>
            <a:schemeClr val="accent2">
              <a:alpha val="38000"/>
            </a:schemeClr>
          </a:solidFill>
        </c:spPr>
      </c:pivotFmt>
      <c:pivotFmt>
        <c:idx val="62"/>
        <c:spPr>
          <a:solidFill>
            <a:schemeClr val="accent2">
              <a:alpha val="38000"/>
            </a:schemeClr>
          </a:solidFill>
        </c:spPr>
      </c:pivotFmt>
      <c:pivotFmt>
        <c:idx val="63"/>
        <c:spPr>
          <a:solidFill>
            <a:schemeClr val="accent2">
              <a:alpha val="38000"/>
            </a:schemeClr>
          </a:solidFill>
        </c:spPr>
      </c:pivotFmt>
      <c:pivotFmt>
        <c:idx val="64"/>
        <c:spPr>
          <a:solidFill>
            <a:schemeClr val="accent2">
              <a:alpha val="38000"/>
            </a:schemeClr>
          </a:solidFill>
        </c:spPr>
      </c:pivotFmt>
      <c:pivotFmt>
        <c:idx val="65"/>
        <c:spPr>
          <a:ln>
            <a:noFill/>
          </a:ln>
        </c:spPr>
      </c:pivotFmt>
      <c:pivotFmt>
        <c:idx val="66"/>
        <c:spPr>
          <a:solidFill>
            <a:schemeClr val="accent2">
              <a:alpha val="38000"/>
            </a:schemeClr>
          </a:solidFill>
        </c:spPr>
        <c:marker>
          <c:symbol val="none"/>
        </c:marker>
      </c:pivotFmt>
      <c:pivotFmt>
        <c:idx val="67"/>
        <c:spPr>
          <a:ln>
            <a:noFill/>
          </a:ln>
        </c:spPr>
      </c:pivotFmt>
    </c:pivotFmts>
    <c:plotArea>
      <c:layout>
        <c:manualLayout>
          <c:layoutTarget val="inner"/>
          <c:xMode val="edge"/>
          <c:yMode val="edge"/>
          <c:x val="0.23415734984368144"/>
          <c:y val="0.23118661974899626"/>
          <c:w val="0.50386428051056353"/>
          <c:h val="0.565181092420265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'Graphique couples'!$C$1</c:f>
              <c:strCache>
                <c:ptCount val="1"/>
                <c:pt idx="0">
                  <c:v>Final energy</c:v>
                </c:pt>
              </c:strCache>
            </c:strRef>
          </c:tx>
          <c:spPr>
            <a:solidFill>
              <a:schemeClr val="accent2">
                <a:alpha val="38000"/>
              </a:schemeClr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FB3-4238-AD93-464315C5EBC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FB3-4238-AD93-464315C5EBC1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FB3-4238-AD93-464315C5EBC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FB3-4238-AD93-464315C5EBC1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FB3-4238-AD93-464315C5EBC1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FB3-4238-AD93-464315C5EBC1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FB3-4238-AD93-464315C5EBC1}"/>
              </c:ext>
            </c:extLst>
          </c:dPt>
          <c:cat>
            <c:multiLvlStrRef>
              <c:f>'Graphique couples'!$A$2:$A$30</c:f>
              <c:multiLvlStrCache>
                <c:ptCount val="17"/>
                <c:lvl>
                  <c:pt idx="0">
                    <c:v>3,8</c:v>
                  </c:pt>
                  <c:pt idx="1">
                    <c:v>4,1</c:v>
                  </c:pt>
                  <c:pt idx="2">
                    <c:v>2,9</c:v>
                  </c:pt>
                  <c:pt idx="3">
                    <c:v>3,7</c:v>
                  </c:pt>
                  <c:pt idx="4">
                    <c:v>2,7</c:v>
                  </c:pt>
                  <c:pt idx="5">
                    <c:v>2,1</c:v>
                  </c:pt>
                  <c:pt idx="6">
                    <c:v>1,8</c:v>
                  </c:pt>
                  <c:pt idx="7">
                    <c:v>1,9</c:v>
                  </c:pt>
                  <c:pt idx="8">
                    <c:v>2</c:v>
                  </c:pt>
                  <c:pt idx="9">
                    <c:v>1,4</c:v>
                  </c:pt>
                  <c:pt idx="10">
                    <c:v>1,5</c:v>
                  </c:pt>
                  <c:pt idx="11">
                    <c:v>1,4</c:v>
                  </c:pt>
                  <c:pt idx="12">
                    <c:v>1,2</c:v>
                  </c:pt>
                  <c:pt idx="13">
                    <c:v>1,1</c:v>
                  </c:pt>
                  <c:pt idx="14">
                    <c:v>1</c:v>
                  </c:pt>
                  <c:pt idx="15">
                    <c:v>1,1</c:v>
                  </c:pt>
                  <c:pt idx="16">
                    <c:v>0,9</c:v>
                  </c:pt>
                </c:lvl>
                <c:lvl>
                  <c:pt idx="0">
                    <c:v>2</c:v>
                  </c:pt>
                  <c:pt idx="2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9">
                    <c:v>7</c:v>
                  </c:pt>
                  <c:pt idx="11">
                    <c:v>8</c:v>
                  </c:pt>
                  <c:pt idx="12">
                    <c:v>9</c:v>
                  </c:pt>
                  <c:pt idx="13">
                    <c:v>10</c:v>
                  </c:pt>
                  <c:pt idx="14">
                    <c:v>11</c:v>
                  </c:pt>
                  <c:pt idx="16">
                    <c:v>12</c:v>
                  </c:pt>
                </c:lvl>
              </c:multiLvlStrCache>
            </c:multiLvlStrRef>
          </c:cat>
          <c:val>
            <c:numRef>
              <c:f>'Graphique couples'!$C$2:$C$30</c:f>
              <c:numCache>
                <c:formatCode>General</c:formatCode>
                <c:ptCount val="17"/>
                <c:pt idx="0">
                  <c:v>141.54</c:v>
                </c:pt>
                <c:pt idx="1">
                  <c:v>140.26580000000007</c:v>
                </c:pt>
                <c:pt idx="2">
                  <c:v>140.36000000000007</c:v>
                </c:pt>
                <c:pt idx="3">
                  <c:v>140.26580000000007</c:v>
                </c:pt>
                <c:pt idx="4">
                  <c:v>139.42000000000004</c:v>
                </c:pt>
                <c:pt idx="5">
                  <c:v>138.26000000000008</c:v>
                </c:pt>
                <c:pt idx="6">
                  <c:v>138.57000000000002</c:v>
                </c:pt>
                <c:pt idx="7">
                  <c:v>138.27059999999994</c:v>
                </c:pt>
                <c:pt idx="8">
                  <c:v>136.74130000000005</c:v>
                </c:pt>
                <c:pt idx="9">
                  <c:v>141.38000000000008</c:v>
                </c:pt>
                <c:pt idx="10">
                  <c:v>139.58129999999991</c:v>
                </c:pt>
                <c:pt idx="11">
                  <c:v>138.84000000000009</c:v>
                </c:pt>
                <c:pt idx="12">
                  <c:v>139.89000000000007</c:v>
                </c:pt>
                <c:pt idx="13">
                  <c:v>139.47999999999979</c:v>
                </c:pt>
                <c:pt idx="14">
                  <c:v>139.39999999999984</c:v>
                </c:pt>
                <c:pt idx="15">
                  <c:v>137.39630000000011</c:v>
                </c:pt>
                <c:pt idx="16">
                  <c:v>139.82999999999996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FB3-4238-AD93-464315C5E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4759184"/>
        <c:axId val="694761480"/>
      </c:barChart>
      <c:lineChart>
        <c:grouping val="standard"/>
        <c:varyColors val="0"/>
        <c:ser>
          <c:idx val="0"/>
          <c:order val="0"/>
          <c:tx>
            <c:strRef>
              <c:f>'Graphique couples'!$B$1</c:f>
              <c:strCache>
                <c:ptCount val="1"/>
                <c:pt idx="0">
                  <c:v>Average compute time of one optimization</c:v>
                </c:pt>
              </c:strCache>
            </c:strRef>
          </c:tx>
          <c:spPr>
            <a:ln>
              <a:noFill/>
            </a:ln>
          </c:spPr>
          <c:cat>
            <c:multiLvlStrRef>
              <c:f>'Graphique couples'!$A$2:$A$30</c:f>
              <c:multiLvlStrCache>
                <c:ptCount val="17"/>
                <c:lvl>
                  <c:pt idx="0">
                    <c:v>3,8</c:v>
                  </c:pt>
                  <c:pt idx="1">
                    <c:v>4,1</c:v>
                  </c:pt>
                  <c:pt idx="2">
                    <c:v>2,9</c:v>
                  </c:pt>
                  <c:pt idx="3">
                    <c:v>3,7</c:v>
                  </c:pt>
                  <c:pt idx="4">
                    <c:v>2,7</c:v>
                  </c:pt>
                  <c:pt idx="5">
                    <c:v>2,1</c:v>
                  </c:pt>
                  <c:pt idx="6">
                    <c:v>1,8</c:v>
                  </c:pt>
                  <c:pt idx="7">
                    <c:v>1,9</c:v>
                  </c:pt>
                  <c:pt idx="8">
                    <c:v>2</c:v>
                  </c:pt>
                  <c:pt idx="9">
                    <c:v>1,4</c:v>
                  </c:pt>
                  <c:pt idx="10">
                    <c:v>1,5</c:v>
                  </c:pt>
                  <c:pt idx="11">
                    <c:v>1,4</c:v>
                  </c:pt>
                  <c:pt idx="12">
                    <c:v>1,2</c:v>
                  </c:pt>
                  <c:pt idx="13">
                    <c:v>1,1</c:v>
                  </c:pt>
                  <c:pt idx="14">
                    <c:v>1</c:v>
                  </c:pt>
                  <c:pt idx="15">
                    <c:v>1,1</c:v>
                  </c:pt>
                  <c:pt idx="16">
                    <c:v>0,9</c:v>
                  </c:pt>
                </c:lvl>
                <c:lvl>
                  <c:pt idx="0">
                    <c:v>2</c:v>
                  </c:pt>
                  <c:pt idx="2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9">
                    <c:v>7</c:v>
                  </c:pt>
                  <c:pt idx="11">
                    <c:v>8</c:v>
                  </c:pt>
                  <c:pt idx="12">
                    <c:v>9</c:v>
                  </c:pt>
                  <c:pt idx="13">
                    <c:v>10</c:v>
                  </c:pt>
                  <c:pt idx="14">
                    <c:v>11</c:v>
                  </c:pt>
                  <c:pt idx="16">
                    <c:v>12</c:v>
                  </c:pt>
                </c:lvl>
              </c:multiLvlStrCache>
            </c:multiLvlStrRef>
          </c:cat>
          <c:val>
            <c:numRef>
              <c:f>'Graphique couples'!$B$2:$B$30</c:f>
              <c:numCache>
                <c:formatCode>General</c:formatCode>
                <c:ptCount val="17"/>
                <c:pt idx="0">
                  <c:v>1.2002292173019548E-2</c:v>
                </c:pt>
                <c:pt idx="1">
                  <c:v>1.2927914085693052E-2</c:v>
                </c:pt>
                <c:pt idx="2">
                  <c:v>2.9604486879600121E-2</c:v>
                </c:pt>
                <c:pt idx="3">
                  <c:v>3.6017807511082967E-2</c:v>
                </c:pt>
                <c:pt idx="4">
                  <c:v>6.1398639051160407E-2</c:v>
                </c:pt>
                <c:pt idx="5">
                  <c:v>0.11220376081144691</c:v>
                </c:pt>
                <c:pt idx="6">
                  <c:v>0.19088621975196787</c:v>
                </c:pt>
                <c:pt idx="7">
                  <c:v>0.19355758303969958</c:v>
                </c:pt>
                <c:pt idx="8">
                  <c:v>0.21307068494212741</c:v>
                </c:pt>
                <c:pt idx="9">
                  <c:v>0.26620099507897693</c:v>
                </c:pt>
                <c:pt idx="10">
                  <c:v>0.27518400890504313</c:v>
                </c:pt>
                <c:pt idx="11">
                  <c:v>0.42547224645488041</c:v>
                </c:pt>
                <c:pt idx="12">
                  <c:v>0.57595124577978207</c:v>
                </c:pt>
                <c:pt idx="13">
                  <c:v>0.77566294232602218</c:v>
                </c:pt>
                <c:pt idx="14">
                  <c:v>1.0178222241856476</c:v>
                </c:pt>
                <c:pt idx="15">
                  <c:v>1.0963730880360827</c:v>
                </c:pt>
                <c:pt idx="16">
                  <c:v>1.2453911140068199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FB3-4238-AD93-464315C5E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562088"/>
        <c:axId val="682558480"/>
      </c:lineChart>
      <c:catAx>
        <c:axId val="682562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Binomial</a:t>
                </a:r>
                <a:r>
                  <a:rPr lang="fr-FR" baseline="0"/>
                  <a:t> (Ts/HP)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2558480"/>
        <c:crosses val="autoZero"/>
        <c:auto val="1"/>
        <c:lblAlgn val="ctr"/>
        <c:lblOffset val="100"/>
        <c:noMultiLvlLbl val="0"/>
      </c:catAx>
      <c:valAx>
        <c:axId val="68255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Time 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2562088"/>
        <c:crosses val="autoZero"/>
        <c:crossBetween val="between"/>
      </c:valAx>
      <c:valAx>
        <c:axId val="6947614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Energy (Wh)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4759184"/>
        <c:crosses val="max"/>
        <c:crossBetween val="between"/>
      </c:valAx>
      <c:catAx>
        <c:axId val="694759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4761480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19951272774803261"/>
          <c:y val="0.14793680460631592"/>
          <c:w val="0.63384865744507735"/>
          <c:h val="9.91308259762984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[Test HP Ts 6-2.xlsx]Valeurs!Tableau croisé dynamique1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Position error of the (6,2) binomial</a:t>
            </a:r>
          </a:p>
        </c:rich>
      </c:tx>
      <c:layout>
        <c:manualLayout>
          <c:xMode val="edge"/>
          <c:yMode val="edge"/>
          <c:x val="0.23536385387422348"/>
          <c:y val="7.24838680588135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Valeurs!$K$19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Valeurs!$J$20:$J$38</c:f>
              <c:strCache>
                <c:ptCount val="18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</c:strCache>
            </c:strRef>
          </c:cat>
          <c:val>
            <c:numRef>
              <c:f>Valeurs!$K$20:$K$38</c:f>
              <c:numCache>
                <c:formatCode>General</c:formatCode>
                <c:ptCount val="18"/>
                <c:pt idx="0">
                  <c:v>8.6467903918398896</c:v>
                </c:pt>
                <c:pt idx="1">
                  <c:v>8.7187205456557404</c:v>
                </c:pt>
                <c:pt idx="2">
                  <c:v>8.8061820527532308</c:v>
                </c:pt>
                <c:pt idx="3">
                  <c:v>8.7489510187488104</c:v>
                </c:pt>
                <c:pt idx="4">
                  <c:v>8.6370073242751495</c:v>
                </c:pt>
                <c:pt idx="5">
                  <c:v>8.7295743759013895</c:v>
                </c:pt>
                <c:pt idx="6">
                  <c:v>8.79914978604757</c:v>
                </c:pt>
                <c:pt idx="7">
                  <c:v>8.7358228326629597</c:v>
                </c:pt>
                <c:pt idx="8">
                  <c:v>8.6323467291640608</c:v>
                </c:pt>
                <c:pt idx="9">
                  <c:v>8.77614555964829</c:v>
                </c:pt>
                <c:pt idx="10">
                  <c:v>8.7375390388733702</c:v>
                </c:pt>
                <c:pt idx="11">
                  <c:v>8.6830009300538205</c:v>
                </c:pt>
                <c:pt idx="12">
                  <c:v>8.8049134762841295</c:v>
                </c:pt>
                <c:pt idx="13">
                  <c:v>8.6819112664088607</c:v>
                </c:pt>
                <c:pt idx="14">
                  <c:v>8.7519814321276499</c:v>
                </c:pt>
                <c:pt idx="15">
                  <c:v>8.7383819683600503</c:v>
                </c:pt>
                <c:pt idx="16">
                  <c:v>8.6374799475597701</c:v>
                </c:pt>
                <c:pt idx="17">
                  <c:v>8.8112402865517634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3-4C89-B3FC-406D5ACE8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238728"/>
        <c:axId val="435239712"/>
      </c:barChart>
      <c:catAx>
        <c:axId val="435238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239712"/>
        <c:crosses val="autoZero"/>
        <c:auto val="1"/>
        <c:lblAlgn val="ctr"/>
        <c:lblOffset val="100"/>
        <c:noMultiLvlLbl val="0"/>
      </c:catAx>
      <c:valAx>
        <c:axId val="43523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Position error </a:t>
                </a:r>
                <a:r>
                  <a:rPr lang="fr-FR" baseline="0"/>
                  <a:t>(m)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238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[Valeurs_distance_7000.xlsx]Feuil8!Tableau croisé dynamique2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Average time of one optimization and </a:t>
            </a:r>
            <a:endParaRPr lang="fr-FR" sz="1100">
              <a:effectLst/>
            </a:endParaRPr>
          </a:p>
          <a:p>
            <a:pPr>
              <a:defRPr/>
            </a:pPr>
            <a:r>
              <a:rPr lang="en-US" sz="1400" b="0" i="0" baseline="0">
                <a:effectLst/>
              </a:rPr>
              <a:t>final energy of retained binomials</a:t>
            </a:r>
            <a:endParaRPr lang="fr-FR" sz="1100">
              <a:effectLst/>
            </a:endParaRPr>
          </a:p>
        </c:rich>
      </c:tx>
      <c:layout>
        <c:manualLayout>
          <c:xMode val="edge"/>
          <c:yMode val="edge"/>
          <c:x val="0.28217226084769792"/>
          <c:y val="5.5065363019489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diamond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44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diamond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2">
              <a:alpha val="44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diamond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2">
              <a:alpha val="44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diamond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Feuil8!$C$1</c:f>
              <c:strCache>
                <c:ptCount val="1"/>
                <c:pt idx="0">
                  <c:v>Final energy</c:v>
                </c:pt>
              </c:strCache>
            </c:strRef>
          </c:tx>
          <c:spPr>
            <a:solidFill>
              <a:schemeClr val="accent2">
                <a:alpha val="44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Feuil8!$A$2:$A$36</c:f>
              <c:multiLvlStrCache>
                <c:ptCount val="22"/>
                <c:lvl>
                  <c:pt idx="0">
                    <c:v>4,8</c:v>
                  </c:pt>
                  <c:pt idx="1">
                    <c:v>2,9</c:v>
                  </c:pt>
                  <c:pt idx="2">
                    <c:v>2</c:v>
                  </c:pt>
                  <c:pt idx="3">
                    <c:v>2,1</c:v>
                  </c:pt>
                  <c:pt idx="4">
                    <c:v>1,5</c:v>
                  </c:pt>
                  <c:pt idx="5">
                    <c:v>1,6</c:v>
                  </c:pt>
                  <c:pt idx="6">
                    <c:v>1,7</c:v>
                  </c:pt>
                  <c:pt idx="7">
                    <c:v>1,2</c:v>
                  </c:pt>
                  <c:pt idx="8">
                    <c:v>1,3</c:v>
                  </c:pt>
                  <c:pt idx="9">
                    <c:v>1,4</c:v>
                  </c:pt>
                  <c:pt idx="10">
                    <c:v>1,1</c:v>
                  </c:pt>
                  <c:pt idx="11">
                    <c:v>1,2</c:v>
                  </c:pt>
                  <c:pt idx="12">
                    <c:v>0,9</c:v>
                  </c:pt>
                  <c:pt idx="13">
                    <c:v>1</c:v>
                  </c:pt>
                  <c:pt idx="14">
                    <c:v>0,8</c:v>
                  </c:pt>
                  <c:pt idx="15">
                    <c:v>0,7</c:v>
                  </c:pt>
                  <c:pt idx="16">
                    <c:v>0,8</c:v>
                  </c:pt>
                  <c:pt idx="17">
                    <c:v>0,7</c:v>
                  </c:pt>
                  <c:pt idx="18">
                    <c:v>0,8</c:v>
                  </c:pt>
                  <c:pt idx="19">
                    <c:v>0,6</c:v>
                  </c:pt>
                  <c:pt idx="20">
                    <c:v>0,7</c:v>
                  </c:pt>
                  <c:pt idx="21">
                    <c:v>0,6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4">
                    <c:v>4</c:v>
                  </c:pt>
                  <c:pt idx="7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5">
                    <c:v>9</c:v>
                  </c:pt>
                  <c:pt idx="17">
                    <c:v>10</c:v>
                  </c:pt>
                  <c:pt idx="19">
                    <c:v>11</c:v>
                  </c:pt>
                  <c:pt idx="21">
                    <c:v>12</c:v>
                  </c:pt>
                </c:lvl>
              </c:multiLvlStrCache>
            </c:multiLvlStrRef>
          </c:cat>
          <c:val>
            <c:numRef>
              <c:f>Feuil8!$C$2:$C$36</c:f>
              <c:numCache>
                <c:formatCode>General</c:formatCode>
                <c:ptCount val="22"/>
                <c:pt idx="0">
                  <c:v>1073.5864007920607</c:v>
                </c:pt>
                <c:pt idx="1">
                  <c:v>1074.2508164288008</c:v>
                </c:pt>
                <c:pt idx="2">
                  <c:v>1072.8125196272172</c:v>
                </c:pt>
                <c:pt idx="3">
                  <c:v>1071.9132165521135</c:v>
                </c:pt>
                <c:pt idx="4">
                  <c:v>1074.9580751234728</c:v>
                </c:pt>
                <c:pt idx="5">
                  <c:v>1073.9709559894754</c:v>
                </c:pt>
                <c:pt idx="6">
                  <c:v>1069.910090655321</c:v>
                </c:pt>
                <c:pt idx="7">
                  <c:v>1074.0274135885409</c:v>
                </c:pt>
                <c:pt idx="8">
                  <c:v>1072.6459772263586</c:v>
                </c:pt>
                <c:pt idx="9">
                  <c:v>1071.9524520870029</c:v>
                </c:pt>
                <c:pt idx="10">
                  <c:v>1073.02454381849</c:v>
                </c:pt>
                <c:pt idx="11">
                  <c:v>1070.0066464692934</c:v>
                </c:pt>
                <c:pt idx="12">
                  <c:v>1073.2945490191921</c:v>
                </c:pt>
                <c:pt idx="13">
                  <c:v>1071.3971612239293</c:v>
                </c:pt>
                <c:pt idx="14">
                  <c:v>1074.0839549209945</c:v>
                </c:pt>
                <c:pt idx="15">
                  <c:v>1074.4373848352493</c:v>
                </c:pt>
                <c:pt idx="16">
                  <c:v>1071.4002095044214</c:v>
                </c:pt>
                <c:pt idx="17">
                  <c:v>1072.0891075960833</c:v>
                </c:pt>
                <c:pt idx="18">
                  <c:v>1068.7181849561052</c:v>
                </c:pt>
                <c:pt idx="19">
                  <c:v>1073.4030154121594</c:v>
                </c:pt>
                <c:pt idx="20">
                  <c:v>1069.808755331321</c:v>
                </c:pt>
                <c:pt idx="21">
                  <c:v>1071.4931247985221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87-40FE-A3FB-7894DF2A0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784832"/>
        <c:axId val="604782864"/>
      </c:barChart>
      <c:lineChart>
        <c:grouping val="standard"/>
        <c:varyColors val="0"/>
        <c:ser>
          <c:idx val="0"/>
          <c:order val="0"/>
          <c:tx>
            <c:strRef>
              <c:f>Feuil8!$B$1</c:f>
              <c:strCache>
                <c:ptCount val="1"/>
                <c:pt idx="0">
                  <c:v>Average compute time of one optimization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Feuil8!$A$2:$A$36</c:f>
              <c:multiLvlStrCache>
                <c:ptCount val="22"/>
                <c:lvl>
                  <c:pt idx="0">
                    <c:v>4,8</c:v>
                  </c:pt>
                  <c:pt idx="1">
                    <c:v>2,9</c:v>
                  </c:pt>
                  <c:pt idx="2">
                    <c:v>2</c:v>
                  </c:pt>
                  <c:pt idx="3">
                    <c:v>2,1</c:v>
                  </c:pt>
                  <c:pt idx="4">
                    <c:v>1,5</c:v>
                  </c:pt>
                  <c:pt idx="5">
                    <c:v>1,6</c:v>
                  </c:pt>
                  <c:pt idx="6">
                    <c:v>1,7</c:v>
                  </c:pt>
                  <c:pt idx="7">
                    <c:v>1,2</c:v>
                  </c:pt>
                  <c:pt idx="8">
                    <c:v>1,3</c:v>
                  </c:pt>
                  <c:pt idx="9">
                    <c:v>1,4</c:v>
                  </c:pt>
                  <c:pt idx="10">
                    <c:v>1,1</c:v>
                  </c:pt>
                  <c:pt idx="11">
                    <c:v>1,2</c:v>
                  </c:pt>
                  <c:pt idx="12">
                    <c:v>0,9</c:v>
                  </c:pt>
                  <c:pt idx="13">
                    <c:v>1</c:v>
                  </c:pt>
                  <c:pt idx="14">
                    <c:v>0,8</c:v>
                  </c:pt>
                  <c:pt idx="15">
                    <c:v>0,7</c:v>
                  </c:pt>
                  <c:pt idx="16">
                    <c:v>0,8</c:v>
                  </c:pt>
                  <c:pt idx="17">
                    <c:v>0,7</c:v>
                  </c:pt>
                  <c:pt idx="18">
                    <c:v>0,8</c:v>
                  </c:pt>
                  <c:pt idx="19">
                    <c:v>0,6</c:v>
                  </c:pt>
                  <c:pt idx="20">
                    <c:v>0,7</c:v>
                  </c:pt>
                  <c:pt idx="21">
                    <c:v>0,6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4">
                    <c:v>4</c:v>
                  </c:pt>
                  <c:pt idx="7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5">
                    <c:v>9</c:v>
                  </c:pt>
                  <c:pt idx="17">
                    <c:v>10</c:v>
                  </c:pt>
                  <c:pt idx="19">
                    <c:v>11</c:v>
                  </c:pt>
                  <c:pt idx="21">
                    <c:v>12</c:v>
                  </c:pt>
                </c:lvl>
              </c:multiLvlStrCache>
            </c:multiLvlStrRef>
          </c:cat>
          <c:val>
            <c:numRef>
              <c:f>Feuil8!$B$2:$B$36</c:f>
              <c:numCache>
                <c:formatCode>General</c:formatCode>
                <c:ptCount val="22"/>
                <c:pt idx="0">
                  <c:v>3.6404817401590205E-3</c:v>
                </c:pt>
                <c:pt idx="1">
                  <c:v>6.2176733972036267E-3</c:v>
                </c:pt>
                <c:pt idx="2">
                  <c:v>9.8912014897843611E-3</c:v>
                </c:pt>
                <c:pt idx="3">
                  <c:v>9.7365259699408041E-3</c:v>
                </c:pt>
                <c:pt idx="4">
                  <c:v>3.0273369202707522E-2</c:v>
                </c:pt>
                <c:pt idx="5">
                  <c:v>3.3204319406851306E-2</c:v>
                </c:pt>
                <c:pt idx="6">
                  <c:v>3.460411417244609E-2</c:v>
                </c:pt>
                <c:pt idx="7">
                  <c:v>1.8358854384970938E-2</c:v>
                </c:pt>
                <c:pt idx="8">
                  <c:v>1.9437671319599701E-2</c:v>
                </c:pt>
                <c:pt idx="9">
                  <c:v>2.2044934067761115E-2</c:v>
                </c:pt>
                <c:pt idx="10">
                  <c:v>3.0928973702599411E-2</c:v>
                </c:pt>
                <c:pt idx="11">
                  <c:v>3.6692462565947125E-2</c:v>
                </c:pt>
                <c:pt idx="12">
                  <c:v>3.9409725349243648E-2</c:v>
                </c:pt>
                <c:pt idx="13">
                  <c:v>4.4055539172727136E-2</c:v>
                </c:pt>
                <c:pt idx="14">
                  <c:v>5.2791585074517512E-2</c:v>
                </c:pt>
                <c:pt idx="15">
                  <c:v>6.1874714903063704E-2</c:v>
                </c:pt>
                <c:pt idx="16">
                  <c:v>8.021902850624732E-2</c:v>
                </c:pt>
                <c:pt idx="17">
                  <c:v>8.741581389716431E-2</c:v>
                </c:pt>
                <c:pt idx="18">
                  <c:v>0.118803238589402</c:v>
                </c:pt>
                <c:pt idx="19">
                  <c:v>0.10445713470102651</c:v>
                </c:pt>
                <c:pt idx="20">
                  <c:v>0.16485457573021126</c:v>
                </c:pt>
                <c:pt idx="21">
                  <c:v>0.1590797206983964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87-40FE-A3FB-7894DF2A0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799544"/>
        <c:axId val="608804464"/>
      </c:lineChart>
      <c:catAx>
        <c:axId val="608799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Binome (HP, 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8804464"/>
        <c:crosses val="autoZero"/>
        <c:auto val="1"/>
        <c:lblAlgn val="ctr"/>
        <c:lblOffset val="100"/>
        <c:noMultiLvlLbl val="0"/>
      </c:catAx>
      <c:valAx>
        <c:axId val="6088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8799544"/>
        <c:crosses val="autoZero"/>
        <c:crossBetween val="between"/>
      </c:valAx>
      <c:valAx>
        <c:axId val="6047828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Energie (Wh)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4784832"/>
        <c:crosses val="max"/>
        <c:crossBetween val="between"/>
      </c:valAx>
      <c:catAx>
        <c:axId val="604784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47828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[Test_complet.xlsx]Graph energie!Tableau croisé dynamique3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Final energy</a:t>
            </a:r>
            <a:r>
              <a:rPr lang="en-US" baseline="0"/>
              <a:t> of the (6,2) binomial according to the time to travel the segment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 energie'!$B$4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'Graph energie'!$A$5:$A$28</c:f>
              <c:strCache>
                <c:ptCount val="2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43,5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200</c:v>
                </c:pt>
                <c:pt idx="12">
                  <c:v>300</c:v>
                </c:pt>
                <c:pt idx="13">
                  <c:v>400</c:v>
                </c:pt>
                <c:pt idx="14">
                  <c:v>500</c:v>
                </c:pt>
                <c:pt idx="15">
                  <c:v>600</c:v>
                </c:pt>
                <c:pt idx="16">
                  <c:v>700</c:v>
                </c:pt>
                <c:pt idx="17">
                  <c:v>800</c:v>
                </c:pt>
                <c:pt idx="18">
                  <c:v>900</c:v>
                </c:pt>
                <c:pt idx="19">
                  <c:v>1000</c:v>
                </c:pt>
                <c:pt idx="20">
                  <c:v>2000</c:v>
                </c:pt>
                <c:pt idx="21">
                  <c:v>3000</c:v>
                </c:pt>
                <c:pt idx="22">
                  <c:v>3571,4</c:v>
                </c:pt>
              </c:strCache>
            </c:strRef>
          </c:cat>
          <c:val>
            <c:numRef>
              <c:f>'Graph energie'!$B$5:$B$28</c:f>
              <c:numCache>
                <c:formatCode>General</c:formatCode>
                <c:ptCount val="23"/>
                <c:pt idx="0">
                  <c:v>30.1464</c:v>
                </c:pt>
                <c:pt idx="1">
                  <c:v>110.361</c:v>
                </c:pt>
                <c:pt idx="2">
                  <c:v>143.90790000000001</c:v>
                </c:pt>
                <c:pt idx="3">
                  <c:v>177.4547</c:v>
                </c:pt>
                <c:pt idx="4">
                  <c:v>179.8212</c:v>
                </c:pt>
                <c:pt idx="5">
                  <c:v>179.8212</c:v>
                </c:pt>
                <c:pt idx="6">
                  <c:v>179.8212</c:v>
                </c:pt>
                <c:pt idx="7">
                  <c:v>179.83449999999999</c:v>
                </c:pt>
                <c:pt idx="8">
                  <c:v>179.83449999999999</c:v>
                </c:pt>
                <c:pt idx="9">
                  <c:v>179.83449999999999</c:v>
                </c:pt>
                <c:pt idx="10">
                  <c:v>179.83449999999999</c:v>
                </c:pt>
                <c:pt idx="11">
                  <c:v>179.83449999999999</c:v>
                </c:pt>
                <c:pt idx="12">
                  <c:v>179.83449999999999</c:v>
                </c:pt>
                <c:pt idx="13">
                  <c:v>179.83449999999999</c:v>
                </c:pt>
                <c:pt idx="14">
                  <c:v>179.83449999999999</c:v>
                </c:pt>
                <c:pt idx="15">
                  <c:v>179.83449999999999</c:v>
                </c:pt>
                <c:pt idx="16">
                  <c:v>179.83449999999999</c:v>
                </c:pt>
                <c:pt idx="17">
                  <c:v>179.83449999999999</c:v>
                </c:pt>
                <c:pt idx="18">
                  <c:v>179.83449999999999</c:v>
                </c:pt>
                <c:pt idx="19">
                  <c:v>179.83449999999999</c:v>
                </c:pt>
                <c:pt idx="20">
                  <c:v>179.83449999999999</c:v>
                </c:pt>
                <c:pt idx="21">
                  <c:v>179.83449999999999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F2-46D4-85AD-C293E2D53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225088"/>
        <c:axId val="1527416752"/>
      </c:barChart>
      <c:catAx>
        <c:axId val="152222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7416752"/>
        <c:crosses val="autoZero"/>
        <c:auto val="1"/>
        <c:lblAlgn val="ctr"/>
        <c:lblOffset val="100"/>
        <c:noMultiLvlLbl val="0"/>
      </c:catAx>
      <c:valAx>
        <c:axId val="152741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Energy</a:t>
                </a:r>
                <a:r>
                  <a:rPr lang="fr-FR" baseline="0"/>
                  <a:t> (Wh)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222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0.59099</cdr:x>
      <cdr:y>0.12113</cdr:y>
    </cdr:from>
    <cdr:to>
      <cdr:x>0.61865</cdr:x>
      <cdr:y>0.18742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1849A20-312B-4777-AC5A-2A3E70E3F1C1}"/>
            </a:ext>
          </a:extLst>
        </cdr:cNvPr>
        <cdr:cNvSpPr/>
      </cdr:nvSpPr>
      <cdr:spPr>
        <a:xfrm xmlns:a="http://schemas.openxmlformats.org/drawingml/2006/main">
          <a:off x="6444769" y="674825"/>
          <a:ext cx="301686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dirty="0">
              <a:solidFill>
                <a:srgbClr val="FF0000"/>
              </a:solidFill>
            </a:rPr>
            <a:t>2</a:t>
          </a:r>
        </a:p>
      </cdr:txBody>
    </cdr:sp>
  </cdr:relSizeAnchor>
  <cdr:relSizeAnchor xmlns:cdr="http://schemas.openxmlformats.org/drawingml/2006/chartDrawing">
    <cdr:from>
      <cdr:x>0.59099</cdr:x>
      <cdr:y>0.12723</cdr:y>
    </cdr:from>
    <cdr:to>
      <cdr:x>0.61865</cdr:x>
      <cdr:y>0.18164</cdr:y>
    </cdr:to>
    <cdr:sp macro="" textlink="">
      <cdr:nvSpPr>
        <cdr:cNvPr id="3" name="Ellipse 2">
          <a:extLst xmlns:a="http://schemas.openxmlformats.org/drawingml/2006/main">
            <a:ext uri="{FF2B5EF4-FFF2-40B4-BE49-F238E27FC236}">
              <a16:creationId xmlns:a16="http://schemas.microsoft.com/office/drawing/2014/main" id="{30F0EB3A-5834-465A-B10F-5A06ECB9FAA0}"/>
            </a:ext>
          </a:extLst>
        </cdr:cNvPr>
        <cdr:cNvSpPr/>
      </cdr:nvSpPr>
      <cdr:spPr>
        <a:xfrm xmlns:a="http://schemas.openxmlformats.org/drawingml/2006/main">
          <a:off x="6444769" y="708829"/>
          <a:ext cx="301686" cy="303101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fr-FR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0.2154</cdr:x>
      <cdr:y>0.21031</cdr:y>
    </cdr:from>
    <cdr:to>
      <cdr:x>0.31549</cdr:x>
      <cdr:y>0.27442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1307903" y="573269"/>
          <a:ext cx="607753" cy="1747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100" dirty="0" err="1"/>
            <a:t>Tmin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0.78202</cdr:x>
      <cdr:y>0.2005</cdr:y>
    </cdr:from>
    <cdr:to>
      <cdr:x>0.88698</cdr:x>
      <cdr:y>0.31232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4748455" y="546532"/>
          <a:ext cx="637308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100" dirty="0" err="1"/>
            <a:t>Tmax</a:t>
          </a:r>
          <a:endParaRPr lang="fr-FR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Formatvorlagen</a:t>
            </a:r>
            <a:r>
              <a:rPr lang="en-US"/>
              <a:t> des </a:t>
            </a:r>
            <a:r>
              <a:rPr lang="en-US" err="1"/>
              <a:t>Textmasters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/>
              <a:t>(20s)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30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378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63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7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5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4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2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(1min30)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(1min30)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7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0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25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58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3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10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7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3913821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3913189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3913189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5F7203BF-1C0F-4BBC-ACB8-1F5A4BA2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C3-6450-40E4-89F2-150E281E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7958-340B-45BF-8F42-4D74A6926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834-41A4-4D66-96D8-D4E923C9D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D764-8B09-4FA3-8416-ABA24B703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BE761BF-FFA9-468C-925A-7C826D80DF2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1449388"/>
            <a:ext cx="10922000" cy="4572000"/>
          </a:xfrm>
        </p:spPr>
        <p:txBody>
          <a:bodyPr/>
          <a:lstStyle/>
          <a:p>
            <a:r>
              <a:rPr lang="fr-FR"/>
              <a:t>Cliquez sur l'icône pour ajouter un tableau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21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95F389-AE48-4F32-9F35-395BF54E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85909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351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3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944563"/>
            <a:ext cx="4709477" cy="508125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88504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200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896875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944563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738283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938164"/>
            <a:ext cx="5503863" cy="506726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fr-FR"/>
              <a:t>Cliquez sur l'icône pour ajouter un graphique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10DD33E-1086-42E7-9FA3-B7C2D9C000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663" y="896875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06721B17-8956-4BBD-A65D-0F17A1B167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</p:spTree>
    <p:extLst>
      <p:ext uri="{BB962C8B-B14F-4D97-AF65-F5344CB8AC3E}">
        <p14:creationId xmlns:p14="http://schemas.microsoft.com/office/powerpoint/2010/main" val="3520457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85909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3476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3476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89551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6650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6650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349513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349513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241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883270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262958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262958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65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3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D56AF-5FE9-4245-96C3-7DB4E92C09F4}"/>
              </a:ext>
            </a:extLst>
          </p:cNvPr>
          <p:cNvSpPr txBox="1"/>
          <p:nvPr userDrawn="1"/>
        </p:nvSpPr>
        <p:spPr>
          <a:xfrm>
            <a:off x="982663" y="6400188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tx2"/>
                </a:solidFill>
              </a:rPr>
              <a:t>* </a:t>
            </a:r>
            <a:r>
              <a:rPr lang="fr-FR" sz="1100" b="0">
                <a:solidFill>
                  <a:schemeClr val="tx2"/>
                </a:solidFill>
              </a:rPr>
              <a:t>Osons l’audace, créons la confiance</a:t>
            </a:r>
            <a:endParaRPr lang="de-DE" sz="1100" b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381BA7-5EC6-430F-BA54-D0F4FAAABCC2}"/>
              </a:ext>
            </a:extLst>
          </p:cNvPr>
          <p:cNvGrpSpPr/>
          <p:nvPr userDrawn="1"/>
        </p:nvGrpSpPr>
        <p:grpSpPr>
          <a:xfrm>
            <a:off x="3726609" y="2199828"/>
            <a:ext cx="4727276" cy="1827073"/>
            <a:chOff x="3726609" y="2199828"/>
            <a:chExt cx="4727276" cy="1827073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DC8F719-B52A-4B64-832B-A8BBD60C89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6" cy="1827073"/>
            </a:xfrm>
            <a:prstGeom prst="rect">
              <a:avLst/>
            </a:prstGeom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889A0C8D-67D4-4B8F-B834-993C112AA2AE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9803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accent1"/>
                  </a:solidFill>
                </a:rPr>
                <a:t>*</a:t>
              </a:r>
              <a:endParaRPr lang="de-DE" sz="8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082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25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7DC23C-D7FB-4614-BF4B-C51D15BCEBEE}"/>
              </a:ext>
            </a:extLst>
          </p:cNvPr>
          <p:cNvGrpSpPr/>
          <p:nvPr userDrawn="1"/>
        </p:nvGrpSpPr>
        <p:grpSpPr>
          <a:xfrm>
            <a:off x="3726609" y="2199828"/>
            <a:ext cx="4727277" cy="1827073"/>
            <a:chOff x="3726609" y="2199828"/>
            <a:chExt cx="4727277" cy="182707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08D97AD-4DAB-41A1-90D3-41823B7F82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7" cy="1827073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C395935-B820-426F-B6B7-1E382F11D82C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bg1"/>
                  </a:solidFill>
                </a:rPr>
                <a:t>*</a:t>
              </a:r>
              <a:endParaRPr lang="de-DE" sz="800" b="1" err="1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200C5-54DC-4123-AAC1-A2A6DFAB415F}"/>
              </a:ext>
            </a:extLst>
          </p:cNvPr>
          <p:cNvSpPr txBox="1"/>
          <p:nvPr userDrawn="1"/>
        </p:nvSpPr>
        <p:spPr>
          <a:xfrm>
            <a:off x="982663" y="6382233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bg1"/>
                </a:solidFill>
              </a:rPr>
              <a:t>* </a:t>
            </a:r>
            <a:r>
              <a:rPr lang="fr-FR" sz="1100" b="0">
                <a:solidFill>
                  <a:schemeClr val="bg1"/>
                </a:solidFill>
              </a:rPr>
              <a:t>Osons l’audace, créons la confiance</a:t>
            </a:r>
            <a:endParaRPr lang="de-DE" sz="11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23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14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713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756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1449389"/>
            <a:ext cx="10922000" cy="45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5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1449389"/>
            <a:ext cx="10915650" cy="4572000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Topic One</a:t>
            </a:r>
          </a:p>
          <a:p>
            <a:pPr lvl="0"/>
            <a:r>
              <a:rPr lang="en-US"/>
              <a:t>Topic Two</a:t>
            </a:r>
          </a:p>
          <a:p>
            <a:pPr lvl="0"/>
            <a:r>
              <a:rPr lang="en-US"/>
              <a:t>Topic Three</a:t>
            </a:r>
          </a:p>
          <a:p>
            <a:pPr lvl="0"/>
            <a:r>
              <a:rPr lang="en-US"/>
              <a:t>Topic Four</a:t>
            </a:r>
          </a:p>
          <a:p>
            <a:pPr lvl="0"/>
            <a:r>
              <a:rPr lang="en-US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72137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462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09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6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1449389"/>
            <a:ext cx="10922001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010269EA-AB3B-443A-BBC6-3D966056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1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1449389"/>
            <a:ext cx="5317200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1449389"/>
            <a:ext cx="5317200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B566814A-4E8F-4353-A38A-5DE43CCF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0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3913821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3913189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3913189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5F7203BF-1C0F-4BBC-ACB8-1F5A4BA2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65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C3-6450-40E4-89F2-150E281E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7958-340B-45BF-8F42-4D74A6926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834-41A4-4D66-96D8-D4E923C9D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D764-8B09-4FA3-8416-ABA24B703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BE761BF-FFA9-468C-925A-7C826D80DF2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1449388"/>
            <a:ext cx="10922000" cy="4572000"/>
          </a:xfrm>
        </p:spPr>
        <p:txBody>
          <a:bodyPr/>
          <a:lstStyle/>
          <a:p>
            <a:r>
              <a:rPr lang="fr-FR"/>
              <a:t>Cliquez sur l'icône pour ajouter un tableau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1270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62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95F389-AE48-4F32-9F35-395BF54E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3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85909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351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5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944563"/>
            <a:ext cx="4709477" cy="508125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88504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200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1449389"/>
            <a:ext cx="10922000" cy="45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67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896875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944563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738283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917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938164"/>
            <a:ext cx="5503863" cy="506726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fr-FR"/>
              <a:t>Cliquez sur l'icône pour ajouter un graphique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10DD33E-1086-42E7-9FA3-B7C2D9C000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663" y="896875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06721B17-8956-4BBD-A65D-0F17A1B167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</p:spTree>
    <p:extLst>
      <p:ext uri="{BB962C8B-B14F-4D97-AF65-F5344CB8AC3E}">
        <p14:creationId xmlns:p14="http://schemas.microsoft.com/office/powerpoint/2010/main" val="3703734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85909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3476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3476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3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89551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6650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6650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349513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349513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71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883270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20pt,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262958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262958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84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D56AF-5FE9-4245-96C3-7DB4E92C09F4}"/>
              </a:ext>
            </a:extLst>
          </p:cNvPr>
          <p:cNvSpPr txBox="1"/>
          <p:nvPr userDrawn="1"/>
        </p:nvSpPr>
        <p:spPr>
          <a:xfrm>
            <a:off x="982663" y="6400188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tx2"/>
                </a:solidFill>
              </a:rPr>
              <a:t>* </a:t>
            </a:r>
            <a:r>
              <a:rPr lang="fr-FR" sz="1100" b="0">
                <a:solidFill>
                  <a:schemeClr val="tx2"/>
                </a:solidFill>
              </a:rPr>
              <a:t>Osons l’audace, créons la confiance</a:t>
            </a:r>
            <a:endParaRPr lang="de-DE" sz="1100" b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381BA7-5EC6-430F-BA54-D0F4FAAABCC2}"/>
              </a:ext>
            </a:extLst>
          </p:cNvPr>
          <p:cNvGrpSpPr/>
          <p:nvPr userDrawn="1"/>
        </p:nvGrpSpPr>
        <p:grpSpPr>
          <a:xfrm>
            <a:off x="3726609" y="2199828"/>
            <a:ext cx="4727276" cy="1827073"/>
            <a:chOff x="3726609" y="2199828"/>
            <a:chExt cx="4727276" cy="1827073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DC8F719-B52A-4B64-832B-A8BBD60C89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6" cy="1827073"/>
            </a:xfrm>
            <a:prstGeom prst="rect">
              <a:avLst/>
            </a:prstGeom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889A0C8D-67D4-4B8F-B834-993C112AA2AE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9803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accent1"/>
                  </a:solidFill>
                </a:rPr>
                <a:t>*</a:t>
              </a:r>
              <a:endParaRPr lang="de-DE" sz="8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901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38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7DC23C-D7FB-4614-BF4B-C51D15BCEBEE}"/>
              </a:ext>
            </a:extLst>
          </p:cNvPr>
          <p:cNvGrpSpPr/>
          <p:nvPr userDrawn="1"/>
        </p:nvGrpSpPr>
        <p:grpSpPr>
          <a:xfrm>
            <a:off x="3726609" y="2199828"/>
            <a:ext cx="4727277" cy="1827073"/>
            <a:chOff x="3726609" y="2199828"/>
            <a:chExt cx="4727277" cy="182707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08D97AD-4DAB-41A1-90D3-41823B7F82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7" cy="1827073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C395935-B820-426F-B6B7-1E382F11D82C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bg1"/>
                  </a:solidFill>
                </a:rPr>
                <a:t>*</a:t>
              </a:r>
              <a:endParaRPr lang="de-DE" sz="800" b="1" err="1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200C5-54DC-4123-AAC1-A2A6DFAB415F}"/>
              </a:ext>
            </a:extLst>
          </p:cNvPr>
          <p:cNvSpPr txBox="1"/>
          <p:nvPr userDrawn="1"/>
        </p:nvSpPr>
        <p:spPr>
          <a:xfrm>
            <a:off x="982663" y="6382233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bg1"/>
                </a:solidFill>
              </a:rPr>
              <a:t>* </a:t>
            </a:r>
            <a:r>
              <a:rPr lang="fr-FR" sz="1100" b="0">
                <a:solidFill>
                  <a:schemeClr val="bg1"/>
                </a:solidFill>
              </a:rPr>
              <a:t>Osons l’audace, créons la confiance</a:t>
            </a:r>
            <a:endParaRPr lang="de-DE" sz="11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6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1449389"/>
            <a:ext cx="10915650" cy="4572000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Topic One</a:t>
            </a:r>
          </a:p>
          <a:p>
            <a:pPr lvl="0"/>
            <a:r>
              <a:rPr lang="en-US"/>
              <a:t>Topic Two</a:t>
            </a:r>
          </a:p>
          <a:p>
            <a:pPr lvl="0"/>
            <a:r>
              <a:rPr lang="en-US"/>
              <a:t>Topic Three</a:t>
            </a:r>
          </a:p>
          <a:p>
            <a:pPr lvl="0"/>
            <a:r>
              <a:rPr lang="en-US"/>
              <a:t>Topic Four</a:t>
            </a:r>
          </a:p>
          <a:p>
            <a:pPr lvl="0"/>
            <a:r>
              <a:rPr lang="en-US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2843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4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1449389"/>
            <a:ext cx="10922001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010269EA-AB3B-443A-BBC6-3D966056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1449389"/>
            <a:ext cx="5317200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1449389"/>
            <a:ext cx="5317200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B566814A-4E8F-4353-A38A-5DE43CCF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0400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680400"/>
            <a:ext cx="1091565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20pt, bold, max. 1 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1439999"/>
            <a:ext cx="10915650" cy="458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43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680400"/>
            <a:ext cx="1091565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20pt, bold, max. 1 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1439999"/>
            <a:ext cx="10915650" cy="458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>
          <p15:clr>
            <a:srgbClr val="F26B43"/>
          </p15:clr>
        </p15:guide>
        <p15:guide id="2" pos="7499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3963">
          <p15:clr>
            <a:srgbClr val="F26B43"/>
          </p15:clr>
        </p15:guide>
        <p15:guide id="5" orient="horz" pos="3793">
          <p15:clr>
            <a:srgbClr val="F26B43"/>
          </p15:clr>
        </p15:guide>
        <p15:guide id="6" pos="619">
          <p15:clr>
            <a:srgbClr val="F26B43"/>
          </p15:clr>
        </p15:guide>
        <p15:guide id="7" orient="horz" pos="182">
          <p15:clr>
            <a:srgbClr val="F26B43"/>
          </p15:clr>
        </p15:guide>
        <p15:guide id="8" orient="horz" pos="595">
          <p15:clr>
            <a:srgbClr val="F26B43"/>
          </p15:clr>
        </p15:guide>
        <p15:guide id="9" orient="horz" pos="913">
          <p15:clr>
            <a:srgbClr val="F26B43"/>
          </p15:clr>
        </p15:guide>
        <p15:guide id="10" orient="horz" pos="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1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48.png"/><Relationship Id="rId12" Type="http://schemas.openxmlformats.org/officeDocument/2006/relationships/image" Target="../media/image39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8.jpeg"/><Relationship Id="rId11" Type="http://schemas.openxmlformats.org/officeDocument/2006/relationships/image" Target="../media/image52.png"/><Relationship Id="rId5" Type="http://schemas.openxmlformats.org/officeDocument/2006/relationships/image" Target="../media/image37.jpeg"/><Relationship Id="rId15" Type="http://schemas.openxmlformats.org/officeDocument/2006/relationships/image" Target="../media/image42.jpeg"/><Relationship Id="rId10" Type="http://schemas.openxmlformats.org/officeDocument/2006/relationships/image" Target="../media/image51.png"/><Relationship Id="rId4" Type="http://schemas.openxmlformats.org/officeDocument/2006/relationships/image" Target="../media/image36.jpeg"/><Relationship Id="rId9" Type="http://schemas.openxmlformats.org/officeDocument/2006/relationships/image" Target="../media/image50.png"/><Relationship Id="rId1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Relationship Id="rId4" Type="http://schemas.openxmlformats.org/officeDocument/2006/relationships/chart" Target="../charts/char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2664" y="729673"/>
            <a:ext cx="5898427" cy="2417288"/>
          </a:xfrm>
        </p:spPr>
        <p:txBody>
          <a:bodyPr/>
          <a:lstStyle/>
          <a:p>
            <a:r>
              <a:rPr lang="fr-FR" sz="4000" noProof="0"/>
              <a:t>RAP N°</a:t>
            </a:r>
            <a:r>
              <a:rPr lang="fr-FR" sz="4000"/>
              <a:t>2</a:t>
            </a:r>
            <a:endParaRPr lang="fr-FR" sz="4000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CD265-C7C5-444E-8D4E-B729F2C35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7463" y="4955217"/>
            <a:ext cx="7543819" cy="21911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MAI 2021</a:t>
            </a:r>
            <a:endParaRPr lang="fr-FR" noProof="0"/>
          </a:p>
          <a:p>
            <a:endParaRPr lang="fr-FR" noProof="0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31" y="2558474"/>
            <a:ext cx="4043426" cy="1513594"/>
          </a:xfrm>
          <a:prstGeom prst="rect">
            <a:avLst/>
          </a:prstGeom>
          <a:noFill/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982664" y="4481318"/>
            <a:ext cx="5211521" cy="473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CÉDRIC LEFEBVRE et YESID BELLO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982663" y="3814139"/>
            <a:ext cx="5211521" cy="473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/>
              <a:t>BASTIEN, CLEMENT et HUGO</a:t>
            </a:r>
          </a:p>
        </p:txBody>
      </p:sp>
    </p:spTree>
    <p:extLst>
      <p:ext uri="{BB962C8B-B14F-4D97-AF65-F5344CB8AC3E}">
        <p14:creationId xmlns:p14="http://schemas.microsoft.com/office/powerpoint/2010/main" val="6577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38"/>
    </mc:Choice>
    <mc:Fallback xmlns="">
      <p:transition spd="slow" advTm="224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en-US"/>
              <a:t>Software description : Uncertainty Tab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AE019-8B0B-49B9-8B7B-3709E3698FCE}"/>
              </a:ext>
            </a:extLst>
          </p:cNvPr>
          <p:cNvSpPr/>
          <p:nvPr/>
        </p:nvSpPr>
        <p:spPr>
          <a:xfrm>
            <a:off x="537330" y="919244"/>
            <a:ext cx="5045054" cy="53720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3BA999-D072-4E65-A13B-E1D808E5A467}"/>
              </a:ext>
            </a:extLst>
          </p:cNvPr>
          <p:cNvSpPr/>
          <p:nvPr/>
        </p:nvSpPr>
        <p:spPr>
          <a:xfrm>
            <a:off x="5731095" y="937810"/>
            <a:ext cx="6269225" cy="53534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Optimization program which makes it possible to advise an uncertainty as a function of the desired relative uncertainty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A2130C90-9573-4527-AF89-EF354D4CDE2A}"/>
              </a:ext>
            </a:extLst>
          </p:cNvPr>
          <p:cNvSpPr/>
          <p:nvPr/>
        </p:nvSpPr>
        <p:spPr>
          <a:xfrm>
            <a:off x="5817452" y="1159496"/>
            <a:ext cx="278548" cy="2592372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itre 6">
            <a:extLst>
              <a:ext uri="{FF2B5EF4-FFF2-40B4-BE49-F238E27FC236}">
                <a16:creationId xmlns:a16="http://schemas.microsoft.com/office/drawing/2014/main" id="{9C21413F-97A9-4907-BE8B-BF59E689FE41}"/>
              </a:ext>
            </a:extLst>
          </p:cNvPr>
          <p:cNvSpPr txBox="1">
            <a:spLocks/>
          </p:cNvSpPr>
          <p:nvPr/>
        </p:nvSpPr>
        <p:spPr>
          <a:xfrm>
            <a:off x="6363713" y="2115540"/>
            <a:ext cx="5419791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Uncertainty of the forces and detail of the part of the uncertainty of each parameter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3917633B-7A79-4536-BC62-FA8013E4A210}"/>
              </a:ext>
            </a:extLst>
          </p:cNvPr>
          <p:cNvSpPr/>
          <p:nvPr/>
        </p:nvSpPr>
        <p:spPr>
          <a:xfrm>
            <a:off x="5817452" y="3855563"/>
            <a:ext cx="278548" cy="2282553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Titre 6">
            <a:extLst>
              <a:ext uri="{FF2B5EF4-FFF2-40B4-BE49-F238E27FC236}">
                <a16:creationId xmlns:a16="http://schemas.microsoft.com/office/drawing/2014/main" id="{B0086343-4FD1-414C-825C-69A9CFD7795C}"/>
              </a:ext>
            </a:extLst>
          </p:cNvPr>
          <p:cNvSpPr txBox="1">
            <a:spLocks/>
          </p:cNvSpPr>
          <p:nvPr/>
        </p:nvSpPr>
        <p:spPr>
          <a:xfrm>
            <a:off x="6338264" y="4544686"/>
            <a:ext cx="5419792" cy="3625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Uncertainty of the traction energy and detail of the part of the uncertainty of each parameter and their weight 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9BEBE2-A5D2-47B0-899A-A07F9647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09" y="976685"/>
            <a:ext cx="4991967" cy="5314577"/>
          </a:xfrm>
          <a:prstGeom prst="rect">
            <a:avLst/>
          </a:prstGeom>
        </p:spPr>
      </p:pic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EAB34933-1465-4F5C-975A-D3D231F11AE0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56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en-US"/>
              <a:t>Interest of the software and conclusions on the study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AE019-8B0B-49B9-8B7B-3709E3698FCE}"/>
              </a:ext>
            </a:extLst>
          </p:cNvPr>
          <p:cNvSpPr/>
          <p:nvPr/>
        </p:nvSpPr>
        <p:spPr>
          <a:xfrm>
            <a:off x="537329" y="1178351"/>
            <a:ext cx="3673935" cy="490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tre 6">
            <a:extLst>
              <a:ext uri="{FF2B5EF4-FFF2-40B4-BE49-F238E27FC236}">
                <a16:creationId xmlns:a16="http://schemas.microsoft.com/office/drawing/2014/main" id="{C0F0AB2F-AEDB-4B86-BC05-CFD7892AFCC6}"/>
              </a:ext>
            </a:extLst>
          </p:cNvPr>
          <p:cNvSpPr txBox="1">
            <a:spLocks/>
          </p:cNvSpPr>
          <p:nvPr/>
        </p:nvSpPr>
        <p:spPr>
          <a:xfrm>
            <a:off x="685641" y="1323413"/>
            <a:ext cx="3525623" cy="47568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Interest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of the software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6846C6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3B3D9">
                  <a:lumMod val="75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From which parameters does the uncertainty arise and in which proportion 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Applicable to any project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How to choose the uncertainty of my sensor 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Which parameters are most important for route segmentation ?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BB2-CAC8-4C9D-BEA0-CEB393E0F191}"/>
              </a:ext>
            </a:extLst>
          </p:cNvPr>
          <p:cNvSpPr/>
          <p:nvPr/>
        </p:nvSpPr>
        <p:spPr>
          <a:xfrm>
            <a:off x="4355184" y="1178351"/>
            <a:ext cx="7645138" cy="4901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Titre 6">
            <a:extLst>
              <a:ext uri="{FF2B5EF4-FFF2-40B4-BE49-F238E27FC236}">
                <a16:creationId xmlns:a16="http://schemas.microsoft.com/office/drawing/2014/main" id="{744A50B1-B1A9-4BE3-8189-9A57F87BF8D1}"/>
              </a:ext>
            </a:extLst>
          </p:cNvPr>
          <p:cNvSpPr txBox="1">
            <a:spLocks/>
          </p:cNvSpPr>
          <p:nvPr/>
        </p:nvSpPr>
        <p:spPr>
          <a:xfrm>
            <a:off x="4517371" y="1324966"/>
            <a:ext cx="6988988" cy="15634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Conclusion : Weight of each parameter on the uncertainty of the traction energy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5B932CB3-5947-4748-8CE1-A4AA0C474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54456"/>
              </p:ext>
            </p:extLst>
          </p:nvPr>
        </p:nvGraphicFramePr>
        <p:xfrm>
          <a:off x="4908536" y="2002316"/>
          <a:ext cx="6538433" cy="3888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9E3AE42-CA07-48F8-AFC5-CC3651138B47}"/>
              </a:ext>
            </a:extLst>
          </p:cNvPr>
          <p:cNvSpPr/>
          <p:nvPr/>
        </p:nvSpPr>
        <p:spPr>
          <a:xfrm>
            <a:off x="9521074" y="5292271"/>
            <a:ext cx="1102936" cy="27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6825B-BC40-46A2-A4EB-EBF9C7ADCD0C}"/>
              </a:ext>
            </a:extLst>
          </p:cNvPr>
          <p:cNvSpPr/>
          <p:nvPr/>
        </p:nvSpPr>
        <p:spPr>
          <a:xfrm>
            <a:off x="9521074" y="5575074"/>
            <a:ext cx="1102936" cy="27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E1345-91C7-4214-8B60-279634480D67}"/>
              </a:ext>
            </a:extLst>
          </p:cNvPr>
          <p:cNvSpPr/>
          <p:nvPr/>
        </p:nvSpPr>
        <p:spPr>
          <a:xfrm>
            <a:off x="5544532" y="5292271"/>
            <a:ext cx="1102936" cy="27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1C7D0E21-1C05-4545-83F3-7D5F45FF96B4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59425E-8D6D-4F0E-A9CD-D7D45C57CABF}"/>
              </a:ext>
            </a:extLst>
          </p:cNvPr>
          <p:cNvSpPr/>
          <p:nvPr/>
        </p:nvSpPr>
        <p:spPr>
          <a:xfrm>
            <a:off x="8935008" y="1176488"/>
            <a:ext cx="3002469" cy="45360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A72258-F870-4C41-A66B-7705D7DF0129}"/>
              </a:ext>
            </a:extLst>
          </p:cNvPr>
          <p:cNvSpPr/>
          <p:nvPr/>
        </p:nvSpPr>
        <p:spPr>
          <a:xfrm>
            <a:off x="6066392" y="1176489"/>
            <a:ext cx="2878550" cy="453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16B26-1698-48AA-98B0-894947D46CEC}"/>
              </a:ext>
            </a:extLst>
          </p:cNvPr>
          <p:cNvSpPr/>
          <p:nvPr/>
        </p:nvSpPr>
        <p:spPr>
          <a:xfrm>
            <a:off x="2935457" y="1176488"/>
            <a:ext cx="3126833" cy="453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2AE9B4-065B-4FDA-985D-84CAAD70140B}"/>
              </a:ext>
            </a:extLst>
          </p:cNvPr>
          <p:cNvSpPr/>
          <p:nvPr/>
        </p:nvSpPr>
        <p:spPr>
          <a:xfrm>
            <a:off x="211851" y="1176489"/>
            <a:ext cx="2704207" cy="453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82661" y="668020"/>
            <a:ext cx="3268151" cy="341326"/>
          </a:xfrm>
        </p:spPr>
        <p:txBody>
          <a:bodyPr/>
          <a:lstStyle/>
          <a:p>
            <a:r>
              <a:rPr lang="fr-FR"/>
              <a:t>State of </a:t>
            </a:r>
            <a:r>
              <a:rPr lang="fr-FR" err="1"/>
              <a:t>progress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441D07-3880-45B2-B585-5DA719619EE7}"/>
              </a:ext>
            </a:extLst>
          </p:cNvPr>
          <p:cNvSpPr txBox="1"/>
          <p:nvPr/>
        </p:nvSpPr>
        <p:spPr>
          <a:xfrm>
            <a:off x="410959" y="2902418"/>
            <a:ext cx="2326117" cy="929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 a route segmentation strategy for the 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NavEco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solution</a:t>
            </a: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FC6719B-F63D-450D-8BFA-12F00D345A9A}"/>
              </a:ext>
            </a:extLst>
          </p:cNvPr>
          <p:cNvSpPr/>
          <p:nvPr/>
        </p:nvSpPr>
        <p:spPr>
          <a:xfrm>
            <a:off x="3354728" y="1543276"/>
            <a:ext cx="2486750" cy="717126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EB7758C-FC7D-46A8-A4BD-4885FB443406}"/>
              </a:ext>
            </a:extLst>
          </p:cNvPr>
          <p:cNvSpPr/>
          <p:nvPr/>
        </p:nvSpPr>
        <p:spPr>
          <a:xfrm>
            <a:off x="3415942" y="3015458"/>
            <a:ext cx="2486751" cy="717126"/>
          </a:xfrm>
          <a:prstGeom prst="round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16C238B-2388-4CC1-A2F6-69CFCFDFE847}"/>
              </a:ext>
            </a:extLst>
          </p:cNvPr>
          <p:cNvSpPr/>
          <p:nvPr/>
        </p:nvSpPr>
        <p:spPr>
          <a:xfrm>
            <a:off x="3415941" y="4477791"/>
            <a:ext cx="2402377" cy="7171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17343-2DCB-4570-B9DB-BDF2BC3D029B}"/>
              </a:ext>
            </a:extLst>
          </p:cNvPr>
          <p:cNvSpPr/>
          <p:nvPr/>
        </p:nvSpPr>
        <p:spPr>
          <a:xfrm>
            <a:off x="6361293" y="1535343"/>
            <a:ext cx="2308710" cy="717126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4B71773-B5A2-412D-A709-624D5BF999DC}"/>
              </a:ext>
            </a:extLst>
          </p:cNvPr>
          <p:cNvSpPr/>
          <p:nvPr/>
        </p:nvSpPr>
        <p:spPr>
          <a:xfrm>
            <a:off x="9190813" y="1595779"/>
            <a:ext cx="2472363" cy="605418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1688E0A-198C-40FB-B0E0-53B26E941AAA}"/>
              </a:ext>
            </a:extLst>
          </p:cNvPr>
          <p:cNvSpPr/>
          <p:nvPr/>
        </p:nvSpPr>
        <p:spPr>
          <a:xfrm>
            <a:off x="6364310" y="3006012"/>
            <a:ext cx="2334504" cy="734338"/>
          </a:xfrm>
          <a:prstGeom prst="round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95BF24A-6E61-4FE1-B656-400233385B8B}"/>
              </a:ext>
            </a:extLst>
          </p:cNvPr>
          <p:cNvSpPr/>
          <p:nvPr/>
        </p:nvSpPr>
        <p:spPr>
          <a:xfrm>
            <a:off x="6318117" y="4526481"/>
            <a:ext cx="2380697" cy="619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D9B41E0-C348-481B-8915-517E889A99BA}"/>
              </a:ext>
            </a:extLst>
          </p:cNvPr>
          <p:cNvSpPr/>
          <p:nvPr/>
        </p:nvSpPr>
        <p:spPr>
          <a:xfrm>
            <a:off x="9192633" y="2346425"/>
            <a:ext cx="2472363" cy="569950"/>
          </a:xfrm>
          <a:prstGeom prst="roundRect">
            <a:avLst/>
          </a:prstGeom>
          <a:solidFill>
            <a:srgbClr val="00FF99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4C66F48-7419-499C-9739-CA8E06641E3B}"/>
              </a:ext>
            </a:extLst>
          </p:cNvPr>
          <p:cNvSpPr/>
          <p:nvPr/>
        </p:nvSpPr>
        <p:spPr>
          <a:xfrm>
            <a:off x="9181129" y="3086228"/>
            <a:ext cx="2472362" cy="569950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43D7E0A-DE0F-4CAF-9CA6-C8929E6B41B9}"/>
              </a:ext>
            </a:extLst>
          </p:cNvPr>
          <p:cNvCxnSpPr>
            <a:stCxn id="4" idx="3"/>
            <a:endCxn id="22" idx="1"/>
          </p:cNvCxnSpPr>
          <p:nvPr/>
        </p:nvCxnSpPr>
        <p:spPr>
          <a:xfrm flipV="1">
            <a:off x="5841478" y="1893906"/>
            <a:ext cx="519815" cy="79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F90B52B-38B2-4A98-9E46-DB4E3A3B2B4E}"/>
              </a:ext>
            </a:extLst>
          </p:cNvPr>
          <p:cNvSpPr/>
          <p:nvPr/>
        </p:nvSpPr>
        <p:spPr>
          <a:xfrm>
            <a:off x="9166713" y="4597168"/>
            <a:ext cx="2493140" cy="468369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7FAC7C5-7AF2-4E27-A5CE-B776FDD1A56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5902693" y="3373181"/>
            <a:ext cx="461617" cy="84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3FD598D-21D9-4611-9183-1E5152A67E72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5818318" y="4836354"/>
            <a:ext cx="49979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42C18A5-2CB9-45FA-AE61-EFFDA25F733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8698814" y="4831353"/>
            <a:ext cx="467899" cy="500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838B373-1F0F-4C45-88C6-1CCED4D5EB92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8698814" y="3371203"/>
            <a:ext cx="482315" cy="197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581F802F-294A-4B2D-AD7A-3DB2634A6D5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8670003" y="1893906"/>
            <a:ext cx="520810" cy="4582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85F3F01B-1E99-426E-97C3-16E140DC6E2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37076" y="1901839"/>
            <a:ext cx="617652" cy="14653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B597D5F8-623A-4C7D-8454-62EFD52D771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8670003" y="1893906"/>
            <a:ext cx="522630" cy="737494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5D6A558C-63C2-4B3B-9866-F7D283B7FB4C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737076" y="3367193"/>
            <a:ext cx="678865" cy="146916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F4DA47E6-3045-4F34-90A6-CF691E6DD671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2737076" y="3367193"/>
            <a:ext cx="678866" cy="682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84AED8BA-1E63-4A10-A834-C0807B75D4A9}"/>
              </a:ext>
            </a:extLst>
          </p:cNvPr>
          <p:cNvSpPr txBox="1"/>
          <p:nvPr/>
        </p:nvSpPr>
        <p:spPr>
          <a:xfrm>
            <a:off x="1154590" y="1234034"/>
            <a:ext cx="94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267B41B-2AAB-4A27-A4B7-12384C59749E}"/>
              </a:ext>
            </a:extLst>
          </p:cNvPr>
          <p:cNvSpPr txBox="1"/>
          <p:nvPr/>
        </p:nvSpPr>
        <p:spPr>
          <a:xfrm>
            <a:off x="3571987" y="1248304"/>
            <a:ext cx="2090284" cy="22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Intermediate</a:t>
            </a: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objectives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68E5DE7-5B4D-4734-83E6-8B8366EF4AF8}"/>
              </a:ext>
            </a:extLst>
          </p:cNvPr>
          <p:cNvSpPr txBox="1"/>
          <p:nvPr/>
        </p:nvSpPr>
        <p:spPr>
          <a:xfrm>
            <a:off x="6904967" y="1264811"/>
            <a:ext cx="1201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6717C1A-CC84-4642-9E04-8C8B3D1BB437}"/>
              </a:ext>
            </a:extLst>
          </p:cNvPr>
          <p:cNvSpPr txBox="1"/>
          <p:nvPr/>
        </p:nvSpPr>
        <p:spPr>
          <a:xfrm>
            <a:off x="10007002" y="1243285"/>
            <a:ext cx="875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Means</a:t>
            </a: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75000"/>
                </a:srgbClr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9B08B2-C1A9-4A45-A67C-C3BCF3428590}"/>
              </a:ext>
            </a:extLst>
          </p:cNvPr>
          <p:cNvSpPr txBox="1"/>
          <p:nvPr/>
        </p:nvSpPr>
        <p:spPr>
          <a:xfrm>
            <a:off x="3358830" y="1673376"/>
            <a:ext cx="24895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Study the influence of the parameters on the model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EDD49B-4E4C-4233-8639-1F8E93D38136}"/>
              </a:ext>
            </a:extLst>
          </p:cNvPr>
          <p:cNvSpPr txBox="1"/>
          <p:nvPr/>
        </p:nvSpPr>
        <p:spPr>
          <a:xfrm>
            <a:off x="6364309" y="1676651"/>
            <a:ext cx="2323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Adapt the vehicle's energy model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223486-608D-4396-8DFD-54A3F23C13F5}"/>
              </a:ext>
            </a:extLst>
          </p:cNvPr>
          <p:cNvSpPr txBox="1"/>
          <p:nvPr/>
        </p:nvSpPr>
        <p:spPr>
          <a:xfrm>
            <a:off x="9208758" y="1676755"/>
            <a:ext cx="24723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Integrate the calculation of uncertainties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8F2CFC-9D5E-4188-9630-AA015BD3A00B}"/>
              </a:ext>
            </a:extLst>
          </p:cNvPr>
          <p:cNvSpPr txBox="1"/>
          <p:nvPr/>
        </p:nvSpPr>
        <p:spPr>
          <a:xfrm>
            <a:off x="9208758" y="2407505"/>
            <a:ext cx="24447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Identify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important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parameters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9B8949-B067-4A2F-BB25-DB0359841B58}"/>
              </a:ext>
            </a:extLst>
          </p:cNvPr>
          <p:cNvSpPr txBox="1"/>
          <p:nvPr/>
        </p:nvSpPr>
        <p:spPr>
          <a:xfrm>
            <a:off x="6385248" y="3161911"/>
            <a:ext cx="22826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Retrieve environmental data on the route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649529-B8AC-47F6-8C5F-882FA4849D85}"/>
              </a:ext>
            </a:extLst>
          </p:cNvPr>
          <p:cNvSpPr txBox="1"/>
          <p:nvPr/>
        </p:nvSpPr>
        <p:spPr>
          <a:xfrm>
            <a:off x="9190813" y="3151750"/>
            <a:ext cx="2462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Identify the means to recover the data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F33C0A-4954-4D1D-8482-D3512D377928}"/>
              </a:ext>
            </a:extLst>
          </p:cNvPr>
          <p:cNvSpPr txBox="1"/>
          <p:nvPr/>
        </p:nvSpPr>
        <p:spPr>
          <a:xfrm>
            <a:off x="3434140" y="3151750"/>
            <a:ext cx="24786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Route segmentation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strategy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D55D99-3346-49DF-BFF7-B030714534D6}"/>
              </a:ext>
            </a:extLst>
          </p:cNvPr>
          <p:cNvSpPr txBox="1"/>
          <p:nvPr/>
        </p:nvSpPr>
        <p:spPr>
          <a:xfrm>
            <a:off x="3454459" y="4599026"/>
            <a:ext cx="2363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Develop a GPS with alternative routes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A2240C-449C-4131-907A-B958CAD95F90}"/>
              </a:ext>
            </a:extLst>
          </p:cNvPr>
          <p:cNvSpPr txBox="1"/>
          <p:nvPr/>
        </p:nvSpPr>
        <p:spPr>
          <a:xfrm>
            <a:off x="6317559" y="4604012"/>
            <a:ext cx="238069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Adapt the operation of existing GPS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B1E2A12-3397-4ADD-8305-B1B8BA0DA1E9}"/>
              </a:ext>
            </a:extLst>
          </p:cNvPr>
          <p:cNvSpPr txBox="1"/>
          <p:nvPr/>
        </p:nvSpPr>
        <p:spPr>
          <a:xfrm>
            <a:off x="9160351" y="4620910"/>
            <a:ext cx="24931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Study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route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algorithms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2A6F5D7A-F765-4434-99AB-0712AA973BC7}"/>
              </a:ext>
            </a:extLst>
          </p:cNvPr>
          <p:cNvSpPr/>
          <p:nvPr/>
        </p:nvSpPr>
        <p:spPr>
          <a:xfrm>
            <a:off x="9778506" y="202747"/>
            <a:ext cx="363811" cy="131854"/>
          </a:xfrm>
          <a:prstGeom prst="roundRect">
            <a:avLst/>
          </a:prstGeom>
          <a:solidFill>
            <a:srgbClr val="00FF99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80DA4745-2C46-4F7E-B9AB-C16ED0D26D55}"/>
              </a:ext>
            </a:extLst>
          </p:cNvPr>
          <p:cNvSpPr/>
          <p:nvPr/>
        </p:nvSpPr>
        <p:spPr>
          <a:xfrm>
            <a:off x="9778507" y="469385"/>
            <a:ext cx="363811" cy="13185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E9E94F57-DC2F-4FEC-990F-66E3C79C4D40}"/>
              </a:ext>
            </a:extLst>
          </p:cNvPr>
          <p:cNvSpPr/>
          <p:nvPr/>
        </p:nvSpPr>
        <p:spPr>
          <a:xfrm>
            <a:off x="9778507" y="716687"/>
            <a:ext cx="363811" cy="131854"/>
          </a:xfrm>
          <a:prstGeom prst="roundRect">
            <a:avLst/>
          </a:prstGeom>
          <a:solidFill>
            <a:srgbClr val="F6F5F7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94D2311B-B9C3-4173-B8DC-48600F7C9C87}"/>
              </a:ext>
            </a:extLst>
          </p:cNvPr>
          <p:cNvSpPr txBox="1"/>
          <p:nvPr/>
        </p:nvSpPr>
        <p:spPr>
          <a:xfrm>
            <a:off x="10312258" y="167844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Processed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28990FDB-662D-4941-B234-B503456443A9}"/>
              </a:ext>
            </a:extLst>
          </p:cNvPr>
          <p:cNvSpPr txBox="1"/>
          <p:nvPr/>
        </p:nvSpPr>
        <p:spPr>
          <a:xfrm>
            <a:off x="10312258" y="442761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 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progress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CF8088E5-2021-4F39-A377-3C4C7E8F2E88}"/>
              </a:ext>
            </a:extLst>
          </p:cNvPr>
          <p:cNvSpPr txBox="1"/>
          <p:nvPr/>
        </p:nvSpPr>
        <p:spPr>
          <a:xfrm>
            <a:off x="10312258" y="690281"/>
            <a:ext cx="11009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Upcoming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tasks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" name="Rectangle : coins arrondis 196">
            <a:extLst>
              <a:ext uri="{FF2B5EF4-FFF2-40B4-BE49-F238E27FC236}">
                <a16:creationId xmlns:a16="http://schemas.microsoft.com/office/drawing/2014/main" id="{435EB0BF-EF78-41F0-BBE0-E8E7DC78E6C7}"/>
              </a:ext>
            </a:extLst>
          </p:cNvPr>
          <p:cNvSpPr/>
          <p:nvPr/>
        </p:nvSpPr>
        <p:spPr>
          <a:xfrm>
            <a:off x="6354246" y="3850467"/>
            <a:ext cx="2302676" cy="565324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198" name="Connecteur : en angle 197">
            <a:extLst>
              <a:ext uri="{FF2B5EF4-FFF2-40B4-BE49-F238E27FC236}">
                <a16:creationId xmlns:a16="http://schemas.microsoft.com/office/drawing/2014/main" id="{D28AF946-9AC0-4123-AC87-60998B448386}"/>
              </a:ext>
            </a:extLst>
          </p:cNvPr>
          <p:cNvCxnSpPr>
            <a:cxnSpLocks/>
            <a:stCxn id="20" idx="3"/>
            <a:endCxn id="197" idx="1"/>
          </p:cNvCxnSpPr>
          <p:nvPr/>
        </p:nvCxnSpPr>
        <p:spPr>
          <a:xfrm>
            <a:off x="5902693" y="3374021"/>
            <a:ext cx="451553" cy="75910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>
            <a:extLst>
              <a:ext uri="{FF2B5EF4-FFF2-40B4-BE49-F238E27FC236}">
                <a16:creationId xmlns:a16="http://schemas.microsoft.com/office/drawing/2014/main" id="{089612CF-BE90-4C69-8D5F-2EBA21F1C403}"/>
              </a:ext>
            </a:extLst>
          </p:cNvPr>
          <p:cNvSpPr txBox="1"/>
          <p:nvPr/>
        </p:nvSpPr>
        <p:spPr>
          <a:xfrm>
            <a:off x="6354246" y="3910993"/>
            <a:ext cx="23094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Time and distance allocation strategy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5DF962A-1B4C-49EC-B6F3-B4963F80A017}"/>
              </a:ext>
            </a:extLst>
          </p:cNvPr>
          <p:cNvSpPr/>
          <p:nvPr/>
        </p:nvSpPr>
        <p:spPr>
          <a:xfrm>
            <a:off x="9550398" y="106762"/>
            <a:ext cx="1771194" cy="98127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821C2F-ED82-46E4-8598-DA7870D15945}"/>
              </a:ext>
            </a:extLst>
          </p:cNvPr>
          <p:cNvSpPr/>
          <p:nvPr/>
        </p:nvSpPr>
        <p:spPr>
          <a:xfrm>
            <a:off x="381496" y="2658352"/>
            <a:ext cx="2345516" cy="142210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ED574F0-40C1-4A51-93A3-C4092200354F}"/>
              </a:ext>
            </a:extLst>
          </p:cNvPr>
          <p:cNvSpPr/>
          <p:nvPr/>
        </p:nvSpPr>
        <p:spPr>
          <a:xfrm>
            <a:off x="9181129" y="3795482"/>
            <a:ext cx="2472362" cy="38335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267C539-C6B5-47C3-B042-1D766E1AE523}"/>
              </a:ext>
            </a:extLst>
          </p:cNvPr>
          <p:cNvSpPr txBox="1"/>
          <p:nvPr/>
        </p:nvSpPr>
        <p:spPr>
          <a:xfrm>
            <a:off x="9172361" y="3868426"/>
            <a:ext cx="24626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Retrieve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data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FC6D3777-A466-4060-9678-D53F47525375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>
            <a:off x="8698814" y="3373181"/>
            <a:ext cx="473547" cy="60296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41D7E743-3AE5-46B0-B605-538787FB02E7}"/>
              </a:ext>
            </a:extLst>
          </p:cNvPr>
          <p:cNvSpPr/>
          <p:nvPr/>
        </p:nvSpPr>
        <p:spPr>
          <a:xfrm>
            <a:off x="9181129" y="5203173"/>
            <a:ext cx="2478724" cy="394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4CF55CC5-EB49-4EC4-8AC2-870882EBC056}"/>
              </a:ext>
            </a:extLst>
          </p:cNvPr>
          <p:cNvSpPr txBox="1"/>
          <p:nvPr/>
        </p:nvSpPr>
        <p:spPr>
          <a:xfrm>
            <a:off x="9179204" y="5287389"/>
            <a:ext cx="24931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Develop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an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algorithm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DE481A01-3DFB-4661-93DE-434981125D22}"/>
              </a:ext>
            </a:extLst>
          </p:cNvPr>
          <p:cNvCxnSpPr>
            <a:cxnSpLocks/>
          </p:cNvCxnSpPr>
          <p:nvPr/>
        </p:nvCxnSpPr>
        <p:spPr>
          <a:xfrm>
            <a:off x="8690348" y="4939514"/>
            <a:ext cx="473547" cy="56910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:a16="http://schemas.microsoft.com/office/drawing/2014/main" id="{34F31E97-D458-42F4-98FB-FC9764F193BE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2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fr-FR"/>
              <a:t>Real data </a:t>
            </a:r>
            <a:r>
              <a:rPr lang="fr-FR" err="1"/>
              <a:t>recovery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BB2-CAC8-4C9D-BEA0-CEB393E0F191}"/>
              </a:ext>
            </a:extLst>
          </p:cNvPr>
          <p:cNvSpPr/>
          <p:nvPr/>
        </p:nvSpPr>
        <p:spPr>
          <a:xfrm>
            <a:off x="1599728" y="1178351"/>
            <a:ext cx="8779185" cy="4901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Titre 6">
            <a:extLst>
              <a:ext uri="{FF2B5EF4-FFF2-40B4-BE49-F238E27FC236}">
                <a16:creationId xmlns:a16="http://schemas.microsoft.com/office/drawing/2014/main" id="{744A50B1-B1A9-4BE3-8189-9A57F87BF8D1}"/>
              </a:ext>
            </a:extLst>
          </p:cNvPr>
          <p:cNvSpPr txBox="1">
            <a:spLocks/>
          </p:cNvSpPr>
          <p:nvPr/>
        </p:nvSpPr>
        <p:spPr>
          <a:xfrm>
            <a:off x="1917922" y="1269999"/>
            <a:ext cx="5113337" cy="15634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Altimetric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profile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40989E3-2823-40DC-86F9-2EC1DDB0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325" y="1690866"/>
            <a:ext cx="7948104" cy="4212463"/>
          </a:xfrm>
          <a:prstGeom prst="rect">
            <a:avLst/>
          </a:prstGeom>
        </p:spPr>
      </p:pic>
      <p:pic>
        <p:nvPicPr>
          <p:cNvPr id="4" name="Image 7">
            <a:extLst>
              <a:ext uri="{FF2B5EF4-FFF2-40B4-BE49-F238E27FC236}">
                <a16:creationId xmlns:a16="http://schemas.microsoft.com/office/drawing/2014/main" id="{112B210A-9947-4BA7-8DC1-7CAA85471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791" y="1269999"/>
            <a:ext cx="1244600" cy="1236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AFE259D2-F049-4CA3-9B99-D8FC7D25DDE9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3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CA39D-1055-42D1-8DE2-1159D018D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CD3C83-C652-492D-95D9-01D5FC8EC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3C667-E3FC-41BC-90B3-3B7769D93E84}"/>
              </a:ext>
            </a:extLst>
          </p:cNvPr>
          <p:cNvSpPr/>
          <p:nvPr/>
        </p:nvSpPr>
        <p:spPr>
          <a:xfrm>
            <a:off x="1285875" y="2576167"/>
            <a:ext cx="741045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Incorporation of electric vehicle specifics in the development of NAVeco</a:t>
            </a:r>
            <a:endParaRPr lang="fr-FR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re 6">
            <a:extLst>
              <a:ext uri="{FF2B5EF4-FFF2-40B4-BE49-F238E27FC236}">
                <a16:creationId xmlns:a16="http://schemas.microsoft.com/office/drawing/2014/main" id="{52342683-DD99-4400-96B5-926526F6E991}"/>
              </a:ext>
            </a:extLst>
          </p:cNvPr>
          <p:cNvSpPr txBox="1">
            <a:spLocks/>
          </p:cNvSpPr>
          <p:nvPr/>
        </p:nvSpPr>
        <p:spPr>
          <a:xfrm>
            <a:off x="1390650" y="2220641"/>
            <a:ext cx="30480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>
                <a:solidFill>
                  <a:srgbClr val="6846C6"/>
                </a:solidFill>
                <a:latin typeface="Verdana"/>
              </a:rPr>
              <a:t>Bastien VENOT</a:t>
            </a: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srgbClr val="6846C6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5E3A8-93A2-49F2-AEC4-4C8698520C03}"/>
              </a:ext>
            </a:extLst>
          </p:cNvPr>
          <p:cNvSpPr/>
          <p:nvPr/>
        </p:nvSpPr>
        <p:spPr>
          <a:xfrm>
            <a:off x="1285875" y="3490271"/>
            <a:ext cx="741045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b="1" err="1"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 : 01/02/2021 – 31/07/2021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3C20E5-1648-4B61-8012-1CB22E671680}"/>
              </a:ext>
            </a:extLst>
          </p:cNvPr>
          <p:cNvSpPr/>
          <p:nvPr/>
        </p:nvSpPr>
        <p:spPr>
          <a:xfrm>
            <a:off x="1285875" y="3865823"/>
            <a:ext cx="741045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RAP #2</a:t>
            </a:r>
          </a:p>
        </p:txBody>
      </p:sp>
    </p:spTree>
    <p:extLst>
      <p:ext uri="{BB962C8B-B14F-4D97-AF65-F5344CB8AC3E}">
        <p14:creationId xmlns:p14="http://schemas.microsoft.com/office/powerpoint/2010/main" val="197952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1119FA-34CD-444A-AAAF-C29949744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11923-99C8-4318-BE08-90EDD808C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B5EFD4B-717A-4BE3-8F2E-90BC2CDD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05" y="3188090"/>
            <a:ext cx="8118923" cy="28073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C7F6B2-1CD7-45E6-A02A-386CA39C5199}"/>
              </a:ext>
            </a:extLst>
          </p:cNvPr>
          <p:cNvSpPr/>
          <p:nvPr/>
        </p:nvSpPr>
        <p:spPr>
          <a:xfrm>
            <a:off x="388619" y="862553"/>
            <a:ext cx="5864445" cy="1514475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23B3D9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au 26">
                <a:extLst>
                  <a:ext uri="{FF2B5EF4-FFF2-40B4-BE49-F238E27FC236}">
                    <a16:creationId xmlns:a16="http://schemas.microsoft.com/office/drawing/2014/main" id="{9DE6CC82-2A24-4D33-8202-C2833F9A0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308964"/>
                  </p:ext>
                </p:extLst>
              </p:nvPr>
            </p:nvGraphicFramePr>
            <p:xfrm>
              <a:off x="6385904" y="640642"/>
              <a:ext cx="5229028" cy="260436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49446">
                      <a:extLst>
                        <a:ext uri="{9D8B030D-6E8A-4147-A177-3AD203B41FA5}">
                          <a16:colId xmlns:a16="http://schemas.microsoft.com/office/drawing/2014/main" val="2637024504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3356961662"/>
                        </a:ext>
                      </a:extLst>
                    </a:gridCol>
                    <a:gridCol w="1879432">
                      <a:extLst>
                        <a:ext uri="{9D8B030D-6E8A-4147-A177-3AD203B41FA5}">
                          <a16:colId xmlns:a16="http://schemas.microsoft.com/office/drawing/2014/main" val="3534528612"/>
                        </a:ext>
                      </a:extLst>
                    </a:gridCol>
                  </a:tblGrid>
                  <a:tr h="2893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b="1">
                              <a:solidFill>
                                <a:srgbClr val="FFFFFF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FORMULATION</a:t>
                          </a:r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D7D3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12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12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12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12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D7D3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D7D3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254616"/>
                      </a:ext>
                    </a:extLst>
                  </a:tr>
                  <a:tr h="289374">
                    <a:tc rowSpan="4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5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BOLZA</a:t>
                          </a:r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𝐦𝐢𝐧</m:t>
                                    </m:r>
                                  </m:fName>
                                  <m:e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𝑱</m:t>
                                    </m:r>
                                    <m:d>
                                      <m:d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fr-FR" sz="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𝑭</m:t>
                                    </m:r>
                                    <m:d>
                                      <m:d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oMath>
                            </m:oMathPara>
                          </a14:m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92997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3379482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bSup>
                                  <m:sSub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)²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819260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bSup>
                                  <m:sSub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)²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7424247"/>
                      </a:ext>
                    </a:extLst>
                  </a:tr>
                  <a:tr h="289374">
                    <a:tc rowSpan="4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5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LAGRANGE</a:t>
                          </a:r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𝐦𝐢𝐧</m:t>
                                    </m:r>
                                  </m:fName>
                                  <m:e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𝑱</m:t>
                                    </m:r>
                                    <m:d>
                                      <m:d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FR" sz="105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𝑭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fr-FR" sz="105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fr-FR" sz="105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oMath>
                            </m:oMathPara>
                          </a14:m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5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491059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5385858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fr-FR" sz="105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05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105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)−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667814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)−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944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au 26">
                <a:extLst>
                  <a:ext uri="{FF2B5EF4-FFF2-40B4-BE49-F238E27FC236}">
                    <a16:creationId xmlns:a16="http://schemas.microsoft.com/office/drawing/2014/main" id="{9DE6CC82-2A24-4D33-8202-C2833F9A0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308964"/>
                  </p:ext>
                </p:extLst>
              </p:nvPr>
            </p:nvGraphicFramePr>
            <p:xfrm>
              <a:off x="6385904" y="640642"/>
              <a:ext cx="5229028" cy="260436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49446">
                      <a:extLst>
                        <a:ext uri="{9D8B030D-6E8A-4147-A177-3AD203B41FA5}">
                          <a16:colId xmlns:a16="http://schemas.microsoft.com/office/drawing/2014/main" val="2637024504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3356961662"/>
                        </a:ext>
                      </a:extLst>
                    </a:gridCol>
                    <a:gridCol w="1879432">
                      <a:extLst>
                        <a:ext uri="{9D8B030D-6E8A-4147-A177-3AD203B41FA5}">
                          <a16:colId xmlns:a16="http://schemas.microsoft.com/office/drawing/2014/main" val="3534528612"/>
                        </a:ext>
                      </a:extLst>
                    </a:gridCol>
                  </a:tblGrid>
                  <a:tr h="2893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b="1">
                              <a:solidFill>
                                <a:srgbClr val="FFFFFF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FORMULATION</a:t>
                          </a:r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D7D3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695" t="-2083" r="-157868" b="-9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2083" r="-647" b="-9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254616"/>
                      </a:ext>
                    </a:extLst>
                  </a:tr>
                  <a:tr h="289374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3" t="-25789" r="-143909" b="-15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695" t="-104255" r="-157868" b="-9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104255" r="-647" b="-9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92997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695" t="-200000" r="-157868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200000" r="-647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379482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695" t="-306383" r="-157868" b="-7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306383" r="-647" b="-7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819260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695" t="-397917" r="-157868" b="-6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397917" r="-647" b="-6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424247"/>
                      </a:ext>
                    </a:extLst>
                  </a:tr>
                  <a:tr h="289374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3" t="-125789" r="-143909" b="-5210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508511" r="-647" b="-5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491059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595833" r="-647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85858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710638" r="-647" b="-3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667814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317" t="-793750" r="-647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9444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236B88-6E92-4D64-AC5B-B79A5F915EE4}"/>
                  </a:ext>
                </a:extLst>
              </p:cNvPr>
              <p:cNvSpPr/>
              <p:nvPr/>
            </p:nvSpPr>
            <p:spPr>
              <a:xfrm>
                <a:off x="489658" y="1037554"/>
                <a:ext cx="56623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>
                    <a:solidFill>
                      <a:prstClr val="black"/>
                    </a:solidFill>
                    <a:latin typeface="Calibri" panose="020F0502020204030204"/>
                  </a:rPr>
                  <a:t>Variables</a:t>
                </a:r>
                <a:r>
                  <a:rPr lang="fr-FR" sz="1600" i="1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i="1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>
                    <a:solidFill>
                      <a:prstClr val="black"/>
                    </a:solidFill>
                    <a:latin typeface="Calibri" panose="020F0502020204030204"/>
                  </a:rPr>
                  <a:t> : Distance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>
                    <a:solidFill>
                      <a:prstClr val="black"/>
                    </a:solidFill>
                    <a:latin typeface="Calibri" panose="020F0502020204030204"/>
                  </a:rPr>
                  <a:t> : Speed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fr-FR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</m:t>
                    </m:r>
                  </m:oMath>
                </a14:m>
                <a:r>
                  <a:rPr lang="fr-FR" sz="1600">
                    <a:solidFill>
                      <a:prstClr val="black"/>
                    </a:solidFill>
                    <a:latin typeface="Calibri" panose="020F0502020204030204"/>
                  </a:rPr>
                  <a:t> Power </a:t>
                </a:r>
                <a:r>
                  <a:rPr lang="fr-FR" sz="1600" err="1">
                    <a:solidFill>
                      <a:prstClr val="black"/>
                    </a:solidFill>
                    <a:latin typeface="Calibri" panose="020F0502020204030204"/>
                  </a:rPr>
                  <a:t>consumption</a:t>
                </a:r>
                <a:endParaRPr lang="fr-FR" sz="16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236B88-6E92-4D64-AC5B-B79A5F915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8" y="1037554"/>
                <a:ext cx="5662366" cy="338554"/>
              </a:xfrm>
              <a:prstGeom prst="rect">
                <a:avLst/>
              </a:prstGeom>
              <a:blipFill>
                <a:blip r:embed="rId4"/>
                <a:stretch>
                  <a:fillRect l="-538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47CCC69-4FEA-4A84-A5C6-F7034E6954F0}"/>
              </a:ext>
            </a:extLst>
          </p:cNvPr>
          <p:cNvSpPr/>
          <p:nvPr/>
        </p:nvSpPr>
        <p:spPr>
          <a:xfrm>
            <a:off x="496783" y="1454015"/>
            <a:ext cx="4872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1st </a:t>
            </a:r>
            <a:r>
              <a:rPr lang="fr-FR" sz="1600" err="1">
                <a:solidFill>
                  <a:prstClr val="black"/>
                </a:solidFill>
                <a:latin typeface="Calibri" panose="020F0502020204030204"/>
              </a:rPr>
              <a:t>optimization</a:t>
            </a:r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600" err="1">
                <a:solidFill>
                  <a:prstClr val="black"/>
                </a:solidFill>
                <a:latin typeface="Calibri" panose="020F0502020204030204"/>
              </a:rPr>
              <a:t>criterion</a:t>
            </a:r>
            <a:r>
              <a:rPr lang="fr-FR" sz="1600" i="1">
                <a:solidFill>
                  <a:prstClr val="black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fr-FR" sz="1600" i="1">
                <a:solidFill>
                  <a:prstClr val="black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    Power </a:t>
            </a:r>
            <a:r>
              <a:rPr lang="fr-FR" sz="1600" err="1">
                <a:solidFill>
                  <a:prstClr val="black"/>
                </a:solidFill>
                <a:latin typeface="Calibri" panose="020F0502020204030204"/>
              </a:rPr>
              <a:t>consumption</a:t>
            </a:r>
            <a:endParaRPr lang="fr-FR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F9D088-279E-46CD-8BA8-F085DEDC99EA}"/>
              </a:ext>
            </a:extLst>
          </p:cNvPr>
          <p:cNvSpPr/>
          <p:nvPr/>
        </p:nvSpPr>
        <p:spPr>
          <a:xfrm>
            <a:off x="489658" y="1870476"/>
            <a:ext cx="4599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2nd </a:t>
            </a:r>
            <a:r>
              <a:rPr lang="fr-FR" sz="1600" err="1">
                <a:solidFill>
                  <a:prstClr val="black"/>
                </a:solidFill>
                <a:latin typeface="Calibri" panose="020F0502020204030204"/>
              </a:rPr>
              <a:t>optimization</a:t>
            </a:r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600" err="1">
                <a:solidFill>
                  <a:prstClr val="black"/>
                </a:solidFill>
                <a:latin typeface="Calibri" panose="020F0502020204030204"/>
              </a:rPr>
              <a:t>criterion</a:t>
            </a:r>
            <a:r>
              <a:rPr lang="fr-FR" sz="1600" i="1">
                <a:solidFill>
                  <a:prstClr val="black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>
                <a:solidFill>
                  <a:prstClr val="black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    Distance OR Speed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5E69FB-923F-4880-9793-F395BAF8957F}"/>
              </a:ext>
            </a:extLst>
          </p:cNvPr>
          <p:cNvSpPr/>
          <p:nvPr/>
        </p:nvSpPr>
        <p:spPr>
          <a:xfrm>
            <a:off x="11600732" y="145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CF53B6E-E11F-45A1-94EA-DB6CF5124414}"/>
              </a:ext>
            </a:extLst>
          </p:cNvPr>
          <p:cNvSpPr txBox="1"/>
          <p:nvPr/>
        </p:nvSpPr>
        <p:spPr>
          <a:xfrm>
            <a:off x="11600732" y="290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4F21E50-EC57-4A85-9C2C-94EFD10CD6F5}"/>
              </a:ext>
            </a:extLst>
          </p:cNvPr>
          <p:cNvSpPr/>
          <p:nvPr/>
        </p:nvSpPr>
        <p:spPr>
          <a:xfrm>
            <a:off x="11600732" y="1482226"/>
            <a:ext cx="301686" cy="3031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B9886DC-8612-4A70-8303-079566DCB54E}"/>
              </a:ext>
            </a:extLst>
          </p:cNvPr>
          <p:cNvSpPr/>
          <p:nvPr/>
        </p:nvSpPr>
        <p:spPr>
          <a:xfrm>
            <a:off x="11603150" y="2933563"/>
            <a:ext cx="301686" cy="3031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C67BE4-B8EA-426F-9830-37F8BBA17DDC}"/>
              </a:ext>
            </a:extLst>
          </p:cNvPr>
          <p:cNvSpPr/>
          <p:nvPr/>
        </p:nvSpPr>
        <p:spPr>
          <a:xfrm>
            <a:off x="4568840" y="60237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F974026-2BDD-468A-879C-B2F936FB6164}"/>
              </a:ext>
            </a:extLst>
          </p:cNvPr>
          <p:cNvSpPr/>
          <p:nvPr/>
        </p:nvSpPr>
        <p:spPr>
          <a:xfrm>
            <a:off x="4568840" y="6051828"/>
            <a:ext cx="301686" cy="3031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6FEC75-7FD1-40CA-AFF6-D3182D9B6548}"/>
              </a:ext>
            </a:extLst>
          </p:cNvPr>
          <p:cNvSpPr txBox="1"/>
          <p:nvPr/>
        </p:nvSpPr>
        <p:spPr>
          <a:xfrm>
            <a:off x="7642861" y="603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FB97A70-D790-467E-B15F-B96F82883144}"/>
              </a:ext>
            </a:extLst>
          </p:cNvPr>
          <p:cNvSpPr/>
          <p:nvPr/>
        </p:nvSpPr>
        <p:spPr>
          <a:xfrm>
            <a:off x="7645279" y="6068887"/>
            <a:ext cx="301686" cy="3031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375F99-6EA2-4390-A0A2-FF71FAD0ABA4}"/>
              </a:ext>
            </a:extLst>
          </p:cNvPr>
          <p:cNvSpPr/>
          <p:nvPr/>
        </p:nvSpPr>
        <p:spPr>
          <a:xfrm>
            <a:off x="3733800" y="3946394"/>
            <a:ext cx="762000" cy="19431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ECC958-9127-4247-8B79-702D1544B5F9}"/>
              </a:ext>
            </a:extLst>
          </p:cNvPr>
          <p:cNvSpPr/>
          <p:nvPr/>
        </p:nvSpPr>
        <p:spPr>
          <a:xfrm>
            <a:off x="8712199" y="3946394"/>
            <a:ext cx="838200" cy="19431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itre 6">
            <a:extLst>
              <a:ext uri="{FF2B5EF4-FFF2-40B4-BE49-F238E27FC236}">
                <a16:creationId xmlns:a16="http://schemas.microsoft.com/office/drawing/2014/main" id="{0D11C8A3-0163-4F3E-A2A8-735452158A43}"/>
              </a:ext>
            </a:extLst>
          </p:cNvPr>
          <p:cNvSpPr txBox="1">
            <a:spLocks/>
          </p:cNvSpPr>
          <p:nvPr/>
        </p:nvSpPr>
        <p:spPr>
          <a:xfrm>
            <a:off x="810706" y="184585"/>
            <a:ext cx="10067826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Search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for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strategies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: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Study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of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optimization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problem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formulation</a:t>
            </a:r>
          </a:p>
        </p:txBody>
      </p:sp>
    </p:spTree>
    <p:extLst>
      <p:ext uri="{BB962C8B-B14F-4D97-AF65-F5344CB8AC3E}">
        <p14:creationId xmlns:p14="http://schemas.microsoft.com/office/powerpoint/2010/main" val="234273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3C852B-46F1-4017-A0DB-5139691C1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7364" y="5817488"/>
            <a:ext cx="594043" cy="280898"/>
          </a:xfrm>
        </p:spPr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4A1E6-AF58-45B6-859D-7BE3E517D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62982"/>
            <a:ext cx="8561387" cy="280987"/>
          </a:xfrm>
        </p:spPr>
        <p:txBody>
          <a:bodyPr/>
          <a:lstStyle/>
          <a:p>
            <a:r>
              <a:rPr lang="fr-FR"/>
              <a:t>RAP N°1 © Expleo Group  |  Internal  |  Version 3.0  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8B95C-034D-4D54-AADC-9AC2EAB56C53}"/>
              </a:ext>
            </a:extLst>
          </p:cNvPr>
          <p:cNvSpPr/>
          <p:nvPr/>
        </p:nvSpPr>
        <p:spPr>
          <a:xfrm>
            <a:off x="393644" y="2515804"/>
            <a:ext cx="5864445" cy="370563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23B3D9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A3643-9EF2-465D-8241-03CBEEA33F57}"/>
              </a:ext>
            </a:extLst>
          </p:cNvPr>
          <p:cNvSpPr/>
          <p:nvPr/>
        </p:nvSpPr>
        <p:spPr>
          <a:xfrm>
            <a:off x="388619" y="870326"/>
            <a:ext cx="5864445" cy="1514475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23B3D9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17D1B558-9639-4563-BBC5-F3C0009B7B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85904" y="640642"/>
              <a:ext cx="5229028" cy="260436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49446">
                      <a:extLst>
                        <a:ext uri="{9D8B030D-6E8A-4147-A177-3AD203B41FA5}">
                          <a16:colId xmlns:a16="http://schemas.microsoft.com/office/drawing/2014/main" val="2637024504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3356961662"/>
                        </a:ext>
                      </a:extLst>
                    </a:gridCol>
                    <a:gridCol w="1879432">
                      <a:extLst>
                        <a:ext uri="{9D8B030D-6E8A-4147-A177-3AD203B41FA5}">
                          <a16:colId xmlns:a16="http://schemas.microsoft.com/office/drawing/2014/main" val="3534528612"/>
                        </a:ext>
                      </a:extLst>
                    </a:gridCol>
                  </a:tblGrid>
                  <a:tr h="2893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b="1">
                              <a:solidFill>
                                <a:srgbClr val="FFFFFF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FORMULATION</a:t>
                          </a:r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12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12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12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12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12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  <m:r>
                                  <a:rPr lang="fr-FR" sz="12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254616"/>
                      </a:ext>
                    </a:extLst>
                  </a:tr>
                  <a:tr h="289374">
                    <a:tc row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5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BOLZA</a:t>
                          </a:r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𝐦𝐢𝐧</m:t>
                                    </m:r>
                                  </m:fName>
                                  <m:e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𝑱</m:t>
                                    </m:r>
                                    <m:d>
                                      <m:d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fr-FR" sz="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fr-FR" sz="9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𝑭</m:t>
                                    </m:r>
                                    <m:d>
                                      <m:dPr>
                                        <m:ctrlPr>
                                          <a:rPr lang="fr-FR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90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fr-FR" sz="9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oMath>
                            </m:oMathPara>
                          </a14:m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92997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3379482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bSup>
                                  <m:sSub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)²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819260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bSup>
                                  <m:sSub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)²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7424247"/>
                      </a:ext>
                    </a:extLst>
                  </a:tr>
                  <a:tr h="289374">
                    <a:tc row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5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LAGRANGE</a:t>
                          </a:r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𝐦𝐢𝐧</m:t>
                                    </m:r>
                                  </m:fName>
                                  <m:e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𝑱</m:t>
                                    </m:r>
                                    <m:d>
                                      <m:d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FR" sz="105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sz="1050" b="1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𝑭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  <m:r>
                                      <a:rPr lang="fr-FR" sz="105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fr-FR" sz="105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fr-FR" sz="105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oMath>
                            </m:oMathPara>
                          </a14:m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5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491059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5385858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fr-FR" sz="105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05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105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)−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05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4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667814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105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)−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2944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17D1B558-9639-4563-BBC5-F3C0009B7B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85904" y="640642"/>
              <a:ext cx="5229028" cy="260436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49446">
                      <a:extLst>
                        <a:ext uri="{9D8B030D-6E8A-4147-A177-3AD203B41FA5}">
                          <a16:colId xmlns:a16="http://schemas.microsoft.com/office/drawing/2014/main" val="2637024504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3356961662"/>
                        </a:ext>
                      </a:extLst>
                    </a:gridCol>
                    <a:gridCol w="1879432">
                      <a:extLst>
                        <a:ext uri="{9D8B030D-6E8A-4147-A177-3AD203B41FA5}">
                          <a16:colId xmlns:a16="http://schemas.microsoft.com/office/drawing/2014/main" val="3534528612"/>
                        </a:ext>
                      </a:extLst>
                    </a:gridCol>
                  </a:tblGrid>
                  <a:tr h="2893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b="1">
                              <a:solidFill>
                                <a:srgbClr val="FFFFFF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FORMULATION</a:t>
                          </a:r>
                          <a:endParaRPr lang="fr-FR" sz="11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7D3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9695" t="-2083" r="-157868" b="-9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2083" r="-647" b="-9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254616"/>
                      </a:ext>
                    </a:extLst>
                  </a:tr>
                  <a:tr h="289374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3" t="-25789" r="-143909" b="-15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9695" t="-104255" r="-157868" b="-9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104255" r="-647" b="-9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92997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9695" t="-200000" r="-157868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200000" r="-647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379482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9695" t="-306383" r="-157868" b="-7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306383" r="-647" b="-7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819260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9695" t="-397917" r="-157868" b="-6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397917" r="-647" b="-6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424247"/>
                      </a:ext>
                    </a:extLst>
                  </a:tr>
                  <a:tr h="289374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3" t="-125789" r="-143909" b="-5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508511" r="-647" b="-5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491059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595833" r="-647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85858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710638" r="-647" b="-3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667814"/>
                      </a:ext>
                    </a:extLst>
                  </a:tr>
                  <a:tr h="2893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0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fr-FR" sz="10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4B08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317" t="-793750" r="-647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944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re 6">
            <a:extLst>
              <a:ext uri="{FF2B5EF4-FFF2-40B4-BE49-F238E27FC236}">
                <a16:creationId xmlns:a16="http://schemas.microsoft.com/office/drawing/2014/main" id="{BCB1F2EF-BB29-476A-AD76-5FEC65525399}"/>
              </a:ext>
            </a:extLst>
          </p:cNvPr>
          <p:cNvSpPr txBox="1">
            <a:spLocks/>
          </p:cNvSpPr>
          <p:nvPr/>
        </p:nvSpPr>
        <p:spPr>
          <a:xfrm>
            <a:off x="810706" y="184585"/>
            <a:ext cx="10067826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Search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for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strategies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: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Study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of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optimization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problem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A5CEE1-77BC-4DED-B516-BB9C5070B1BC}"/>
                  </a:ext>
                </a:extLst>
              </p:cNvPr>
              <p:cNvSpPr/>
              <p:nvPr/>
            </p:nvSpPr>
            <p:spPr>
              <a:xfrm>
                <a:off x="489658" y="1045327"/>
                <a:ext cx="56623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Variables</a:t>
                </a:r>
                <a:r>
                  <a:rPr kumimoji="0" lang="fr-FR" sz="16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fr-FR" sz="16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fr-F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fr-FR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: Distance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fr-FR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: Speed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fr-F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kumimoji="0" lang="fr-F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</m:t>
                    </m:r>
                  </m:oMath>
                </a14:m>
                <a:r>
                  <a:rPr kumimoji="0" lang="fr-FR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Power </a:t>
                </a:r>
                <a:r>
                  <a:rPr kumimoji="0" lang="fr-FR" sz="1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consumption</a:t>
                </a:r>
                <a:endParaRPr kumimoji="0" lang="fr-FR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A5CEE1-77BC-4DED-B516-BB9C5070B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8" y="1045327"/>
                <a:ext cx="5662366" cy="338554"/>
              </a:xfrm>
              <a:prstGeom prst="rect">
                <a:avLst/>
              </a:prstGeom>
              <a:blipFill>
                <a:blip r:embed="rId3"/>
                <a:stretch>
                  <a:fillRect l="-538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BD82753-2999-4DD9-8C16-50EA6154578D}"/>
              </a:ext>
            </a:extLst>
          </p:cNvPr>
          <p:cNvSpPr/>
          <p:nvPr/>
        </p:nvSpPr>
        <p:spPr>
          <a:xfrm>
            <a:off x="496783" y="1461788"/>
            <a:ext cx="4872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1st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criterion</a:t>
            </a:r>
            <a:r>
              <a:rPr kumimoji="0" lang="fr-FR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fr-FR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Power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C24013-0829-4A99-8E24-86CF3A870792}"/>
              </a:ext>
            </a:extLst>
          </p:cNvPr>
          <p:cNvSpPr/>
          <p:nvPr/>
        </p:nvSpPr>
        <p:spPr>
          <a:xfrm>
            <a:off x="489658" y="1878249"/>
            <a:ext cx="4599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criterion</a:t>
            </a:r>
            <a:r>
              <a:rPr kumimoji="0" lang="fr-FR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Distance OR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A3E2C-AC47-4771-838B-4349506A9A44}"/>
              </a:ext>
            </a:extLst>
          </p:cNvPr>
          <p:cNvSpPr/>
          <p:nvPr/>
        </p:nvSpPr>
        <p:spPr>
          <a:xfrm>
            <a:off x="11600732" y="145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33AFF7C-7CEF-40E4-B719-290E90B5E28D}"/>
              </a:ext>
            </a:extLst>
          </p:cNvPr>
          <p:cNvSpPr txBox="1"/>
          <p:nvPr/>
        </p:nvSpPr>
        <p:spPr>
          <a:xfrm>
            <a:off x="11600732" y="290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08DA05-448B-482B-9A31-5871A24FB284}"/>
              </a:ext>
            </a:extLst>
          </p:cNvPr>
          <p:cNvSpPr/>
          <p:nvPr/>
        </p:nvSpPr>
        <p:spPr>
          <a:xfrm>
            <a:off x="11600732" y="1482226"/>
            <a:ext cx="301686" cy="3031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F1C4A1A-F98F-4158-A477-9DC74C2B8512}"/>
              </a:ext>
            </a:extLst>
          </p:cNvPr>
          <p:cNvSpPr/>
          <p:nvPr/>
        </p:nvSpPr>
        <p:spPr>
          <a:xfrm>
            <a:off x="11603150" y="2933563"/>
            <a:ext cx="301686" cy="3031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9B7328F-B40E-455A-BBA2-00614C088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3" y="2762034"/>
            <a:ext cx="2639794" cy="322809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F363CF-F5D5-4EDE-B335-91BE178CF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3" y="2754491"/>
            <a:ext cx="2639794" cy="324317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0EE955D-E8FD-4E55-BC05-EF16DCD27B2D}"/>
              </a:ext>
            </a:extLst>
          </p:cNvPr>
          <p:cNvSpPr txBox="1"/>
          <p:nvPr/>
        </p:nvSpPr>
        <p:spPr>
          <a:xfrm>
            <a:off x="1813119" y="25593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963B9-5868-420F-87BC-E285BCE0BE11}"/>
              </a:ext>
            </a:extLst>
          </p:cNvPr>
          <p:cNvSpPr txBox="1"/>
          <p:nvPr/>
        </p:nvSpPr>
        <p:spPr>
          <a:xfrm>
            <a:off x="4289847" y="25773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193D669-CC3B-48B6-BA65-9DD7A55ED058}"/>
              </a:ext>
            </a:extLst>
          </p:cNvPr>
          <p:cNvSpPr/>
          <p:nvPr/>
        </p:nvSpPr>
        <p:spPr>
          <a:xfrm>
            <a:off x="1784867" y="2577368"/>
            <a:ext cx="353006" cy="3513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38ADF76-A2C7-4D34-9C82-7A1FBB6A26A0}"/>
              </a:ext>
            </a:extLst>
          </p:cNvPr>
          <p:cNvSpPr/>
          <p:nvPr/>
        </p:nvSpPr>
        <p:spPr>
          <a:xfrm>
            <a:off x="4266779" y="2586361"/>
            <a:ext cx="353006" cy="3513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5FABEE-0B84-4A1E-844A-B5C8437155E5}"/>
              </a:ext>
            </a:extLst>
          </p:cNvPr>
          <p:cNvSpPr/>
          <p:nvPr/>
        </p:nvSpPr>
        <p:spPr>
          <a:xfrm>
            <a:off x="2912951" y="5811233"/>
            <a:ext cx="12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Discomfort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A0471C0-8D4E-4884-B576-22770262285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137875" y="5478525"/>
            <a:ext cx="775076" cy="517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7DC0423-627A-4222-AFC4-98C2C1F1B6E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128220" y="5478525"/>
            <a:ext cx="809000" cy="517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2A287E93-6AE4-404C-8F58-95002571899C}"/>
              </a:ext>
            </a:extLst>
          </p:cNvPr>
          <p:cNvSpPr/>
          <p:nvPr/>
        </p:nvSpPr>
        <p:spPr>
          <a:xfrm>
            <a:off x="1707542" y="5085576"/>
            <a:ext cx="397159" cy="3929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35FEB20-8B68-4462-A1ED-1606B4D824AB}"/>
              </a:ext>
            </a:extLst>
          </p:cNvPr>
          <p:cNvSpPr/>
          <p:nvPr/>
        </p:nvSpPr>
        <p:spPr>
          <a:xfrm>
            <a:off x="4841455" y="5085576"/>
            <a:ext cx="671663" cy="3929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A7012FD-9A3E-4737-9B6E-76F8CC19A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246" y="3474604"/>
            <a:ext cx="5465276" cy="2523063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5FC3C10-5BED-4127-87BA-8DF0BB142D0B}"/>
              </a:ext>
            </a:extLst>
          </p:cNvPr>
          <p:cNvSpPr txBox="1"/>
          <p:nvPr/>
        </p:nvSpPr>
        <p:spPr>
          <a:xfrm>
            <a:off x="8207862" y="59574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5BE598-4F68-4703-85E2-2EB257DE6B9C}"/>
              </a:ext>
            </a:extLst>
          </p:cNvPr>
          <p:cNvSpPr txBox="1"/>
          <p:nvPr/>
        </p:nvSpPr>
        <p:spPr>
          <a:xfrm>
            <a:off x="10067185" y="597540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129D2C-1ADE-48AC-B6AF-2EFC574AEB7D}"/>
              </a:ext>
            </a:extLst>
          </p:cNvPr>
          <p:cNvSpPr/>
          <p:nvPr/>
        </p:nvSpPr>
        <p:spPr>
          <a:xfrm>
            <a:off x="8179610" y="5975403"/>
            <a:ext cx="353006" cy="3513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349AC7B-E219-4144-B3B7-E3AEA499D823}"/>
              </a:ext>
            </a:extLst>
          </p:cNvPr>
          <p:cNvSpPr/>
          <p:nvPr/>
        </p:nvSpPr>
        <p:spPr>
          <a:xfrm>
            <a:off x="10001198" y="5975403"/>
            <a:ext cx="353006" cy="3513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A6EE8C-961A-41FD-A3B7-FC6F33DD999D}"/>
              </a:ext>
            </a:extLst>
          </p:cNvPr>
          <p:cNvSpPr/>
          <p:nvPr/>
        </p:nvSpPr>
        <p:spPr>
          <a:xfrm>
            <a:off x="7684732" y="4203049"/>
            <a:ext cx="523130" cy="1580634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87408-4356-4AA6-8241-51CC58F6B3E6}"/>
              </a:ext>
            </a:extLst>
          </p:cNvPr>
          <p:cNvSpPr/>
          <p:nvPr/>
        </p:nvSpPr>
        <p:spPr>
          <a:xfrm>
            <a:off x="11077029" y="4206559"/>
            <a:ext cx="523130" cy="1580634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77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FD611F-4572-41C1-8E91-DD7D918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0C3D07-1FD1-4463-BFB4-7630B8504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94358-C0B9-4787-82E1-28712C0F051F}"/>
              </a:ext>
            </a:extLst>
          </p:cNvPr>
          <p:cNvSpPr/>
          <p:nvPr/>
        </p:nvSpPr>
        <p:spPr>
          <a:xfrm>
            <a:off x="5107814" y="963352"/>
            <a:ext cx="1600200" cy="501686"/>
          </a:xfrm>
          <a:prstGeom prst="rect">
            <a:avLst/>
          </a:prstGeom>
          <a:solidFill>
            <a:srgbClr val="6600CC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>
                <a:solidFill>
                  <a:prstClr val="white"/>
                </a:solidFill>
                <a:latin typeface="Calibri" panose="020F0502020204030204"/>
              </a:rPr>
              <a:t>M</a:t>
            </a:r>
            <a:r>
              <a:rPr kumimoji="0" lang="fr-FR" sz="16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</a:t>
            </a: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torque (u1)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B1FA815B-5CB6-491B-93EC-83805BF09297}"/>
                  </a:ext>
                </a:extLst>
              </p:cNvPr>
              <p:cNvSpPr/>
              <p:nvPr/>
            </p:nvSpPr>
            <p:spPr>
              <a:xfrm>
                <a:off x="3538881" y="2767612"/>
                <a:ext cx="1514479" cy="532270"/>
              </a:xfrm>
              <a:prstGeom prst="roundRect">
                <a:avLst/>
              </a:prstGeom>
              <a:solidFill>
                <a:srgbClr val="00FF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0" cap="none" spc="0" normalizeH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Torque </a:t>
                </a:r>
                <a:r>
                  <a:rPr kumimoji="0" lang="fr-FR" sz="1200" b="1" i="0" u="none" strike="noStrike" kern="0" cap="none" spc="0" normalizeH="0" noProof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squared</a:t>
                </a:r>
                <a:endParaRPr kumimoji="0" lang="fr-FR" sz="1200" b="1" i="0" u="none" strike="noStrike" kern="0" cap="none" spc="0" normalizeH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kumimoji="0" lang="fr-FR" sz="12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B1FA815B-5CB6-491B-93EC-83805BF09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881" y="2767612"/>
                <a:ext cx="1514479" cy="53227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BACCC081-6E17-4A4F-9200-0C7A7B2A40D3}"/>
                  </a:ext>
                </a:extLst>
              </p:cNvPr>
              <p:cNvSpPr/>
              <p:nvPr/>
            </p:nvSpPr>
            <p:spPr>
              <a:xfrm>
                <a:off x="7029700" y="2767612"/>
                <a:ext cx="1514479" cy="532270"/>
              </a:xfrm>
              <a:prstGeom prst="roundRect">
                <a:avLst/>
              </a:prstGeom>
              <a:solidFill>
                <a:srgbClr val="00FF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b="1" kern="0">
                    <a:solidFill>
                      <a:srgbClr val="002060"/>
                    </a:solidFill>
                    <a:latin typeface="Calibri" panose="020F0502020204030204"/>
                  </a:rPr>
                  <a:t>Torque </a:t>
                </a:r>
                <a:r>
                  <a:rPr lang="fr-FR" sz="1200" b="1" kern="0" err="1">
                    <a:solidFill>
                      <a:srgbClr val="002060"/>
                    </a:solidFill>
                    <a:latin typeface="Calibri" panose="020F0502020204030204"/>
                  </a:rPr>
                  <a:t>squared</a:t>
                </a:r>
                <a:endParaRPr lang="fr-FR" sz="1200" b="1" kern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kumimoji="0" lang="fr-FR" sz="12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BACCC081-6E17-4A4F-9200-0C7A7B2A4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00" y="2767612"/>
                <a:ext cx="1514479" cy="53227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BF33BD0-3029-4729-AE10-0521A863DE1A}"/>
              </a:ext>
            </a:extLst>
          </p:cNvPr>
          <p:cNvCxnSpPr>
            <a:cxnSpLocks/>
          </p:cNvCxnSpPr>
          <p:nvPr/>
        </p:nvCxnSpPr>
        <p:spPr>
          <a:xfrm>
            <a:off x="6007930" y="1467158"/>
            <a:ext cx="783884" cy="426127"/>
          </a:xfrm>
          <a:prstGeom prst="straightConnector1">
            <a:avLst/>
          </a:prstGeom>
          <a:noFill/>
          <a:ln w="38100" cap="flat" cmpd="sng" algn="ctr">
            <a:solidFill>
              <a:srgbClr val="9933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EB455C-1716-42EC-A2DF-B3357A6ECA57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>
            <a:off x="4296121" y="2274333"/>
            <a:ext cx="0" cy="493279"/>
          </a:xfrm>
          <a:prstGeom prst="straightConnector1">
            <a:avLst/>
          </a:prstGeom>
          <a:noFill/>
          <a:ln w="38100" cap="flat" cmpd="sng" algn="ctr">
            <a:solidFill>
              <a:srgbClr val="9933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30D355F3-236F-4B1C-BFE9-FF5DB67A63BE}"/>
              </a:ext>
            </a:extLst>
          </p:cNvPr>
          <p:cNvSpPr/>
          <p:nvPr/>
        </p:nvSpPr>
        <p:spPr>
          <a:xfrm>
            <a:off x="4244022" y="3422367"/>
            <a:ext cx="163371" cy="627126"/>
          </a:xfrm>
          <a:prstGeom prst="downArrow">
            <a:avLst/>
          </a:prstGeom>
          <a:solidFill>
            <a:srgbClr val="99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F651F8B-9F37-44DD-BB91-2B3F9121F7E6}"/>
              </a:ext>
            </a:extLst>
          </p:cNvPr>
          <p:cNvCxnSpPr/>
          <p:nvPr/>
        </p:nvCxnSpPr>
        <p:spPr>
          <a:xfrm>
            <a:off x="233623" y="2504971"/>
            <a:ext cx="1177290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D8FE68D-5686-44D0-A4A5-5D155C753212}"/>
              </a:ext>
            </a:extLst>
          </p:cNvPr>
          <p:cNvCxnSpPr/>
          <p:nvPr/>
        </p:nvCxnSpPr>
        <p:spPr>
          <a:xfrm>
            <a:off x="228693" y="3733170"/>
            <a:ext cx="1177290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4202F5D-7695-4FD4-B410-867AF9EE095B}"/>
              </a:ext>
            </a:extLst>
          </p:cNvPr>
          <p:cNvCxnSpPr/>
          <p:nvPr/>
        </p:nvCxnSpPr>
        <p:spPr>
          <a:xfrm>
            <a:off x="209549" y="4836991"/>
            <a:ext cx="1177290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A2A7A5D-9AA3-4012-8CCB-A4B7CAD0538D}"/>
              </a:ext>
            </a:extLst>
          </p:cNvPr>
          <p:cNvSpPr txBox="1"/>
          <p:nvPr/>
        </p:nvSpPr>
        <p:spPr>
          <a:xfrm>
            <a:off x="153412" y="2171855"/>
            <a:ext cx="289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err="1">
                <a:solidFill>
                  <a:prstClr val="black"/>
                </a:solidFill>
                <a:latin typeface="Calibri" panose="020F0502020204030204"/>
              </a:rPr>
              <a:t>Cost</a:t>
            </a:r>
            <a:r>
              <a:rPr lang="fr-FR" sz="14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40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fr-FR" sz="1400">
                <a:solidFill>
                  <a:prstClr val="black"/>
                </a:solidFill>
                <a:latin typeface="Calibri" panose="020F0502020204030204"/>
              </a:rPr>
              <a:t> formulation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AD68CA-BA4A-4A30-90DA-42FE240CC7E5}"/>
              </a:ext>
            </a:extLst>
          </p:cNvPr>
          <p:cNvSpPr txBox="1"/>
          <p:nvPr/>
        </p:nvSpPr>
        <p:spPr>
          <a:xfrm>
            <a:off x="160788" y="3332931"/>
            <a:ext cx="3244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ontrol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criterion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expression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E53107-49D1-4BE2-AAE3-90B2808B1C8C}"/>
              </a:ext>
            </a:extLst>
          </p:cNvPr>
          <p:cNvSpPr txBox="1"/>
          <p:nvPr/>
        </p:nvSpPr>
        <p:spPr>
          <a:xfrm>
            <a:off x="209549" y="4462671"/>
            <a:ext cx="233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4C0853B-B1F3-4B54-A569-7F68507C35D9}"/>
                  </a:ext>
                </a:extLst>
              </p:cNvPr>
              <p:cNvSpPr txBox="1"/>
              <p:nvPr/>
            </p:nvSpPr>
            <p:spPr>
              <a:xfrm>
                <a:off x="434111" y="1416499"/>
                <a:ext cx="4009046" cy="4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</m:t>
                          </m:r>
                        </m:fName>
                        <m:e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</m:func>
                      <m:r>
                        <a:rPr kumimoji="0" lang="fr-F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fr-F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fr-F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)²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𝑡𝑓</m:t>
                          </m:r>
                        </m:sup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 </m:t>
                              </m:r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0" lang="el-G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  <m:r>
                            <a:rPr kumimoji="0" lang="fr-F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)]</m:t>
                          </m:r>
                          <m: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⋅ⅆ</m:t>
                          </m:r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0" lang="fr-F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4C0853B-B1F3-4B54-A569-7F68507C3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1" y="1416499"/>
                <a:ext cx="4009046" cy="420884"/>
              </a:xfrm>
              <a:prstGeom prst="rect">
                <a:avLst/>
              </a:prstGeom>
              <a:blipFill>
                <a:blip r:embed="rId4"/>
                <a:stretch>
                  <a:fillRect t="-179710" b="-26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EA15AB10-7862-4324-A6FC-18B0A2940577}"/>
              </a:ext>
            </a:extLst>
          </p:cNvPr>
          <p:cNvSpPr txBox="1"/>
          <p:nvPr/>
        </p:nvSpPr>
        <p:spPr>
          <a:xfrm>
            <a:off x="5255768" y="670029"/>
            <a:ext cx="180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Input variable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74F8CEC-6CAA-4454-9A7A-6FF86B6965DA}"/>
              </a:ext>
            </a:extLst>
          </p:cNvPr>
          <p:cNvSpPr/>
          <p:nvPr/>
        </p:nvSpPr>
        <p:spPr>
          <a:xfrm>
            <a:off x="3496021" y="1913084"/>
            <a:ext cx="1600200" cy="361249"/>
          </a:xfrm>
          <a:prstGeom prst="roundRect">
            <a:avLst/>
          </a:prstGeom>
          <a:solidFill>
            <a:srgbClr val="6600CC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>
                <a:solidFill>
                  <a:prstClr val="white"/>
                </a:solidFill>
                <a:latin typeface="Calibri" panose="020F0502020204030204"/>
              </a:rPr>
              <a:t>CF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(Bolza)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3515C31-BE5D-422D-8A34-FD5DAB9BF8E2}"/>
              </a:ext>
            </a:extLst>
          </p:cNvPr>
          <p:cNvSpPr/>
          <p:nvPr/>
        </p:nvSpPr>
        <p:spPr>
          <a:xfrm>
            <a:off x="6820651" y="1907892"/>
            <a:ext cx="1809753" cy="348987"/>
          </a:xfrm>
          <a:prstGeom prst="roundRect">
            <a:avLst/>
          </a:prstGeom>
          <a:solidFill>
            <a:srgbClr val="6600CC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>
                <a:solidFill>
                  <a:prstClr val="white"/>
                </a:solidFill>
                <a:latin typeface="Calibri" panose="020F0502020204030204"/>
              </a:rPr>
              <a:t>CF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 (Lagrange)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6F3A5DC-834A-40B9-B019-5D688D094EB7}"/>
              </a:ext>
            </a:extLst>
          </p:cNvPr>
          <p:cNvCxnSpPr>
            <a:cxnSpLocks/>
          </p:cNvCxnSpPr>
          <p:nvPr/>
        </p:nvCxnSpPr>
        <p:spPr>
          <a:xfrm flipH="1">
            <a:off x="5107814" y="1472735"/>
            <a:ext cx="800101" cy="434646"/>
          </a:xfrm>
          <a:prstGeom prst="straightConnector1">
            <a:avLst/>
          </a:prstGeom>
          <a:noFill/>
          <a:ln w="38100" cap="flat" cmpd="sng" algn="ctr">
            <a:solidFill>
              <a:srgbClr val="9933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711599C-06FF-4B3D-8435-D978F7B74335}"/>
                  </a:ext>
                </a:extLst>
              </p:cNvPr>
              <p:cNvSpPr txBox="1"/>
              <p:nvPr/>
            </p:nvSpPr>
            <p:spPr>
              <a:xfrm>
                <a:off x="7608130" y="1390910"/>
                <a:ext cx="4057733" cy="420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</m:t>
                          </m:r>
                        </m:fName>
                        <m:e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</m:func>
                      <m:r>
                        <a:rPr kumimoji="0" lang="fr-F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𝑡𝑓</m:t>
                          </m:r>
                        </m:sup>
                        <m:e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sSub>
                            <m:sSubPr>
                              <m:ctrlPr>
                                <a:rPr lang="fr-F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fr-F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)−</m:t>
                                  </m:r>
                                  <m:sSubSup>
                                    <m:sSubSupPr>
                                      <m:ctrlPr>
                                        <a:rPr kumimoji="0" lang="fr-FR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fr-FR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fr-F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0" lang="el-G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  <m:r>
                            <a:rPr kumimoji="0" lang="fr-F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)]</m:t>
                          </m:r>
                          <m: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⋅ⅆ</m:t>
                          </m:r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0" lang="fr-F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711599C-06FF-4B3D-8435-D978F7B7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30" y="1390910"/>
                <a:ext cx="4057733" cy="420884"/>
              </a:xfrm>
              <a:prstGeom prst="rect">
                <a:avLst/>
              </a:prstGeom>
              <a:blipFill>
                <a:blip r:embed="rId5"/>
                <a:stretch>
                  <a:fillRect t="-179710" b="-26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509793A9-D12E-4277-8BE5-A3C171140184}"/>
              </a:ext>
            </a:extLst>
          </p:cNvPr>
          <p:cNvSpPr txBox="1"/>
          <p:nvPr/>
        </p:nvSpPr>
        <p:spPr>
          <a:xfrm>
            <a:off x="355346" y="1090924"/>
            <a:ext cx="289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Criteria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Distance, Power, 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A1F69E-2EA1-4908-9CE0-1EFC4714E53B}"/>
              </a:ext>
            </a:extLst>
          </p:cNvPr>
          <p:cNvSpPr txBox="1"/>
          <p:nvPr/>
        </p:nvSpPr>
        <p:spPr>
          <a:xfrm>
            <a:off x="8638834" y="1077076"/>
            <a:ext cx="289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Criteria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lang="fr-FR" sz="1400">
                <a:solidFill>
                  <a:prstClr val="black"/>
                </a:solidFill>
                <a:latin typeface="Calibri" panose="020F0502020204030204"/>
              </a:rPr>
              <a:t>Speed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Power, 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F5CBA5F3-3F09-431D-BFC9-EA73140178CC}"/>
                  </a:ext>
                </a:extLst>
              </p:cNvPr>
              <p:cNvSpPr/>
              <p:nvPr/>
            </p:nvSpPr>
            <p:spPr>
              <a:xfrm>
                <a:off x="3069206" y="4114036"/>
                <a:ext cx="5867400" cy="460232"/>
              </a:xfrm>
              <a:prstGeom prst="round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99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:r>
                  <a:rPr kumimoji="0" lang="fr-FR" sz="16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Study</a:t>
                </a:r>
                <a:r>
                  <a:rPr kumimoji="0" lang="fr-FR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</a:t>
                </a:r>
                <a:r>
                  <a:rPr kumimoji="0" lang="fr-FR" sz="16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sensitivity</a:t>
                </a:r>
                <a:r>
                  <a:rPr kumimoji="0" lang="fr-FR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kumimoji="0" lang="fr-FR" sz="1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F5CBA5F3-3F09-431D-BFC9-EA7314017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6" y="4114036"/>
                <a:ext cx="5867400" cy="4602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 cap="flat" cmpd="sng" algn="ctr">
                <a:solidFill>
                  <a:srgbClr val="9900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B541C6CD-4813-463E-B1AA-082A98706543}"/>
              </a:ext>
            </a:extLst>
          </p:cNvPr>
          <p:cNvSpPr/>
          <p:nvPr/>
        </p:nvSpPr>
        <p:spPr>
          <a:xfrm>
            <a:off x="7705253" y="3321992"/>
            <a:ext cx="163371" cy="760123"/>
          </a:xfrm>
          <a:prstGeom prst="downArrow">
            <a:avLst/>
          </a:prstGeom>
          <a:solidFill>
            <a:srgbClr val="99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654EE4B-F2EB-4825-A26E-7F00F480803A}"/>
              </a:ext>
            </a:extLst>
          </p:cNvPr>
          <p:cNvSpPr txBox="1"/>
          <p:nvPr/>
        </p:nvSpPr>
        <p:spPr>
          <a:xfrm>
            <a:off x="209549" y="5689582"/>
            <a:ext cx="272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erformance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2AD4235-20FC-4751-A3EC-0A15A22A5B15}"/>
              </a:ext>
            </a:extLst>
          </p:cNvPr>
          <p:cNvSpPr/>
          <p:nvPr/>
        </p:nvSpPr>
        <p:spPr>
          <a:xfrm>
            <a:off x="3695948" y="5459466"/>
            <a:ext cx="3599760" cy="4602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rgbClr val="99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Observation</a:t>
            </a:r>
            <a:r>
              <a:rPr kumimoji="0" lang="fr-FR" sz="16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fr-FR" sz="1600" b="0" i="0" u="none" strike="noStrike" kern="0" cap="none" spc="0" normalizeH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acceleration</a:t>
            </a:r>
            <a:r>
              <a:rPr kumimoji="0" lang="fr-FR" sz="16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</a:t>
            </a:r>
            <a:endParaRPr kumimoji="0" lang="fr-F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B4C6912C-CD51-4102-BFAF-4A4E1826C249}"/>
              </a:ext>
            </a:extLst>
          </p:cNvPr>
          <p:cNvSpPr/>
          <p:nvPr/>
        </p:nvSpPr>
        <p:spPr>
          <a:xfrm>
            <a:off x="5350126" y="4638811"/>
            <a:ext cx="315475" cy="791383"/>
          </a:xfrm>
          <a:prstGeom prst="downArrow">
            <a:avLst/>
          </a:prstGeom>
          <a:solidFill>
            <a:srgbClr val="99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A123659-44FC-4280-AAFB-853ED15A012E}"/>
              </a:ext>
            </a:extLst>
          </p:cNvPr>
          <p:cNvCxnSpPr>
            <a:cxnSpLocks/>
          </p:cNvCxnSpPr>
          <p:nvPr/>
        </p:nvCxnSpPr>
        <p:spPr>
          <a:xfrm>
            <a:off x="7802787" y="2274333"/>
            <a:ext cx="0" cy="493279"/>
          </a:xfrm>
          <a:prstGeom prst="straightConnector1">
            <a:avLst/>
          </a:prstGeom>
          <a:noFill/>
          <a:ln w="38100" cap="flat" cmpd="sng" algn="ctr">
            <a:solidFill>
              <a:srgbClr val="9933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0D9B6E-BE69-4C91-B134-5845D1BB1ACB}"/>
                  </a:ext>
                </a:extLst>
              </p:cNvPr>
              <p:cNvSpPr/>
              <p:nvPr/>
            </p:nvSpPr>
            <p:spPr>
              <a:xfrm>
                <a:off x="5646229" y="2916150"/>
                <a:ext cx="7848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fr-FR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0D9B6E-BE69-4C91-B134-5845D1BB1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229" y="2916150"/>
                <a:ext cx="784895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re 6">
            <a:extLst>
              <a:ext uri="{FF2B5EF4-FFF2-40B4-BE49-F238E27FC236}">
                <a16:creationId xmlns:a16="http://schemas.microsoft.com/office/drawing/2014/main" id="{376963A8-8DA3-4826-A6F3-9D5BA6CDD2CE}"/>
              </a:ext>
            </a:extLst>
          </p:cNvPr>
          <p:cNvSpPr txBox="1">
            <a:spLocks/>
          </p:cNvSpPr>
          <p:nvPr/>
        </p:nvSpPr>
        <p:spPr>
          <a:xfrm>
            <a:off x="685640" y="262643"/>
            <a:ext cx="10067826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err="1">
                <a:solidFill>
                  <a:srgbClr val="6846C6"/>
                </a:solidFill>
                <a:latin typeface="Verdana"/>
              </a:rPr>
              <a:t>Search</a:t>
            </a:r>
            <a:r>
              <a:rPr lang="fr-FR" sz="1800">
                <a:solidFill>
                  <a:srgbClr val="6846C6"/>
                </a:solidFill>
                <a:latin typeface="Verdana"/>
              </a:rPr>
              <a:t> for </a:t>
            </a:r>
            <a:r>
              <a:rPr lang="fr-FR" sz="1800" err="1">
                <a:solidFill>
                  <a:srgbClr val="6846C6"/>
                </a:solidFill>
                <a:latin typeface="Verdana"/>
              </a:rPr>
              <a:t>strategies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: Test for control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6846C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criteria</a:t>
            </a: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srgbClr val="6846C6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F66319A-5BD4-4ADB-A28D-DA91FB97E0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331" y="5471455"/>
            <a:ext cx="2275840" cy="1268307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3B4DF753-04A2-4496-B4A3-A3130B7B46E2}"/>
              </a:ext>
            </a:extLst>
          </p:cNvPr>
          <p:cNvSpPr/>
          <p:nvPr/>
        </p:nvSpPr>
        <p:spPr>
          <a:xfrm>
            <a:off x="8368136" y="5529432"/>
            <a:ext cx="2443947" cy="1210330"/>
          </a:xfrm>
          <a:prstGeom prst="roundRect">
            <a:avLst/>
          </a:prstGeom>
          <a:noFill/>
          <a:ln w="28575" cap="flat" cmpd="sng" algn="ctr">
            <a:solidFill>
              <a:srgbClr val="99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A6727-D220-4E06-8C5B-1D2AD0B32110}"/>
              </a:ext>
            </a:extLst>
          </p:cNvPr>
          <p:cNvSpPr/>
          <p:nvPr/>
        </p:nvSpPr>
        <p:spPr>
          <a:xfrm>
            <a:off x="7980682" y="4819178"/>
            <a:ext cx="3685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Research on the Comfort of Vehicle Passengers Considering the Vehicle Motion State and Passenger Physiological Characteristics</a:t>
            </a:r>
            <a:endParaRPr lang="fr-FR" sz="1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25B4C0-CCB0-4C6C-AD33-251B3F406DA9}"/>
              </a:ext>
            </a:extLst>
          </p:cNvPr>
          <p:cNvSpPr/>
          <p:nvPr/>
        </p:nvSpPr>
        <p:spPr>
          <a:xfrm>
            <a:off x="8104077" y="5286663"/>
            <a:ext cx="24256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/>
              <a:t>Chang Wang, Xia Zhao, Rui Fu, </a:t>
            </a:r>
            <a:r>
              <a:rPr lang="fr-FR" sz="1100" err="1"/>
              <a:t>Zhen</a:t>
            </a:r>
            <a:r>
              <a:rPr lang="fr-FR" sz="110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8768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8" grpId="0" animBg="1"/>
      <p:bldP spid="29" grpId="0" animBg="1"/>
      <p:bldP spid="31" grpId="0" animBg="1"/>
      <p:bldP spid="32" grpId="0" animBg="1"/>
      <p:bldP spid="34" grpId="0"/>
      <p:bldP spid="37" grpId="0" animBg="1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CE0D7C-B6ED-4057-9738-1191D72BE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0582BC-9841-471C-AED7-4E59BB12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C60DBAF-387B-42B6-989A-32FFC8AFCF7C}"/>
                  </a:ext>
                </a:extLst>
              </p:cNvPr>
              <p:cNvSpPr txBox="1"/>
              <p:nvPr/>
            </p:nvSpPr>
            <p:spPr>
              <a:xfrm>
                <a:off x="6647589" y="576422"/>
                <a:ext cx="4291880" cy="490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fr-F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  <m:r>
                        <a:rPr lang="fr-FR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fr-F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)²</m:t>
                      </m:r>
                      <m:r>
                        <a:rPr lang="fr-F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fr-F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fr-FR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⋅ⅆ</m:t>
                          </m:r>
                          <m:r>
                            <a:rPr lang="fr-F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fr-FR" sz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C60DBAF-387B-42B6-989A-32FFC8AF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89" y="576422"/>
                <a:ext cx="4291880" cy="490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 36">
            <a:extLst>
              <a:ext uri="{FF2B5EF4-FFF2-40B4-BE49-F238E27FC236}">
                <a16:creationId xmlns:a16="http://schemas.microsoft.com/office/drawing/2014/main" id="{F64A9517-F8D6-49DE-965B-BC7B21768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0" y="1752188"/>
            <a:ext cx="2883816" cy="334109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D71DDE1-758C-42E5-97D8-2514E751DA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76" y="1753424"/>
            <a:ext cx="2883816" cy="337537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D4302C3-9418-4150-AF75-C0B0E0F76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8" y="1746438"/>
            <a:ext cx="3072181" cy="334592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6329F2-32ED-4A8C-82CE-2748B5FCBC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40" y="1746438"/>
            <a:ext cx="2913546" cy="3375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6EB15FF-8797-45BF-8525-78B0E848EB5C}"/>
                  </a:ext>
                </a:extLst>
              </p:cNvPr>
              <p:cNvSpPr/>
              <p:nvPr/>
            </p:nvSpPr>
            <p:spPr>
              <a:xfrm>
                <a:off x="1806430" y="1505808"/>
                <a:ext cx="783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b="1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6EB15FF-8797-45BF-8525-78B0E848E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430" y="1505808"/>
                <a:ext cx="783560" cy="369332"/>
              </a:xfrm>
              <a:prstGeom prst="rect">
                <a:avLst/>
              </a:prstGeom>
              <a:blipFill>
                <a:blip r:embed="rId7"/>
                <a:stretch>
                  <a:fillRect l="-15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468D3D-FC55-4149-94EF-2E491554C738}"/>
                  </a:ext>
                </a:extLst>
              </p:cNvPr>
              <p:cNvSpPr/>
              <p:nvPr/>
            </p:nvSpPr>
            <p:spPr>
              <a:xfrm>
                <a:off x="4419498" y="1525913"/>
                <a:ext cx="7835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b="1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468D3D-FC55-4149-94EF-2E491554C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498" y="1525913"/>
                <a:ext cx="783559" cy="369332"/>
              </a:xfrm>
              <a:prstGeom prst="rect">
                <a:avLst/>
              </a:prstGeom>
              <a:blipFill>
                <a:blip r:embed="rId8"/>
                <a:stretch>
                  <a:fillRect l="-15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72C242F-314B-45A8-A3BB-9A03D5B24976}"/>
                  </a:ext>
                </a:extLst>
              </p:cNvPr>
              <p:cNvSpPr/>
              <p:nvPr/>
            </p:nvSpPr>
            <p:spPr>
              <a:xfrm>
                <a:off x="7023382" y="1554495"/>
                <a:ext cx="11165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b="1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72C242F-314B-45A8-A3BB-9A03D5B24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82" y="1554495"/>
                <a:ext cx="111655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573B1B3-AF55-48B0-8697-80E1C747DC87}"/>
                  </a:ext>
                </a:extLst>
              </p:cNvPr>
              <p:cNvSpPr/>
              <p:nvPr/>
            </p:nvSpPr>
            <p:spPr>
              <a:xfrm>
                <a:off x="9923910" y="1548079"/>
                <a:ext cx="12847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fr-FR" b="1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573B1B3-AF55-48B0-8697-80E1C747D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910" y="1548079"/>
                <a:ext cx="1284721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DC2B7DBA-FC7D-41F4-AED3-FB5F253A5F61}"/>
              </a:ext>
            </a:extLst>
          </p:cNvPr>
          <p:cNvSpPr/>
          <p:nvPr/>
        </p:nvSpPr>
        <p:spPr>
          <a:xfrm>
            <a:off x="1954708" y="4208025"/>
            <a:ext cx="401835" cy="43500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7BAC519-2930-4249-8527-6412CEA6E3DC}"/>
              </a:ext>
            </a:extLst>
          </p:cNvPr>
          <p:cNvSpPr/>
          <p:nvPr/>
        </p:nvSpPr>
        <p:spPr>
          <a:xfrm>
            <a:off x="11418886" y="2157579"/>
            <a:ext cx="261252" cy="2589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060B219-1A5E-4713-B54C-E187397297FE}"/>
              </a:ext>
            </a:extLst>
          </p:cNvPr>
          <p:cNvSpPr/>
          <p:nvPr/>
        </p:nvSpPr>
        <p:spPr>
          <a:xfrm>
            <a:off x="1015578" y="4064503"/>
            <a:ext cx="464053" cy="36102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33D139D-CB9D-4FA4-83CB-90BF71E25483}"/>
              </a:ext>
            </a:extLst>
          </p:cNvPr>
          <p:cNvSpPr/>
          <p:nvPr/>
        </p:nvSpPr>
        <p:spPr>
          <a:xfrm>
            <a:off x="2989565" y="4376548"/>
            <a:ext cx="464053" cy="36102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BAFAA9-56AC-4199-8910-B096DE93EE4A}"/>
              </a:ext>
            </a:extLst>
          </p:cNvPr>
          <p:cNvSpPr/>
          <p:nvPr/>
        </p:nvSpPr>
        <p:spPr>
          <a:xfrm>
            <a:off x="653581" y="210165"/>
            <a:ext cx="8094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CC"/>
                </a:solidFill>
                <a:latin typeface="Calibri" panose="020F0502020204030204"/>
              </a:rPr>
              <a:t>Evolution of the acceleration profile according to the torque penalty factor</a:t>
            </a:r>
            <a:endParaRPr lang="fr-FR" sz="2000" b="1">
              <a:solidFill>
                <a:srgbClr val="6600CC"/>
              </a:solidFill>
              <a:latin typeface="Calibri" panose="020F0502020204030204"/>
            </a:endParaRPr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0FA3EBEE-141A-4F1D-8BAD-A379019009DA}"/>
              </a:ext>
            </a:extLst>
          </p:cNvPr>
          <p:cNvSpPr/>
          <p:nvPr/>
        </p:nvSpPr>
        <p:spPr>
          <a:xfrm>
            <a:off x="5805250" y="738975"/>
            <a:ext cx="581499" cy="236819"/>
          </a:xfrm>
          <a:prstGeom prst="rightArrow">
            <a:avLst/>
          </a:prstGeom>
          <a:solidFill>
            <a:srgbClr val="6600CC"/>
          </a:solidFill>
          <a:ln w="12700" cap="flat" cmpd="sng" algn="ctr">
            <a:solidFill>
              <a:srgbClr val="6600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17F2009-63A4-4DFD-9962-341CC53015D7}"/>
                  </a:ext>
                </a:extLst>
              </p:cNvPr>
              <p:cNvSpPr/>
              <p:nvPr/>
            </p:nvSpPr>
            <p:spPr>
              <a:xfrm>
                <a:off x="590750" y="1112011"/>
                <a:ext cx="108586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fr-FR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fr-FR" err="1">
                    <a:solidFill>
                      <a:prstClr val="black"/>
                    </a:solidFill>
                    <a:latin typeface="Calibri" panose="020F0502020204030204"/>
                  </a:rPr>
                  <a:t>Normalization</a:t>
                </a:r>
                <a:r>
                  <a:rPr lang="fr-FR">
                    <a:solidFill>
                      <a:prstClr val="black"/>
                    </a:solidFill>
                    <a:latin typeface="Calibri" panose="020F0502020204030204"/>
                  </a:rPr>
                  <a:t> of the </a:t>
                </a:r>
                <a:r>
                  <a:rPr lang="fr-FR" err="1">
                    <a:solidFill>
                      <a:prstClr val="black"/>
                    </a:solidFill>
                    <a:latin typeface="Calibri" panose="020F0502020204030204"/>
                  </a:rPr>
                  <a:t>criterion</a:t>
                </a:r>
                <a:r>
                  <a:rPr lang="fr-FR">
                    <a:solidFill>
                      <a:prstClr val="black"/>
                    </a:solidFill>
                    <a:latin typeface="Calibri" panose="020F0502020204030204"/>
                  </a:rPr>
                  <a:t> in relation to </a:t>
                </a:r>
                <a:r>
                  <a:rPr lang="fr-FR" err="1">
                    <a:solidFill>
                      <a:prstClr val="black"/>
                    </a:solidFill>
                    <a:latin typeface="Calibri" panose="020F0502020204030204"/>
                  </a:rPr>
                  <a:t>energy</a:t>
                </a:r>
                <a:r>
                  <a:rPr lang="fr-FR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:r>
                  <a:rPr lang="fr-FR" err="1">
                    <a:solidFill>
                      <a:prstClr val="black"/>
                    </a:solidFill>
                    <a:latin typeface="Calibri" panose="020F0502020204030204"/>
                  </a:rPr>
                  <a:t>weigth</a:t>
                </a:r>
                <a:r>
                  <a:rPr lang="fr-FR">
                    <a:solidFill>
                      <a:prstClr val="black"/>
                    </a:solidFill>
                    <a:latin typeface="Calibri" panose="020F0502020204030204"/>
                  </a:rPr>
                  <a:t> of importance in the </a:t>
                </a:r>
                <a:r>
                  <a:rPr lang="fr-FR" err="1">
                    <a:solidFill>
                      <a:prstClr val="black"/>
                    </a:solidFill>
                    <a:latin typeface="Calibri" panose="020F0502020204030204"/>
                  </a:rPr>
                  <a:t>cost</a:t>
                </a:r>
                <a:r>
                  <a:rPr lang="fr-FR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fr-FR" err="1">
                    <a:solidFill>
                      <a:prstClr val="black"/>
                    </a:solidFill>
                    <a:latin typeface="Calibri" panose="020F0502020204030204"/>
                  </a:rPr>
                  <a:t>function</a:t>
                </a:r>
                <a:endParaRPr lang="fr-FR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17F2009-63A4-4DFD-9962-341CC5301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0" y="1112011"/>
                <a:ext cx="10858678" cy="369332"/>
              </a:xfrm>
              <a:prstGeom prst="rect">
                <a:avLst/>
              </a:prstGeom>
              <a:blipFill>
                <a:blip r:embed="rId11"/>
                <a:stretch>
                  <a:fillRect l="-1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7E8E62AA-3A39-492B-B37E-5693FBB0E80B}"/>
              </a:ext>
            </a:extLst>
          </p:cNvPr>
          <p:cNvSpPr/>
          <p:nvPr/>
        </p:nvSpPr>
        <p:spPr>
          <a:xfrm>
            <a:off x="653581" y="681065"/>
            <a:ext cx="5033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>
                <a:solidFill>
                  <a:srgbClr val="33CCCC"/>
                </a:solidFill>
                <a:latin typeface="Calibri" panose="020F0502020204030204"/>
              </a:rPr>
              <a:t>Exemple of </a:t>
            </a:r>
            <a:r>
              <a:rPr lang="fr-FR" sz="1600" b="1" err="1">
                <a:solidFill>
                  <a:srgbClr val="33CCCC"/>
                </a:solidFill>
                <a:latin typeface="Calibri" panose="020F0502020204030204"/>
              </a:rPr>
              <a:t>results</a:t>
            </a:r>
            <a:r>
              <a:rPr lang="fr-FR" sz="1600" b="1">
                <a:solidFill>
                  <a:srgbClr val="33CCCC"/>
                </a:solidFill>
                <a:latin typeface="Calibri" panose="020F0502020204030204"/>
              </a:rPr>
              <a:t> </a:t>
            </a:r>
            <a:r>
              <a:rPr lang="fr-FR" sz="1600" b="1" err="1">
                <a:solidFill>
                  <a:srgbClr val="33CCCC"/>
                </a:solidFill>
                <a:latin typeface="Calibri" panose="020F0502020204030204"/>
              </a:rPr>
              <a:t>with</a:t>
            </a:r>
            <a:r>
              <a:rPr lang="fr-FR" sz="1600" b="1">
                <a:solidFill>
                  <a:srgbClr val="33CCCC"/>
                </a:solidFill>
                <a:latin typeface="Calibri" panose="020F0502020204030204"/>
              </a:rPr>
              <a:t> </a:t>
            </a:r>
            <a:r>
              <a:rPr lang="fr-FR" sz="1600" b="1" err="1">
                <a:solidFill>
                  <a:srgbClr val="33CCCC"/>
                </a:solidFill>
                <a:latin typeface="Calibri" panose="020F0502020204030204"/>
              </a:rPr>
              <a:t>quadratic</a:t>
            </a:r>
            <a:r>
              <a:rPr lang="fr-FR" sz="1600" b="1">
                <a:solidFill>
                  <a:srgbClr val="33CCCC"/>
                </a:solidFill>
                <a:latin typeface="Calibri" panose="020F0502020204030204"/>
              </a:rPr>
              <a:t> distance </a:t>
            </a:r>
            <a:r>
              <a:rPr lang="fr-FR" sz="1600" b="1" err="1">
                <a:solidFill>
                  <a:srgbClr val="33CCCC"/>
                </a:solidFill>
                <a:latin typeface="Calibri" panose="020F0502020204030204"/>
              </a:rPr>
              <a:t>error</a:t>
            </a:r>
            <a:r>
              <a:rPr lang="fr-FR" sz="1600" b="1">
                <a:solidFill>
                  <a:srgbClr val="33CCCC"/>
                </a:solidFill>
                <a:latin typeface="Calibri" panose="020F0502020204030204"/>
              </a:rPr>
              <a:t> </a:t>
            </a:r>
            <a:r>
              <a:rPr lang="fr-FR" sz="1600" b="1" err="1">
                <a:solidFill>
                  <a:srgbClr val="33CCCC"/>
                </a:solidFill>
                <a:latin typeface="Calibri" panose="020F0502020204030204"/>
              </a:rPr>
              <a:t>criterion</a:t>
            </a:r>
            <a:endParaRPr lang="fr-FR" sz="1600">
              <a:solidFill>
                <a:srgbClr val="33CCCC"/>
              </a:solidFill>
              <a:latin typeface="Calibri" panose="020F0502020204030204"/>
            </a:endParaRP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D9F03820-37A0-455D-9D43-80348E2075E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7" y="4920024"/>
            <a:ext cx="2892847" cy="1446186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DE55A737-FA5E-4D9D-A14E-790DAF43A99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17" y="4909569"/>
            <a:ext cx="2913546" cy="142746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879D117-4FF6-44C2-BB8C-9EA3846C84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7" y="4892267"/>
            <a:ext cx="3072181" cy="147394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A7616551-88BC-4733-8507-3FCC8F7588C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28" y="4887454"/>
            <a:ext cx="2913546" cy="144197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39E0C06-387A-430E-8A25-43C4FCEE9BD8}"/>
              </a:ext>
            </a:extLst>
          </p:cNvPr>
          <p:cNvSpPr/>
          <p:nvPr/>
        </p:nvSpPr>
        <p:spPr>
          <a:xfrm rot="16200000">
            <a:off x="-163144" y="2200624"/>
            <a:ext cx="102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prstClr val="black"/>
                </a:solidFill>
                <a:latin typeface="Calibri" panose="020F0502020204030204"/>
              </a:rPr>
              <a:t>Distance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E1F346-42F4-481F-AD75-068156D6B49C}"/>
              </a:ext>
            </a:extLst>
          </p:cNvPr>
          <p:cNvSpPr/>
          <p:nvPr/>
        </p:nvSpPr>
        <p:spPr>
          <a:xfrm rot="16200000">
            <a:off x="-48762" y="3244333"/>
            <a:ext cx="782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prstClr val="black"/>
                </a:solidFill>
                <a:latin typeface="Calibri" panose="020F0502020204030204"/>
              </a:rPr>
              <a:t>Speed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09A202-8CC9-4DC3-BB45-816B7F8D506F}"/>
              </a:ext>
            </a:extLst>
          </p:cNvPr>
          <p:cNvSpPr/>
          <p:nvPr/>
        </p:nvSpPr>
        <p:spPr>
          <a:xfrm rot="16200000">
            <a:off x="-391995" y="4290787"/>
            <a:ext cx="14461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err="1">
                <a:solidFill>
                  <a:prstClr val="black"/>
                </a:solidFill>
                <a:latin typeface="Calibri" panose="020F0502020204030204"/>
              </a:rPr>
              <a:t>Acceleration</a:t>
            </a:r>
            <a:endParaRPr lang="fr-FR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4FF51A-DCAF-4242-80A7-1C03267C2336}"/>
              </a:ext>
            </a:extLst>
          </p:cNvPr>
          <p:cNvSpPr/>
          <p:nvPr/>
        </p:nvSpPr>
        <p:spPr>
          <a:xfrm rot="16200000">
            <a:off x="-43707" y="5712860"/>
            <a:ext cx="782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7712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60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909AC9-2D5D-487D-9558-88A1787C7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57E949-013C-473B-B4BA-A61C01CF6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3BA105B2-E553-4C80-951F-D37474DE8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03779"/>
              </p:ext>
            </p:extLst>
          </p:nvPr>
        </p:nvGraphicFramePr>
        <p:xfrm>
          <a:off x="643467" y="643467"/>
          <a:ext cx="10905066" cy="5391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EB5490D-17E3-45A3-9374-282AA5E25AE6}"/>
              </a:ext>
            </a:extLst>
          </p:cNvPr>
          <p:cNvSpPr/>
          <p:nvPr/>
        </p:nvSpPr>
        <p:spPr>
          <a:xfrm>
            <a:off x="561797" y="274134"/>
            <a:ext cx="6286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CC"/>
                </a:solidFill>
                <a:latin typeface="Calibri" panose="020F0502020204030204"/>
              </a:rPr>
              <a:t>Influence of torque penalty on other optimization criteria</a:t>
            </a:r>
            <a:endParaRPr lang="fr-FR" sz="2000" b="1">
              <a:solidFill>
                <a:srgbClr val="6600CC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25395-501D-4522-AD5F-B9849DFFB40A}"/>
              </a:ext>
            </a:extLst>
          </p:cNvPr>
          <p:cNvSpPr/>
          <p:nvPr/>
        </p:nvSpPr>
        <p:spPr>
          <a:xfrm>
            <a:off x="5346219" y="1318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D72B55-190D-4340-A6FC-98D71DAC5D97}"/>
              </a:ext>
            </a:extLst>
          </p:cNvPr>
          <p:cNvSpPr/>
          <p:nvPr/>
        </p:nvSpPr>
        <p:spPr>
          <a:xfrm>
            <a:off x="5346219" y="1352295"/>
            <a:ext cx="301686" cy="3031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C3C9A-325F-4DAC-9347-62E4BC336BE3}"/>
              </a:ext>
            </a:extLst>
          </p:cNvPr>
          <p:cNvSpPr/>
          <p:nvPr/>
        </p:nvSpPr>
        <p:spPr>
          <a:xfrm>
            <a:off x="8975244" y="1318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7EFF9A-0AC4-4A90-87B9-3D56B099F01F}"/>
              </a:ext>
            </a:extLst>
          </p:cNvPr>
          <p:cNvSpPr/>
          <p:nvPr/>
        </p:nvSpPr>
        <p:spPr>
          <a:xfrm>
            <a:off x="8975244" y="1352295"/>
            <a:ext cx="301686" cy="3031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4C8B6-F884-49F0-B225-0D5CB4D580FB}"/>
              </a:ext>
            </a:extLst>
          </p:cNvPr>
          <p:cNvSpPr/>
          <p:nvPr/>
        </p:nvSpPr>
        <p:spPr>
          <a:xfrm>
            <a:off x="3216757" y="1318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B4D92B5-9DCF-4087-ADE9-4CA534B0C613}"/>
              </a:ext>
            </a:extLst>
          </p:cNvPr>
          <p:cNvSpPr/>
          <p:nvPr/>
        </p:nvSpPr>
        <p:spPr>
          <a:xfrm>
            <a:off x="3216757" y="1352295"/>
            <a:ext cx="301686" cy="3031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50632-194D-4633-8E94-52B2371EF925}"/>
              </a:ext>
            </a:extLst>
          </p:cNvPr>
          <p:cNvSpPr/>
          <p:nvPr/>
        </p:nvSpPr>
        <p:spPr>
          <a:xfrm>
            <a:off x="616844" y="5757764"/>
            <a:ext cx="6176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EQV :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Cost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quadratic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speed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error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(Lagrange formulation)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C9A23-7E7F-49CA-B6CF-8A584235A4D5}"/>
              </a:ext>
            </a:extLst>
          </p:cNvPr>
          <p:cNvSpPr/>
          <p:nvPr/>
        </p:nvSpPr>
        <p:spPr>
          <a:xfrm>
            <a:off x="616843" y="6014264"/>
            <a:ext cx="6176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EQX :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Cost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quadratic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distance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error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(Bolza formulation)</a:t>
            </a:r>
          </a:p>
        </p:txBody>
      </p:sp>
    </p:spTree>
    <p:extLst>
      <p:ext uri="{BB962C8B-B14F-4D97-AF65-F5344CB8AC3E}">
        <p14:creationId xmlns:p14="http://schemas.microsoft.com/office/powerpoint/2010/main" val="40089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5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  |  Internal  |  Version 3.0  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89013" y="680400"/>
            <a:ext cx="3927544" cy="381484"/>
          </a:xfrm>
        </p:spPr>
        <p:txBody>
          <a:bodyPr/>
          <a:lstStyle/>
          <a:p>
            <a:r>
              <a:rPr lang="fr-FR"/>
              <a:t>NAVeco system.</a:t>
            </a:r>
          </a:p>
        </p:txBody>
      </p:sp>
      <p:sp>
        <p:nvSpPr>
          <p:cNvPr id="38" name="Rectángulo: esquinas redondeadas 55">
            <a:extLst>
              <a:ext uri="{FF2B5EF4-FFF2-40B4-BE49-F238E27FC236}">
                <a16:creationId xmlns:a16="http://schemas.microsoft.com/office/drawing/2014/main" id="{8ABADB2E-4660-4323-AC4F-31F27EFE8874}"/>
              </a:ext>
            </a:extLst>
          </p:cNvPr>
          <p:cNvSpPr/>
          <p:nvPr/>
        </p:nvSpPr>
        <p:spPr>
          <a:xfrm>
            <a:off x="3690853" y="2313428"/>
            <a:ext cx="5177346" cy="3237627"/>
          </a:xfrm>
          <a:prstGeom prst="roundRect">
            <a:avLst>
              <a:gd name="adj" fmla="val 89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48" name="Rectángulo: esquinas redondeadas 32">
            <a:extLst>
              <a:ext uri="{FF2B5EF4-FFF2-40B4-BE49-F238E27FC236}">
                <a16:creationId xmlns:a16="http://schemas.microsoft.com/office/drawing/2014/main" id="{BCF1470B-BD67-4C3E-8A49-B0316C030DA4}"/>
              </a:ext>
            </a:extLst>
          </p:cNvPr>
          <p:cNvSpPr/>
          <p:nvPr/>
        </p:nvSpPr>
        <p:spPr>
          <a:xfrm>
            <a:off x="561267" y="3861651"/>
            <a:ext cx="2048497" cy="6922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err="1"/>
              <a:t>Environment</a:t>
            </a:r>
            <a:endParaRPr lang="fr-FR"/>
          </a:p>
          <a:p>
            <a:pPr algn="ctr"/>
            <a:r>
              <a:rPr lang="fr-FR" sz="1050"/>
              <a:t>(</a:t>
            </a:r>
            <a:r>
              <a:rPr lang="fr-FR" sz="1100"/>
              <a:t>Traffic</a:t>
            </a:r>
            <a:r>
              <a:rPr lang="fr-FR" sz="1050"/>
              <a:t>, </a:t>
            </a:r>
            <a:r>
              <a:rPr lang="fr-FR" sz="1050" err="1"/>
              <a:t>Topography</a:t>
            </a:r>
            <a:r>
              <a:rPr lang="fr-FR" sz="1050"/>
              <a:t>, …)</a:t>
            </a:r>
            <a:endParaRPr lang="en-US" sz="1050"/>
          </a:p>
        </p:txBody>
      </p:sp>
      <p:sp>
        <p:nvSpPr>
          <p:cNvPr id="56" name="Rectangle à coins arrondis 55"/>
          <p:cNvSpPr/>
          <p:nvPr/>
        </p:nvSpPr>
        <p:spPr>
          <a:xfrm>
            <a:off x="519652" y="3703306"/>
            <a:ext cx="2131723" cy="1715000"/>
          </a:xfrm>
          <a:prstGeom prst="roundRect">
            <a:avLst>
              <a:gd name="adj" fmla="val 11901"/>
            </a:avLst>
          </a:prstGeom>
          <a:noFill/>
          <a:ln w="38100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00" err="1"/>
          </a:p>
        </p:txBody>
      </p:sp>
      <p:sp>
        <p:nvSpPr>
          <p:cNvPr id="67" name="Rectangle à coins arrondis 66"/>
          <p:cNvSpPr/>
          <p:nvPr/>
        </p:nvSpPr>
        <p:spPr>
          <a:xfrm>
            <a:off x="313046" y="2080003"/>
            <a:ext cx="2348829" cy="996149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00" err="1"/>
          </a:p>
        </p:txBody>
      </p:sp>
      <p:sp>
        <p:nvSpPr>
          <p:cNvPr id="68" name="ZoneTexte 67"/>
          <p:cNvSpPr txBox="1"/>
          <p:nvPr/>
        </p:nvSpPr>
        <p:spPr>
          <a:xfrm>
            <a:off x="1069178" y="2318731"/>
            <a:ext cx="1251946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fr-FR" sz="1400" b="1">
                <a:solidFill>
                  <a:schemeClr val="tx2"/>
                </a:solidFill>
              </a:rPr>
              <a:t>Destination</a:t>
            </a:r>
          </a:p>
          <a:p>
            <a:r>
              <a:rPr lang="fr-FR" sz="1400" b="1" err="1">
                <a:solidFill>
                  <a:schemeClr val="tx2"/>
                </a:solidFill>
                <a:ea typeface="Verdana"/>
                <a:cs typeface="Verdana"/>
              </a:rPr>
              <a:t>Arrival</a:t>
            </a:r>
            <a:r>
              <a:rPr lang="fr-FR" sz="1400" b="1">
                <a:solidFill>
                  <a:schemeClr val="tx2"/>
                </a:solidFill>
                <a:ea typeface="Verdana"/>
                <a:cs typeface="Verdana"/>
              </a:rPr>
              <a:t> time </a:t>
            </a: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814240" y="3076152"/>
            <a:ext cx="1426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814240" y="2583223"/>
            <a:ext cx="0" cy="31848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939956" y="2625771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fr-FR" sz="1100" err="1">
                <a:solidFill>
                  <a:schemeClr val="tx2"/>
                </a:solidFill>
                <a:ea typeface="+mn-lt"/>
                <a:cs typeface="+mn-lt"/>
              </a:rPr>
              <a:t>Nav</a:t>
            </a:r>
            <a:r>
              <a:rPr lang="fr-FR" sz="110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100" err="1">
                <a:solidFill>
                  <a:schemeClr val="tx2"/>
                </a:solidFill>
              </a:rPr>
              <a:t>parameters</a:t>
            </a:r>
            <a:endParaRPr lang="fr-FR" sz="1100">
              <a:solidFill>
                <a:schemeClr val="tx2"/>
              </a:solidFill>
              <a:ea typeface="Verdana"/>
              <a:cs typeface="Verdana"/>
            </a:endParaRPr>
          </a:p>
        </p:txBody>
      </p:sp>
      <p:sp>
        <p:nvSpPr>
          <p:cNvPr id="71" name="Rectángulo: esquinas redondeadas 32">
            <a:extLst>
              <a:ext uri="{FF2B5EF4-FFF2-40B4-BE49-F238E27FC236}">
                <a16:creationId xmlns:a16="http://schemas.microsoft.com/office/drawing/2014/main" id="{BCF1470B-BD67-4C3E-8A49-B0316C030DA4}"/>
              </a:ext>
            </a:extLst>
          </p:cNvPr>
          <p:cNvSpPr/>
          <p:nvPr/>
        </p:nvSpPr>
        <p:spPr>
          <a:xfrm>
            <a:off x="3981725" y="2837438"/>
            <a:ext cx="1688710" cy="498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Segmentation</a:t>
            </a:r>
          </a:p>
        </p:txBody>
      </p:sp>
      <p:pic>
        <p:nvPicPr>
          <p:cNvPr id="74" name="Image 5" descr="Icon&#10;&#10;Description automatically generated">
            <a:extLst>
              <a:ext uri="{FF2B5EF4-FFF2-40B4-BE49-F238E27FC236}">
                <a16:creationId xmlns:a16="http://schemas.microsoft.com/office/drawing/2014/main" id="{36B0746C-3B0E-40E5-B838-3FA790ACC5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53" y="1696809"/>
            <a:ext cx="1485863" cy="536577"/>
          </a:xfrm>
          <a:prstGeom prst="rect">
            <a:avLst/>
          </a:prstGeom>
          <a:noFill/>
        </p:spPr>
      </p:pic>
      <p:sp>
        <p:nvSpPr>
          <p:cNvPr id="76" name="Rectángulo: esquinas redondeadas 32">
            <a:extLst>
              <a:ext uri="{FF2B5EF4-FFF2-40B4-BE49-F238E27FC236}">
                <a16:creationId xmlns:a16="http://schemas.microsoft.com/office/drawing/2014/main" id="{BCF1470B-BD67-4C3E-8A49-B0316C030DA4}"/>
              </a:ext>
            </a:extLst>
          </p:cNvPr>
          <p:cNvSpPr/>
          <p:nvPr/>
        </p:nvSpPr>
        <p:spPr>
          <a:xfrm>
            <a:off x="6897146" y="2791272"/>
            <a:ext cx="1688710" cy="498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err="1"/>
              <a:t>Optimization</a:t>
            </a:r>
            <a:endParaRPr lang="en-US" sz="1600"/>
          </a:p>
        </p:txBody>
      </p:sp>
      <p:cxnSp>
        <p:nvCxnSpPr>
          <p:cNvPr id="77" name="Connecteur droit avec flèche 76"/>
          <p:cNvCxnSpPr>
            <a:endCxn id="76" idx="1"/>
          </p:cNvCxnSpPr>
          <p:nvPr/>
        </p:nvCxnSpPr>
        <p:spPr>
          <a:xfrm>
            <a:off x="5670435" y="3014787"/>
            <a:ext cx="1226711" cy="256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5793636" y="2611507"/>
            <a:ext cx="85600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err="1">
                <a:solidFill>
                  <a:schemeClr val="tx2"/>
                </a:solidFill>
              </a:rPr>
              <a:t>Constraints</a:t>
            </a:r>
            <a:r>
              <a:rPr lang="fr-FR" sz="1100">
                <a:solidFill>
                  <a:schemeClr val="tx2"/>
                </a:solidFill>
              </a:rPr>
              <a:t> </a:t>
            </a:r>
          </a:p>
          <a:p>
            <a:r>
              <a:rPr lang="fr-FR" sz="1100" err="1">
                <a:solidFill>
                  <a:schemeClr val="tx2"/>
                </a:solidFill>
              </a:rPr>
              <a:t>parameters</a:t>
            </a:r>
            <a:endParaRPr lang="fr-FR" sz="1100">
              <a:solidFill>
                <a:schemeClr val="tx2"/>
              </a:solidFill>
            </a:endParaRPr>
          </a:p>
        </p:txBody>
      </p:sp>
      <p:sp>
        <p:nvSpPr>
          <p:cNvPr id="98" name="Rectángulo: esquinas redondeadas 32">
            <a:extLst>
              <a:ext uri="{FF2B5EF4-FFF2-40B4-BE49-F238E27FC236}">
                <a16:creationId xmlns:a16="http://schemas.microsoft.com/office/drawing/2014/main" id="{BCF1470B-BD67-4C3E-8A49-B0316C030DA4}"/>
              </a:ext>
            </a:extLst>
          </p:cNvPr>
          <p:cNvSpPr/>
          <p:nvPr/>
        </p:nvSpPr>
        <p:spPr>
          <a:xfrm>
            <a:off x="9619096" y="3549577"/>
            <a:ext cx="1676926" cy="4674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err="1"/>
              <a:t>Vehicle</a:t>
            </a:r>
            <a:r>
              <a:rPr lang="fr-FR"/>
              <a:t>  </a:t>
            </a:r>
          </a:p>
          <a:p>
            <a:pPr algn="ctr"/>
            <a:r>
              <a:rPr lang="fr-FR" sz="1100"/>
              <a:t>(ACC, …)</a:t>
            </a:r>
            <a:endParaRPr lang="en-US" sz="1600"/>
          </a:p>
        </p:txBody>
      </p:sp>
      <p:sp>
        <p:nvSpPr>
          <p:cNvPr id="100" name="Rectángulo: esquinas redondeadas 32">
            <a:extLst>
              <a:ext uri="{FF2B5EF4-FFF2-40B4-BE49-F238E27FC236}">
                <a16:creationId xmlns:a16="http://schemas.microsoft.com/office/drawing/2014/main" id="{BCF1470B-BD67-4C3E-8A49-B0316C030DA4}"/>
              </a:ext>
            </a:extLst>
          </p:cNvPr>
          <p:cNvSpPr/>
          <p:nvPr/>
        </p:nvSpPr>
        <p:spPr>
          <a:xfrm>
            <a:off x="9678461" y="4344028"/>
            <a:ext cx="1676926" cy="383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Phone, …</a:t>
            </a:r>
            <a:endParaRPr lang="en-US" sz="1600"/>
          </a:p>
        </p:txBody>
      </p:sp>
      <p:sp>
        <p:nvSpPr>
          <p:cNvPr id="105" name="Rectangle à coins arrondis 104"/>
          <p:cNvSpPr/>
          <p:nvPr/>
        </p:nvSpPr>
        <p:spPr>
          <a:xfrm>
            <a:off x="9446348" y="3386184"/>
            <a:ext cx="2131723" cy="146734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00" err="1"/>
          </a:p>
        </p:txBody>
      </p:sp>
      <p:sp>
        <p:nvSpPr>
          <p:cNvPr id="106" name="ZoneTexte 105"/>
          <p:cNvSpPr txBox="1"/>
          <p:nvPr/>
        </p:nvSpPr>
        <p:spPr>
          <a:xfrm>
            <a:off x="10300038" y="4042051"/>
            <a:ext cx="2741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>
                <a:solidFill>
                  <a:schemeClr val="tx2"/>
                </a:solidFill>
              </a:rPr>
              <a:t>or</a:t>
            </a:r>
            <a:endParaRPr lang="fr-FR" sz="1100" b="1">
              <a:solidFill>
                <a:schemeClr val="tx2"/>
              </a:solidFill>
            </a:endParaRPr>
          </a:p>
        </p:txBody>
      </p:sp>
      <p:cxnSp>
        <p:nvCxnSpPr>
          <p:cNvPr id="27" name="Connecteur en angle 26"/>
          <p:cNvCxnSpPr>
            <a:stCxn id="76" idx="3"/>
            <a:endCxn id="105" idx="1"/>
          </p:cNvCxnSpPr>
          <p:nvPr/>
        </p:nvCxnSpPr>
        <p:spPr>
          <a:xfrm>
            <a:off x="8585856" y="3040390"/>
            <a:ext cx="860492" cy="1079466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05" idx="0"/>
            <a:endCxn id="76" idx="0"/>
          </p:cNvCxnSpPr>
          <p:nvPr/>
        </p:nvCxnSpPr>
        <p:spPr>
          <a:xfrm rot="16200000" flipV="1">
            <a:off x="8829400" y="1703373"/>
            <a:ext cx="594912" cy="2770709"/>
          </a:xfrm>
          <a:prstGeom prst="bentConnector3">
            <a:avLst>
              <a:gd name="adj1" fmla="val 217607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8356306" y="1829024"/>
            <a:ext cx="66684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>
                <a:solidFill>
                  <a:schemeClr val="tx2"/>
                </a:solidFill>
              </a:rPr>
              <a:t>Feedback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9148097" y="2577773"/>
            <a:ext cx="10211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>
                <a:solidFill>
                  <a:schemeClr val="tx2"/>
                </a:solidFill>
              </a:rPr>
              <a:t>Speed </a:t>
            </a:r>
            <a:r>
              <a:rPr lang="fr-FR" sz="1400" b="1" err="1">
                <a:solidFill>
                  <a:schemeClr val="tx2"/>
                </a:solidFill>
              </a:rPr>
              <a:t>reference</a:t>
            </a:r>
            <a:endParaRPr lang="fr-FR" sz="1400" b="1">
              <a:solidFill>
                <a:schemeClr val="tx2"/>
              </a:solidFill>
            </a:endParaRPr>
          </a:p>
        </p:txBody>
      </p:sp>
      <p:pic>
        <p:nvPicPr>
          <p:cNvPr id="42" name="Picture 22" descr="Icon&#10;&#10;Description automatically generated">
            <a:extLst>
              <a:ext uri="{FF2B5EF4-FFF2-40B4-BE49-F238E27FC236}">
                <a16:creationId xmlns:a16="http://schemas.microsoft.com/office/drawing/2014/main" id="{AE510F48-573C-485E-AD5F-3B5187E673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48" r="14170"/>
          <a:stretch/>
        </p:blipFill>
        <p:spPr>
          <a:xfrm>
            <a:off x="455904" y="2215000"/>
            <a:ext cx="564472" cy="748098"/>
          </a:xfrm>
          <a:prstGeom prst="rect">
            <a:avLst/>
          </a:prstGeom>
        </p:spPr>
      </p:pic>
      <p:sp>
        <p:nvSpPr>
          <p:cNvPr id="43" name="Rectángulo: esquinas redondeadas 32">
            <a:extLst>
              <a:ext uri="{FF2B5EF4-FFF2-40B4-BE49-F238E27FC236}">
                <a16:creationId xmlns:a16="http://schemas.microsoft.com/office/drawing/2014/main" id="{BCF1470B-BD67-4C3E-8A49-B0316C030DA4}"/>
              </a:ext>
            </a:extLst>
          </p:cNvPr>
          <p:cNvSpPr/>
          <p:nvPr/>
        </p:nvSpPr>
        <p:spPr>
          <a:xfrm>
            <a:off x="602878" y="4648513"/>
            <a:ext cx="1965273" cy="6456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err="1"/>
              <a:t>Vehicle</a:t>
            </a:r>
            <a:endParaRPr lang="fr-FR"/>
          </a:p>
          <a:p>
            <a:pPr algn="ctr"/>
            <a:r>
              <a:rPr lang="fr-FR" sz="1100"/>
              <a:t>(Mass, </a:t>
            </a:r>
            <a:r>
              <a:rPr lang="fr-FR" sz="1100" err="1"/>
              <a:t>SCx</a:t>
            </a:r>
            <a:r>
              <a:rPr lang="fr-FR" sz="1100"/>
              <a:t>, …)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845337" y="5702190"/>
            <a:ext cx="3148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>
                <a:solidFill>
                  <a:schemeClr val="tx2"/>
                </a:solidFill>
              </a:rPr>
              <a:t>Position </a:t>
            </a:r>
            <a:r>
              <a:rPr lang="fr-FR" sz="1400" b="1" err="1">
                <a:solidFill>
                  <a:schemeClr val="tx2"/>
                </a:solidFill>
              </a:rPr>
              <a:t>reference</a:t>
            </a:r>
            <a:r>
              <a:rPr lang="fr-FR" sz="1400" b="1">
                <a:solidFill>
                  <a:schemeClr val="tx2"/>
                </a:solidFill>
              </a:rPr>
              <a:t> (</a:t>
            </a:r>
            <a:r>
              <a:rPr lang="fr-FR" sz="1400" b="1" err="1">
                <a:solidFill>
                  <a:schemeClr val="tx2"/>
                </a:solidFill>
              </a:rPr>
              <a:t>itinerary</a:t>
            </a:r>
            <a:r>
              <a:rPr lang="fr-FR" sz="1400" b="1">
                <a:solidFill>
                  <a:schemeClr val="tx2"/>
                </a:solidFill>
              </a:rPr>
              <a:t>)</a:t>
            </a:r>
            <a:endParaRPr lang="fr-FR"/>
          </a:p>
        </p:txBody>
      </p:sp>
      <p:cxnSp>
        <p:nvCxnSpPr>
          <p:cNvPr id="44" name="Connecteur en angle 43"/>
          <p:cNvCxnSpPr>
            <a:stCxn id="71" idx="2"/>
            <a:endCxn id="105" idx="2"/>
          </p:cNvCxnSpPr>
          <p:nvPr/>
        </p:nvCxnSpPr>
        <p:spPr>
          <a:xfrm rot="16200000" flipH="1">
            <a:off x="6910218" y="1251535"/>
            <a:ext cx="1517854" cy="5686130"/>
          </a:xfrm>
          <a:prstGeom prst="bentConnector3">
            <a:avLst>
              <a:gd name="adj1" fmla="val 177227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: esquinas redondeadas 32">
            <a:extLst>
              <a:ext uri="{FF2B5EF4-FFF2-40B4-BE49-F238E27FC236}">
                <a16:creationId xmlns:a16="http://schemas.microsoft.com/office/drawing/2014/main" id="{BCF1470B-BD67-4C3E-8A49-B0316C030DA4}"/>
              </a:ext>
            </a:extLst>
          </p:cNvPr>
          <p:cNvSpPr/>
          <p:nvPr/>
        </p:nvSpPr>
        <p:spPr>
          <a:xfrm>
            <a:off x="5558067" y="4126794"/>
            <a:ext cx="1676926" cy="877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err="1"/>
              <a:t>Dynamic</a:t>
            </a:r>
            <a:r>
              <a:rPr lang="fr-FR"/>
              <a:t> model</a:t>
            </a:r>
          </a:p>
          <a:p>
            <a:pPr algn="ctr"/>
            <a:r>
              <a:rPr lang="fr-FR" sz="1100"/>
              <a:t>(x, v, e)</a:t>
            </a:r>
            <a:endParaRPr lang="en-US" sz="1100"/>
          </a:p>
        </p:txBody>
      </p:sp>
      <p:cxnSp>
        <p:nvCxnSpPr>
          <p:cNvPr id="20" name="Connecteur en angle 19"/>
          <p:cNvCxnSpPr/>
          <p:nvPr/>
        </p:nvCxnSpPr>
        <p:spPr>
          <a:xfrm rot="16200000" flipV="1">
            <a:off x="4751669" y="3756944"/>
            <a:ext cx="1222016" cy="371921"/>
          </a:xfrm>
          <a:prstGeom prst="bentConnector3">
            <a:avLst>
              <a:gd name="adj1" fmla="val -150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10579" y="4301028"/>
                <a:ext cx="377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79" y="4301028"/>
                <a:ext cx="3771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218299" y="3460861"/>
                <a:ext cx="590931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99" y="3460861"/>
                <a:ext cx="590931" cy="830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en angle 25"/>
          <p:cNvCxnSpPr>
            <a:endCxn id="76" idx="2"/>
          </p:cNvCxnSpPr>
          <p:nvPr/>
        </p:nvCxnSpPr>
        <p:spPr>
          <a:xfrm rot="5400000" flipH="1" flipV="1">
            <a:off x="6979449" y="3545051"/>
            <a:ext cx="1017596" cy="506508"/>
          </a:xfrm>
          <a:prstGeom prst="bentConnector3">
            <a:avLst>
              <a:gd name="adj1" fmla="val -1621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/>
          <p:nvPr/>
        </p:nvCxnSpPr>
        <p:spPr>
          <a:xfrm rot="5400000">
            <a:off x="7108688" y="3467215"/>
            <a:ext cx="1405351" cy="1089887"/>
          </a:xfrm>
          <a:prstGeom prst="bentConnector3">
            <a:avLst>
              <a:gd name="adj1" fmla="val 9914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3302C9-3471-4004-A88F-8D6C0C69AA9D}"/>
              </a:ext>
            </a:extLst>
          </p:cNvPr>
          <p:cNvGrpSpPr/>
          <p:nvPr/>
        </p:nvGrpSpPr>
        <p:grpSpPr>
          <a:xfrm>
            <a:off x="5670435" y="206941"/>
            <a:ext cx="1923046" cy="1429332"/>
            <a:chOff x="5670435" y="206941"/>
            <a:chExt cx="1923046" cy="1429332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 rotWithShape="1">
            <a:blip r:embed="rId8"/>
            <a:srcRect l="13146" t="12959" r="13454" b="14572"/>
            <a:stretch/>
          </p:blipFill>
          <p:spPr>
            <a:xfrm>
              <a:off x="6202164" y="902625"/>
              <a:ext cx="699730" cy="73364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0" name="Rectángulo: esquinas redondeadas 32">
              <a:extLst>
                <a:ext uri="{FF2B5EF4-FFF2-40B4-BE49-F238E27FC236}">
                  <a16:creationId xmlns:a16="http://schemas.microsoft.com/office/drawing/2014/main" id="{BCF1470B-BD67-4C3E-8A49-B0316C030DA4}"/>
                </a:ext>
              </a:extLst>
            </p:cNvPr>
            <p:cNvSpPr/>
            <p:nvPr/>
          </p:nvSpPr>
          <p:spPr>
            <a:xfrm>
              <a:off x="5670435" y="206941"/>
              <a:ext cx="1923046" cy="5587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/>
                <a:t>Segmentation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F34A2B89-745D-4448-A8D5-D7983F69B3D8}"/>
              </a:ext>
            </a:extLst>
          </p:cNvPr>
          <p:cNvGrpSpPr/>
          <p:nvPr/>
        </p:nvGrpSpPr>
        <p:grpSpPr>
          <a:xfrm>
            <a:off x="7934036" y="201904"/>
            <a:ext cx="1680591" cy="1434369"/>
            <a:chOff x="7934036" y="201904"/>
            <a:chExt cx="1680591" cy="1434369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 rotWithShape="1">
            <a:blip r:embed="rId9"/>
            <a:srcRect l="1873" t="1877" r="3018" b="3232"/>
            <a:stretch/>
          </p:blipFill>
          <p:spPr>
            <a:xfrm>
              <a:off x="8311352" y="937401"/>
              <a:ext cx="685469" cy="69887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2" name="Rectángulo: esquinas redondeadas 32">
              <a:extLst>
                <a:ext uri="{FF2B5EF4-FFF2-40B4-BE49-F238E27FC236}">
                  <a16:creationId xmlns:a16="http://schemas.microsoft.com/office/drawing/2014/main" id="{BCF1470B-BD67-4C3E-8A49-B0316C030DA4}"/>
                </a:ext>
              </a:extLst>
            </p:cNvPr>
            <p:cNvSpPr/>
            <p:nvPr/>
          </p:nvSpPr>
          <p:spPr>
            <a:xfrm>
              <a:off x="7934036" y="201904"/>
              <a:ext cx="1680591" cy="5645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err="1"/>
                <a:t>Optimization</a:t>
              </a:r>
              <a:r>
                <a:rPr lang="en-US" sz="1600"/>
                <a:t> </a:t>
              </a:r>
            </a:p>
            <a:p>
              <a:pPr algn="ctr"/>
              <a:r>
                <a:rPr lang="en-US" sz="1600"/>
                <a:t>(Electrical)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29386E-0C97-4F20-B97D-513B3618E3ED}"/>
              </a:ext>
            </a:extLst>
          </p:cNvPr>
          <p:cNvGrpSpPr/>
          <p:nvPr/>
        </p:nvGrpSpPr>
        <p:grpSpPr>
          <a:xfrm>
            <a:off x="9955183" y="197321"/>
            <a:ext cx="1736330" cy="1360980"/>
            <a:chOff x="9955183" y="197321"/>
            <a:chExt cx="1736330" cy="136098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10"/>
            <a:srcRect t="6973" b="19445"/>
            <a:stretch/>
          </p:blipFill>
          <p:spPr>
            <a:xfrm>
              <a:off x="10441601" y="894546"/>
              <a:ext cx="679302" cy="66375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3" name="Rectángulo: esquinas redondeadas 32">
              <a:extLst>
                <a:ext uri="{FF2B5EF4-FFF2-40B4-BE49-F238E27FC236}">
                  <a16:creationId xmlns:a16="http://schemas.microsoft.com/office/drawing/2014/main" id="{BCF1470B-BD67-4C3E-8A49-B0316C030DA4}"/>
                </a:ext>
              </a:extLst>
            </p:cNvPr>
            <p:cNvSpPr/>
            <p:nvPr/>
          </p:nvSpPr>
          <p:spPr>
            <a:xfrm>
              <a:off x="9955183" y="197321"/>
              <a:ext cx="1736330" cy="609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err="1"/>
                <a:t>Optimization</a:t>
              </a:r>
              <a:r>
                <a:rPr lang="en-US" sz="1600"/>
                <a:t>(</a:t>
              </a:r>
              <a:r>
                <a:rPr lang="fr-FR"/>
                <a:t>thermal</a:t>
              </a:r>
              <a:r>
                <a:rPr lang="en-US" sz="1600"/>
                <a:t>)</a:t>
              </a:r>
            </a:p>
          </p:txBody>
        </p:sp>
      </p:grp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B4612862-9DAF-47A0-9AA7-3E579646BD53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30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844AFA-6C93-4B03-B776-E10B66E1CF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33383-7B19-4D27-944A-40113FD9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DABE2-AC8F-4C72-80E9-BACF9F5140B6}"/>
              </a:ext>
            </a:extLst>
          </p:cNvPr>
          <p:cNvSpPr/>
          <p:nvPr/>
        </p:nvSpPr>
        <p:spPr>
          <a:xfrm>
            <a:off x="388619" y="1133896"/>
            <a:ext cx="4831800" cy="5080850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23B3D9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6EC41-A47E-4C62-AD57-38FA1AF3258B}"/>
              </a:ext>
            </a:extLst>
          </p:cNvPr>
          <p:cNvSpPr/>
          <p:nvPr/>
        </p:nvSpPr>
        <p:spPr>
          <a:xfrm>
            <a:off x="5353148" y="1133896"/>
            <a:ext cx="6762750" cy="508084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23B3D9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F8E26B-D5E5-4FAF-A549-427EAAA6D1D5}"/>
              </a:ext>
            </a:extLst>
          </p:cNvPr>
          <p:cNvSpPr/>
          <p:nvPr/>
        </p:nvSpPr>
        <p:spPr>
          <a:xfrm>
            <a:off x="520418" y="160443"/>
            <a:ext cx="8257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CC"/>
                </a:solidFill>
                <a:latin typeface="Calibri" panose="020F0502020204030204"/>
              </a:rPr>
              <a:t>Determination of torque penalty factor according to customer requirements</a:t>
            </a:r>
            <a:endParaRPr lang="fr-FR" sz="2000" b="1">
              <a:solidFill>
                <a:srgbClr val="6600CC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89CBA9-1D09-4392-828B-65DB87CD256D}"/>
                  </a:ext>
                </a:extLst>
              </p:cNvPr>
              <p:cNvSpPr/>
              <p:nvPr/>
            </p:nvSpPr>
            <p:spPr>
              <a:xfrm>
                <a:off x="6144619" y="3847173"/>
                <a:ext cx="11659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89CBA9-1D09-4392-828B-65DB87CD2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619" y="3847173"/>
                <a:ext cx="11659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EC977B8-752B-4786-88F4-52E37200E05B}"/>
              </a:ext>
            </a:extLst>
          </p:cNvPr>
          <p:cNvSpPr/>
          <p:nvPr/>
        </p:nvSpPr>
        <p:spPr>
          <a:xfrm>
            <a:off x="7760835" y="2474472"/>
            <a:ext cx="1708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Observation of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frequency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spectrum</a:t>
            </a:r>
            <a:endParaRPr lang="fr-FR" sz="12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4682301-ECB0-4DB8-8C88-F68C5484A66F}"/>
              </a:ext>
            </a:extLst>
          </p:cNvPr>
          <p:cNvSpPr/>
          <p:nvPr/>
        </p:nvSpPr>
        <p:spPr>
          <a:xfrm>
            <a:off x="7977078" y="3060935"/>
            <a:ext cx="1275827" cy="25775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E8A84-EA7E-42FE-A1C2-41D008019E90}"/>
              </a:ext>
            </a:extLst>
          </p:cNvPr>
          <p:cNvSpPr/>
          <p:nvPr/>
        </p:nvSpPr>
        <p:spPr>
          <a:xfrm>
            <a:off x="9793050" y="4886233"/>
            <a:ext cx="1984159" cy="814508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Several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low-pass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differents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-off </a:t>
            </a: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frequencies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A1DF5BB-B719-4FDB-9D17-E40511F2AF1F}"/>
              </a:ext>
            </a:extLst>
          </p:cNvPr>
          <p:cNvSpPr/>
          <p:nvPr/>
        </p:nvSpPr>
        <p:spPr>
          <a:xfrm rot="10800000">
            <a:off x="8200944" y="5220834"/>
            <a:ext cx="1392678" cy="260124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919333B-F5B2-48D5-BC92-D13FCCA325A6}"/>
              </a:ext>
            </a:extLst>
          </p:cNvPr>
          <p:cNvSpPr/>
          <p:nvPr/>
        </p:nvSpPr>
        <p:spPr>
          <a:xfrm rot="5400000">
            <a:off x="10468900" y="4296017"/>
            <a:ext cx="569866" cy="26672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DA166-2EEB-44B2-A7AC-DDA3CF9A2401}"/>
              </a:ext>
            </a:extLst>
          </p:cNvPr>
          <p:cNvSpPr/>
          <p:nvPr/>
        </p:nvSpPr>
        <p:spPr>
          <a:xfrm>
            <a:off x="520418" y="536138"/>
            <a:ext cx="94047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00B0F0"/>
                </a:solidFill>
                <a:latin typeface="Calibri" panose="020F0502020204030204"/>
              </a:rPr>
              <a:t>Objective :</a:t>
            </a:r>
            <a:r>
              <a:rPr lang="fr-FR" sz="14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Determine the link between the torque penalty factor and the  acceleration frequencies and amplitudes in order 	to predict the optimal value of Beta according to customer comfort requirements</a:t>
            </a:r>
            <a:endParaRPr lang="fr-FR" sz="140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FDD180-6BF3-40EF-857A-1D01D68B2BB6}"/>
                  </a:ext>
                </a:extLst>
              </p:cNvPr>
              <p:cNvSpPr/>
              <p:nvPr/>
            </p:nvSpPr>
            <p:spPr>
              <a:xfrm>
                <a:off x="6297116" y="1783954"/>
                <a:ext cx="9062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FDD180-6BF3-40EF-857A-1D01D68B2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6" y="1783954"/>
                <a:ext cx="906273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 18">
            <a:extLst>
              <a:ext uri="{FF2B5EF4-FFF2-40B4-BE49-F238E27FC236}">
                <a16:creationId xmlns:a16="http://schemas.microsoft.com/office/drawing/2014/main" id="{EC4A4832-1F89-40D7-8F14-622F6B1462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55" y="2123191"/>
            <a:ext cx="2501449" cy="166997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5BE3634-D01F-45FA-A1CB-5F26FF23F1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47" y="4144444"/>
            <a:ext cx="2670749" cy="178674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8DB9210-B49B-48BD-B8B2-02C787E7C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05" y="2201118"/>
            <a:ext cx="2813542" cy="174037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4784F9-AB8B-4C1E-9887-FCAAB2201682}"/>
              </a:ext>
            </a:extLst>
          </p:cNvPr>
          <p:cNvSpPr/>
          <p:nvPr/>
        </p:nvSpPr>
        <p:spPr>
          <a:xfrm>
            <a:off x="7909258" y="4693050"/>
            <a:ext cx="1976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Results comparison with the curve for Beta=1</a:t>
            </a:r>
            <a:endParaRPr lang="fr-FR" sz="12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3148A0-FF65-4EC1-9904-927F42CCEACB}"/>
              </a:ext>
            </a:extLst>
          </p:cNvPr>
          <p:cNvSpPr/>
          <p:nvPr/>
        </p:nvSpPr>
        <p:spPr>
          <a:xfrm>
            <a:off x="1121330" y="1585164"/>
            <a:ext cx="387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Customer requirements (for comfort) 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acceptable </a:t>
            </a:r>
            <a:r>
              <a:rPr lang="fr-FR" sz="1200" b="1" err="1">
                <a:solidFill>
                  <a:prstClr val="black"/>
                </a:solidFill>
                <a:latin typeface="Calibri" panose="020F0502020204030204"/>
              </a:rPr>
              <a:t>acceleration</a:t>
            </a:r>
            <a:r>
              <a:rPr lang="fr-FR" sz="1200" b="1">
                <a:solidFill>
                  <a:prstClr val="black"/>
                </a:solidFill>
                <a:latin typeface="Calibri" panose="020F0502020204030204"/>
              </a:rPr>
              <a:t> gradient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permissible frequencies in the acceleration profile</a:t>
            </a:r>
            <a:endParaRPr lang="fr-FR" sz="12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57D1C9-794C-40F3-8728-09750AFA00BA}"/>
              </a:ext>
            </a:extLst>
          </p:cNvPr>
          <p:cNvSpPr/>
          <p:nvPr/>
        </p:nvSpPr>
        <p:spPr>
          <a:xfrm>
            <a:off x="1566735" y="2768815"/>
            <a:ext cx="2024771" cy="646331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Calculation of optimal torque penalty factor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9D2B9C-6027-4D12-BC98-7654C622F2C2}"/>
              </a:ext>
            </a:extLst>
          </p:cNvPr>
          <p:cNvSpPr/>
          <p:nvPr/>
        </p:nvSpPr>
        <p:spPr>
          <a:xfrm>
            <a:off x="1566736" y="4352451"/>
            <a:ext cx="2024771" cy="646331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00978A62-F90D-4B1C-A5DC-59712C60BCEE}"/>
              </a:ext>
            </a:extLst>
          </p:cNvPr>
          <p:cNvSpPr/>
          <p:nvPr/>
        </p:nvSpPr>
        <p:spPr>
          <a:xfrm rot="5400000">
            <a:off x="2383416" y="2362977"/>
            <a:ext cx="391407" cy="198652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8DC7F9B6-18A3-46E8-82BA-9B8E7D3498D6}"/>
              </a:ext>
            </a:extLst>
          </p:cNvPr>
          <p:cNvSpPr/>
          <p:nvPr/>
        </p:nvSpPr>
        <p:spPr>
          <a:xfrm rot="5400000">
            <a:off x="2210946" y="3765469"/>
            <a:ext cx="736345" cy="198653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156985-FCD8-4463-B2D1-52F3777060D9}"/>
              </a:ext>
            </a:extLst>
          </p:cNvPr>
          <p:cNvSpPr/>
          <p:nvPr/>
        </p:nvSpPr>
        <p:spPr>
          <a:xfrm>
            <a:off x="2520250" y="3709293"/>
            <a:ext cx="13594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Optimal Beta</a:t>
            </a:r>
            <a:endParaRPr lang="fr-FR" sz="12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1E14840E-145F-4904-A9A3-FC891A8D0CE5}"/>
              </a:ext>
            </a:extLst>
          </p:cNvPr>
          <p:cNvSpPr/>
          <p:nvPr/>
        </p:nvSpPr>
        <p:spPr>
          <a:xfrm rot="5400000">
            <a:off x="2383414" y="5190618"/>
            <a:ext cx="391407" cy="198652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A1EB35-6EBF-4FDF-B8F3-A0BF9C1F4013}"/>
              </a:ext>
            </a:extLst>
          </p:cNvPr>
          <p:cNvSpPr/>
          <p:nvPr/>
        </p:nvSpPr>
        <p:spPr>
          <a:xfrm>
            <a:off x="1899398" y="5501059"/>
            <a:ext cx="1359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Optimal acceleration profile</a:t>
            </a:r>
            <a:endParaRPr lang="fr-FR" sz="12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5C197-AB5E-497E-8D2A-84C8CE9693AA}"/>
              </a:ext>
            </a:extLst>
          </p:cNvPr>
          <p:cNvSpPr/>
          <p:nvPr/>
        </p:nvSpPr>
        <p:spPr>
          <a:xfrm>
            <a:off x="475948" y="1246610"/>
            <a:ext cx="3979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00B0F0"/>
                </a:solidFill>
                <a:latin typeface="Calibri" panose="020F0502020204030204"/>
              </a:rPr>
              <a:t>Solution Diagram</a:t>
            </a:r>
            <a:endParaRPr lang="fr-FR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DD4AFD-3575-4CD2-9852-229AF378C141}"/>
              </a:ext>
            </a:extLst>
          </p:cNvPr>
          <p:cNvSpPr/>
          <p:nvPr/>
        </p:nvSpPr>
        <p:spPr>
          <a:xfrm>
            <a:off x="5649958" y="1237965"/>
            <a:ext cx="4970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00B0F0"/>
                </a:solidFill>
                <a:latin typeface="Calibri" panose="020F0502020204030204"/>
              </a:rPr>
              <a:t>Test </a:t>
            </a:r>
            <a:r>
              <a:rPr lang="fr-FR" b="1" err="1">
                <a:solidFill>
                  <a:srgbClr val="00B0F0"/>
                </a:solidFill>
                <a:latin typeface="Calibri" panose="020F0502020204030204"/>
              </a:rPr>
              <a:t>methodology</a:t>
            </a:r>
            <a:endParaRPr lang="fr-FR" sz="16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99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8" grpId="0"/>
      <p:bldP spid="22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04F18-0580-4C18-8D92-265E5BCC7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1A8579-8B76-43D1-BEC3-B72CE01A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43E2A3-C298-48F8-8071-1CDC85DE54AA}"/>
              </a:ext>
            </a:extLst>
          </p:cNvPr>
          <p:cNvSpPr/>
          <p:nvPr/>
        </p:nvSpPr>
        <p:spPr>
          <a:xfrm>
            <a:off x="8972030" y="875308"/>
            <a:ext cx="3002469" cy="5411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61148-87BC-4822-947C-B050097EE77D}"/>
              </a:ext>
            </a:extLst>
          </p:cNvPr>
          <p:cNvSpPr/>
          <p:nvPr/>
        </p:nvSpPr>
        <p:spPr>
          <a:xfrm>
            <a:off x="6103414" y="875310"/>
            <a:ext cx="2878550" cy="5415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836687-1220-4A3C-98F0-0F6AD391D407}"/>
              </a:ext>
            </a:extLst>
          </p:cNvPr>
          <p:cNvSpPr/>
          <p:nvPr/>
        </p:nvSpPr>
        <p:spPr>
          <a:xfrm>
            <a:off x="2972479" y="875309"/>
            <a:ext cx="3126833" cy="5411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6F859-31AC-4FCE-94D5-64E0209EAA41}"/>
              </a:ext>
            </a:extLst>
          </p:cNvPr>
          <p:cNvSpPr/>
          <p:nvPr/>
        </p:nvSpPr>
        <p:spPr>
          <a:xfrm>
            <a:off x="248873" y="875309"/>
            <a:ext cx="2704207" cy="5415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Titre 6">
            <a:extLst>
              <a:ext uri="{FF2B5EF4-FFF2-40B4-BE49-F238E27FC236}">
                <a16:creationId xmlns:a16="http://schemas.microsoft.com/office/drawing/2014/main" id="{70DEBB07-D269-4E0B-9343-617BADB8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430545"/>
            <a:ext cx="3268151" cy="341326"/>
          </a:xfrm>
        </p:spPr>
        <p:txBody>
          <a:bodyPr/>
          <a:lstStyle/>
          <a:p>
            <a:r>
              <a:rPr lang="fr-FR" err="1"/>
              <a:t>Status</a:t>
            </a:r>
            <a:r>
              <a:rPr lang="fr-FR"/>
              <a:t> of </a:t>
            </a:r>
            <a:r>
              <a:rPr lang="fr-FR" err="1"/>
              <a:t>progress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AD5BF7-FB8D-43E2-8789-5B6033B0F897}"/>
              </a:ext>
            </a:extLst>
          </p:cNvPr>
          <p:cNvSpPr txBox="1"/>
          <p:nvPr/>
        </p:nvSpPr>
        <p:spPr>
          <a:xfrm>
            <a:off x="428217" y="2683139"/>
            <a:ext cx="2326117" cy="929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the specifics of an electric motor in the development of NAVeco</a:t>
            </a: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B840E9E-52AB-453F-BB16-97009700C94A}"/>
              </a:ext>
            </a:extLst>
          </p:cNvPr>
          <p:cNvSpPr/>
          <p:nvPr/>
        </p:nvSpPr>
        <p:spPr>
          <a:xfrm>
            <a:off x="3391750" y="1364646"/>
            <a:ext cx="2486750" cy="717126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69BC04A-A799-45AE-AB49-D564C72E0490}"/>
              </a:ext>
            </a:extLst>
          </p:cNvPr>
          <p:cNvSpPr/>
          <p:nvPr/>
        </p:nvSpPr>
        <p:spPr>
          <a:xfrm>
            <a:off x="3463028" y="2785916"/>
            <a:ext cx="2486751" cy="717126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F085017-2638-42CA-8BF9-C28332D9B81B}"/>
              </a:ext>
            </a:extLst>
          </p:cNvPr>
          <p:cNvSpPr/>
          <p:nvPr/>
        </p:nvSpPr>
        <p:spPr>
          <a:xfrm>
            <a:off x="3401117" y="5499850"/>
            <a:ext cx="2459616" cy="7171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4D6EFB0-F76A-42D4-8674-8E3C127915F1}"/>
              </a:ext>
            </a:extLst>
          </p:cNvPr>
          <p:cNvSpPr/>
          <p:nvPr/>
        </p:nvSpPr>
        <p:spPr>
          <a:xfrm>
            <a:off x="6398315" y="1356713"/>
            <a:ext cx="2308710" cy="717126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220FBCD-EA8E-47E7-AB02-02D2FCFC35E6}"/>
              </a:ext>
            </a:extLst>
          </p:cNvPr>
          <p:cNvSpPr/>
          <p:nvPr/>
        </p:nvSpPr>
        <p:spPr>
          <a:xfrm>
            <a:off x="9227835" y="1417149"/>
            <a:ext cx="2472363" cy="605418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EEDD342-5207-4CB5-A7D2-94589C3A91C4}"/>
              </a:ext>
            </a:extLst>
          </p:cNvPr>
          <p:cNvSpPr/>
          <p:nvPr/>
        </p:nvSpPr>
        <p:spPr>
          <a:xfrm>
            <a:off x="6411396" y="2861312"/>
            <a:ext cx="2302676" cy="565324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A898838-1F4D-41D5-93DA-9972399AB5D8}"/>
              </a:ext>
            </a:extLst>
          </p:cNvPr>
          <p:cNvSpPr/>
          <p:nvPr/>
        </p:nvSpPr>
        <p:spPr>
          <a:xfrm>
            <a:off x="6360531" y="5548540"/>
            <a:ext cx="2380697" cy="619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906F9E4-893D-40D4-9349-D2E5925F6CFD}"/>
              </a:ext>
            </a:extLst>
          </p:cNvPr>
          <p:cNvSpPr/>
          <p:nvPr/>
        </p:nvSpPr>
        <p:spPr>
          <a:xfrm>
            <a:off x="9229655" y="2081673"/>
            <a:ext cx="2472363" cy="717126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934EFF3-0B0F-478A-9FC1-B69C28C5CA4E}"/>
              </a:ext>
            </a:extLst>
          </p:cNvPr>
          <p:cNvSpPr/>
          <p:nvPr/>
        </p:nvSpPr>
        <p:spPr>
          <a:xfrm>
            <a:off x="9228215" y="2856686"/>
            <a:ext cx="2472362" cy="569950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882A3EE-4AC0-42A8-A5DC-C536D4B66C64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5878500" y="1715276"/>
            <a:ext cx="519815" cy="79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36190B0-A3EC-4C9D-AF49-B24A39257D00}"/>
              </a:ext>
            </a:extLst>
          </p:cNvPr>
          <p:cNvSpPr/>
          <p:nvPr/>
        </p:nvSpPr>
        <p:spPr>
          <a:xfrm>
            <a:off x="9209127" y="5518127"/>
            <a:ext cx="2623686" cy="6625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E6639F-E79B-49EC-8181-170B4FD18E6D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5949779" y="3143974"/>
            <a:ext cx="461617" cy="505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6EEAE6E-D177-42A0-852C-2F0A19AC912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860733" y="5858413"/>
            <a:ext cx="499798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300811D-6E51-43DD-AFA2-7AAB0E99D674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741228" y="5849411"/>
            <a:ext cx="467899" cy="900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348115D-0561-4E79-92DA-F055C3720E0E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714072" y="3141661"/>
            <a:ext cx="514143" cy="231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83A1AC93-9574-4A18-B46F-7EE10D73C02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707025" y="1715276"/>
            <a:ext cx="520810" cy="4582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50646435-4A33-4DFC-AC37-88F5ABD5BD2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754334" y="1723209"/>
            <a:ext cx="637416" cy="142470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8EC03B9B-1826-4EEE-A2FA-34B1CB0EDDC3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8707025" y="1715276"/>
            <a:ext cx="522630" cy="724960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2E9C2A2E-1FE6-4738-970E-C67275F70F7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754334" y="3147914"/>
            <a:ext cx="646783" cy="271049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0B8FF8F-6148-4C5A-92D3-40230D75398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754334" y="3144479"/>
            <a:ext cx="708694" cy="3435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DBC1595-2D93-429A-859A-6B5D0A8A8CEB}"/>
              </a:ext>
            </a:extLst>
          </p:cNvPr>
          <p:cNvSpPr txBox="1"/>
          <p:nvPr/>
        </p:nvSpPr>
        <p:spPr>
          <a:xfrm>
            <a:off x="1258989" y="932855"/>
            <a:ext cx="1201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4B7B46-E6E9-4778-92BF-3A6A2661A615}"/>
              </a:ext>
            </a:extLst>
          </p:cNvPr>
          <p:cNvSpPr txBox="1"/>
          <p:nvPr/>
        </p:nvSpPr>
        <p:spPr>
          <a:xfrm>
            <a:off x="3574540" y="963632"/>
            <a:ext cx="21754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Intermediate</a:t>
            </a: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objectives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7685A52-6B23-4029-B767-121DCFD67CE2}"/>
              </a:ext>
            </a:extLst>
          </p:cNvPr>
          <p:cNvSpPr txBox="1"/>
          <p:nvPr/>
        </p:nvSpPr>
        <p:spPr>
          <a:xfrm>
            <a:off x="6968029" y="963632"/>
            <a:ext cx="1201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Provisions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CDEC4BF-0408-45DC-B675-F57D34611D5E}"/>
              </a:ext>
            </a:extLst>
          </p:cNvPr>
          <p:cNvSpPr txBox="1"/>
          <p:nvPr/>
        </p:nvSpPr>
        <p:spPr>
          <a:xfrm>
            <a:off x="9601645" y="961855"/>
            <a:ext cx="18486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Means</a:t>
            </a: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75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implemented</a:t>
            </a: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75000"/>
                </a:srgbClr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D843BC-59BB-470B-A830-F46A92561C67}"/>
              </a:ext>
            </a:extLst>
          </p:cNvPr>
          <p:cNvSpPr txBox="1"/>
          <p:nvPr/>
        </p:nvSpPr>
        <p:spPr>
          <a:xfrm>
            <a:off x="3506902" y="1494746"/>
            <a:ext cx="23086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>
                <a:solidFill>
                  <a:srgbClr val="6846C6">
                    <a:lumMod val="50000"/>
                  </a:srgbClr>
                </a:solidFill>
              </a:rPr>
              <a:t>Study the benefits of regenerative braking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67A16-89D4-4A43-91BA-F3783935B9D1}"/>
              </a:ext>
            </a:extLst>
          </p:cNvPr>
          <p:cNvSpPr txBox="1"/>
          <p:nvPr/>
        </p:nvSpPr>
        <p:spPr>
          <a:xfrm>
            <a:off x="6385234" y="1498021"/>
            <a:ext cx="23087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Adapt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the</a:t>
            </a:r>
            <a:r>
              <a:rPr kumimoji="0" lang="fr-FR" sz="1400" b="0" i="0" u="none" strike="noStrike" kern="1200" cap="none" spc="0" normalizeH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energy</a:t>
            </a:r>
            <a:r>
              <a:rPr kumimoji="0" lang="fr-FR" sz="1400" b="0" i="0" u="none" strike="noStrike" kern="1200" cap="none" spc="0" normalizeH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model of EV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13B9F32-B703-4F40-B822-0124234B91F5}"/>
              </a:ext>
            </a:extLst>
          </p:cNvPr>
          <p:cNvSpPr txBox="1"/>
          <p:nvPr/>
        </p:nvSpPr>
        <p:spPr>
          <a:xfrm>
            <a:off x="9271033" y="1507469"/>
            <a:ext cx="24133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Integrate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the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regenerative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braking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feature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FADE437-DC02-42E3-B834-82CA77669581}"/>
              </a:ext>
            </a:extLst>
          </p:cNvPr>
          <p:cNvSpPr txBox="1"/>
          <p:nvPr/>
        </p:nvSpPr>
        <p:spPr>
          <a:xfrm>
            <a:off x="9226894" y="2199395"/>
            <a:ext cx="24723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>
                <a:solidFill>
                  <a:srgbClr val="6846C6">
                    <a:lumMod val="50000"/>
                  </a:srgbClr>
                </a:solidFill>
              </a:rPr>
              <a:t>Incorporate expression of traction chain performance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0F6A752-F2E8-465E-800B-F953001CF0AE}"/>
              </a:ext>
            </a:extLst>
          </p:cNvPr>
          <p:cNvSpPr txBox="1"/>
          <p:nvPr/>
        </p:nvSpPr>
        <p:spPr>
          <a:xfrm>
            <a:off x="6330107" y="2932487"/>
            <a:ext cx="23806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err="1">
                <a:solidFill>
                  <a:srgbClr val="6846C6">
                    <a:lumMod val="50000"/>
                  </a:srgbClr>
                </a:solidFill>
                <a:latin typeface="Verdana"/>
              </a:rPr>
              <a:t>Adapt</a:t>
            </a:r>
            <a:r>
              <a:rPr lang="fr-FR" sz="1400">
                <a:solidFill>
                  <a:srgbClr val="6846C6">
                    <a:lumMod val="50000"/>
                  </a:srgbClr>
                </a:solidFill>
                <a:latin typeface="Verdana"/>
              </a:rPr>
              <a:t> de </a:t>
            </a:r>
            <a:r>
              <a:rPr lang="fr-FR" sz="1400" err="1">
                <a:solidFill>
                  <a:srgbClr val="6846C6">
                    <a:lumMod val="50000"/>
                  </a:srgbClr>
                </a:solidFill>
                <a:latin typeface="Verdana"/>
              </a:rPr>
              <a:t>optimization</a:t>
            </a:r>
            <a:r>
              <a:rPr lang="fr-FR" sz="1400">
                <a:solidFill>
                  <a:srgbClr val="6846C6">
                    <a:lumMod val="50000"/>
                  </a:srgbClr>
                </a:solidFill>
                <a:latin typeface="Verdana"/>
              </a:rPr>
              <a:t> model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1AB422E-188A-42B4-8A00-791B8F3E7C91}"/>
              </a:ext>
            </a:extLst>
          </p:cNvPr>
          <p:cNvSpPr txBox="1"/>
          <p:nvPr/>
        </p:nvSpPr>
        <p:spPr>
          <a:xfrm>
            <a:off x="9239922" y="2922207"/>
            <a:ext cx="25393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fr-FR" sz="1400" err="1">
                <a:solidFill>
                  <a:srgbClr val="6846C6">
                    <a:lumMod val="50000"/>
                  </a:srgbClr>
                </a:solidFill>
              </a:rPr>
              <a:t>Incorporate</a:t>
            </a:r>
            <a:r>
              <a:rPr lang="fr-FR" sz="1400">
                <a:solidFill>
                  <a:srgbClr val="6846C6">
                    <a:lumMod val="50000"/>
                  </a:srgbClr>
                </a:solidFill>
              </a:rPr>
              <a:t> the </a:t>
            </a:r>
            <a:r>
              <a:rPr lang="fr-FR" sz="1400" err="1">
                <a:solidFill>
                  <a:srgbClr val="6846C6">
                    <a:lumMod val="50000"/>
                  </a:srgbClr>
                </a:solidFill>
              </a:rPr>
              <a:t>energy</a:t>
            </a:r>
            <a:r>
              <a:rPr lang="fr-FR" sz="1400">
                <a:solidFill>
                  <a:srgbClr val="6846C6">
                    <a:lumMod val="50000"/>
                  </a:srgbClr>
                </a:solidFill>
              </a:rPr>
              <a:t> model of </a:t>
            </a:r>
            <a:r>
              <a:rPr lang="fr-FR" sz="1400">
                <a:solidFill>
                  <a:srgbClr val="6846C6">
                    <a:lumMod val="50000"/>
                  </a:srgbClr>
                </a:solidFill>
                <a:latin typeface="Verdana"/>
              </a:rPr>
              <a:t>EV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BFA2421-0014-4F13-9431-35017F636105}"/>
              </a:ext>
            </a:extLst>
          </p:cNvPr>
          <p:cNvSpPr txBox="1"/>
          <p:nvPr/>
        </p:nvSpPr>
        <p:spPr>
          <a:xfrm>
            <a:off x="3523801" y="2932487"/>
            <a:ext cx="23806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>
                <a:solidFill>
                  <a:srgbClr val="6846C6">
                    <a:lumMod val="50000"/>
                  </a:srgbClr>
                </a:solidFill>
              </a:rPr>
              <a:t>Study the optimization problem formulation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08D5A10-D6BB-4D92-BC84-03076ED06B2F}"/>
              </a:ext>
            </a:extLst>
          </p:cNvPr>
          <p:cNvSpPr txBox="1"/>
          <p:nvPr/>
        </p:nvSpPr>
        <p:spPr>
          <a:xfrm>
            <a:off x="3495079" y="5623779"/>
            <a:ext cx="2247557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100">
                <a:solidFill>
                  <a:srgbClr val="6846C6">
                    <a:lumMod val="50000"/>
                  </a:srgbClr>
                </a:solidFill>
              </a:rPr>
              <a:t>Study the interest of freewheel strategy and compare with regenerative braking</a:t>
            </a: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25950F7-C15F-4641-8B47-9835BE97F444}"/>
              </a:ext>
            </a:extLst>
          </p:cNvPr>
          <p:cNvSpPr txBox="1"/>
          <p:nvPr/>
        </p:nvSpPr>
        <p:spPr>
          <a:xfrm>
            <a:off x="6334573" y="5634538"/>
            <a:ext cx="23806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Adapt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the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optimization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model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172861D-2DF8-491E-BB8C-14695F10198D}"/>
              </a:ext>
            </a:extLst>
          </p:cNvPr>
          <p:cNvSpPr txBox="1"/>
          <p:nvPr/>
        </p:nvSpPr>
        <p:spPr>
          <a:xfrm>
            <a:off x="9193695" y="5526245"/>
            <a:ext cx="263911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>
                <a:solidFill>
                  <a:srgbClr val="6846C6">
                    <a:lumMod val="50000"/>
                  </a:srgbClr>
                </a:solidFill>
              </a:rPr>
              <a:t>Define the slowdown without braking as a criterion to be </a:t>
            </a:r>
            <a:r>
              <a:rPr lang="en-US" sz="1400" err="1">
                <a:solidFill>
                  <a:srgbClr val="6846C6">
                    <a:lumMod val="50000"/>
                  </a:srgbClr>
                </a:solidFill>
              </a:rPr>
              <a:t>optimised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9EC2D69A-48F2-44D6-908C-9038F159AC6E}"/>
              </a:ext>
            </a:extLst>
          </p:cNvPr>
          <p:cNvSpPr/>
          <p:nvPr/>
        </p:nvSpPr>
        <p:spPr>
          <a:xfrm>
            <a:off x="7430913" y="428515"/>
            <a:ext cx="363811" cy="131854"/>
          </a:xfrm>
          <a:prstGeom prst="roundRect">
            <a:avLst/>
          </a:prstGeom>
          <a:solidFill>
            <a:srgbClr val="00FF99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E3569B6-CA77-46E7-ADB6-20A0F8CD0500}"/>
              </a:ext>
            </a:extLst>
          </p:cNvPr>
          <p:cNvSpPr/>
          <p:nvPr/>
        </p:nvSpPr>
        <p:spPr>
          <a:xfrm>
            <a:off x="8902956" y="410430"/>
            <a:ext cx="363811" cy="13185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3461BC21-068A-4F9A-BDBE-39C7B76E10AF}"/>
              </a:ext>
            </a:extLst>
          </p:cNvPr>
          <p:cNvSpPr/>
          <p:nvPr/>
        </p:nvSpPr>
        <p:spPr>
          <a:xfrm>
            <a:off x="10347809" y="415832"/>
            <a:ext cx="363811" cy="131854"/>
          </a:xfrm>
          <a:prstGeom prst="roundRect">
            <a:avLst/>
          </a:prstGeom>
          <a:solidFill>
            <a:srgbClr val="F6F5F7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E42B6DF-28AB-443B-BB77-DF73A918CEE9}"/>
              </a:ext>
            </a:extLst>
          </p:cNvPr>
          <p:cNvSpPr txBox="1"/>
          <p:nvPr/>
        </p:nvSpPr>
        <p:spPr>
          <a:xfrm>
            <a:off x="7843715" y="409360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err="1">
                <a:solidFill>
                  <a:srgbClr val="6846C6">
                    <a:lumMod val="50000"/>
                  </a:srgbClr>
                </a:solidFill>
                <a:latin typeface="Verdana"/>
              </a:rPr>
              <a:t>Completed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53C79C8-E803-4C1C-B26A-5B3ADAB3BF4D}"/>
              </a:ext>
            </a:extLst>
          </p:cNvPr>
          <p:cNvSpPr txBox="1"/>
          <p:nvPr/>
        </p:nvSpPr>
        <p:spPr>
          <a:xfrm>
            <a:off x="9302666" y="384024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rgbClr val="6846C6">
                    <a:lumMod val="50000"/>
                  </a:srgbClr>
                </a:solidFill>
                <a:latin typeface="Verdana"/>
              </a:rPr>
              <a:t>In </a:t>
            </a:r>
            <a:r>
              <a:rPr lang="fr-FR" sz="1200" err="1">
                <a:solidFill>
                  <a:srgbClr val="6846C6">
                    <a:lumMod val="50000"/>
                  </a:srgbClr>
                </a:solidFill>
                <a:latin typeface="Verdana"/>
              </a:rPr>
              <a:t>progress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8275763-E062-4012-89BE-93FBE8973749}"/>
              </a:ext>
            </a:extLst>
          </p:cNvPr>
          <p:cNvSpPr txBox="1"/>
          <p:nvPr/>
        </p:nvSpPr>
        <p:spPr>
          <a:xfrm>
            <a:off x="10774816" y="388212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rgbClr val="6846C6">
                    <a:lumMod val="50000"/>
                  </a:srgbClr>
                </a:solidFill>
                <a:latin typeface="Verdana"/>
              </a:rPr>
              <a:t>Futur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93E8EAC-8AC1-477A-BF98-A622EA1BD24C}"/>
              </a:ext>
            </a:extLst>
          </p:cNvPr>
          <p:cNvSpPr/>
          <p:nvPr/>
        </p:nvSpPr>
        <p:spPr>
          <a:xfrm>
            <a:off x="6401332" y="3507139"/>
            <a:ext cx="2302676" cy="565324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71891DC4-0EC4-4A6A-AD5B-143DE0C2D206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5949779" y="3144479"/>
            <a:ext cx="451553" cy="64532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1556A0BC-D0ED-424A-93AD-418C480CD97D}"/>
              </a:ext>
            </a:extLst>
          </p:cNvPr>
          <p:cNvSpPr txBox="1"/>
          <p:nvPr/>
        </p:nvSpPr>
        <p:spPr>
          <a:xfrm>
            <a:off x="6318950" y="3586995"/>
            <a:ext cx="23806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>
                <a:solidFill>
                  <a:srgbClr val="6846C6">
                    <a:lumMod val="50000"/>
                  </a:srgbClr>
                </a:solidFill>
              </a:rPr>
              <a:t>Tests for energy and distance optimization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7" name="Image 56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448D27E6-A7A4-4F77-8E12-DF7071B0A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64" y="2324333"/>
            <a:ext cx="393081" cy="2017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5B4257F3-F052-4985-90F5-8582FC195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39" y="2133260"/>
            <a:ext cx="370321" cy="370321"/>
          </a:xfrm>
          <a:prstGeom prst="rect">
            <a:avLst/>
          </a:prstGeom>
        </p:spPr>
      </p:pic>
      <p:pic>
        <p:nvPicPr>
          <p:cNvPr id="59" name="Picture 2" descr="Colorful Surface 3D Graphique Dimentional D'une Fonction Mathématique  Banque D'Images Et Photos Libres De Droits. Image 45397764.">
            <a:extLst>
              <a:ext uri="{FF2B5EF4-FFF2-40B4-BE49-F238E27FC236}">
                <a16:creationId xmlns:a16="http://schemas.microsoft.com/office/drawing/2014/main" id="{92F98E5F-30DC-4E42-AC8F-A0B49FB5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99" y="3571795"/>
            <a:ext cx="654850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 59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930A4469-EC2D-4068-8104-4CEFAAA9AA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0757" y="4913384"/>
            <a:ext cx="796488" cy="796488"/>
          </a:xfrm>
          <a:prstGeom prst="rect">
            <a:avLst/>
          </a:prstGeom>
        </p:spPr>
      </p:pic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795D7B3-99BA-4467-AAFA-A63C5D5733B2}"/>
              </a:ext>
            </a:extLst>
          </p:cNvPr>
          <p:cNvSpPr/>
          <p:nvPr/>
        </p:nvSpPr>
        <p:spPr>
          <a:xfrm>
            <a:off x="7327962" y="320895"/>
            <a:ext cx="4003057" cy="334342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3B5BC-0FE0-4D62-BCFE-45F8CF991F71}"/>
              </a:ext>
            </a:extLst>
          </p:cNvPr>
          <p:cNvSpPr/>
          <p:nvPr/>
        </p:nvSpPr>
        <p:spPr>
          <a:xfrm>
            <a:off x="418518" y="2602274"/>
            <a:ext cx="2345516" cy="11875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DEBF071-2CEB-480F-AEC4-86ECD8EE2E7B}"/>
              </a:ext>
            </a:extLst>
          </p:cNvPr>
          <p:cNvSpPr/>
          <p:nvPr/>
        </p:nvSpPr>
        <p:spPr>
          <a:xfrm>
            <a:off x="9216801" y="3497503"/>
            <a:ext cx="2401949" cy="565324"/>
          </a:xfrm>
          <a:prstGeom prst="roundRect">
            <a:avLst/>
          </a:prstGeom>
          <a:solidFill>
            <a:srgbClr val="00FF99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CFCCFF2-48F1-4F0F-B706-9F47A4D6A090}"/>
              </a:ext>
            </a:extLst>
          </p:cNvPr>
          <p:cNvSpPr txBox="1"/>
          <p:nvPr/>
        </p:nvSpPr>
        <p:spPr>
          <a:xfrm>
            <a:off x="9216801" y="3583472"/>
            <a:ext cx="23806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 noProof="0">
                <a:solidFill>
                  <a:srgbClr val="6846C6">
                    <a:lumMod val="50000"/>
                  </a:srgbClr>
                </a:solidFill>
              </a:rPr>
              <a:t>Tests with distance and speed criteria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8C89165-FFA9-49CC-BA8D-3370F47E6D68}"/>
              </a:ext>
            </a:extLst>
          </p:cNvPr>
          <p:cNvSpPr/>
          <p:nvPr/>
        </p:nvSpPr>
        <p:spPr>
          <a:xfrm>
            <a:off x="6391268" y="4155229"/>
            <a:ext cx="2302676" cy="565324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446E8D9-B6F7-4B5C-9CB7-0D381DD290B3}"/>
              </a:ext>
            </a:extLst>
          </p:cNvPr>
          <p:cNvSpPr txBox="1"/>
          <p:nvPr/>
        </p:nvSpPr>
        <p:spPr>
          <a:xfrm>
            <a:off x="6396971" y="4234062"/>
            <a:ext cx="23026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>
                <a:solidFill>
                  <a:srgbClr val="6846C6">
                    <a:lumMod val="50000"/>
                  </a:srgbClr>
                </a:solidFill>
              </a:rPr>
              <a:t>Tests for comfort optimization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E3294649-3C96-4530-8CBB-06DE5CDCC440}"/>
              </a:ext>
            </a:extLst>
          </p:cNvPr>
          <p:cNvSpPr/>
          <p:nvPr/>
        </p:nvSpPr>
        <p:spPr>
          <a:xfrm>
            <a:off x="9216801" y="4166843"/>
            <a:ext cx="2302676" cy="565324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D28C3E7-0F84-4868-812D-5F0CDA5DF734}"/>
              </a:ext>
            </a:extLst>
          </p:cNvPr>
          <p:cNvSpPr txBox="1"/>
          <p:nvPr/>
        </p:nvSpPr>
        <p:spPr>
          <a:xfrm>
            <a:off x="9221118" y="4234062"/>
            <a:ext cx="2229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>
                <a:solidFill>
                  <a:srgbClr val="6846C6">
                    <a:lumMod val="50000"/>
                  </a:srgbClr>
                </a:solidFill>
              </a:rPr>
              <a:t>Define the</a:t>
            </a:r>
            <a:r>
              <a:rPr lang="en-US" sz="1400" noProof="0">
                <a:solidFill>
                  <a:srgbClr val="6846C6">
                    <a:lumMod val="50000"/>
                  </a:srgbClr>
                </a:solidFill>
              </a:rPr>
              <a:t> torque criterion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B00E8F95-607C-4D04-9FF6-3B9466C84892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>
            <a:off x="5949779" y="3144479"/>
            <a:ext cx="447192" cy="130502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5362B4E3-1BEA-4777-9180-4AEF91F95B5C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 flipV="1">
            <a:off x="8699647" y="3798916"/>
            <a:ext cx="517154" cy="352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840B667-4161-436A-913B-5AC699B4E459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8699647" y="4449506"/>
            <a:ext cx="52147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1C58591E-5341-4983-80C7-B049F3E38D3F}"/>
              </a:ext>
            </a:extLst>
          </p:cNvPr>
          <p:cNvSpPr/>
          <p:nvPr/>
        </p:nvSpPr>
        <p:spPr>
          <a:xfrm>
            <a:off x="6410045" y="4856283"/>
            <a:ext cx="2302676" cy="565324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713961D-563E-494C-A218-DBD4F3B876A9}"/>
              </a:ext>
            </a:extLst>
          </p:cNvPr>
          <p:cNvSpPr/>
          <p:nvPr/>
        </p:nvSpPr>
        <p:spPr>
          <a:xfrm>
            <a:off x="6371695" y="4827665"/>
            <a:ext cx="2431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Calibri" panose="020F0502020204030204"/>
              </a:rPr>
              <a:t>Determination of torque penalty factor according to customer requirements</a:t>
            </a:r>
            <a:endParaRPr lang="fr-FR" sz="1200">
              <a:latin typeface="Calibri" panose="020F0502020204030204"/>
            </a:endParaRPr>
          </a:p>
        </p:txBody>
      </p: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8C90B822-F655-4F93-B04B-111247AAB87B}"/>
              </a:ext>
            </a:extLst>
          </p:cNvPr>
          <p:cNvCxnSpPr>
            <a:cxnSpLocks/>
            <a:stCxn id="44" idx="3"/>
            <a:endCxn id="73" idx="1"/>
          </p:cNvCxnSpPr>
          <p:nvPr/>
        </p:nvCxnSpPr>
        <p:spPr>
          <a:xfrm>
            <a:off x="5904496" y="3147931"/>
            <a:ext cx="505549" cy="19910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C786E04-E0EB-4562-80DC-5248B372942C}"/>
              </a:ext>
            </a:extLst>
          </p:cNvPr>
          <p:cNvCxnSpPr>
            <a:cxnSpLocks/>
          </p:cNvCxnSpPr>
          <p:nvPr/>
        </p:nvCxnSpPr>
        <p:spPr>
          <a:xfrm>
            <a:off x="3075772" y="5858413"/>
            <a:ext cx="0" cy="41340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E43C51-61B5-4B2F-99CF-10BF4076D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30242-846A-4F60-BC0A-8C9081937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7C419-8FC3-4795-8624-93B960738A5C}"/>
              </a:ext>
            </a:extLst>
          </p:cNvPr>
          <p:cNvSpPr/>
          <p:nvPr/>
        </p:nvSpPr>
        <p:spPr>
          <a:xfrm>
            <a:off x="1285875" y="2576167"/>
            <a:ext cx="7410450" cy="4160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Arial"/>
                <a:cs typeface="Arial"/>
              </a:rPr>
              <a:t>Incorporation of thermal engines in the </a:t>
            </a:r>
            <a:r>
              <a:rPr lang="en-US" sz="1600" b="1" err="1">
                <a:latin typeface="Arial"/>
                <a:cs typeface="Arial"/>
              </a:rPr>
              <a:t>NAVeco</a:t>
            </a:r>
            <a:r>
              <a:rPr lang="en-US" sz="1600" b="1">
                <a:latin typeface="Arial"/>
                <a:cs typeface="Arial"/>
              </a:rPr>
              <a:t> development</a:t>
            </a:r>
            <a:endParaRPr lang="fr-FR" sz="1600" b="1">
              <a:latin typeface="Arial"/>
              <a:cs typeface="Arial"/>
            </a:endParaRPr>
          </a:p>
        </p:txBody>
      </p:sp>
      <p:sp>
        <p:nvSpPr>
          <p:cNvPr id="10" name="Titre 6">
            <a:extLst>
              <a:ext uri="{FF2B5EF4-FFF2-40B4-BE49-F238E27FC236}">
                <a16:creationId xmlns:a16="http://schemas.microsoft.com/office/drawing/2014/main" id="{FBFC530E-8173-45BB-AD53-A5F24AB587A1}"/>
              </a:ext>
            </a:extLst>
          </p:cNvPr>
          <p:cNvSpPr txBox="1">
            <a:spLocks/>
          </p:cNvSpPr>
          <p:nvPr/>
        </p:nvSpPr>
        <p:spPr>
          <a:xfrm>
            <a:off x="1390650" y="2220641"/>
            <a:ext cx="30480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>
                <a:solidFill>
                  <a:srgbClr val="6846C6"/>
                </a:solidFill>
                <a:latin typeface="Verdana"/>
              </a:rPr>
              <a:t>Hugo DUCHEMANN</a:t>
            </a: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srgbClr val="6846C6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E5D6F8-7BF3-429F-8715-456F25B6AED6}"/>
              </a:ext>
            </a:extLst>
          </p:cNvPr>
          <p:cNvSpPr/>
          <p:nvPr/>
        </p:nvSpPr>
        <p:spPr>
          <a:xfrm>
            <a:off x="1285875" y="3490271"/>
            <a:ext cx="7410450" cy="375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b="1" err="1">
                <a:latin typeface="Arial"/>
                <a:cs typeface="Arial"/>
              </a:rPr>
              <a:t>Internship</a:t>
            </a:r>
            <a:r>
              <a:rPr lang="fr-FR" sz="1400" b="1">
                <a:latin typeface="Arial"/>
                <a:cs typeface="Arial"/>
              </a:rPr>
              <a:t> : 08/02/2021 – 06/08/2021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C79DD-7323-436B-8786-91EBD314AD93}"/>
              </a:ext>
            </a:extLst>
          </p:cNvPr>
          <p:cNvSpPr/>
          <p:nvPr/>
        </p:nvSpPr>
        <p:spPr>
          <a:xfrm>
            <a:off x="1285875" y="3865823"/>
            <a:ext cx="741045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RAP #2</a:t>
            </a:r>
          </a:p>
        </p:txBody>
      </p:sp>
    </p:spTree>
    <p:extLst>
      <p:ext uri="{BB962C8B-B14F-4D97-AF65-F5344CB8AC3E}">
        <p14:creationId xmlns:p14="http://schemas.microsoft.com/office/powerpoint/2010/main" val="249526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04C748-C173-4A24-9DA7-B6BFAEA84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98B232-C34E-4B94-9C5C-D8038086D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530" y="127212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400">
                <a:ea typeface="Verdana"/>
                <a:cs typeface="Verdana"/>
              </a:rPr>
              <a:t>Présentation </a:t>
            </a:r>
            <a:r>
              <a:rPr lang="fr-FR" sz="2400" err="1">
                <a:ea typeface="Verdana"/>
                <a:cs typeface="Verdana"/>
              </a:rPr>
              <a:t>NAVeco</a:t>
            </a:r>
            <a:endParaRPr lang="fr-FR" sz="2400"/>
          </a:p>
        </p:txBody>
      </p:sp>
      <p:sp>
        <p:nvSpPr>
          <p:cNvPr id="38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  |  Internal  |  Version 3.0 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21AE732-3AF1-44E8-9E6E-F6B9406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80" y="638067"/>
            <a:ext cx="11142532" cy="389950"/>
          </a:xfrm>
        </p:spPr>
        <p:txBody>
          <a:bodyPr/>
          <a:lstStyle/>
          <a:p>
            <a:r>
              <a:rPr lang="fr-FR" sz="2800">
                <a:ea typeface="+mj-lt"/>
                <a:cs typeface="+mj-lt"/>
              </a:rPr>
              <a:t>Last RAP : </a:t>
            </a:r>
            <a:r>
              <a:rPr lang="fr-FR" sz="2800" err="1">
                <a:ea typeface="+mj-lt"/>
                <a:cs typeface="+mj-lt"/>
              </a:rPr>
              <a:t>Optimization</a:t>
            </a:r>
            <a:r>
              <a:rPr lang="fr-FR" sz="2800">
                <a:ea typeface="+mj-lt"/>
                <a:cs typeface="+mj-lt"/>
              </a:rPr>
              <a:t> </a:t>
            </a:r>
            <a:r>
              <a:rPr lang="fr-FR" sz="2800" err="1">
                <a:ea typeface="+mj-lt"/>
                <a:cs typeface="+mj-lt"/>
              </a:rPr>
              <a:t>methods</a:t>
            </a:r>
            <a:endParaRPr lang="fr-FR" sz="2800">
              <a:ea typeface="+mj-lt"/>
              <a:cs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533488" y="1196606"/>
            <a:ext cx="10962110" cy="49454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615405" y="1248415"/>
            <a:ext cx="10007599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Synoptic</a:t>
            </a:r>
            <a:endParaRPr lang="fr-FR" b="1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15" name="Rectángulo: esquinas redondeadas 36">
            <a:extLst>
              <a:ext uri="{FF2B5EF4-FFF2-40B4-BE49-F238E27FC236}">
                <a16:creationId xmlns:a16="http://schemas.microsoft.com/office/drawing/2014/main" id="{295A652E-0694-4BC9-8F1F-A8BB4D348AA4}"/>
              </a:ext>
            </a:extLst>
          </p:cNvPr>
          <p:cNvSpPr/>
          <p:nvPr/>
        </p:nvSpPr>
        <p:spPr>
          <a:xfrm>
            <a:off x="614175" y="1963782"/>
            <a:ext cx="1928191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Constant </a:t>
            </a:r>
            <a:r>
              <a:rPr lang="fr-FR" sz="1600" err="1">
                <a:solidFill>
                  <a:schemeClr val="tx1"/>
                </a:solidFill>
              </a:rPr>
              <a:t>acceleration</a:t>
            </a:r>
            <a:endParaRPr lang="fr-FR" sz="1600">
              <a:solidFill>
                <a:schemeClr val="tx1"/>
              </a:solidFill>
            </a:endParaRPr>
          </a:p>
          <a:p>
            <a:pPr algn="ctr"/>
            <a:r>
              <a:rPr lang="fr-FR" sz="1100">
                <a:solidFill>
                  <a:schemeClr val="tx1"/>
                </a:solidFill>
              </a:rPr>
              <a:t>(</a:t>
            </a:r>
            <a:r>
              <a:rPr lang="fr-FR" sz="1100" err="1">
                <a:solidFill>
                  <a:schemeClr val="tx1"/>
                </a:solidFill>
              </a:rPr>
              <a:t>limited</a:t>
            </a:r>
            <a:r>
              <a:rPr lang="fr-FR" sz="1100">
                <a:solidFill>
                  <a:schemeClr val="tx1"/>
                </a:solidFill>
              </a:rPr>
              <a:t> for </a:t>
            </a:r>
            <a:r>
              <a:rPr lang="fr-FR" sz="1100" err="1">
                <a:solidFill>
                  <a:schemeClr val="tx1"/>
                </a:solidFill>
              </a:rPr>
              <a:t>each</a:t>
            </a:r>
            <a:r>
              <a:rPr lang="fr-FR" sz="1100">
                <a:solidFill>
                  <a:schemeClr val="tx1"/>
                </a:solidFill>
              </a:rPr>
              <a:t> segment)</a:t>
            </a:r>
          </a:p>
        </p:txBody>
      </p:sp>
      <p:sp>
        <p:nvSpPr>
          <p:cNvPr id="17" name="Rectángulo: esquinas redondeadas 40">
            <a:extLst>
              <a:ext uri="{FF2B5EF4-FFF2-40B4-BE49-F238E27FC236}">
                <a16:creationId xmlns:a16="http://schemas.microsoft.com/office/drawing/2014/main" id="{38AF182A-27CA-4E58-B17B-8749FF9B167B}"/>
              </a:ext>
            </a:extLst>
          </p:cNvPr>
          <p:cNvSpPr/>
          <p:nvPr/>
        </p:nvSpPr>
        <p:spPr>
          <a:xfrm>
            <a:off x="2767857" y="1963782"/>
            <a:ext cx="2102151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One-</a:t>
            </a:r>
            <a:r>
              <a:rPr lang="fr-FR" sz="1600" err="1">
                <a:solidFill>
                  <a:schemeClr val="tx1"/>
                </a:solidFill>
              </a:rPr>
              <a:t>dimensional</a:t>
            </a:r>
            <a:r>
              <a:rPr lang="fr-FR" sz="1600">
                <a:solidFill>
                  <a:schemeClr val="tx1"/>
                </a:solidFill>
              </a:rPr>
              <a:t> </a:t>
            </a:r>
            <a:r>
              <a:rPr lang="fr-FR" sz="1600" err="1">
                <a:solidFill>
                  <a:schemeClr val="tx1"/>
                </a:solidFill>
              </a:rPr>
              <a:t>optimization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42">
            <a:extLst>
              <a:ext uri="{FF2B5EF4-FFF2-40B4-BE49-F238E27FC236}">
                <a16:creationId xmlns:a16="http://schemas.microsoft.com/office/drawing/2014/main" id="{D9B3CFCE-DE09-4818-8042-D97172D4DD92}"/>
              </a:ext>
            </a:extLst>
          </p:cNvPr>
          <p:cNvSpPr/>
          <p:nvPr/>
        </p:nvSpPr>
        <p:spPr>
          <a:xfrm>
            <a:off x="5404601" y="1354181"/>
            <a:ext cx="1696279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Acceleration</a:t>
            </a:r>
          </a:p>
        </p:txBody>
      </p:sp>
      <p:sp>
        <p:nvSpPr>
          <p:cNvPr id="21" name="Rectángulo: esquinas redondeadas 44">
            <a:extLst>
              <a:ext uri="{FF2B5EF4-FFF2-40B4-BE49-F238E27FC236}">
                <a16:creationId xmlns:a16="http://schemas.microsoft.com/office/drawing/2014/main" id="{A0617728-D52F-45F2-84B1-2445C2E843C7}"/>
              </a:ext>
            </a:extLst>
          </p:cNvPr>
          <p:cNvSpPr/>
          <p:nvPr/>
        </p:nvSpPr>
        <p:spPr>
          <a:xfrm>
            <a:off x="5404913" y="2496146"/>
            <a:ext cx="1696279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Deceleration</a:t>
            </a:r>
            <a:endParaRPr lang="fr-FR" sz="1600">
              <a:solidFill>
                <a:schemeClr val="tx1"/>
              </a:solidFill>
            </a:endParaRPr>
          </a:p>
        </p:txBody>
      </p:sp>
      <p:cxnSp>
        <p:nvCxnSpPr>
          <p:cNvPr id="23" name="Conector recto de flecha 61">
            <a:extLst>
              <a:ext uri="{FF2B5EF4-FFF2-40B4-BE49-F238E27FC236}">
                <a16:creationId xmlns:a16="http://schemas.microsoft.com/office/drawing/2014/main" id="{22C15E7E-A6D5-4BD7-A3CC-CDE62BBBF563}"/>
              </a:ext>
            </a:extLst>
          </p:cNvPr>
          <p:cNvCxnSpPr>
            <a:cxnSpLocks/>
          </p:cNvCxnSpPr>
          <p:nvPr/>
        </p:nvCxnSpPr>
        <p:spPr>
          <a:xfrm>
            <a:off x="2542366" y="2381226"/>
            <a:ext cx="225491" cy="0"/>
          </a:xfrm>
          <a:prstGeom prst="straightConnector1">
            <a:avLst/>
          </a:prstGeom>
          <a:ln w="57150">
            <a:solidFill>
              <a:srgbClr val="14A7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65">
            <a:extLst>
              <a:ext uri="{FF2B5EF4-FFF2-40B4-BE49-F238E27FC236}">
                <a16:creationId xmlns:a16="http://schemas.microsoft.com/office/drawing/2014/main" id="{82EAD1BE-C4DC-4A70-A8C0-BCCF5E5A9514}"/>
              </a:ext>
            </a:extLst>
          </p:cNvPr>
          <p:cNvCxnSpPr>
            <a:cxnSpLocks/>
          </p:cNvCxnSpPr>
          <p:nvPr/>
        </p:nvCxnSpPr>
        <p:spPr>
          <a:xfrm flipV="1">
            <a:off x="4870008" y="1771625"/>
            <a:ext cx="534593" cy="609601"/>
          </a:xfrm>
          <a:prstGeom prst="bentConnector3">
            <a:avLst>
              <a:gd name="adj1" fmla="val 50000"/>
            </a:avLst>
          </a:prstGeom>
          <a:ln w="571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69">
            <a:extLst>
              <a:ext uri="{FF2B5EF4-FFF2-40B4-BE49-F238E27FC236}">
                <a16:creationId xmlns:a16="http://schemas.microsoft.com/office/drawing/2014/main" id="{F887D7DA-04DF-4746-95C6-7749A6D17C48}"/>
              </a:ext>
            </a:extLst>
          </p:cNvPr>
          <p:cNvCxnSpPr>
            <a:cxnSpLocks/>
          </p:cNvCxnSpPr>
          <p:nvPr/>
        </p:nvCxnSpPr>
        <p:spPr>
          <a:xfrm>
            <a:off x="4870008" y="2381226"/>
            <a:ext cx="534905" cy="532364"/>
          </a:xfrm>
          <a:prstGeom prst="bentConnector3">
            <a:avLst>
              <a:gd name="adj1" fmla="val 50000"/>
            </a:avLst>
          </a:prstGeom>
          <a:ln w="571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42">
            <a:extLst>
              <a:ext uri="{FF2B5EF4-FFF2-40B4-BE49-F238E27FC236}">
                <a16:creationId xmlns:a16="http://schemas.microsoft.com/office/drawing/2014/main" id="{DE2DEF79-0431-43B1-B755-FCB8569A926E}"/>
              </a:ext>
            </a:extLst>
          </p:cNvPr>
          <p:cNvSpPr/>
          <p:nvPr/>
        </p:nvSpPr>
        <p:spPr>
          <a:xfrm>
            <a:off x="7635474" y="1963782"/>
            <a:ext cx="1696279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Speed limit</a:t>
            </a:r>
          </a:p>
        </p:txBody>
      </p:sp>
      <p:cxnSp>
        <p:nvCxnSpPr>
          <p:cNvPr id="31" name="Conector: angular 65">
            <a:extLst>
              <a:ext uri="{FF2B5EF4-FFF2-40B4-BE49-F238E27FC236}">
                <a16:creationId xmlns:a16="http://schemas.microsoft.com/office/drawing/2014/main" id="{0088B060-0ECB-4CAB-885F-09583C38FC34}"/>
              </a:ext>
            </a:extLst>
          </p:cNvPr>
          <p:cNvCxnSpPr>
            <a:cxnSpLocks/>
          </p:cNvCxnSpPr>
          <p:nvPr/>
        </p:nvCxnSpPr>
        <p:spPr>
          <a:xfrm>
            <a:off x="7100880" y="1771625"/>
            <a:ext cx="534594" cy="609601"/>
          </a:xfrm>
          <a:prstGeom prst="bentConnector3">
            <a:avLst>
              <a:gd name="adj1" fmla="val 50000"/>
            </a:avLst>
          </a:prstGeom>
          <a:ln w="571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65">
            <a:extLst>
              <a:ext uri="{FF2B5EF4-FFF2-40B4-BE49-F238E27FC236}">
                <a16:creationId xmlns:a16="http://schemas.microsoft.com/office/drawing/2014/main" id="{05D90C32-5BEA-4329-BEC9-BB168E6BBD7C}"/>
              </a:ext>
            </a:extLst>
          </p:cNvPr>
          <p:cNvCxnSpPr>
            <a:cxnSpLocks/>
          </p:cNvCxnSpPr>
          <p:nvPr/>
        </p:nvCxnSpPr>
        <p:spPr>
          <a:xfrm flipV="1">
            <a:off x="7101192" y="2381226"/>
            <a:ext cx="534282" cy="532364"/>
          </a:xfrm>
          <a:prstGeom prst="bentConnector3">
            <a:avLst>
              <a:gd name="adj1" fmla="val 50000"/>
            </a:avLst>
          </a:prstGeom>
          <a:ln w="571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42">
            <a:extLst>
              <a:ext uri="{FF2B5EF4-FFF2-40B4-BE49-F238E27FC236}">
                <a16:creationId xmlns:a16="http://schemas.microsoft.com/office/drawing/2014/main" id="{86A0BE00-E6C8-45EB-A34C-334B180644C7}"/>
              </a:ext>
            </a:extLst>
          </p:cNvPr>
          <p:cNvSpPr/>
          <p:nvPr/>
        </p:nvSpPr>
        <p:spPr>
          <a:xfrm>
            <a:off x="9660743" y="1978911"/>
            <a:ext cx="1696279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Minimum final energy</a:t>
            </a:r>
          </a:p>
        </p:txBody>
      </p:sp>
      <p:cxnSp>
        <p:nvCxnSpPr>
          <p:cNvPr id="37" name="Conector recto de flecha 61">
            <a:extLst>
              <a:ext uri="{FF2B5EF4-FFF2-40B4-BE49-F238E27FC236}">
                <a16:creationId xmlns:a16="http://schemas.microsoft.com/office/drawing/2014/main" id="{92E7D5DC-85BC-4D2C-A32A-7B3BA70F85F1}"/>
              </a:ext>
            </a:extLst>
          </p:cNvPr>
          <p:cNvCxnSpPr>
            <a:cxnSpLocks/>
          </p:cNvCxnSpPr>
          <p:nvPr/>
        </p:nvCxnSpPr>
        <p:spPr>
          <a:xfrm>
            <a:off x="9331753" y="2381226"/>
            <a:ext cx="328990" cy="15129"/>
          </a:xfrm>
          <a:prstGeom prst="straightConnector1">
            <a:avLst/>
          </a:prstGeom>
          <a:ln w="57150">
            <a:solidFill>
              <a:srgbClr val="14A7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5070350" y="1264391"/>
            <a:ext cx="6360149" cy="2147876"/>
          </a:xfrm>
          <a:prstGeom prst="roundRect">
            <a:avLst/>
          </a:prstGeom>
          <a:noFill/>
          <a:ln w="38100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32" name="ZoneTexte 31"/>
          <p:cNvSpPr txBox="1"/>
          <p:nvPr/>
        </p:nvSpPr>
        <p:spPr>
          <a:xfrm>
            <a:off x="9230153" y="1319349"/>
            <a:ext cx="20031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err="1"/>
              <a:t>Iterative</a:t>
            </a:r>
            <a:r>
              <a:rPr lang="fr-FR" sz="1400"/>
              <a:t> </a:t>
            </a:r>
            <a:r>
              <a:rPr lang="fr-FR" sz="1400" err="1"/>
              <a:t>algorithm</a:t>
            </a:r>
            <a:endParaRPr lang="fr-FR" sz="1400"/>
          </a:p>
        </p:txBody>
      </p:sp>
      <p:sp>
        <p:nvSpPr>
          <p:cNvPr id="39" name="Rectángulo: esquinas redondeadas 36">
            <a:extLst>
              <a:ext uri="{FF2B5EF4-FFF2-40B4-BE49-F238E27FC236}">
                <a16:creationId xmlns:a16="http://schemas.microsoft.com/office/drawing/2014/main" id="{2B418A7D-9FB4-4022-B4D1-F63FBC6E9A0E}"/>
              </a:ext>
            </a:extLst>
          </p:cNvPr>
          <p:cNvSpPr/>
          <p:nvPr/>
        </p:nvSpPr>
        <p:spPr>
          <a:xfrm>
            <a:off x="578513" y="4671719"/>
            <a:ext cx="1928191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Dynamic acceleration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4" name="Rectángulo: esquinas redondeadas 40">
            <a:extLst>
              <a:ext uri="{FF2B5EF4-FFF2-40B4-BE49-F238E27FC236}">
                <a16:creationId xmlns:a16="http://schemas.microsoft.com/office/drawing/2014/main" id="{EA3C5C07-0550-4863-8A96-54790C205E91}"/>
              </a:ext>
            </a:extLst>
          </p:cNvPr>
          <p:cNvSpPr/>
          <p:nvPr/>
        </p:nvSpPr>
        <p:spPr>
          <a:xfrm>
            <a:off x="2724580" y="4676666"/>
            <a:ext cx="2478202" cy="8249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Multidimensional</a:t>
            </a:r>
            <a:r>
              <a:rPr lang="fr-FR" sz="1600">
                <a:solidFill>
                  <a:schemeClr val="tx1"/>
                </a:solidFill>
              </a:rPr>
              <a:t> </a:t>
            </a:r>
            <a:r>
              <a:rPr lang="fr-FR" sz="1600" err="1">
                <a:solidFill>
                  <a:schemeClr val="tx1"/>
                </a:solidFill>
              </a:rPr>
              <a:t>optimization</a:t>
            </a:r>
            <a:endParaRPr lang="fr-FR" sz="1600">
              <a:solidFill>
                <a:schemeClr val="tx1"/>
              </a:solidFill>
              <a:ea typeface="Verdana"/>
              <a:cs typeface="Verdana"/>
            </a:endParaRPr>
          </a:p>
        </p:txBody>
      </p:sp>
      <p:cxnSp>
        <p:nvCxnSpPr>
          <p:cNvPr id="45" name="Conector recto de flecha 61">
            <a:extLst>
              <a:ext uri="{FF2B5EF4-FFF2-40B4-BE49-F238E27FC236}">
                <a16:creationId xmlns:a16="http://schemas.microsoft.com/office/drawing/2014/main" id="{D3968836-45D0-4587-843D-2AACAF98568C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 flipV="1">
            <a:off x="2506704" y="5089162"/>
            <a:ext cx="217876" cy="1"/>
          </a:xfrm>
          <a:prstGeom prst="straightConnector1">
            <a:avLst/>
          </a:prstGeom>
          <a:ln w="57150">
            <a:solidFill>
              <a:srgbClr val="14A7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65">
            <a:extLst>
              <a:ext uri="{FF2B5EF4-FFF2-40B4-BE49-F238E27FC236}">
                <a16:creationId xmlns:a16="http://schemas.microsoft.com/office/drawing/2014/main" id="{5D8C1A81-9A2C-405F-9580-E998383951BD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5202782" y="5086688"/>
            <a:ext cx="367447" cy="2474"/>
          </a:xfrm>
          <a:prstGeom prst="bentConnector3">
            <a:avLst>
              <a:gd name="adj1" fmla="val 50000"/>
            </a:avLst>
          </a:prstGeom>
          <a:ln w="571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44">
            <a:extLst>
              <a:ext uri="{FF2B5EF4-FFF2-40B4-BE49-F238E27FC236}">
                <a16:creationId xmlns:a16="http://schemas.microsoft.com/office/drawing/2014/main" id="{A0617728-D52F-45F2-84B1-2445C2E843C7}"/>
              </a:ext>
            </a:extLst>
          </p:cNvPr>
          <p:cNvSpPr/>
          <p:nvPr/>
        </p:nvSpPr>
        <p:spPr>
          <a:xfrm>
            <a:off x="5570229" y="4671719"/>
            <a:ext cx="5494867" cy="82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28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tx1"/>
                </a:solidFill>
              </a:rPr>
              <a:t>Minimization</a:t>
            </a:r>
            <a:r>
              <a:rPr lang="fr-FR" sz="1600">
                <a:solidFill>
                  <a:schemeClr val="tx1"/>
                </a:solidFill>
              </a:rPr>
              <a:t> of the </a:t>
            </a:r>
            <a:r>
              <a:rPr lang="fr-FR" sz="1600" err="1">
                <a:solidFill>
                  <a:schemeClr val="tx1"/>
                </a:solidFill>
              </a:rPr>
              <a:t>cost</a:t>
            </a:r>
            <a:r>
              <a:rPr lang="fr-FR" sz="1600">
                <a:solidFill>
                  <a:schemeClr val="tx1"/>
                </a:solidFill>
              </a:rPr>
              <a:t> </a:t>
            </a:r>
            <a:r>
              <a:rPr lang="fr-FR" sz="1600" err="1">
                <a:solidFill>
                  <a:schemeClr val="tx1"/>
                </a:solidFill>
              </a:rPr>
              <a:t>function</a:t>
            </a:r>
            <a:endParaRPr lang="fr-FR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tx1"/>
                </a:solidFill>
              </a:rPr>
              <a:t>Taking</a:t>
            </a:r>
            <a:r>
              <a:rPr lang="fr-FR" sz="1600">
                <a:solidFill>
                  <a:schemeClr val="tx1"/>
                </a:solidFill>
              </a:rPr>
              <a:t> </a:t>
            </a:r>
            <a:r>
              <a:rPr lang="fr-FR" sz="1600" err="1">
                <a:solidFill>
                  <a:schemeClr val="tx1"/>
                </a:solidFill>
              </a:rPr>
              <a:t>into</a:t>
            </a:r>
            <a:r>
              <a:rPr lang="fr-FR" sz="1600">
                <a:solidFill>
                  <a:schemeClr val="tx1"/>
                </a:solidFill>
              </a:rPr>
              <a:t> </a:t>
            </a:r>
            <a:r>
              <a:rPr lang="fr-FR" sz="1600" err="1">
                <a:solidFill>
                  <a:schemeClr val="tx1"/>
                </a:solidFill>
              </a:rPr>
              <a:t>accounts</a:t>
            </a:r>
            <a:r>
              <a:rPr lang="fr-FR" sz="1600">
                <a:solidFill>
                  <a:schemeClr val="tx1"/>
                </a:solidFill>
              </a:rPr>
              <a:t> the </a:t>
            </a:r>
            <a:r>
              <a:rPr lang="fr-FR" sz="1600" err="1">
                <a:solidFill>
                  <a:schemeClr val="tx1"/>
                </a:solidFill>
              </a:rPr>
              <a:t>constraints</a:t>
            </a:r>
            <a:r>
              <a:rPr lang="fr-FR" sz="1600">
                <a:solidFill>
                  <a:schemeClr val="tx1"/>
                </a:solidFill>
              </a:rPr>
              <a:t> of the </a:t>
            </a:r>
            <a:r>
              <a:rPr lang="fr-FR" sz="1600" err="1">
                <a:solidFill>
                  <a:schemeClr val="tx1"/>
                </a:solidFill>
              </a:rPr>
              <a:t>dynamic</a:t>
            </a:r>
            <a:r>
              <a:rPr lang="fr-FR" sz="1600">
                <a:solidFill>
                  <a:schemeClr val="tx1"/>
                </a:solidFill>
              </a:rPr>
              <a:t> model</a:t>
            </a:r>
          </a:p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5291848" y="4126787"/>
            <a:ext cx="6138651" cy="1626684"/>
          </a:xfrm>
          <a:prstGeom prst="roundRect">
            <a:avLst/>
          </a:prstGeom>
          <a:noFill/>
          <a:ln w="38100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49" name="ZoneTexte 48"/>
          <p:cNvSpPr txBox="1"/>
          <p:nvPr/>
        </p:nvSpPr>
        <p:spPr>
          <a:xfrm>
            <a:off x="6456219" y="4229567"/>
            <a:ext cx="513682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err="1"/>
              <a:t>Dynamic</a:t>
            </a:r>
            <a:r>
              <a:rPr lang="fr-FR" sz="1400"/>
              <a:t> </a:t>
            </a:r>
            <a:r>
              <a:rPr lang="fr-FR" sz="1400" err="1"/>
              <a:t>optimization</a:t>
            </a:r>
            <a:r>
              <a:rPr lang="fr-FR" sz="1400"/>
              <a:t> (MPC or </a:t>
            </a:r>
            <a:r>
              <a:rPr lang="fr-FR" sz="1400" err="1"/>
              <a:t>Dynamic</a:t>
            </a:r>
            <a:r>
              <a:rPr lang="fr-FR" sz="1400"/>
              <a:t> </a:t>
            </a:r>
            <a:r>
              <a:rPr lang="fr-FR" sz="1400" err="1"/>
              <a:t>programming</a:t>
            </a:r>
            <a:r>
              <a:rPr lang="fr-FR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6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7" grpId="0" animBg="1"/>
      <p:bldP spid="19" grpId="0" animBg="1"/>
      <p:bldP spid="21" grpId="0" animBg="1"/>
      <p:bldP spid="29" grpId="0" animBg="1"/>
      <p:bldP spid="35" grpId="0" animBg="1"/>
      <p:bldP spid="30" grpId="0" animBg="1"/>
      <p:bldP spid="32" grpId="0"/>
      <p:bldP spid="39" grpId="0" animBg="1"/>
      <p:bldP spid="44" grpId="0" animBg="1"/>
      <p:bldP spid="47" grpId="0" animBg="1"/>
      <p:bldP spid="48" grpId="0" animBg="1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04C748-C173-4A24-9DA7-B6BFAEA84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24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98B232-C34E-4B94-9C5C-D8038086D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530" y="127212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400">
                <a:ea typeface="Verdana"/>
                <a:cs typeface="Verdana"/>
              </a:rPr>
              <a:t>Présentation </a:t>
            </a:r>
            <a:r>
              <a:rPr lang="fr-FR" sz="2400" err="1">
                <a:ea typeface="Verdana"/>
                <a:cs typeface="Verdana"/>
              </a:rPr>
              <a:t>NAVeco</a:t>
            </a:r>
            <a:endParaRPr lang="fr-FR" sz="2400"/>
          </a:p>
        </p:txBody>
      </p:sp>
      <p:sp>
        <p:nvSpPr>
          <p:cNvPr id="38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  |  Internal  |  Version 3.0 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21AE732-3AF1-44E8-9E6E-F6B9406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6" y="490383"/>
            <a:ext cx="11806616" cy="389950"/>
          </a:xfrm>
        </p:spPr>
        <p:txBody>
          <a:bodyPr/>
          <a:lstStyle/>
          <a:p>
            <a:r>
              <a:rPr lang="fr-FR" sz="2400" err="1">
                <a:ea typeface="+mj-lt"/>
                <a:cs typeface="+mj-lt"/>
              </a:rPr>
              <a:t>Optimization</a:t>
            </a:r>
            <a:r>
              <a:rPr lang="fr-FR" sz="2400">
                <a:ea typeface="+mj-lt"/>
                <a:cs typeface="+mj-lt"/>
              </a:rPr>
              <a:t> </a:t>
            </a:r>
            <a:r>
              <a:rPr lang="fr-FR" sz="2400" err="1">
                <a:ea typeface="+mj-lt"/>
                <a:cs typeface="+mj-lt"/>
              </a:rPr>
              <a:t>methods</a:t>
            </a:r>
            <a:r>
              <a:rPr lang="fr-FR" sz="2400">
                <a:ea typeface="+mj-lt"/>
                <a:cs typeface="+mj-lt"/>
              </a:rPr>
              <a:t> : </a:t>
            </a:r>
            <a:r>
              <a:rPr lang="fr-FR" sz="2400" err="1">
                <a:ea typeface="+mj-lt"/>
                <a:cs typeface="+mj-lt"/>
              </a:rPr>
              <a:t>Study</a:t>
            </a:r>
            <a:r>
              <a:rPr lang="fr-FR" sz="2400">
                <a:ea typeface="+mj-lt"/>
                <a:cs typeface="+mj-lt"/>
              </a:rPr>
              <a:t> the impact of </a:t>
            </a:r>
            <a:r>
              <a:rPr lang="fr-FR" sz="2400" err="1">
                <a:ea typeface="+mj-lt"/>
                <a:cs typeface="+mj-lt"/>
              </a:rPr>
              <a:t>different</a:t>
            </a:r>
            <a:r>
              <a:rPr lang="fr-FR" sz="2400">
                <a:ea typeface="+mj-lt"/>
                <a:cs typeface="+mj-lt"/>
              </a:rPr>
              <a:t> </a:t>
            </a:r>
            <a:r>
              <a:rPr lang="fr-FR" sz="2400" err="1">
                <a:ea typeface="+mj-lt"/>
                <a:cs typeface="+mj-lt"/>
              </a:rPr>
              <a:t>parameters</a:t>
            </a:r>
            <a:r>
              <a:rPr lang="fr-FR" sz="2400">
                <a:ea typeface="+mj-lt"/>
                <a:cs typeface="+mj-lt"/>
              </a:rPr>
              <a:t> on the </a:t>
            </a:r>
            <a:r>
              <a:rPr lang="fr-FR" sz="2400" err="1">
                <a:ea typeface="+mj-lt"/>
                <a:cs typeface="+mj-lt"/>
              </a:rPr>
              <a:t>compute</a:t>
            </a:r>
            <a:r>
              <a:rPr lang="fr-FR" sz="2400">
                <a:ea typeface="+mj-lt"/>
                <a:cs typeface="+mj-lt"/>
              </a:rPr>
              <a:t>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409684" y="2112536"/>
            <a:ext cx="4587152" cy="2228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497963" y="2172554"/>
            <a:ext cx="2633163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List of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parameters</a:t>
            </a:r>
            <a:endParaRPr lang="fr-FR" b="1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7583B-20B9-4BF7-90BD-35EC68A9A872}"/>
              </a:ext>
            </a:extLst>
          </p:cNvPr>
          <p:cNvSpPr/>
          <p:nvPr/>
        </p:nvSpPr>
        <p:spPr>
          <a:xfrm>
            <a:off x="385328" y="1222730"/>
            <a:ext cx="10968472" cy="806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515924" y="1278880"/>
            <a:ext cx="1301345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Objective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85328" y="2494182"/>
            <a:ext cx="46358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Maximum </a:t>
            </a:r>
            <a:r>
              <a:rPr lang="fr-FR" sz="1400" err="1"/>
              <a:t>authorized</a:t>
            </a:r>
            <a:r>
              <a:rPr lang="fr-FR" sz="1400"/>
              <a:t> speed on the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Initial speed on the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The </a:t>
            </a:r>
            <a:r>
              <a:rPr lang="fr-FR" sz="1400" err="1"/>
              <a:t>percentage</a:t>
            </a:r>
            <a:r>
              <a:rPr lang="fr-FR" sz="1400"/>
              <a:t> of the </a:t>
            </a:r>
            <a:r>
              <a:rPr lang="fr-FR" sz="1400" err="1"/>
              <a:t>slope</a:t>
            </a:r>
            <a:endParaRPr lang="fr-F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The mass of the </a:t>
            </a:r>
            <a:r>
              <a:rPr lang="fr-FR" sz="1400" err="1"/>
              <a:t>vehicule</a:t>
            </a:r>
            <a:endParaRPr lang="fr-F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The </a:t>
            </a:r>
            <a:r>
              <a:rPr lang="fr-FR" sz="1400" err="1"/>
              <a:t>rolling</a:t>
            </a:r>
            <a:r>
              <a:rPr lang="fr-FR" sz="1400"/>
              <a:t> </a:t>
            </a:r>
            <a:r>
              <a:rPr lang="fr-FR" sz="1400" err="1"/>
              <a:t>resistance</a:t>
            </a:r>
            <a:r>
              <a:rPr lang="fr-FR" sz="1400"/>
              <a:t>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The time to </a:t>
            </a:r>
            <a:r>
              <a:rPr lang="fr-FR" sz="1400" err="1"/>
              <a:t>travel</a:t>
            </a:r>
            <a:r>
              <a:rPr lang="fr-FR" sz="1400"/>
              <a:t> the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The distance to </a:t>
            </a:r>
            <a:r>
              <a:rPr lang="fr-FR" sz="1400" err="1"/>
              <a:t>travel</a:t>
            </a:r>
            <a:endParaRPr lang="fr-FR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/>
          </a:p>
        </p:txBody>
      </p:sp>
      <p:sp>
        <p:nvSpPr>
          <p:cNvPr id="4" name="ZoneTexte 3"/>
          <p:cNvSpPr txBox="1"/>
          <p:nvPr/>
        </p:nvSpPr>
        <p:spPr>
          <a:xfrm>
            <a:off x="415456" y="1594026"/>
            <a:ext cx="9633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/>
              <a:t>Determine</a:t>
            </a:r>
            <a:r>
              <a:rPr lang="fr-FR" sz="1600"/>
              <a:t> </a:t>
            </a:r>
            <a:r>
              <a:rPr lang="fr-FR" sz="1600" err="1"/>
              <a:t>which</a:t>
            </a:r>
            <a:r>
              <a:rPr lang="fr-FR" sz="1600"/>
              <a:t> </a:t>
            </a:r>
            <a:r>
              <a:rPr lang="fr-FR" sz="1600" err="1"/>
              <a:t>algorithm</a:t>
            </a:r>
            <a:r>
              <a:rPr lang="fr-FR" sz="1600"/>
              <a:t> </a:t>
            </a:r>
            <a:r>
              <a:rPr lang="fr-FR" sz="1600" err="1"/>
              <a:t>respond</a:t>
            </a:r>
            <a:r>
              <a:rPr lang="fr-FR" sz="1600"/>
              <a:t> best to important </a:t>
            </a:r>
            <a:r>
              <a:rPr lang="fr-FR" sz="1600" err="1"/>
              <a:t>varying</a:t>
            </a:r>
            <a:r>
              <a:rPr lang="fr-FR" sz="1600"/>
              <a:t> </a:t>
            </a:r>
            <a:r>
              <a:rPr lang="fr-FR" sz="1600" err="1"/>
              <a:t>parameters</a:t>
            </a:r>
            <a:r>
              <a:rPr lang="fr-FR" sz="1600"/>
              <a:t> of the segment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409684" y="4400859"/>
            <a:ext cx="4587152" cy="1712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41" name="ZoneTexte 40"/>
          <p:cNvSpPr txBox="1"/>
          <p:nvPr/>
        </p:nvSpPr>
        <p:spPr>
          <a:xfrm>
            <a:off x="385328" y="4767116"/>
            <a:ext cx="4635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For </a:t>
            </a:r>
            <a:r>
              <a:rPr lang="fr-FR" sz="1400" err="1"/>
              <a:t>each</a:t>
            </a:r>
            <a:r>
              <a:rPr lang="fr-FR" sz="1400"/>
              <a:t> value of </a:t>
            </a:r>
            <a:r>
              <a:rPr lang="fr-FR" sz="1400" err="1"/>
              <a:t>parameters</a:t>
            </a:r>
            <a:r>
              <a:rPr lang="fr-FR" sz="1400"/>
              <a:t>, 10 </a:t>
            </a:r>
            <a:r>
              <a:rPr lang="fr-FR" sz="1400" err="1"/>
              <a:t>measures</a:t>
            </a:r>
            <a:r>
              <a:rPr lang="fr-FR" sz="1400"/>
              <a:t> are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err="1"/>
              <a:t>Represent</a:t>
            </a:r>
            <a:r>
              <a:rPr lang="fr-FR" sz="1400"/>
              <a:t> the </a:t>
            </a:r>
            <a:r>
              <a:rPr lang="fr-FR" sz="1400" err="1"/>
              <a:t>average</a:t>
            </a:r>
            <a:r>
              <a:rPr lang="fr-FR" sz="1400"/>
              <a:t> of the </a:t>
            </a:r>
            <a:r>
              <a:rPr lang="fr-FR" sz="1400" err="1"/>
              <a:t>compute</a:t>
            </a:r>
            <a:r>
              <a:rPr lang="fr-FR" sz="140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The dispersion </a:t>
            </a:r>
            <a:r>
              <a:rPr lang="fr-FR" sz="1400" err="1"/>
              <a:t>is</a:t>
            </a:r>
            <a:r>
              <a:rPr lang="fr-FR" sz="1400"/>
              <a:t> </a:t>
            </a:r>
            <a:r>
              <a:rPr lang="fr-FR" sz="1400" err="1"/>
              <a:t>calculated</a:t>
            </a:r>
            <a:r>
              <a:rPr lang="fr-FR" sz="1400"/>
              <a:t> </a:t>
            </a:r>
            <a:r>
              <a:rPr lang="fr-FR" sz="1400" err="1"/>
              <a:t>excluding</a:t>
            </a:r>
            <a:r>
              <a:rPr lang="fr-FR" sz="1400"/>
              <a:t> the extremums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497964" y="4445488"/>
            <a:ext cx="40740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Measures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and dispersion</a:t>
            </a:r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5093824" y="2119881"/>
            <a:ext cx="6259975" cy="3993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5165213" y="2183291"/>
            <a:ext cx="6285573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Maximum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authorized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speed on the segment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30" y="2447224"/>
            <a:ext cx="5105096" cy="300963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65214" y="5284272"/>
            <a:ext cx="4967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err="1"/>
              <a:t>Iterative</a:t>
            </a:r>
            <a:r>
              <a:rPr lang="fr-FR" sz="1400"/>
              <a:t> </a:t>
            </a:r>
            <a:r>
              <a:rPr lang="fr-FR" sz="1400" err="1"/>
              <a:t>algorithm</a:t>
            </a:r>
            <a:r>
              <a:rPr lang="fr-FR" sz="1400"/>
              <a:t> : </a:t>
            </a:r>
            <a:r>
              <a:rPr lang="fr-FR" sz="1400" err="1"/>
              <a:t>Affected</a:t>
            </a:r>
            <a:endParaRPr lang="fr-FR" sz="1400"/>
          </a:p>
          <a:p>
            <a:r>
              <a:rPr lang="fr-FR" sz="1400"/>
              <a:t>MPC : </a:t>
            </a:r>
            <a:r>
              <a:rPr lang="fr-FR" sz="1400" err="1"/>
              <a:t>Affected</a:t>
            </a:r>
            <a:endParaRPr lang="fr-FR" sz="1400"/>
          </a:p>
          <a:p>
            <a:r>
              <a:rPr lang="fr-FR" sz="1400" err="1"/>
              <a:t>Dynamic</a:t>
            </a:r>
            <a:r>
              <a:rPr lang="fr-FR" sz="1400"/>
              <a:t> </a:t>
            </a:r>
            <a:r>
              <a:rPr lang="fr-FR" sz="1400" err="1"/>
              <a:t>Programming</a:t>
            </a:r>
            <a:r>
              <a:rPr lang="fr-FR" sz="1400"/>
              <a:t> : Not </a:t>
            </a:r>
            <a:r>
              <a:rPr lang="fr-FR" sz="1400" err="1"/>
              <a:t>affected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37965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34" grpId="0" animBg="1"/>
      <p:bldP spid="36" grpId="0"/>
      <p:bldP spid="3" grpId="0"/>
      <p:bldP spid="4" grpId="0"/>
      <p:bldP spid="40" grpId="0" animBg="1"/>
      <p:bldP spid="41" grpId="0"/>
      <p:bldP spid="42" grpId="0"/>
      <p:bldP spid="43" grpId="0" animBg="1"/>
      <p:bldP spid="50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93345"/>
              </p:ext>
            </p:extLst>
          </p:nvPr>
        </p:nvGraphicFramePr>
        <p:xfrm>
          <a:off x="193964" y="2115236"/>
          <a:ext cx="10998998" cy="42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3358">
                  <a:extLst>
                    <a:ext uri="{9D8B030D-6E8A-4147-A177-3AD203B41FA5}">
                      <a16:colId xmlns:a16="http://schemas.microsoft.com/office/drawing/2014/main" val="2386992955"/>
                    </a:ext>
                  </a:extLst>
                </a:gridCol>
                <a:gridCol w="1229838">
                  <a:extLst>
                    <a:ext uri="{9D8B030D-6E8A-4147-A177-3AD203B41FA5}">
                      <a16:colId xmlns:a16="http://schemas.microsoft.com/office/drawing/2014/main" val="2568181037"/>
                    </a:ext>
                  </a:extLst>
                </a:gridCol>
                <a:gridCol w="1432876">
                  <a:extLst>
                    <a:ext uri="{9D8B030D-6E8A-4147-A177-3AD203B41FA5}">
                      <a16:colId xmlns:a16="http://schemas.microsoft.com/office/drawing/2014/main" val="770041554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263398616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24277200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4241535314"/>
                    </a:ext>
                  </a:extLst>
                </a:gridCol>
                <a:gridCol w="1014107">
                  <a:extLst>
                    <a:ext uri="{9D8B030D-6E8A-4147-A177-3AD203B41FA5}">
                      <a16:colId xmlns:a16="http://schemas.microsoft.com/office/drawing/2014/main" val="2386638412"/>
                    </a:ext>
                  </a:extLst>
                </a:gridCol>
                <a:gridCol w="940990">
                  <a:extLst>
                    <a:ext uri="{9D8B030D-6E8A-4147-A177-3AD203B41FA5}">
                      <a16:colId xmlns:a16="http://schemas.microsoft.com/office/drawing/2014/main" val="792617658"/>
                    </a:ext>
                  </a:extLst>
                </a:gridCol>
              </a:tblGrid>
              <a:tr h="440769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</a:rPr>
                        <a:t>Method</a:t>
                      </a:r>
                      <a:r>
                        <a:rPr lang="fr-FR" sz="1100" b="1" baseline="0">
                          <a:solidFill>
                            <a:schemeClr val="bg1"/>
                          </a:solidFill>
                        </a:rPr>
                        <a:t> / Parameter</a:t>
                      </a:r>
                      <a:endParaRPr lang="fr-FR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Maximum authorized speed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Initial speed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Percentage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of the slope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Mass of the vehicle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Rolling resistant coefficient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Time to travel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Distance</a:t>
                      </a:r>
                      <a:r>
                        <a:rPr lang="fr-FR" sz="1100" baseline="0">
                          <a:solidFill>
                            <a:schemeClr val="bg1"/>
                          </a:solidFill>
                        </a:rPr>
                        <a:t> to travel</a:t>
                      </a:r>
                      <a:endParaRPr lang="fr-FR" sz="11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4650"/>
                  </a:ext>
                </a:extLst>
              </a:tr>
              <a:tr h="818572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</a:rPr>
                        <a:t>Iterative</a:t>
                      </a:r>
                      <a:r>
                        <a:rPr lang="fr-FR" sz="1100" b="1" baseline="0">
                          <a:solidFill>
                            <a:schemeClr val="bg1"/>
                          </a:solidFill>
                        </a:rPr>
                        <a:t> algorithm</a:t>
                      </a:r>
                      <a:endParaRPr lang="fr-FR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The </a:t>
                      </a:r>
                      <a:r>
                        <a:rPr lang="fr-FR" sz="1100" err="1"/>
                        <a:t>vehicle</a:t>
                      </a:r>
                      <a:r>
                        <a:rPr lang="fr-FR" sz="1100"/>
                        <a:t> arrives</a:t>
                      </a:r>
                      <a:r>
                        <a:rPr lang="fr-FR" sz="1100" baseline="0"/>
                        <a:t> or not at </a:t>
                      </a:r>
                      <a:r>
                        <a:rPr lang="fr-FR" sz="1100" baseline="0" err="1"/>
                        <a:t>his</a:t>
                      </a:r>
                      <a:r>
                        <a:rPr lang="fr-FR" sz="1100" baseline="0"/>
                        <a:t> destination</a:t>
                      </a:r>
                    </a:p>
                    <a:p>
                      <a:pPr algn="ctr"/>
                      <a:r>
                        <a:rPr lang="fr-FR" sz="1100" baseline="0"/>
                        <a:t>-&gt; </a:t>
                      </a:r>
                      <a:r>
                        <a:rPr lang="fr-FR" sz="1100" baseline="0" err="1"/>
                        <a:t>Increase</a:t>
                      </a:r>
                      <a:r>
                        <a:rPr lang="fr-FR" sz="1100" baseline="0"/>
                        <a:t> the </a:t>
                      </a:r>
                      <a:r>
                        <a:rPr lang="fr-FR" sz="1100" baseline="0" err="1"/>
                        <a:t>compute</a:t>
                      </a:r>
                      <a:r>
                        <a:rPr lang="fr-FR" sz="1100" baseline="0"/>
                        <a:t> time</a:t>
                      </a:r>
                      <a:endParaRPr lang="fr-FR" sz="110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A</a:t>
                      </a:r>
                      <a:r>
                        <a:rPr lang="fr-FR" sz="1100" baseline="0"/>
                        <a:t> higher initial speed than the maximum authorized speed decreases the compute time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</a:t>
                      </a:r>
                      <a:r>
                        <a:rPr lang="fr-FR" sz="1100" baseline="0"/>
                        <a:t> </a:t>
                      </a:r>
                      <a:r>
                        <a:rPr lang="fr-FR" sz="1100" baseline="0" err="1"/>
                        <a:t>effect</a:t>
                      </a:r>
                      <a:r>
                        <a:rPr lang="fr-FR" sz="1100" baseline="0"/>
                        <a:t> on </a:t>
                      </a:r>
                      <a:r>
                        <a:rPr lang="fr-FR" sz="1100" baseline="0" err="1"/>
                        <a:t>compute</a:t>
                      </a:r>
                      <a:r>
                        <a:rPr lang="fr-FR" sz="1100" baseline="0"/>
                        <a:t> time</a:t>
                      </a:r>
                      <a:endParaRPr lang="fr-FR" sz="110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Increase the computational load 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12989"/>
                  </a:ext>
                </a:extLst>
              </a:tr>
              <a:tr h="440769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</a:rPr>
                        <a:t>Dynamic</a:t>
                      </a:r>
                      <a:r>
                        <a:rPr lang="fr-FR" sz="1100" b="1" baseline="0">
                          <a:solidFill>
                            <a:schemeClr val="bg1"/>
                          </a:solidFill>
                        </a:rPr>
                        <a:t> Programming</a:t>
                      </a:r>
                      <a:endParaRPr lang="fr-FR" sz="11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 baseline="0"/>
                        <a:t> time</a:t>
                      </a:r>
                      <a:endParaRPr lang="fr-FR" sz="110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</a:t>
                      </a:r>
                      <a:r>
                        <a:rPr lang="fr-FR" sz="1100" baseline="0"/>
                        <a:t> </a:t>
                      </a:r>
                      <a:r>
                        <a:rPr lang="fr-FR" sz="1100" baseline="0" err="1"/>
                        <a:t>compute</a:t>
                      </a:r>
                      <a:r>
                        <a:rPr lang="fr-FR" sz="1100" baseline="0"/>
                        <a:t> time</a:t>
                      </a:r>
                      <a:endParaRPr lang="fr-FR" sz="110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 No effect on compute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0136"/>
                  </a:ext>
                </a:extLst>
              </a:tr>
              <a:tr h="1070440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</a:rPr>
                        <a:t>MPC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The </a:t>
                      </a:r>
                      <a:r>
                        <a:rPr lang="fr-FR" sz="1100" err="1"/>
                        <a:t>presence</a:t>
                      </a:r>
                      <a:r>
                        <a:rPr lang="fr-FR" sz="1100" baseline="0"/>
                        <a:t> of the </a:t>
                      </a:r>
                      <a:r>
                        <a:rPr lang="fr-FR" sz="1100" baseline="0" err="1"/>
                        <a:t>braking</a:t>
                      </a:r>
                      <a:r>
                        <a:rPr lang="fr-FR" sz="1100" baseline="0"/>
                        <a:t> </a:t>
                      </a:r>
                      <a:r>
                        <a:rPr lang="fr-FR" sz="1100" baseline="0" err="1"/>
                        <a:t>step</a:t>
                      </a:r>
                      <a:r>
                        <a:rPr lang="fr-FR" sz="1100" baseline="0"/>
                        <a:t> </a:t>
                      </a:r>
                      <a:r>
                        <a:rPr lang="fr-FR" sz="1100" baseline="0" err="1"/>
                        <a:t>increase</a:t>
                      </a:r>
                      <a:r>
                        <a:rPr lang="fr-FR" sz="1100" baseline="0"/>
                        <a:t> the </a:t>
                      </a:r>
                      <a:r>
                        <a:rPr lang="fr-FR" sz="1100" baseline="0" err="1"/>
                        <a:t>compute</a:t>
                      </a:r>
                      <a:r>
                        <a:rPr lang="fr-FR" sz="1100" baseline="0"/>
                        <a:t> time</a:t>
                      </a:r>
                      <a:endParaRPr lang="fr-FR" sz="11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No </a:t>
                      </a:r>
                      <a:r>
                        <a:rPr lang="fr-FR" sz="1100" err="1"/>
                        <a:t>effect</a:t>
                      </a:r>
                      <a:r>
                        <a:rPr lang="fr-FR" sz="1100"/>
                        <a:t> on </a:t>
                      </a:r>
                      <a:r>
                        <a:rPr lang="fr-FR" sz="1100" err="1"/>
                        <a:t>compute</a:t>
                      </a:r>
                      <a:r>
                        <a:rPr lang="fr-FR" sz="1100"/>
                        <a:t> time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The percentage of the slope affect the accceleration of the vehicle and the final position</a:t>
                      </a: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sz="1100" baseline="0"/>
                        <a:t>-&gt; try to get the vehicle to the final position </a:t>
                      </a:r>
                      <a:endParaRPr lang="fr-FR" sz="11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The mass affects the acceleration</a:t>
                      </a:r>
                      <a:r>
                        <a:rPr lang="fr-FR" sz="1100" baseline="0"/>
                        <a:t> of the vehicle and the final position</a:t>
                      </a:r>
                    </a:p>
                    <a:p>
                      <a:pPr algn="ctr"/>
                      <a:r>
                        <a:rPr lang="fr-FR" sz="1100" baseline="0"/>
                        <a:t>-&gt; try to get the vehicle to the final position </a:t>
                      </a:r>
                      <a:endParaRPr lang="fr-FR" sz="11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The coefficient affects the acceleration</a:t>
                      </a:r>
                      <a:r>
                        <a:rPr lang="fr-FR" sz="1100" baseline="0"/>
                        <a:t> of the vehicle and the final position</a:t>
                      </a:r>
                    </a:p>
                    <a:p>
                      <a:pPr algn="ctr"/>
                      <a:r>
                        <a:rPr lang="fr-FR" sz="1100" baseline="0"/>
                        <a:t>-&gt; try to get the vehicle to the final position </a:t>
                      </a:r>
                      <a:endParaRPr lang="fr-FR" sz="11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Part of an </a:t>
                      </a:r>
                      <a:r>
                        <a:rPr lang="fr-FR" sz="1100" err="1"/>
                        <a:t>another</a:t>
                      </a:r>
                      <a:r>
                        <a:rPr lang="fr-FR" sz="1100" baseline="0"/>
                        <a:t> </a:t>
                      </a:r>
                      <a:r>
                        <a:rPr lang="fr-FR" sz="1100" baseline="0" err="1"/>
                        <a:t>study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Part of an </a:t>
                      </a:r>
                      <a:r>
                        <a:rPr lang="fr-FR" sz="1100" err="1"/>
                        <a:t>another</a:t>
                      </a:r>
                      <a:r>
                        <a:rPr lang="fr-FR" sz="1100"/>
                        <a:t> </a:t>
                      </a:r>
                      <a:r>
                        <a:rPr lang="fr-FR" sz="1100" err="1"/>
                        <a:t>study</a:t>
                      </a:r>
                      <a:endParaRPr lang="fr-FR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603162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98B232-C34E-4B94-9C5C-D8038086D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530" y="127212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400">
                <a:ea typeface="Verdana"/>
                <a:cs typeface="Verdana"/>
              </a:rPr>
              <a:t>Présentation </a:t>
            </a:r>
            <a:r>
              <a:rPr lang="fr-FR" sz="2400" err="1">
                <a:ea typeface="Verdana"/>
                <a:cs typeface="Verdana"/>
              </a:rPr>
              <a:t>NAVeco</a:t>
            </a:r>
            <a:endParaRPr lang="fr-FR" sz="2400"/>
          </a:p>
        </p:txBody>
      </p:sp>
      <p:sp>
        <p:nvSpPr>
          <p:cNvPr id="38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982662" y="6360296"/>
            <a:ext cx="8561387" cy="280987"/>
          </a:xfrm>
        </p:spPr>
        <p:txBody>
          <a:bodyPr/>
          <a:lstStyle/>
          <a:p>
            <a:r>
              <a:rPr lang="fr-FR"/>
              <a:t>RAP N°2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  |  Internal  |  Version 3.0 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21AE732-3AF1-44E8-9E6E-F6B9406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6" y="490383"/>
            <a:ext cx="11806616" cy="389950"/>
          </a:xfrm>
        </p:spPr>
        <p:txBody>
          <a:bodyPr/>
          <a:lstStyle/>
          <a:p>
            <a:r>
              <a:rPr lang="fr-FR" sz="2400" err="1">
                <a:ea typeface="+mj-lt"/>
                <a:cs typeface="+mj-lt"/>
              </a:rPr>
              <a:t>Optimization</a:t>
            </a:r>
            <a:r>
              <a:rPr lang="fr-FR" sz="2400">
                <a:ea typeface="+mj-lt"/>
                <a:cs typeface="+mj-lt"/>
              </a:rPr>
              <a:t> </a:t>
            </a:r>
            <a:r>
              <a:rPr lang="fr-FR" sz="2400" err="1">
                <a:ea typeface="+mj-lt"/>
                <a:cs typeface="+mj-lt"/>
              </a:rPr>
              <a:t>methods</a:t>
            </a:r>
            <a:r>
              <a:rPr lang="fr-FR" sz="2400">
                <a:ea typeface="+mj-lt"/>
                <a:cs typeface="+mj-lt"/>
              </a:rPr>
              <a:t> : </a:t>
            </a:r>
            <a:r>
              <a:rPr lang="fr-FR" sz="2400" err="1">
                <a:ea typeface="+mj-lt"/>
                <a:cs typeface="+mj-lt"/>
              </a:rPr>
              <a:t>Study</a:t>
            </a:r>
            <a:r>
              <a:rPr lang="fr-FR" sz="2400">
                <a:ea typeface="+mj-lt"/>
                <a:cs typeface="+mj-lt"/>
              </a:rPr>
              <a:t> the impact of </a:t>
            </a:r>
            <a:r>
              <a:rPr lang="fr-FR" sz="2400" err="1">
                <a:ea typeface="+mj-lt"/>
                <a:cs typeface="+mj-lt"/>
              </a:rPr>
              <a:t>different</a:t>
            </a:r>
            <a:r>
              <a:rPr lang="fr-FR" sz="2400">
                <a:ea typeface="+mj-lt"/>
                <a:cs typeface="+mj-lt"/>
              </a:rPr>
              <a:t> </a:t>
            </a:r>
            <a:r>
              <a:rPr lang="fr-FR" sz="2400" err="1">
                <a:ea typeface="+mj-lt"/>
                <a:cs typeface="+mj-lt"/>
              </a:rPr>
              <a:t>parameters</a:t>
            </a:r>
            <a:r>
              <a:rPr lang="fr-FR" sz="2400">
                <a:ea typeface="+mj-lt"/>
                <a:cs typeface="+mj-lt"/>
              </a:rPr>
              <a:t> on the </a:t>
            </a:r>
            <a:r>
              <a:rPr lang="fr-FR" sz="2400" err="1">
                <a:ea typeface="+mj-lt"/>
                <a:cs typeface="+mj-lt"/>
              </a:rPr>
              <a:t>compute</a:t>
            </a:r>
            <a:r>
              <a:rPr lang="fr-FR" sz="2400">
                <a:ea typeface="+mj-lt"/>
                <a:cs typeface="+mj-lt"/>
              </a:rPr>
              <a:t> time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7583B-20B9-4BF7-90BD-35EC68A9A872}"/>
              </a:ext>
            </a:extLst>
          </p:cNvPr>
          <p:cNvSpPr/>
          <p:nvPr/>
        </p:nvSpPr>
        <p:spPr>
          <a:xfrm>
            <a:off x="193964" y="1222730"/>
            <a:ext cx="10998998" cy="806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515924" y="1278880"/>
            <a:ext cx="1301345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Objective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5456" y="1594026"/>
            <a:ext cx="984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/>
              <a:t>Determine</a:t>
            </a:r>
            <a:r>
              <a:rPr lang="fr-FR" sz="1600"/>
              <a:t> </a:t>
            </a:r>
            <a:r>
              <a:rPr lang="fr-FR" sz="1600" err="1"/>
              <a:t>which</a:t>
            </a:r>
            <a:r>
              <a:rPr lang="fr-FR" sz="1600"/>
              <a:t> </a:t>
            </a:r>
            <a:r>
              <a:rPr lang="fr-FR" sz="1600" err="1"/>
              <a:t>algorithm</a:t>
            </a:r>
            <a:r>
              <a:rPr lang="fr-FR" sz="1600"/>
              <a:t> </a:t>
            </a:r>
            <a:r>
              <a:rPr lang="fr-FR" sz="1600" err="1"/>
              <a:t>respond</a:t>
            </a:r>
            <a:r>
              <a:rPr lang="fr-FR" sz="1600"/>
              <a:t> best to important </a:t>
            </a:r>
            <a:r>
              <a:rPr lang="fr-FR" sz="1600" err="1"/>
              <a:t>varying</a:t>
            </a:r>
            <a:r>
              <a:rPr lang="fr-FR" sz="1600"/>
              <a:t> </a:t>
            </a:r>
            <a:r>
              <a:rPr lang="fr-FR" sz="1600" err="1"/>
              <a:t>parameters</a:t>
            </a:r>
            <a:r>
              <a:rPr lang="fr-FR" sz="1600"/>
              <a:t> of the segment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193964" y="2115236"/>
            <a:ext cx="10998998" cy="422148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104C748-C173-4A24-9DA7-B6BFAEA84669}"/>
              </a:ext>
            </a:extLst>
          </p:cNvPr>
          <p:cNvSpPr txBox="1">
            <a:spLocks/>
          </p:cNvSpPr>
          <p:nvPr/>
        </p:nvSpPr>
        <p:spPr>
          <a:xfrm>
            <a:off x="388619" y="6360296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08716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5271442" y="872085"/>
            <a:ext cx="6689028" cy="2393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98B232-C34E-4B94-9C5C-D8038086D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530" y="127212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400">
                <a:ea typeface="Verdana"/>
                <a:cs typeface="Verdana"/>
              </a:rPr>
              <a:t>Présentation </a:t>
            </a:r>
            <a:r>
              <a:rPr lang="fr-FR" sz="2400" err="1">
                <a:ea typeface="Verdana"/>
                <a:cs typeface="Verdana"/>
              </a:rPr>
              <a:t>NAVeco</a:t>
            </a:r>
            <a:endParaRPr lang="fr-FR" sz="2400"/>
          </a:p>
        </p:txBody>
      </p:sp>
      <p:sp>
        <p:nvSpPr>
          <p:cNvPr id="38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729820" y="6476313"/>
            <a:ext cx="8561387" cy="280987"/>
          </a:xfrm>
        </p:spPr>
        <p:txBody>
          <a:bodyPr/>
          <a:lstStyle/>
          <a:p>
            <a:r>
              <a:rPr lang="fr-FR"/>
              <a:t>RAP N°2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  |  Internal  |  Version 3.0 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21AE732-3AF1-44E8-9E6E-F6B9406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17" y="481912"/>
            <a:ext cx="11142532" cy="389950"/>
          </a:xfrm>
        </p:spPr>
        <p:txBody>
          <a:bodyPr/>
          <a:lstStyle/>
          <a:p>
            <a:r>
              <a:rPr lang="fr-FR" sz="2400" err="1">
                <a:ea typeface="+mj-lt"/>
                <a:cs typeface="+mj-lt"/>
              </a:rPr>
              <a:t>Prediction</a:t>
            </a:r>
            <a:r>
              <a:rPr lang="fr-FR" sz="2400">
                <a:ea typeface="+mj-lt"/>
                <a:cs typeface="+mj-lt"/>
              </a:rPr>
              <a:t> Horizon and Time </a:t>
            </a:r>
            <a:r>
              <a:rPr lang="fr-FR" sz="2400" err="1">
                <a:ea typeface="+mj-lt"/>
                <a:cs typeface="+mj-lt"/>
              </a:rPr>
              <a:t>sample</a:t>
            </a:r>
            <a:r>
              <a:rPr lang="fr-FR" sz="2400">
                <a:ea typeface="+mj-lt"/>
                <a:cs typeface="+mj-lt"/>
              </a:rPr>
              <a:t> pair </a:t>
            </a:r>
            <a:r>
              <a:rPr lang="fr-FR" sz="2400" err="1">
                <a:ea typeface="+mj-lt"/>
                <a:cs typeface="+mj-lt"/>
              </a:rPr>
              <a:t>study</a:t>
            </a:r>
            <a:endParaRPr lang="fr-FR" sz="2400">
              <a:ea typeface="+mj-lt"/>
              <a:cs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284585" y="853387"/>
            <a:ext cx="4873601" cy="546459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362584" y="936904"/>
            <a:ext cx="4592511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Last RAP :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Optimization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time and final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energy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of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retained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binomial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15999" y="5266877"/>
            <a:ext cx="483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 </a:t>
            </a:r>
            <a:r>
              <a:rPr lang="fr-FR" sz="1400" b="1"/>
              <a:t>RESULT : </a:t>
            </a:r>
            <a:r>
              <a:rPr lang="fr-FR" sz="1200"/>
              <a:t>For a distance of 1 000 </a:t>
            </a:r>
            <a:r>
              <a:rPr lang="fr-FR" sz="1200" err="1"/>
              <a:t>meters</a:t>
            </a:r>
            <a:r>
              <a:rPr lang="fr-FR" sz="1200"/>
              <a:t> and a duration of 60 seconds, </a:t>
            </a:r>
            <a:r>
              <a:rPr lang="fr-FR" sz="1200" err="1"/>
              <a:t>we</a:t>
            </a:r>
            <a:r>
              <a:rPr lang="fr-FR" sz="1200"/>
              <a:t> have </a:t>
            </a:r>
            <a:r>
              <a:rPr lang="fr-FR" sz="1200" err="1"/>
              <a:t>chosen</a:t>
            </a:r>
            <a:r>
              <a:rPr lang="fr-FR" sz="1200"/>
              <a:t> the pair (6, 2).</a:t>
            </a:r>
            <a:endParaRPr lang="fr-FR" sz="1400"/>
          </a:p>
        </p:txBody>
      </p:sp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935557"/>
              </p:ext>
            </p:extLst>
          </p:nvPr>
        </p:nvGraphicFramePr>
        <p:xfrm>
          <a:off x="-835216" y="1688362"/>
          <a:ext cx="7003326" cy="3455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2446595" y="3776451"/>
            <a:ext cx="202845" cy="910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5311014" y="882233"/>
            <a:ext cx="488828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Distance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errors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of (6,2) binomial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389209"/>
              </p:ext>
            </p:extLst>
          </p:nvPr>
        </p:nvGraphicFramePr>
        <p:xfrm>
          <a:off x="5311014" y="1179712"/>
          <a:ext cx="6658859" cy="198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5262039" y="2958018"/>
            <a:ext cx="489699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/>
              <a:t>The position </a:t>
            </a:r>
            <a:r>
              <a:rPr lang="fr-FR" sz="1200" err="1"/>
              <a:t>error</a:t>
            </a:r>
            <a:r>
              <a:rPr lang="fr-FR" sz="1200"/>
              <a:t> </a:t>
            </a:r>
            <a:r>
              <a:rPr lang="fr-FR" sz="1200" err="1"/>
              <a:t>does</a:t>
            </a:r>
            <a:r>
              <a:rPr lang="fr-FR" sz="1200"/>
              <a:t> not </a:t>
            </a:r>
            <a:r>
              <a:rPr lang="fr-FR" sz="1200" err="1"/>
              <a:t>exceed</a:t>
            </a:r>
            <a:r>
              <a:rPr lang="fr-FR" sz="1200"/>
              <a:t> 9 </a:t>
            </a:r>
            <a:r>
              <a:rPr lang="fr-FR" sz="1200" err="1"/>
              <a:t>meters</a:t>
            </a:r>
            <a:r>
              <a:rPr lang="fr-FR" sz="1200"/>
              <a:t>.</a:t>
            </a:r>
          </a:p>
        </p:txBody>
      </p:sp>
      <p:graphicFrame>
        <p:nvGraphicFramePr>
          <p:cNvPr id="32" name="Graphique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476987"/>
              </p:ext>
            </p:extLst>
          </p:nvPr>
        </p:nvGraphicFramePr>
        <p:xfrm>
          <a:off x="5262039" y="3585682"/>
          <a:ext cx="6585176" cy="2767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5262039" y="3367013"/>
            <a:ext cx="6689028" cy="295096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5393744" y="3382529"/>
            <a:ext cx="613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Optimization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time and final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energy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of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retained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binomial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93743" y="4001010"/>
            <a:ext cx="225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D =7000m</a:t>
            </a:r>
          </a:p>
          <a:p>
            <a:r>
              <a:rPr lang="fr-FR" sz="1200"/>
              <a:t>T = 500s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6868" y="5040681"/>
            <a:ext cx="226423" cy="76426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542633" y="5040681"/>
            <a:ext cx="226423" cy="76426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numéro de diapositive 1">
            <a:extLst>
              <a:ext uri="{FF2B5EF4-FFF2-40B4-BE49-F238E27FC236}">
                <a16:creationId xmlns:a16="http://schemas.microsoft.com/office/drawing/2014/main" id="{0104C748-C173-4A24-9DA7-B6BFAEA84669}"/>
              </a:ext>
            </a:extLst>
          </p:cNvPr>
          <p:cNvSpPr txBox="1">
            <a:spLocks/>
          </p:cNvSpPr>
          <p:nvPr/>
        </p:nvSpPr>
        <p:spPr>
          <a:xfrm>
            <a:off x="135777" y="6474743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7828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13" grpId="0"/>
      <p:bldP spid="25" grpId="0"/>
      <p:bldGraphic spid="18" grpId="0">
        <p:bldAsOne/>
      </p:bldGraphic>
      <p:bldP spid="8" grpId="0" animBg="1"/>
      <p:bldP spid="22" grpId="0"/>
      <p:bldGraphic spid="24" grpId="0">
        <p:bldAsOne/>
      </p:bldGraphic>
      <p:bldP spid="29" grpId="0"/>
      <p:bldGraphic spid="32" grpId="0">
        <p:bldAsOne/>
      </p:bldGraphic>
      <p:bldP spid="34" grpId="0" animBg="1"/>
      <p:bldP spid="35" grpId="0"/>
      <p:bldP spid="10" grpId="0"/>
      <p:bldP spid="11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98B232-C34E-4B94-9C5C-D8038086D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530" y="127212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400">
                <a:ea typeface="Verdana"/>
                <a:cs typeface="Verdana"/>
              </a:rPr>
              <a:t>Présentation </a:t>
            </a:r>
            <a:r>
              <a:rPr lang="fr-FR" sz="2400" err="1">
                <a:ea typeface="Verdana"/>
                <a:cs typeface="Verdana"/>
              </a:rPr>
              <a:t>NAVeco</a:t>
            </a:r>
            <a:endParaRPr lang="fr-FR" sz="2400"/>
          </a:p>
        </p:txBody>
      </p:sp>
      <p:sp>
        <p:nvSpPr>
          <p:cNvPr id="38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  |  Internal  |  Version 3.0 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21AE732-3AF1-44E8-9E6E-F6B9406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17" y="612526"/>
            <a:ext cx="11142532" cy="389950"/>
          </a:xfrm>
        </p:spPr>
        <p:txBody>
          <a:bodyPr/>
          <a:lstStyle/>
          <a:p>
            <a:r>
              <a:rPr lang="fr-FR" sz="2800" err="1">
                <a:ea typeface="+mj-lt"/>
                <a:cs typeface="+mj-lt"/>
              </a:rPr>
              <a:t>Prediction</a:t>
            </a:r>
            <a:r>
              <a:rPr lang="fr-FR" sz="2800">
                <a:ea typeface="+mj-lt"/>
                <a:cs typeface="+mj-lt"/>
              </a:rPr>
              <a:t> Horizon and Time </a:t>
            </a:r>
            <a:r>
              <a:rPr lang="fr-FR" sz="2800" err="1">
                <a:ea typeface="+mj-lt"/>
                <a:cs typeface="+mj-lt"/>
              </a:rPr>
              <a:t>sample</a:t>
            </a:r>
            <a:r>
              <a:rPr lang="fr-FR" sz="2800">
                <a:ea typeface="+mj-lt"/>
                <a:cs typeface="+mj-lt"/>
              </a:rPr>
              <a:t> pair </a:t>
            </a:r>
            <a:r>
              <a:rPr lang="fr-FR" sz="2800" err="1">
                <a:ea typeface="+mj-lt"/>
                <a:cs typeface="+mj-lt"/>
              </a:rPr>
              <a:t>study</a:t>
            </a:r>
            <a:endParaRPr lang="fr-FR" sz="2800">
              <a:ea typeface="+mj-lt"/>
              <a:cs typeface="+mj-lt"/>
            </a:endParaRPr>
          </a:p>
        </p:txBody>
      </p:sp>
      <p:sp>
        <p:nvSpPr>
          <p:cNvPr id="17" name="Espace réservé du numéro de diapositive 1">
            <a:extLst>
              <a:ext uri="{FF2B5EF4-FFF2-40B4-BE49-F238E27FC236}">
                <a16:creationId xmlns:a16="http://schemas.microsoft.com/office/drawing/2014/main" id="{0104C748-C173-4A24-9DA7-B6BFAEA84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051121" y="5320059"/>
            <a:ext cx="2743200" cy="365125"/>
          </a:xfrm>
        </p:spPr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385996" y="1080754"/>
            <a:ext cx="11127953" cy="5123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469288" y="1156375"/>
            <a:ext cx="5563746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Test Protocol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5996" y="1668179"/>
            <a:ext cx="640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Distance : 1 000m to 100 000m (</a:t>
            </a:r>
            <a:r>
              <a:rPr lang="fr-FR" sz="1600" err="1"/>
              <a:t>logarithmic</a:t>
            </a:r>
            <a:r>
              <a:rPr lang="fr-FR" sz="1600"/>
              <a:t> </a:t>
            </a:r>
            <a:r>
              <a:rPr lang="fr-FR" sz="1600" err="1"/>
              <a:t>scale</a:t>
            </a:r>
            <a:r>
              <a:rPr lang="fr-FR" sz="1600"/>
              <a:t>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07604" y="2315750"/>
                <a:ext cx="987193" cy="439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40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04" y="2315750"/>
                <a:ext cx="987193" cy="439672"/>
              </a:xfrm>
              <a:prstGeom prst="rect">
                <a:avLst/>
              </a:prstGeom>
              <a:blipFill>
                <a:blip r:embed="rId3"/>
                <a:stretch>
                  <a:fillRect l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5949972" y="2332203"/>
                <a:ext cx="1000146" cy="439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2" y="2332203"/>
                <a:ext cx="1000146" cy="439672"/>
              </a:xfrm>
              <a:prstGeom prst="rect">
                <a:avLst/>
              </a:prstGeom>
              <a:blipFill>
                <a:blip r:embed="rId4"/>
                <a:stretch>
                  <a:fillRect l="-3659" t="-1389" r="-122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385996" y="2362894"/>
            <a:ext cx="263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For </a:t>
            </a:r>
            <a:r>
              <a:rPr lang="fr-FR" sz="1600" err="1"/>
              <a:t>each</a:t>
            </a:r>
            <a:r>
              <a:rPr lang="fr-FR" sz="1600"/>
              <a:t> distance </a:t>
            </a:r>
            <a:r>
              <a:rPr lang="fr-FR"/>
              <a:t>: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819776" y="2383335"/>
            <a:ext cx="40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to</a:t>
            </a:r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037587" y="2369724"/>
            <a:ext cx="229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(</a:t>
            </a:r>
            <a:r>
              <a:rPr lang="fr-FR" sz="1600" err="1"/>
              <a:t>logarithmic</a:t>
            </a:r>
            <a:r>
              <a:rPr lang="fr-FR" sz="1600"/>
              <a:t> </a:t>
            </a:r>
            <a:r>
              <a:rPr lang="fr-FR" sz="1600" err="1"/>
              <a:t>scale</a:t>
            </a:r>
            <a:r>
              <a:rPr lang="fr-FR" sz="1600"/>
              <a:t>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71417" y="3143817"/>
            <a:ext cx="9751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For </a:t>
            </a:r>
            <a:r>
              <a:rPr lang="fr-FR" sz="1600" err="1"/>
              <a:t>each</a:t>
            </a:r>
            <a:r>
              <a:rPr lang="fr-FR" sz="1600"/>
              <a:t> time : Test and </a:t>
            </a:r>
            <a:r>
              <a:rPr lang="fr-FR" sz="1600" err="1"/>
              <a:t>save</a:t>
            </a:r>
            <a:r>
              <a:rPr lang="fr-FR" sz="1600"/>
              <a:t> </a:t>
            </a:r>
            <a:r>
              <a:rPr lang="fr-FR" sz="1600" err="1"/>
              <a:t>every</a:t>
            </a:r>
            <a:r>
              <a:rPr lang="fr-FR" sz="1600"/>
              <a:t> </a:t>
            </a:r>
            <a:r>
              <a:rPr lang="fr-FR" sz="1600" err="1"/>
              <a:t>combination</a:t>
            </a:r>
            <a:r>
              <a:rPr lang="fr-FR" sz="1600"/>
              <a:t> of </a:t>
            </a:r>
            <a:r>
              <a:rPr lang="fr-FR" sz="1600" err="1"/>
              <a:t>Prediction</a:t>
            </a:r>
            <a:r>
              <a:rPr lang="fr-FR" sz="1600"/>
              <a:t> Horizon and Time </a:t>
            </a:r>
            <a:r>
              <a:rPr lang="fr-FR" sz="1600" err="1"/>
              <a:t>sample</a:t>
            </a:r>
            <a:r>
              <a:rPr lang="fr-FR" sz="1600"/>
              <a:t> 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27640" y="4269039"/>
            <a:ext cx="5515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err="1"/>
              <a:t>Advantages</a:t>
            </a:r>
            <a:r>
              <a:rPr lang="fr-FR" sz="140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err="1"/>
              <a:t>Create</a:t>
            </a:r>
            <a:r>
              <a:rPr lang="fr-FR" sz="1400"/>
              <a:t> a </a:t>
            </a:r>
            <a:r>
              <a:rPr lang="fr-FR" sz="1400" err="1"/>
              <a:t>database</a:t>
            </a:r>
            <a:r>
              <a:rPr lang="fr-FR" sz="1400"/>
              <a:t> of </a:t>
            </a:r>
            <a:r>
              <a:rPr lang="fr-FR" sz="1400" err="1"/>
              <a:t>every</a:t>
            </a:r>
            <a:r>
              <a:rPr lang="fr-FR" sz="1400"/>
              <a:t> binomial and </a:t>
            </a:r>
            <a:r>
              <a:rPr lang="fr-FR" sz="1400" err="1"/>
              <a:t>extract</a:t>
            </a:r>
            <a:r>
              <a:rPr lang="fr-FR" sz="1400"/>
              <a:t> the optimal </a:t>
            </a:r>
            <a:r>
              <a:rPr lang="fr-FR" sz="1400" err="1"/>
              <a:t>according</a:t>
            </a:r>
            <a:r>
              <a:rPr lang="fr-FR" sz="1400"/>
              <a:t> to permissible position </a:t>
            </a:r>
            <a:r>
              <a:rPr lang="fr-FR" sz="1400" err="1"/>
              <a:t>error</a:t>
            </a:r>
            <a:endParaRPr lang="fr-F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Combine 3 tests in a single simulation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444449" y="4406790"/>
            <a:ext cx="4149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err="1"/>
              <a:t>Disadvantages</a:t>
            </a:r>
            <a:r>
              <a:rPr lang="fr-FR" sz="140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err="1"/>
              <a:t>Very</a:t>
            </a:r>
            <a:r>
              <a:rPr lang="fr-FR" sz="1400"/>
              <a:t> high </a:t>
            </a:r>
            <a:r>
              <a:rPr lang="fr-FR" sz="1400" err="1"/>
              <a:t>compute</a:t>
            </a:r>
            <a:r>
              <a:rPr lang="fr-FR" sz="1400"/>
              <a:t> time (193 800 tries)</a:t>
            </a:r>
          </a:p>
          <a:p>
            <a:endParaRPr lang="fr-FR" sz="1600"/>
          </a:p>
        </p:txBody>
      </p:sp>
      <p:sp>
        <p:nvSpPr>
          <p:cNvPr id="3" name="ZoneTexte 2"/>
          <p:cNvSpPr txBox="1"/>
          <p:nvPr/>
        </p:nvSpPr>
        <p:spPr>
          <a:xfrm>
            <a:off x="885606" y="1906745"/>
            <a:ext cx="229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err="1"/>
              <a:t>Number</a:t>
            </a:r>
            <a:r>
              <a:rPr lang="fr-FR" sz="1400" i="1"/>
              <a:t> of tries : 19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85607" y="2708278"/>
            <a:ext cx="229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err="1"/>
              <a:t>Number</a:t>
            </a:r>
            <a:r>
              <a:rPr lang="fr-FR" sz="1400" i="1"/>
              <a:t> of tries : 17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885605" y="3567927"/>
            <a:ext cx="229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err="1"/>
              <a:t>Number</a:t>
            </a:r>
            <a:r>
              <a:rPr lang="fr-FR" sz="1400" i="1"/>
              <a:t> of tries : 600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69288" y="5595983"/>
            <a:ext cx="1025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err="1"/>
              <a:t>Example</a:t>
            </a:r>
            <a:r>
              <a:rPr lang="fr-FR" sz="1600"/>
              <a:t> : </a:t>
            </a:r>
            <a:r>
              <a:rPr lang="fr-FR" sz="1400"/>
              <a:t>The duration of the test </a:t>
            </a:r>
            <a:r>
              <a:rPr lang="fr-FR" sz="1400" err="1"/>
              <a:t>with</a:t>
            </a:r>
            <a:r>
              <a:rPr lang="fr-FR" sz="1400"/>
              <a:t> a distance of 1 000m, </a:t>
            </a:r>
            <a:r>
              <a:rPr lang="fr-FR" sz="1400" err="1"/>
              <a:t>which</a:t>
            </a:r>
            <a:r>
              <a:rPr lang="fr-FR" sz="1400"/>
              <a:t> </a:t>
            </a:r>
            <a:r>
              <a:rPr lang="fr-FR" sz="1400" err="1"/>
              <a:t>represent</a:t>
            </a:r>
            <a:r>
              <a:rPr lang="fr-FR" sz="1400"/>
              <a:t> 10 200 tries, </a:t>
            </a:r>
            <a:r>
              <a:rPr lang="fr-FR" sz="1400" err="1"/>
              <a:t>was</a:t>
            </a:r>
            <a:r>
              <a:rPr lang="fr-FR" sz="1400"/>
              <a:t> 1 </a:t>
            </a:r>
            <a:r>
              <a:rPr lang="fr-FR" sz="1400" err="1"/>
              <a:t>week</a:t>
            </a:r>
            <a:r>
              <a:rPr lang="fr-FR" sz="1400"/>
              <a:t>.</a:t>
            </a:r>
            <a:endParaRPr lang="fr-FR" sz="1600"/>
          </a:p>
        </p:txBody>
      </p:sp>
      <p:sp>
        <p:nvSpPr>
          <p:cNvPr id="23" name="Espace réservé du numéro de diapositive 1">
            <a:extLst>
              <a:ext uri="{FF2B5EF4-FFF2-40B4-BE49-F238E27FC236}">
                <a16:creationId xmlns:a16="http://schemas.microsoft.com/office/drawing/2014/main" id="{0104C748-C173-4A24-9DA7-B6BFAEA84669}"/>
              </a:ext>
            </a:extLst>
          </p:cNvPr>
          <p:cNvSpPr txBox="1">
            <a:spLocks/>
          </p:cNvSpPr>
          <p:nvPr/>
        </p:nvSpPr>
        <p:spPr>
          <a:xfrm>
            <a:off x="291562" y="6302735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8416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0" grpId="0"/>
      <p:bldP spid="3" grpId="0"/>
      <p:bldP spid="36" grpId="0"/>
      <p:bldP spid="40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83" y="1688603"/>
            <a:ext cx="6474030" cy="3728128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98B232-C34E-4B94-9C5C-D8038086D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530" y="109795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400">
                <a:ea typeface="Verdana"/>
                <a:cs typeface="Verdana"/>
              </a:rPr>
              <a:t>Présentation </a:t>
            </a:r>
            <a:r>
              <a:rPr lang="fr-FR" sz="2400" err="1">
                <a:ea typeface="Verdana"/>
                <a:cs typeface="Verdana"/>
              </a:rPr>
              <a:t>NAVeco</a:t>
            </a:r>
            <a:endParaRPr lang="fr-FR" sz="2400"/>
          </a:p>
        </p:txBody>
      </p:sp>
      <p:sp>
        <p:nvSpPr>
          <p:cNvPr id="38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N°2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  |  Internal  |  Version 3.0 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21AE732-3AF1-44E8-9E6E-F6B9406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17" y="612526"/>
            <a:ext cx="11142532" cy="389950"/>
          </a:xfrm>
        </p:spPr>
        <p:txBody>
          <a:bodyPr/>
          <a:lstStyle/>
          <a:p>
            <a:r>
              <a:rPr lang="fr-FR" sz="2800" err="1">
                <a:ea typeface="+mj-lt"/>
                <a:cs typeface="+mj-lt"/>
              </a:rPr>
              <a:t>Prediction</a:t>
            </a:r>
            <a:r>
              <a:rPr lang="fr-FR" sz="2800">
                <a:ea typeface="+mj-lt"/>
                <a:cs typeface="+mj-lt"/>
              </a:rPr>
              <a:t> Horizon and Time </a:t>
            </a:r>
            <a:r>
              <a:rPr lang="fr-FR" sz="2800" err="1">
                <a:ea typeface="+mj-lt"/>
                <a:cs typeface="+mj-lt"/>
              </a:rPr>
              <a:t>sample</a:t>
            </a:r>
            <a:r>
              <a:rPr lang="fr-FR" sz="2800">
                <a:ea typeface="+mj-lt"/>
                <a:cs typeface="+mj-lt"/>
              </a:rPr>
              <a:t> pair </a:t>
            </a:r>
            <a:r>
              <a:rPr lang="fr-FR" sz="2800" err="1">
                <a:ea typeface="+mj-lt"/>
                <a:cs typeface="+mj-lt"/>
              </a:rPr>
              <a:t>study</a:t>
            </a:r>
            <a:endParaRPr lang="fr-FR" sz="2800">
              <a:ea typeface="+mj-lt"/>
              <a:cs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151370" y="1167397"/>
            <a:ext cx="5944630" cy="297788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277915" y="1255132"/>
            <a:ext cx="5637521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Observation :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Time’s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impact on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energy</a:t>
            </a:r>
            <a:endParaRPr lang="fr-FR" b="1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6302178" y="1271692"/>
            <a:ext cx="5557889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Observation :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Optimization’s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time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during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optimization</a:t>
            </a:r>
            <a:endParaRPr lang="fr-FR" b="1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151370" y="4229361"/>
            <a:ext cx="5944630" cy="197781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0B01E1-87AA-417C-A0F2-A4B3795A028A}"/>
              </a:ext>
            </a:extLst>
          </p:cNvPr>
          <p:cNvSpPr txBox="1"/>
          <p:nvPr/>
        </p:nvSpPr>
        <p:spPr>
          <a:xfrm>
            <a:off x="277915" y="4337101"/>
            <a:ext cx="5236193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Objective :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Reduce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the </a:t>
            </a:r>
            <a:r>
              <a:rPr lang="fr-FR" b="1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compute</a:t>
            </a:r>
            <a:r>
              <a:rPr lang="fr-FR" b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time</a:t>
            </a:r>
          </a:p>
          <a:p>
            <a:endParaRPr lang="fr-FR" sz="1100">
              <a:solidFill>
                <a:srgbClr val="404040"/>
              </a:solidFill>
              <a:ea typeface="Verdana"/>
              <a:cs typeface="Verdana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7916" y="4747280"/>
            <a:ext cx="540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Complete the </a:t>
            </a:r>
            <a:r>
              <a:rPr lang="fr-FR" sz="1600" err="1"/>
              <a:t>vector</a:t>
            </a:r>
            <a:r>
              <a:rPr lang="fr-FR" sz="1600"/>
              <a:t> of speed, position and </a:t>
            </a:r>
            <a:r>
              <a:rPr lang="fr-FR" sz="1600" err="1"/>
              <a:t>energy</a:t>
            </a:r>
            <a:r>
              <a:rPr lang="fr-FR" sz="1600"/>
              <a:t> </a:t>
            </a:r>
            <a:r>
              <a:rPr lang="fr-FR" sz="1600" err="1"/>
              <a:t>when</a:t>
            </a:r>
            <a:r>
              <a:rPr lang="fr-FR" sz="1600"/>
              <a:t> the </a:t>
            </a:r>
            <a:r>
              <a:rPr lang="fr-FR" sz="1600" err="1"/>
              <a:t>vehicle</a:t>
            </a:r>
            <a:r>
              <a:rPr lang="fr-FR" sz="1600"/>
              <a:t> </a:t>
            </a:r>
            <a:r>
              <a:rPr lang="fr-FR" sz="1600" err="1"/>
              <a:t>exceeds</a:t>
            </a:r>
            <a:r>
              <a:rPr lang="fr-FR" sz="1600"/>
              <a:t> the </a:t>
            </a:r>
            <a:r>
              <a:rPr lang="fr-FR" sz="1600" err="1"/>
              <a:t>desired</a:t>
            </a:r>
            <a:r>
              <a:rPr lang="fr-FR" sz="1600"/>
              <a:t> final position and </a:t>
            </a:r>
            <a:r>
              <a:rPr lang="fr-FR" sz="1600" err="1"/>
              <a:t>when</a:t>
            </a:r>
            <a:r>
              <a:rPr lang="fr-FR" sz="1600"/>
              <a:t> the 3 values in the </a:t>
            </a:r>
            <a:r>
              <a:rPr lang="fr-FR" sz="1600" err="1"/>
              <a:t>vector</a:t>
            </a:r>
            <a:r>
              <a:rPr lang="fr-FR" sz="1600"/>
              <a:t> are constant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340C3A-FCB4-4562-87BC-F8460292E8B6}"/>
              </a:ext>
            </a:extLst>
          </p:cNvPr>
          <p:cNvSpPr/>
          <p:nvPr/>
        </p:nvSpPr>
        <p:spPr>
          <a:xfrm>
            <a:off x="6171685" y="1167395"/>
            <a:ext cx="5944630" cy="503978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0025F2A2-C6EF-4906-9C2A-2FD103E6A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257462"/>
              </p:ext>
            </p:extLst>
          </p:nvPr>
        </p:nvGraphicFramePr>
        <p:xfrm>
          <a:off x="23979" y="1520394"/>
          <a:ext cx="6072022" cy="272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351985" y="5120952"/>
            <a:ext cx="2875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err="1"/>
              <a:t>Parameters</a:t>
            </a:r>
            <a:r>
              <a:rPr lang="fr-FR" sz="120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Distance : 1 000m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Time : 60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err="1"/>
              <a:t>Prediction</a:t>
            </a:r>
            <a:r>
              <a:rPr lang="fr-FR" sz="1200"/>
              <a:t> Horizon : 6*</a:t>
            </a:r>
            <a:r>
              <a:rPr lang="fr-FR" sz="1200" err="1"/>
              <a:t>Ts</a:t>
            </a:r>
            <a:endParaRPr lang="fr-F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Time </a:t>
            </a:r>
            <a:r>
              <a:rPr lang="fr-FR" sz="1200" err="1"/>
              <a:t>sample</a:t>
            </a:r>
            <a:r>
              <a:rPr lang="fr-FR" sz="1200"/>
              <a:t> : 2s</a:t>
            </a: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0104C748-C173-4A24-9DA7-B6BFAEA84669}"/>
              </a:ext>
            </a:extLst>
          </p:cNvPr>
          <p:cNvSpPr txBox="1">
            <a:spLocks/>
          </p:cNvSpPr>
          <p:nvPr/>
        </p:nvSpPr>
        <p:spPr>
          <a:xfrm>
            <a:off x="291562" y="6302735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3" grpId="0"/>
      <p:bldP spid="39" grpId="0"/>
      <p:bldP spid="41" grpId="0" animBg="1"/>
      <p:bldP spid="42" grpId="0"/>
      <p:bldP spid="4" grpId="0"/>
      <p:bldP spid="37" grpId="0" animBg="1"/>
      <p:bldGraphic spid="16" grpId="0">
        <p:bldAsOne/>
      </p:bldGraphic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27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4839" y="64671"/>
            <a:ext cx="3090573" cy="371475"/>
          </a:xfrm>
        </p:spPr>
        <p:txBody>
          <a:bodyPr>
            <a:normAutofit/>
          </a:bodyPr>
          <a:lstStyle/>
          <a:p>
            <a:r>
              <a:rPr lang="fr-FR"/>
              <a:t>Présentation </a:t>
            </a:r>
            <a:r>
              <a:rPr lang="fr-FR" err="1"/>
              <a:t>NAVeco</a:t>
            </a:r>
            <a:endParaRPr lang="fr-FR"/>
          </a:p>
          <a:p>
            <a:endParaRPr lang="fr-FR"/>
          </a:p>
        </p:txBody>
      </p:sp>
      <p:sp>
        <p:nvSpPr>
          <p:cNvPr id="58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RAP N°1</a:t>
            </a:r>
            <a:r>
              <a:rPr lang="en-US"/>
              <a:t> © </a:t>
            </a:r>
            <a:r>
              <a:rPr lang="en-US" err="1"/>
              <a:t>Expleo</a:t>
            </a:r>
            <a:r>
              <a:rPr lang="en-US"/>
              <a:t>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82661" y="668020"/>
            <a:ext cx="5546155" cy="341326"/>
          </a:xfrm>
        </p:spPr>
        <p:txBody>
          <a:bodyPr/>
          <a:lstStyle/>
          <a:p>
            <a:r>
              <a:rPr lang="fr-FR" sz="2800"/>
              <a:t>State of </a:t>
            </a:r>
            <a:r>
              <a:rPr lang="fr-FR" sz="2800" err="1"/>
              <a:t>progress</a:t>
            </a:r>
            <a:endParaRPr lang="fr-FR" sz="2800"/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2A6F5D7A-F765-4434-99AB-0712AA973BC7}"/>
              </a:ext>
            </a:extLst>
          </p:cNvPr>
          <p:cNvSpPr/>
          <p:nvPr/>
        </p:nvSpPr>
        <p:spPr>
          <a:xfrm>
            <a:off x="9778506" y="353579"/>
            <a:ext cx="363811" cy="131854"/>
          </a:xfrm>
          <a:prstGeom prst="roundRect">
            <a:avLst/>
          </a:prstGeom>
          <a:solidFill>
            <a:srgbClr val="00FF99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80DA4745-2C46-4F7E-B9AB-C16ED0D26D55}"/>
              </a:ext>
            </a:extLst>
          </p:cNvPr>
          <p:cNvSpPr/>
          <p:nvPr/>
        </p:nvSpPr>
        <p:spPr>
          <a:xfrm>
            <a:off x="9778507" y="620217"/>
            <a:ext cx="363811" cy="13185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E9E94F57-DC2F-4FEC-990F-66E3C79C4D40}"/>
              </a:ext>
            </a:extLst>
          </p:cNvPr>
          <p:cNvSpPr/>
          <p:nvPr/>
        </p:nvSpPr>
        <p:spPr>
          <a:xfrm>
            <a:off x="9778507" y="867519"/>
            <a:ext cx="363811" cy="131854"/>
          </a:xfrm>
          <a:prstGeom prst="roundRect">
            <a:avLst/>
          </a:prstGeom>
          <a:solidFill>
            <a:srgbClr val="F6F5F7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94D2311B-B9C3-4173-B8DC-48600F7C9C87}"/>
              </a:ext>
            </a:extLst>
          </p:cNvPr>
          <p:cNvSpPr txBox="1"/>
          <p:nvPr/>
        </p:nvSpPr>
        <p:spPr>
          <a:xfrm>
            <a:off x="10312258" y="318676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>
                <a:solidFill>
                  <a:schemeClr val="accent1">
                    <a:lumMod val="50000"/>
                  </a:schemeClr>
                </a:solidFill>
              </a:rPr>
              <a:t>Traité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28990FDB-662D-4941-B234-B503456443A9}"/>
              </a:ext>
            </a:extLst>
          </p:cNvPr>
          <p:cNvSpPr txBox="1"/>
          <p:nvPr/>
        </p:nvSpPr>
        <p:spPr>
          <a:xfrm>
            <a:off x="10312258" y="593593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>
                <a:solidFill>
                  <a:schemeClr val="accent1">
                    <a:lumMod val="50000"/>
                  </a:schemeClr>
                </a:solidFill>
              </a:rPr>
              <a:t>En cours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CF8088E5-2021-4F39-A377-3C4C7E8F2E88}"/>
              </a:ext>
            </a:extLst>
          </p:cNvPr>
          <p:cNvSpPr txBox="1"/>
          <p:nvPr/>
        </p:nvSpPr>
        <p:spPr>
          <a:xfrm>
            <a:off x="10312258" y="841113"/>
            <a:ext cx="1100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>
                <a:solidFill>
                  <a:schemeClr val="accent1">
                    <a:lumMod val="50000"/>
                  </a:schemeClr>
                </a:solidFill>
              </a:rPr>
              <a:t>A venir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5DF962A-1B4C-49EC-B6F3-B4963F80A017}"/>
              </a:ext>
            </a:extLst>
          </p:cNvPr>
          <p:cNvSpPr/>
          <p:nvPr/>
        </p:nvSpPr>
        <p:spPr>
          <a:xfrm>
            <a:off x="9550398" y="141934"/>
            <a:ext cx="1615787" cy="1063072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3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70FE4280-A59C-4DD9-BD45-02281FAD729C}"/>
              </a:ext>
            </a:extLst>
          </p:cNvPr>
          <p:cNvSpPr/>
          <p:nvPr/>
        </p:nvSpPr>
        <p:spPr>
          <a:xfrm>
            <a:off x="1285875" y="2576167"/>
            <a:ext cx="7410450" cy="4160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Arial"/>
                <a:ea typeface="+mn-lt"/>
                <a:cs typeface="Arial"/>
              </a:rPr>
              <a:t>Itinerary segmentation strategy development</a:t>
            </a:r>
            <a:endParaRPr lang="fr-FR" sz="1600" b="1">
              <a:latin typeface="Arial"/>
              <a:cs typeface="Arial"/>
            </a:endParaRPr>
          </a:p>
        </p:txBody>
      </p:sp>
      <p:sp>
        <p:nvSpPr>
          <p:cNvPr id="95" name="Titre 6">
            <a:extLst>
              <a:ext uri="{FF2B5EF4-FFF2-40B4-BE49-F238E27FC236}">
                <a16:creationId xmlns:a16="http://schemas.microsoft.com/office/drawing/2014/main" id="{70ACB943-BF06-4FAE-8300-888F69E04196}"/>
              </a:ext>
            </a:extLst>
          </p:cNvPr>
          <p:cNvSpPr txBox="1">
            <a:spLocks/>
          </p:cNvSpPr>
          <p:nvPr/>
        </p:nvSpPr>
        <p:spPr>
          <a:xfrm>
            <a:off x="1390650" y="2220641"/>
            <a:ext cx="30480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>
                <a:solidFill>
                  <a:srgbClr val="6846C6"/>
                </a:solidFill>
                <a:latin typeface="Verdana"/>
              </a:rPr>
              <a:t>Clément ALEXANDRE</a:t>
            </a: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srgbClr val="6846C6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996FAB5-502D-4B4C-A9F9-ACD335C2E522}"/>
              </a:ext>
            </a:extLst>
          </p:cNvPr>
          <p:cNvSpPr/>
          <p:nvPr/>
        </p:nvSpPr>
        <p:spPr>
          <a:xfrm>
            <a:off x="1285875" y="3490271"/>
            <a:ext cx="741045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b="1" err="1"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 : 01/02/2021 – 31/07/2021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8DAA1C7-FA6D-416D-AEC7-56BB395BB467}"/>
              </a:ext>
            </a:extLst>
          </p:cNvPr>
          <p:cNvSpPr/>
          <p:nvPr/>
        </p:nvSpPr>
        <p:spPr>
          <a:xfrm>
            <a:off x="1285875" y="3865823"/>
            <a:ext cx="741045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RAP #2</a:t>
            </a:r>
          </a:p>
        </p:txBody>
      </p:sp>
      <p:sp>
        <p:nvSpPr>
          <p:cNvPr id="105" name="Espace réservé du numéro de diapositive 1">
            <a:extLst>
              <a:ext uri="{FF2B5EF4-FFF2-40B4-BE49-F238E27FC236}">
                <a16:creationId xmlns:a16="http://schemas.microsoft.com/office/drawing/2014/main" id="{A18C7152-9CE7-47D8-9E02-F2D950DC9629}"/>
              </a:ext>
            </a:extLst>
          </p:cNvPr>
          <p:cNvSpPr txBox="1">
            <a:spLocks/>
          </p:cNvSpPr>
          <p:nvPr/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EFF315-FA4E-4084-ACCF-A94C350B88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7" name="Espace réservé du pied de page 5">
            <a:extLst>
              <a:ext uri="{FF2B5EF4-FFF2-40B4-BE49-F238E27FC236}">
                <a16:creationId xmlns:a16="http://schemas.microsoft.com/office/drawing/2014/main" id="{892BFE55-9C55-49AF-A31C-207562708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fr-FR"/>
              <a:t>RAP N°2 © </a:t>
            </a:r>
            <a:r>
              <a:rPr lang="fr-FR" err="1"/>
              <a:t>Expleo</a:t>
            </a:r>
            <a:r>
              <a:rPr lang="fr-FR"/>
              <a:t> Group  |  </a:t>
            </a:r>
            <a:r>
              <a:rPr lang="fr-FR" err="1"/>
              <a:t>Internal</a:t>
            </a:r>
            <a:r>
              <a:rPr lang="fr-FR"/>
              <a:t>  |  Version 3.0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en-US"/>
              <a:t>Summary of the RAP 1 and the tasks carried out since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BB2-CAC8-4C9D-BEA0-CEB393E0F191}"/>
              </a:ext>
            </a:extLst>
          </p:cNvPr>
          <p:cNvSpPr/>
          <p:nvPr/>
        </p:nvSpPr>
        <p:spPr>
          <a:xfrm>
            <a:off x="245097" y="1178351"/>
            <a:ext cx="11717518" cy="490193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AF7C60B-7B55-4F08-A8C8-4EA92340351F}"/>
              </a:ext>
            </a:extLst>
          </p:cNvPr>
          <p:cNvSpPr/>
          <p:nvPr/>
        </p:nvSpPr>
        <p:spPr>
          <a:xfrm>
            <a:off x="501529" y="3794227"/>
            <a:ext cx="2125744" cy="759014"/>
          </a:xfrm>
          <a:prstGeom prst="roundRect">
            <a:avLst>
              <a:gd name="adj" fmla="val 7576"/>
            </a:avLst>
          </a:prstGeom>
          <a:solidFill>
            <a:srgbClr val="14A7F8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Analysis of the variation of each parameter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1602630-4535-4561-B271-625CB2C7022D}"/>
              </a:ext>
            </a:extLst>
          </p:cNvPr>
          <p:cNvSpPr/>
          <p:nvPr/>
        </p:nvSpPr>
        <p:spPr>
          <a:xfrm>
            <a:off x="3068926" y="1850393"/>
            <a:ext cx="2881221" cy="3106926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HMI Simulink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1BD6805-E6E0-4608-BC6A-6DC80F1EB3CD}"/>
              </a:ext>
            </a:extLst>
          </p:cNvPr>
          <p:cNvSpPr/>
          <p:nvPr/>
        </p:nvSpPr>
        <p:spPr>
          <a:xfrm>
            <a:off x="3460995" y="3794227"/>
            <a:ext cx="2125744" cy="759014"/>
          </a:xfrm>
          <a:prstGeom prst="roundRect">
            <a:avLst>
              <a:gd name="adj" fmla="val 7576"/>
            </a:avLst>
          </a:prstGeom>
          <a:solidFill>
            <a:srgbClr val="14A7F8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Analysis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arithmetic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uncertainties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603BC76-FB6F-4632-B755-07371E6D63FB}"/>
              </a:ext>
            </a:extLst>
          </p:cNvPr>
          <p:cNvSpPr/>
          <p:nvPr/>
        </p:nvSpPr>
        <p:spPr>
          <a:xfrm>
            <a:off x="6213197" y="1850393"/>
            <a:ext cx="2881221" cy="3106926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HMI Python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0747A6A-AEF1-4962-84A7-6580FCC642E2}"/>
              </a:ext>
            </a:extLst>
          </p:cNvPr>
          <p:cNvSpPr/>
          <p:nvPr/>
        </p:nvSpPr>
        <p:spPr>
          <a:xfrm>
            <a:off x="6576606" y="3794227"/>
            <a:ext cx="2125744" cy="759014"/>
          </a:xfrm>
          <a:prstGeom prst="roundRect">
            <a:avLst>
              <a:gd name="adj" fmla="val 7576"/>
            </a:avLst>
          </a:prstGeom>
          <a:solidFill>
            <a:srgbClr val="14A7F8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Quadratic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uncertainty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analysis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95E8F91-840E-4D82-B733-2EAD68B30327}"/>
              </a:ext>
            </a:extLst>
          </p:cNvPr>
          <p:cNvSpPr/>
          <p:nvPr/>
        </p:nvSpPr>
        <p:spPr>
          <a:xfrm>
            <a:off x="9536071" y="3794227"/>
            <a:ext cx="2125744" cy="759014"/>
          </a:xfrm>
          <a:prstGeom prst="roundRect">
            <a:avLst>
              <a:gd name="adj" fmla="val 7576"/>
            </a:avLst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Conclusion on the weight of each parameter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27A52C-CE86-4795-A1C8-D1F9AEABBC93}"/>
              </a:ext>
            </a:extLst>
          </p:cNvPr>
          <p:cNvSpPr txBox="1"/>
          <p:nvPr/>
        </p:nvSpPr>
        <p:spPr>
          <a:xfrm>
            <a:off x="5088013" y="5361396"/>
            <a:ext cx="86213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1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15EF3B2-F2BB-405F-8183-2DA019C6C6B6}"/>
              </a:ext>
            </a:extLst>
          </p:cNvPr>
          <p:cNvSpPr/>
          <p:nvPr/>
        </p:nvSpPr>
        <p:spPr>
          <a:xfrm>
            <a:off x="3460995" y="2722800"/>
            <a:ext cx="2125744" cy="759014"/>
          </a:xfrm>
          <a:prstGeom prst="roundRect">
            <a:avLst>
              <a:gd name="adj" fmla="val 7576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Dynamic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vehicle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model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BC43F1D-8742-4AB7-8B04-6A46FF16EE33}"/>
              </a:ext>
            </a:extLst>
          </p:cNvPr>
          <p:cNvSpPr/>
          <p:nvPr/>
        </p:nvSpPr>
        <p:spPr>
          <a:xfrm>
            <a:off x="6590935" y="2722800"/>
            <a:ext cx="2125744" cy="759014"/>
          </a:xfrm>
          <a:prstGeom prst="roundRect">
            <a:avLst>
              <a:gd name="adj" fmla="val 7576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Dynamic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vehicle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model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3A3EE23-C52E-4BB1-83F0-6C41D7301887}"/>
              </a:ext>
            </a:extLst>
          </p:cNvPr>
          <p:cNvCxnSpPr/>
          <p:nvPr/>
        </p:nvCxnSpPr>
        <p:spPr>
          <a:xfrm>
            <a:off x="6077146" y="1310326"/>
            <a:ext cx="0" cy="429729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0C899F8-7EA3-4B3A-8A1F-4651D7D974ED}"/>
              </a:ext>
            </a:extLst>
          </p:cNvPr>
          <p:cNvSpPr txBox="1"/>
          <p:nvPr/>
        </p:nvSpPr>
        <p:spPr>
          <a:xfrm>
            <a:off x="6399909" y="5361395"/>
            <a:ext cx="86213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2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E59049E-D3A7-45B9-8095-CD80C97B28DF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627273" y="4173734"/>
            <a:ext cx="8337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5CEE431-9E0B-4CCB-B205-74C57B938896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586739" y="4173734"/>
            <a:ext cx="9898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0F8DE97-1E45-4054-92CB-6AB36F7CC488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8702350" y="4173734"/>
            <a:ext cx="833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885E816D-753F-4C76-BBFB-6CD67922C469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8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fr-FR"/>
              <a:t>First </a:t>
            </a:r>
            <a:r>
              <a:rPr lang="en-US"/>
              <a:t>approach of uncertainty estimation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AE019-8B0B-49B9-8B7B-3709E3698FCE}"/>
              </a:ext>
            </a:extLst>
          </p:cNvPr>
          <p:cNvSpPr/>
          <p:nvPr/>
        </p:nvSpPr>
        <p:spPr>
          <a:xfrm>
            <a:off x="537329" y="1178351"/>
            <a:ext cx="3597791" cy="490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tre 6">
            <a:extLst>
              <a:ext uri="{FF2B5EF4-FFF2-40B4-BE49-F238E27FC236}">
                <a16:creationId xmlns:a16="http://schemas.microsoft.com/office/drawing/2014/main" id="{C0F0AB2F-AEDB-4B86-BC05-CFD7892AFCC6}"/>
              </a:ext>
            </a:extLst>
          </p:cNvPr>
          <p:cNvSpPr txBox="1">
            <a:spLocks/>
          </p:cNvSpPr>
          <p:nvPr/>
        </p:nvSpPr>
        <p:spPr>
          <a:xfrm>
            <a:off x="685641" y="1323413"/>
            <a:ext cx="3337719" cy="47568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Calculation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method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6846C6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3B3D9">
                  <a:lumMod val="75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Calculation with the extremes of the uncertainty interval for each parameter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="0">
                <a:solidFill>
                  <a:srgbClr val="6846C6">
                    <a:lumMod val="50000"/>
                  </a:srgbClr>
                </a:solidFill>
                <a:latin typeface="+mn-lt"/>
              </a:rPr>
              <a:t>Example :</a:t>
            </a:r>
          </a:p>
          <a:p>
            <a:pPr lvl="1">
              <a:spcBef>
                <a:spcPct val="0"/>
              </a:spcBef>
              <a:defRPr/>
            </a:pPr>
            <a:r>
              <a:rPr lang="fr-FR" sz="1400" err="1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Parameter</a:t>
            </a:r>
            <a:r>
              <a:rPr lang="fr-FR" sz="1400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 a ± </a:t>
            </a:r>
            <a:r>
              <a:rPr lang="el-GR" sz="1400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Δ</a:t>
            </a:r>
            <a:r>
              <a:rPr lang="fr-FR" sz="1400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a</a:t>
            </a:r>
          </a:p>
          <a:p>
            <a:pPr lvl="1">
              <a:spcBef>
                <a:spcPct val="0"/>
              </a:spcBef>
              <a:defRPr/>
            </a:pPr>
            <a:r>
              <a:rPr lang="es-ES" sz="1400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y1 = ƒ(a-</a:t>
            </a:r>
            <a:r>
              <a:rPr lang="es-ES" sz="1400" err="1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Δa</a:t>
            </a:r>
            <a:r>
              <a:rPr lang="es-ES" sz="1400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defRPr/>
            </a:pPr>
            <a:r>
              <a:rPr lang="es-ES" sz="1400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y2 = ƒ(</a:t>
            </a:r>
            <a:r>
              <a:rPr lang="es-ES" sz="1400" err="1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a+Δa</a:t>
            </a:r>
            <a:r>
              <a:rPr lang="es-ES" sz="1400">
                <a:solidFill>
                  <a:srgbClr val="6846C6">
                    <a:lumMod val="50000"/>
                  </a:srgbClr>
                </a:solidFill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ea typeface="+mj-ea"/>
                <a:cs typeface="+mj-cs"/>
              </a:rPr>
              <a:t>[</a:t>
            </a:r>
            <a:r>
              <a:rPr lang="es-ES" sz="1400">
                <a:solidFill>
                  <a:srgbClr val="6846C6">
                    <a:lumMod val="50000"/>
                  </a:srgbClr>
                </a:solidFill>
              </a:rPr>
              <a:t>y1; y2] new </a:t>
            </a:r>
            <a:r>
              <a:rPr lang="es-ES" sz="1400" err="1">
                <a:solidFill>
                  <a:srgbClr val="6846C6">
                    <a:lumMod val="50000"/>
                  </a:srgbClr>
                </a:solidFill>
              </a:rPr>
              <a:t>uncertainty</a:t>
            </a:r>
            <a:r>
              <a:rPr lang="es-ES" sz="1400">
                <a:solidFill>
                  <a:srgbClr val="6846C6">
                    <a:lumMod val="50000"/>
                  </a:srgbClr>
                </a:solidFill>
              </a:rPr>
              <a:t> </a:t>
            </a:r>
            <a:r>
              <a:rPr lang="es-ES" sz="1400" err="1">
                <a:solidFill>
                  <a:srgbClr val="6846C6">
                    <a:lumMod val="50000"/>
                  </a:srgbClr>
                </a:solidFill>
              </a:rPr>
              <a:t>interval</a:t>
            </a:r>
            <a:endParaRPr lang="es-ES" sz="1400">
              <a:solidFill>
                <a:srgbClr val="6846C6">
                  <a:lumMod val="50000"/>
                </a:srgbClr>
              </a:solidFill>
            </a:endParaRPr>
          </a:p>
          <a:p>
            <a:pPr lvl="1">
              <a:spcBef>
                <a:spcPct val="0"/>
              </a:spcBef>
              <a:defRPr/>
            </a:pPr>
            <a:endParaRPr lang="fr-FR" sz="1400">
              <a:solidFill>
                <a:srgbClr val="6846C6">
                  <a:lumMod val="50000"/>
                </a:srgbClr>
              </a:solidFill>
              <a:ea typeface="+mj-ea"/>
              <a:cs typeface="+mj-cs"/>
            </a:endParaRPr>
          </a:p>
          <a:p>
            <a:pPr>
              <a:defRPr/>
            </a:pPr>
            <a:endParaRPr lang="en-US" sz="1600" b="0">
              <a:solidFill>
                <a:srgbClr val="6846C6">
                  <a:lumMod val="50000"/>
                </a:srgbClr>
              </a:solidFill>
            </a:endParaRPr>
          </a:p>
          <a:p>
            <a:pPr>
              <a:defRPr/>
            </a:pPr>
            <a:endParaRPr lang="fr-FR" sz="1600">
              <a:solidFill>
                <a:srgbClr val="6846C6">
                  <a:lumMod val="50000"/>
                </a:srgbClr>
              </a:solidFill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BB2-CAC8-4C9D-BEA0-CEB393E0F191}"/>
              </a:ext>
            </a:extLst>
          </p:cNvPr>
          <p:cNvSpPr/>
          <p:nvPr/>
        </p:nvSpPr>
        <p:spPr>
          <a:xfrm>
            <a:off x="4283432" y="1178351"/>
            <a:ext cx="7716890" cy="4901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Titre 6">
            <a:extLst>
              <a:ext uri="{FF2B5EF4-FFF2-40B4-BE49-F238E27FC236}">
                <a16:creationId xmlns:a16="http://schemas.microsoft.com/office/drawing/2014/main" id="{744A50B1-B1A9-4BE3-8189-9A57F87BF8D1}"/>
              </a:ext>
            </a:extLst>
          </p:cNvPr>
          <p:cNvSpPr txBox="1">
            <a:spLocks/>
          </p:cNvSpPr>
          <p:nvPr/>
        </p:nvSpPr>
        <p:spPr>
          <a:xfrm>
            <a:off x="4437062" y="1323413"/>
            <a:ext cx="6648860" cy="15634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Simulink GUI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CEFB2EDD-C0B6-483E-AA45-7A079147B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3" y="1963456"/>
            <a:ext cx="7540227" cy="3331728"/>
          </a:xfrm>
          <a:prstGeom prst="rect">
            <a:avLst/>
          </a:prstGeom>
        </p:spPr>
      </p:pic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E56D4244-1E3D-4F33-8B42-EA2847AA4D07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1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en-US"/>
              <a:t>Second approach of uncertainty estimation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AE019-8B0B-49B9-8B7B-3709E3698FCE}"/>
              </a:ext>
            </a:extLst>
          </p:cNvPr>
          <p:cNvSpPr/>
          <p:nvPr/>
        </p:nvSpPr>
        <p:spPr>
          <a:xfrm>
            <a:off x="537329" y="1178351"/>
            <a:ext cx="3673935" cy="490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re 6">
                <a:extLst>
                  <a:ext uri="{FF2B5EF4-FFF2-40B4-BE49-F238E27FC236}">
                    <a16:creationId xmlns:a16="http://schemas.microsoft.com/office/drawing/2014/main" id="{C0F0AB2F-AEDB-4B86-BC05-CFD7892AF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641" y="1323413"/>
                <a:ext cx="3525623" cy="4756876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000" b="1" kern="1200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23B3D9">
                        <a:lumMod val="75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Calculation </a:t>
                </a:r>
                <a:r>
                  <a:rPr kumimoji="0" lang="fr-FR" sz="1800" b="1" i="0" u="none" strike="noStrike" kern="1200" cap="none" spc="0" normalizeH="0" baseline="0" noProof="0" err="1">
                    <a:ln>
                      <a:noFill/>
                    </a:ln>
                    <a:solidFill>
                      <a:srgbClr val="23B3D9">
                        <a:lumMod val="75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method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6846C6"/>
                  </a:solidFill>
                  <a:effectLst/>
                  <a:uLnTx/>
                  <a:uFillTx/>
                  <a:latin typeface="Verdana"/>
                  <a:ea typeface="+mj-ea"/>
                  <a:cs typeface="+mj-cs"/>
                </a:endParaRPr>
              </a:p>
              <a:p>
                <a:pPr marL="91440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23B3D9">
                      <a:lumMod val="75000"/>
                    </a:srgbClr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846C6">
                        <a:lumMod val="50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Calculation </a:t>
                </a: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6846C6">
                        <a:lumMod val="50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with</a:t>
                </a:r>
                <a:r>
                  <a:rPr kumimoji="0" lang="fr-FR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846C6">
                        <a:lumMod val="50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 the </a:t>
                </a: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6846C6">
                        <a:lumMod val="50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derivative</a:t>
                </a: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srgbClr val="6846C6">
                      <a:lumMod val="50000"/>
                    </a:srgbClr>
                  </a:solidFill>
                  <a:effectLst/>
                  <a:uLnTx/>
                  <a:uFillTx/>
                  <a:latin typeface="Verdana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srgbClr val="6846C6">
                      <a:lumMod val="50000"/>
                    </a:srgbClr>
                  </a:solidFill>
                  <a:effectLst/>
                  <a:uLnTx/>
                  <a:uFillTx/>
                  <a:latin typeface="Verdana"/>
                  <a:ea typeface="+mj-ea"/>
                  <a:cs typeface="+mj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6846C6">
                        <a:lumMod val="50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Quadratic</a:t>
                </a:r>
                <a:r>
                  <a:rPr kumimoji="0" lang="fr-FR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846C6">
                        <a:lumMod val="50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6846C6">
                        <a:lumMod val="50000"/>
                      </a:srgbClr>
                    </a:solidFill>
                    <a:effectLst/>
                    <a:uLnTx/>
                    <a:uFillTx/>
                    <a:latin typeface="Verdana"/>
                    <a:ea typeface="+mj-ea"/>
                    <a:cs typeface="+mj-cs"/>
                  </a:rPr>
                  <a:t>uncertainty</a:t>
                </a: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srgbClr val="6846C6">
                      <a:lumMod val="50000"/>
                    </a:srgbClr>
                  </a:solidFill>
                  <a:effectLst/>
                  <a:uLnTx/>
                  <a:uFillTx/>
                  <a:latin typeface="Verdana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srgbClr val="6846C6">
                      <a:lumMod val="50000"/>
                    </a:srgbClr>
                  </a:solidFill>
                  <a:effectLst/>
                  <a:uLnTx/>
                  <a:uFillTx/>
                  <a:latin typeface="Verdana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846C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fr-F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846C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𝑡𝑟𝑎𝑐</m:t>
                              </m:r>
                            </m:sub>
                          </m:sSub>
                        </m:sub>
                      </m:sSub>
                      <m:r>
                        <a:rPr kumimoji="0" lang="fr-FR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846C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nary>
                        <m:naryPr>
                          <m:ctrlPr>
                            <a:rPr kumimoji="0" lang="fr-F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846C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fr-F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846C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  <m:sup>
                          <m:r>
                            <a:rPr kumimoji="0" lang="fr-F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846C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fr-FR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6846C6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6846C6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fr-FR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6846C6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𝑡𝑟𝑎𝑐</m:t>
                                  </m:r>
                                </m:sub>
                              </m:sSub>
                            </m:sub>
                          </m:sSub>
                          <m:r>
                            <a:rPr kumimoji="0" lang="fr-F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846C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=</m:t>
                          </m:r>
                          <m:nary>
                            <m:naryPr>
                              <m:ctrlP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fr-FR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846C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𝑇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kumimoji="0" lang="fr-FR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6846C6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0" lang="fr-FR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6846C6">
                                              <a:lumMod val="50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0" lang="fr-FR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6846C6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j-ea"/>
                                              <a:cs typeface="+mj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fr-FR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6846C6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j-ea"/>
                                              <a:cs typeface="+mj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fr-FR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6846C6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j-ea"/>
                                              <a:cs typeface="+mj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kumimoji="0" lang="fr-FR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6846C6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j-ea"/>
                                              <a:cs typeface="+mj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0" lang="fr-FR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6846C6">
                                                      <a:lumMod val="50000"/>
                                                    </a:srgb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j-ea"/>
                                                  <a:cs typeface="+mj-cs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fr-FR" sz="14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6846C6">
                                                          <a:lumMod val="50000"/>
                                                        </a:srgbClr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j-ea"/>
                                                      <a:cs typeface="+mj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fr-FR" sz="14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6846C6">
                                                          <a:lumMod val="50000"/>
                                                        </a:srgbClr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j-ea"/>
                                                      <a:cs typeface="+mj-cs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  <m:t>𝑡𝑟𝑎𝑐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kumimoji="0" lang="fr-FR" sz="14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6846C6">
                                                          <a:lumMod val="50000"/>
                                                        </a:srgbClr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j-ea"/>
                                                      <a:cs typeface="+mj-cs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  <m:sSub>
                                                <m:sSubPr>
                                                  <m:ctrlPr>
                                                    <a:rPr kumimoji="0" lang="fr-FR" sz="14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6846C6">
                                                          <a:lumMod val="50000"/>
                                                        </a:srgbClr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j-ea"/>
                                                      <a:cs typeface="+mj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fr-FR" sz="14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6846C6">
                                                          <a:lumMod val="50000"/>
                                                        </a:srgbClr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j-ea"/>
                                                      <a:cs typeface="+mj-cs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fr-FR" sz="14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6846C6">
                                                              <a:lumMod val="50000"/>
                                                            </a:srgbClr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j-ea"/>
                                                          <a:cs typeface="+mj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0" lang="fr-FR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6846C6">
                                                  <a:lumMod val="50000"/>
                                                </a:srgb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j-ea"/>
                                              <a:cs typeface="+mj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srgbClr val="6846C6">
                      <a:lumMod val="50000"/>
                    </a:srgbClr>
                  </a:solidFill>
                  <a:effectLst/>
                  <a:uLnTx/>
                  <a:uFillTx/>
                  <a:latin typeface="Verdana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0" name="Titre 6">
                <a:extLst>
                  <a:ext uri="{FF2B5EF4-FFF2-40B4-BE49-F238E27FC236}">
                    <a16:creationId xmlns:a16="http://schemas.microsoft.com/office/drawing/2014/main" id="{C0F0AB2F-AEDB-4B86-BC05-CFD7892A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1" y="1323413"/>
                <a:ext cx="3525623" cy="4756876"/>
              </a:xfrm>
              <a:prstGeom prst="rect">
                <a:avLst/>
              </a:prstGeom>
              <a:blipFill>
                <a:blip r:embed="rId4"/>
                <a:stretch>
                  <a:fillRect l="-397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BB2-CAC8-4C9D-BEA0-CEB393E0F191}"/>
              </a:ext>
            </a:extLst>
          </p:cNvPr>
          <p:cNvSpPr/>
          <p:nvPr/>
        </p:nvSpPr>
        <p:spPr>
          <a:xfrm>
            <a:off x="4355184" y="1178351"/>
            <a:ext cx="7645138" cy="4901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Titre 6">
            <a:extLst>
              <a:ext uri="{FF2B5EF4-FFF2-40B4-BE49-F238E27FC236}">
                <a16:creationId xmlns:a16="http://schemas.microsoft.com/office/drawing/2014/main" id="{744A50B1-B1A9-4BE3-8189-9A57F87BF8D1}"/>
              </a:ext>
            </a:extLst>
          </p:cNvPr>
          <p:cNvSpPr txBox="1">
            <a:spLocks/>
          </p:cNvSpPr>
          <p:nvPr/>
        </p:nvSpPr>
        <p:spPr>
          <a:xfrm>
            <a:off x="4517371" y="1324966"/>
            <a:ext cx="5113337" cy="15634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Python GUI </a:t>
            </a:r>
            <a:r>
              <a:rPr kumimoji="0" lang="fr-FR" sz="1800" b="1" i="0" u="none" strike="noStrike" kern="1200" cap="none" spc="0" normalizeH="0" baseline="0" noProof="0" err="1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with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23B3D9">
                    <a:lumMod val="75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 PyQt5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9E2C43-625F-4AB9-B4C4-9C48DEF8C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371" y="1717874"/>
            <a:ext cx="7339163" cy="3822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278A51-5C5B-4D55-BBE7-C715A2629FC4}"/>
              </a:ext>
            </a:extLst>
          </p:cNvPr>
          <p:cNvSpPr/>
          <p:nvPr/>
        </p:nvSpPr>
        <p:spPr>
          <a:xfrm>
            <a:off x="4517371" y="1717874"/>
            <a:ext cx="2939231" cy="38224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55A1C-4635-4225-AC1E-2166AE2C3E71}"/>
              </a:ext>
            </a:extLst>
          </p:cNvPr>
          <p:cNvSpPr/>
          <p:nvPr/>
        </p:nvSpPr>
        <p:spPr>
          <a:xfrm>
            <a:off x="7491301" y="1717874"/>
            <a:ext cx="4365233" cy="3822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E3EBFD-6A68-4147-9814-E10703DA7981}"/>
              </a:ext>
            </a:extLst>
          </p:cNvPr>
          <p:cNvSpPr txBox="1"/>
          <p:nvPr/>
        </p:nvSpPr>
        <p:spPr>
          <a:xfrm>
            <a:off x="5403130" y="5601628"/>
            <a:ext cx="13857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Parameters</a:t>
            </a: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F328AA-5D53-40E3-A478-FC6B496BDA54}"/>
              </a:ext>
            </a:extLst>
          </p:cNvPr>
          <p:cNvSpPr txBox="1"/>
          <p:nvPr/>
        </p:nvSpPr>
        <p:spPr>
          <a:xfrm>
            <a:off x="9167446" y="5601628"/>
            <a:ext cx="92652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Results</a:t>
            </a: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7CE91877-B04F-4D93-A9A4-450DA8C5053D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7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en-US"/>
              <a:t>Software description : Model Tab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AE019-8B0B-49B9-8B7B-3709E3698FCE}"/>
              </a:ext>
            </a:extLst>
          </p:cNvPr>
          <p:cNvSpPr/>
          <p:nvPr/>
        </p:nvSpPr>
        <p:spPr>
          <a:xfrm>
            <a:off x="537329" y="919244"/>
            <a:ext cx="5040287" cy="53720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BB2-CAC8-4C9D-BEA0-CEB393E0F191}"/>
              </a:ext>
            </a:extLst>
          </p:cNvPr>
          <p:cNvSpPr/>
          <p:nvPr/>
        </p:nvSpPr>
        <p:spPr>
          <a:xfrm>
            <a:off x="5684362" y="937810"/>
            <a:ext cx="6315959" cy="53534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Constants of the dynamic vehicle model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F401457-16B4-41F4-B3A2-EC67E1C4D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4" y="962309"/>
            <a:ext cx="4908176" cy="5249955"/>
          </a:xfrm>
          <a:prstGeom prst="rect">
            <a:avLst/>
          </a:prstGeom>
        </p:spPr>
      </p:pic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5C6BF5EC-9795-4BC6-AA96-7009FCB516C4}"/>
              </a:ext>
            </a:extLst>
          </p:cNvPr>
          <p:cNvSpPr/>
          <p:nvPr/>
        </p:nvSpPr>
        <p:spPr>
          <a:xfrm>
            <a:off x="5817452" y="1150071"/>
            <a:ext cx="278548" cy="3186260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7D053C2F-7086-423D-BA23-85FF98D90E4B}"/>
              </a:ext>
            </a:extLst>
          </p:cNvPr>
          <p:cNvSpPr/>
          <p:nvPr/>
        </p:nvSpPr>
        <p:spPr>
          <a:xfrm>
            <a:off x="5817452" y="4548592"/>
            <a:ext cx="278548" cy="1550550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itre 6">
            <a:extLst>
              <a:ext uri="{FF2B5EF4-FFF2-40B4-BE49-F238E27FC236}">
                <a16:creationId xmlns:a16="http://schemas.microsoft.com/office/drawing/2014/main" id="{9FD9BA76-D2A1-46BC-92D3-9115CC1AC9EC}"/>
              </a:ext>
            </a:extLst>
          </p:cNvPr>
          <p:cNvSpPr txBox="1">
            <a:spLocks/>
          </p:cNvSpPr>
          <p:nvPr/>
        </p:nvSpPr>
        <p:spPr>
          <a:xfrm>
            <a:off x="6476836" y="2428317"/>
            <a:ext cx="3525623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Constants of the dynamic vehicle model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21" name="Titre 6">
            <a:extLst>
              <a:ext uri="{FF2B5EF4-FFF2-40B4-BE49-F238E27FC236}">
                <a16:creationId xmlns:a16="http://schemas.microsoft.com/office/drawing/2014/main" id="{F7A526DF-A34B-4640-8E97-A29A82C5FD88}"/>
              </a:ext>
            </a:extLst>
          </p:cNvPr>
          <p:cNvSpPr txBox="1">
            <a:spLocks/>
          </p:cNvSpPr>
          <p:nvPr/>
        </p:nvSpPr>
        <p:spPr>
          <a:xfrm>
            <a:off x="6476835" y="4998914"/>
            <a:ext cx="3525623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Equation of calculated parameters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3518ECF-4119-4F84-ABD9-C29CD85FB837}"/>
              </a:ext>
            </a:extLst>
          </p:cNvPr>
          <p:cNvCxnSpPr>
            <a:cxnSpLocks/>
          </p:cNvCxnSpPr>
          <p:nvPr/>
        </p:nvCxnSpPr>
        <p:spPr>
          <a:xfrm flipH="1">
            <a:off x="2347274" y="1300728"/>
            <a:ext cx="367646" cy="169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1B40E3-3DA8-4B9A-B22D-B425BE77A519}"/>
              </a:ext>
            </a:extLst>
          </p:cNvPr>
          <p:cNvCxnSpPr>
            <a:cxnSpLocks/>
          </p:cNvCxnSpPr>
          <p:nvPr/>
        </p:nvCxnSpPr>
        <p:spPr>
          <a:xfrm flipH="1">
            <a:off x="2461967" y="4504992"/>
            <a:ext cx="367646" cy="169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re 6">
            <a:extLst>
              <a:ext uri="{FF2B5EF4-FFF2-40B4-BE49-F238E27FC236}">
                <a16:creationId xmlns:a16="http://schemas.microsoft.com/office/drawing/2014/main" id="{7423A01A-80AE-4C51-BA68-4BAE33CD6471}"/>
              </a:ext>
            </a:extLst>
          </p:cNvPr>
          <p:cNvSpPr txBox="1">
            <a:spLocks/>
          </p:cNvSpPr>
          <p:nvPr/>
        </p:nvSpPr>
        <p:spPr>
          <a:xfrm>
            <a:off x="2765151" y="1089064"/>
            <a:ext cx="3525623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To modify the model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0854419-E618-4C83-B1B9-B0FE888EA4A8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en-US"/>
              <a:t>Software description : Parameters Tab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AE019-8B0B-49B9-8B7B-3709E3698FCE}"/>
              </a:ext>
            </a:extLst>
          </p:cNvPr>
          <p:cNvSpPr/>
          <p:nvPr/>
        </p:nvSpPr>
        <p:spPr>
          <a:xfrm>
            <a:off x="537330" y="919244"/>
            <a:ext cx="4048392" cy="53720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BB2-CAC8-4C9D-BEA0-CEB393E0F191}"/>
              </a:ext>
            </a:extLst>
          </p:cNvPr>
          <p:cNvSpPr/>
          <p:nvPr/>
        </p:nvSpPr>
        <p:spPr>
          <a:xfrm>
            <a:off x="4734433" y="937810"/>
            <a:ext cx="7265888" cy="53534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Optimization program which makes it possible to advise an uncertainty as a function of the desired relative uncertainty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5C6BF5EC-9795-4BC6-AA96-7009FCB516C4}"/>
              </a:ext>
            </a:extLst>
          </p:cNvPr>
          <p:cNvSpPr/>
          <p:nvPr/>
        </p:nvSpPr>
        <p:spPr>
          <a:xfrm>
            <a:off x="4893626" y="2055043"/>
            <a:ext cx="278548" cy="2202492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7D053C2F-7086-423D-BA23-85FF98D90E4B}"/>
              </a:ext>
            </a:extLst>
          </p:cNvPr>
          <p:cNvSpPr/>
          <p:nvPr/>
        </p:nvSpPr>
        <p:spPr>
          <a:xfrm>
            <a:off x="4893626" y="4538522"/>
            <a:ext cx="278548" cy="1550550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itre 6">
            <a:extLst>
              <a:ext uri="{FF2B5EF4-FFF2-40B4-BE49-F238E27FC236}">
                <a16:creationId xmlns:a16="http://schemas.microsoft.com/office/drawing/2014/main" id="{9FD9BA76-D2A1-46BC-92D3-9115CC1AC9EC}"/>
              </a:ext>
            </a:extLst>
          </p:cNvPr>
          <p:cNvSpPr txBox="1">
            <a:spLocks/>
          </p:cNvSpPr>
          <p:nvPr/>
        </p:nvSpPr>
        <p:spPr>
          <a:xfrm>
            <a:off x="5496448" y="2841405"/>
            <a:ext cx="3525623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Parameters with their uncertainty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21" name="Titre 6">
            <a:extLst>
              <a:ext uri="{FF2B5EF4-FFF2-40B4-BE49-F238E27FC236}">
                <a16:creationId xmlns:a16="http://schemas.microsoft.com/office/drawing/2014/main" id="{F7A526DF-A34B-4640-8E97-A29A82C5FD88}"/>
              </a:ext>
            </a:extLst>
          </p:cNvPr>
          <p:cNvSpPr txBox="1">
            <a:spLocks/>
          </p:cNvSpPr>
          <p:nvPr/>
        </p:nvSpPr>
        <p:spPr>
          <a:xfrm>
            <a:off x="5496448" y="4998913"/>
            <a:ext cx="3525623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Calculated parameters with their calculation methods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C8E0EA4-CEAF-4D41-85FB-4D7287B11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2" y="937811"/>
            <a:ext cx="3901144" cy="5246174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4E75DC8-EECB-40A3-92C2-6838E292D0EF}"/>
              </a:ext>
            </a:extLst>
          </p:cNvPr>
          <p:cNvCxnSpPr>
            <a:cxnSpLocks/>
          </p:cNvCxnSpPr>
          <p:nvPr/>
        </p:nvCxnSpPr>
        <p:spPr>
          <a:xfrm flipV="1">
            <a:off x="4242062" y="1645064"/>
            <a:ext cx="790838" cy="5135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6519101-5BC5-4A36-B53F-88CE9A1B561C}"/>
              </a:ext>
            </a:extLst>
          </p:cNvPr>
          <p:cNvCxnSpPr>
            <a:cxnSpLocks/>
          </p:cNvCxnSpPr>
          <p:nvPr/>
        </p:nvCxnSpPr>
        <p:spPr>
          <a:xfrm flipV="1">
            <a:off x="4242062" y="1774056"/>
            <a:ext cx="790838" cy="665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94ADD88-E055-4C81-A309-1825251BBD42}"/>
              </a:ext>
            </a:extLst>
          </p:cNvPr>
          <p:cNvCxnSpPr>
            <a:cxnSpLocks/>
          </p:cNvCxnSpPr>
          <p:nvPr/>
        </p:nvCxnSpPr>
        <p:spPr>
          <a:xfrm>
            <a:off x="4259940" y="1317632"/>
            <a:ext cx="772960" cy="2052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305A9311-CC0A-47CC-9FEF-74D676B09F6D}"/>
              </a:ext>
            </a:extLst>
          </p:cNvPr>
          <p:cNvSpPr txBox="1">
            <a:spLocks/>
          </p:cNvSpPr>
          <p:nvPr/>
        </p:nvSpPr>
        <p:spPr>
          <a:xfrm>
            <a:off x="5168189" y="1232028"/>
            <a:ext cx="6719011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Optimization program: advise an uncertainty as a function of the desired relative uncertainty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97B4ECB6-AB4E-4F73-8013-C69AC5F2D5D6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2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RAP N°2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© Expleo Group  |  Internal  |  Version 3.0 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37330" y="556326"/>
            <a:ext cx="10364350" cy="381484"/>
          </a:xfrm>
        </p:spPr>
        <p:txBody>
          <a:bodyPr/>
          <a:lstStyle/>
          <a:p>
            <a:r>
              <a:rPr lang="en-US"/>
              <a:t>Software description : Graph Tab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AE019-8B0B-49B9-8B7B-3709E3698FCE}"/>
              </a:ext>
            </a:extLst>
          </p:cNvPr>
          <p:cNvSpPr/>
          <p:nvPr/>
        </p:nvSpPr>
        <p:spPr>
          <a:xfrm>
            <a:off x="537330" y="919244"/>
            <a:ext cx="5045054" cy="53720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3BA999-D072-4E65-A13B-E1D808E5A467}"/>
              </a:ext>
            </a:extLst>
          </p:cNvPr>
          <p:cNvSpPr/>
          <p:nvPr/>
        </p:nvSpPr>
        <p:spPr>
          <a:xfrm>
            <a:off x="5731095" y="937810"/>
            <a:ext cx="6269225" cy="53534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Optimization program which makes it possible to advise an uncertainty as a function of the desired relative uncertainty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2C9518-DADB-43E0-96B0-13EB2B584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81" y="937810"/>
            <a:ext cx="5018152" cy="5353453"/>
          </a:xfrm>
          <a:prstGeom prst="rect">
            <a:avLst/>
          </a:prstGeom>
        </p:spPr>
      </p:pic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A2130C90-9573-4527-AF89-EF354D4CDE2A}"/>
              </a:ext>
            </a:extLst>
          </p:cNvPr>
          <p:cNvSpPr/>
          <p:nvPr/>
        </p:nvSpPr>
        <p:spPr>
          <a:xfrm>
            <a:off x="5817452" y="1159496"/>
            <a:ext cx="278548" cy="1300900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itre 6">
            <a:extLst>
              <a:ext uri="{FF2B5EF4-FFF2-40B4-BE49-F238E27FC236}">
                <a16:creationId xmlns:a16="http://schemas.microsoft.com/office/drawing/2014/main" id="{9C21413F-97A9-4907-BE8B-BF59E689FE41}"/>
              </a:ext>
            </a:extLst>
          </p:cNvPr>
          <p:cNvSpPr txBox="1">
            <a:spLocks/>
          </p:cNvSpPr>
          <p:nvPr/>
        </p:nvSpPr>
        <p:spPr>
          <a:xfrm>
            <a:off x="6363714" y="1653627"/>
            <a:ext cx="3525623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Speed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profil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6789B6E1-E38F-49DF-BF60-BB0B8A8992D8}"/>
              </a:ext>
            </a:extLst>
          </p:cNvPr>
          <p:cNvSpPr/>
          <p:nvPr/>
        </p:nvSpPr>
        <p:spPr>
          <a:xfrm>
            <a:off x="5817452" y="2559531"/>
            <a:ext cx="278548" cy="2276419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itre 6">
            <a:extLst>
              <a:ext uri="{FF2B5EF4-FFF2-40B4-BE49-F238E27FC236}">
                <a16:creationId xmlns:a16="http://schemas.microsoft.com/office/drawing/2014/main" id="{7D7E2CC8-A84D-4E1D-9BFF-CF54D7A2E42B}"/>
              </a:ext>
            </a:extLst>
          </p:cNvPr>
          <p:cNvSpPr txBox="1">
            <a:spLocks/>
          </p:cNvSpPr>
          <p:nvPr/>
        </p:nvSpPr>
        <p:spPr>
          <a:xfrm>
            <a:off x="6363713" y="3459459"/>
            <a:ext cx="5419792" cy="629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Graph of traction energy, its uncertainty and the desired uncertainty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3917633B-7A79-4536-BC62-FA8013E4A210}"/>
              </a:ext>
            </a:extLst>
          </p:cNvPr>
          <p:cNvSpPr/>
          <p:nvPr/>
        </p:nvSpPr>
        <p:spPr>
          <a:xfrm>
            <a:off x="5817452" y="5062194"/>
            <a:ext cx="278548" cy="1075922"/>
          </a:xfrm>
          <a:prstGeom prst="rightBrace">
            <a:avLst>
              <a:gd name="adj1" fmla="val 483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Titre 6">
            <a:extLst>
              <a:ext uri="{FF2B5EF4-FFF2-40B4-BE49-F238E27FC236}">
                <a16:creationId xmlns:a16="http://schemas.microsoft.com/office/drawing/2014/main" id="{B0086343-4FD1-414C-825C-69A9CFD7795C}"/>
              </a:ext>
            </a:extLst>
          </p:cNvPr>
          <p:cNvSpPr txBox="1">
            <a:spLocks/>
          </p:cNvSpPr>
          <p:nvPr/>
        </p:nvSpPr>
        <p:spPr>
          <a:xfrm>
            <a:off x="6363713" y="5418899"/>
            <a:ext cx="5419792" cy="3625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846C6">
                    <a:lumMod val="50000"/>
                  </a:srgbClr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Numerical results and previous results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6846C6">
                  <a:lumMod val="50000"/>
                </a:srgbClr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386728B-34AE-4FAA-A8E7-F01F65B4187C}"/>
              </a:ext>
            </a:extLst>
          </p:cNvPr>
          <p:cNvSpPr txBox="1">
            <a:spLocks/>
          </p:cNvSpPr>
          <p:nvPr/>
        </p:nvSpPr>
        <p:spPr>
          <a:xfrm>
            <a:off x="152948" y="114331"/>
            <a:ext cx="2345155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NAVeco</a:t>
            </a:r>
            <a:r>
              <a:rPr kumimoji="0" lang="fr-F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presentation</a:t>
            </a: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51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2"/>
    </mc:Choice>
    <mc:Fallback xmlns="">
      <p:transition spd="slow" advTm="10511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17.2|19.9|5.6|9.6|10.2|7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for comprehensive contents France [Lecture seule]" id="{DA8C7EFD-7237-40C1-895C-2A135ED62555}" vid="{B7714E23-7886-45B7-8D82-BDDEBB853CD1}"/>
    </a:ext>
  </a:extLst>
</a:theme>
</file>

<file path=ppt/theme/theme2.xml><?xml version="1.0" encoding="utf-8"?>
<a:theme xmlns:a="http://schemas.openxmlformats.org/drawingml/2006/main" name="1_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for comprehensive contents France [Lecture seule]" id="{DA8C7EFD-7237-40C1-895C-2A135ED62555}" vid="{B7714E23-7886-45B7-8D82-BDDEBB853CD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b59cdd4-44a2-44d0-91e4-e7a5b7f373ab">
      <UserInfo>
        <DisplayName>CARON Nicolas</DisplayName>
        <AccountId>3257</AccountId>
        <AccountType/>
      </UserInfo>
      <UserInfo>
        <DisplayName>PAPIN Antoine</DisplayName>
        <AccountId>3804</AccountId>
        <AccountType/>
      </UserInfo>
      <UserInfo>
        <DisplayName>VAILLANT Philippe</DisplayName>
        <AccountId>1959</AccountId>
        <AccountType/>
      </UserInfo>
      <UserInfo>
        <DisplayName>GILBERT Michel</DisplayName>
        <AccountId>1455</AccountId>
        <AccountType/>
      </UserInfo>
      <UserInfo>
        <DisplayName>PRUDON Melodie</DisplayName>
        <AccountId>358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E8CE9D273F8643891DE6F23C7C94CD" ma:contentTypeVersion="13" ma:contentTypeDescription="Crée un document." ma:contentTypeScope="" ma:versionID="26e7a54870cf3d5575e677d0b47238ca">
  <xsd:schema xmlns:xsd="http://www.w3.org/2001/XMLSchema" xmlns:xs="http://www.w3.org/2001/XMLSchema" xmlns:p="http://schemas.microsoft.com/office/2006/metadata/properties" xmlns:ns3="826fc3b5-b082-43d7-a2cf-7233aced66ba" xmlns:ns4="cb59cdd4-44a2-44d0-91e4-e7a5b7f373ab" targetNamespace="http://schemas.microsoft.com/office/2006/metadata/properties" ma:root="true" ma:fieldsID="f16ee3eab05f55c462196c052957ff91" ns3:_="" ns4:_="">
    <xsd:import namespace="826fc3b5-b082-43d7-a2cf-7233aced66ba"/>
    <xsd:import namespace="cb59cdd4-44a2-44d0-91e4-e7a5b7f373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fc3b5-b082-43d7-a2cf-7233aced66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9cdd4-44a2-44d0-91e4-e7a5b7f373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969F24-3980-4A1C-B90B-1B4EDAD722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E60F67-669A-465B-A119-AD9DD148E6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b59cdd4-44a2-44d0-91e4-e7a5b7f373ab"/>
    <ds:schemaRef ds:uri="http://purl.org/dc/elements/1.1/"/>
    <ds:schemaRef ds:uri="http://schemas.microsoft.com/office/2006/metadata/properties"/>
    <ds:schemaRef ds:uri="http://schemas.microsoft.com/office/infopath/2007/PartnerControls"/>
    <ds:schemaRef ds:uri="826fc3b5-b082-43d7-a2cf-7233aced66b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02DD61-0347-45FF-92DE-10C60CF5E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6fc3b5-b082-43d7-a2cf-7233aced66ba"/>
    <ds:schemaRef ds:uri="cb59cdd4-44a2-44d0-91e4-e7a5b7f373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2473</Words>
  <Application>Microsoft Office PowerPoint</Application>
  <PresentationFormat>Grand écran</PresentationFormat>
  <Paragraphs>524</Paragraphs>
  <Slides>29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Arial Nova</vt:lpstr>
      <vt:lpstr>Calibri</vt:lpstr>
      <vt:lpstr>Cambria Math</vt:lpstr>
      <vt:lpstr>Verdana</vt:lpstr>
      <vt:lpstr>Wingdings</vt:lpstr>
      <vt:lpstr>Newco_Master_2019</vt:lpstr>
      <vt:lpstr>1_Newco_Master_2019</vt:lpstr>
      <vt:lpstr>RAP N°2</vt:lpstr>
      <vt:lpstr>NAVeco system.</vt:lpstr>
      <vt:lpstr>Présentation PowerPoint</vt:lpstr>
      <vt:lpstr>Summary of the RAP 1 and the tasks carried out since</vt:lpstr>
      <vt:lpstr>First approach of uncertainty estimation</vt:lpstr>
      <vt:lpstr>Second approach of uncertainty estimation</vt:lpstr>
      <vt:lpstr>Software description : Model Tab</vt:lpstr>
      <vt:lpstr>Software description : Parameters Tab</vt:lpstr>
      <vt:lpstr>Software description : Graph Tab</vt:lpstr>
      <vt:lpstr>Software description : Uncertainty Tab</vt:lpstr>
      <vt:lpstr>Interest of the software and conclusions on the study</vt:lpstr>
      <vt:lpstr>State of progress</vt:lpstr>
      <vt:lpstr>Real data recovery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Status of progress</vt:lpstr>
      <vt:lpstr>Présentation PowerPoint</vt:lpstr>
      <vt:lpstr>Last RAP : Optimization methods</vt:lpstr>
      <vt:lpstr>Optimization methods : Study the impact of different parameters on the compute time</vt:lpstr>
      <vt:lpstr>Optimization methods : Study the impact of different parameters on the compute time</vt:lpstr>
      <vt:lpstr>Prediction Horizon and Time sample pair study</vt:lpstr>
      <vt:lpstr>Prediction Horizon and Time sample pair study</vt:lpstr>
      <vt:lpstr>Prediction Horizon and Time sample pair study</vt:lpstr>
      <vt:lpstr>State of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de consommation d’énergie sur trajet routier</dc:title>
  <dc:creator>Cristhian Yesid Bello Ceferino</dc:creator>
  <cp:lastModifiedBy>Clement Alexandre</cp:lastModifiedBy>
  <cp:revision>2</cp:revision>
  <dcterms:created xsi:type="dcterms:W3CDTF">2020-07-15T10:18:06Z</dcterms:created>
  <dcterms:modified xsi:type="dcterms:W3CDTF">2021-06-22T08:23:42Z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0x01010089E8CE9D273F8643891DE6F23C7C94CD</vt:lpwstr>
  </property>
</Properties>
</file>