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9" r:id="rId2"/>
    <p:sldId id="263" r:id="rId3"/>
    <p:sldId id="262" r:id="rId4"/>
    <p:sldId id="264" r:id="rId5"/>
    <p:sldId id="266" r:id="rId6"/>
    <p:sldId id="265" r:id="rId7"/>
    <p:sldId id="26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2B385-864A-44F4-8EC6-8B79941D68FB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79177-68B3-4CFC-B6D4-9836FB30D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740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0C0EF-D305-4D27-B750-C2A22C372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B7D1B9-9E7C-4F38-9199-FADB6A1FF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A82655-6327-4C29-B6AF-CA586BD8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95C-F432-455F-95D4-0B3985B3A71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AED38-0E96-454E-B45A-0DED7C66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A1B0E-DFF8-4C7F-A94C-349D3F41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72F4-6AA2-4F3B-9FD4-0E8851435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70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35709-61FC-47A3-87D9-C482315D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C81E03-37F0-4D17-BBFA-280123E33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70B478-178E-4C8E-98BE-5296850E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95C-F432-455F-95D4-0B3985B3A71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93522E-672F-4B0C-9FEA-644BCD49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DFAD3A-0A21-4918-B597-6C2D5DB9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72F4-6AA2-4F3B-9FD4-0E8851435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43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FB8D05-9FCE-4FEA-85BD-27A8E2E54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0FF77D-E565-4988-A211-6D5332BB6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933F3-11B0-4B56-960B-D7A37ABA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95C-F432-455F-95D4-0B3985B3A71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90D3DD-D3F0-4C69-983E-72610DA8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9A5C0B-B592-4CF2-8480-411E7D24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72F4-6AA2-4F3B-9FD4-0E8851435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99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1F0E8-971D-4960-84D0-4643C8D9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13DB66-EA52-482C-809F-897B19E8E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0023F8-E4FC-4D8A-A5B2-D06E572F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95C-F432-455F-95D4-0B3985B3A71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9F1C1B-20A8-4E9E-BFC4-F2E39A1B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08F42-9804-45EC-930B-04CE6180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72F4-6AA2-4F3B-9FD4-0E8851435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58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BBACB-E748-4A15-8018-9CA31F8E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067C5D-032E-4F71-BA9F-3001E6A5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C0CEBF-60A5-49A0-860B-EE87BED7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95C-F432-455F-95D4-0B3985B3A71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D2E811-C6D8-4E70-93C4-07D4083F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A17C6-1590-4689-89D4-6C74A298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72F4-6AA2-4F3B-9FD4-0E8851435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74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69389-A65A-4AD5-BB8D-B8F85846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52BB9-66A9-43A1-83DC-44DE93A7F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93E59C-1C39-433A-84D3-B0A480153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9456E9-1A7E-468F-ACF8-6B068E52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95C-F432-455F-95D4-0B3985B3A71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356D00-16D4-451D-8F2C-243E4ECA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8AC9C8-E3D6-446F-95B3-88E2282D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72F4-6AA2-4F3B-9FD4-0E8851435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09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0C4F4-5F7F-4810-928A-D333C3F7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DA2363-80CD-4894-8A10-0B00BF641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3F123C-5C62-48EF-9498-C359F20EB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F71966-B4B8-4A73-B23C-7FE645914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9AA1FC-3CC5-4D2B-B441-E67E6ADAE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3837E4-AC8B-4FD9-8FED-1188849D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95C-F432-455F-95D4-0B3985B3A71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B39409-4126-4CC1-B90D-B0FB0544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189014-4C45-41F9-8511-E076D255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72F4-6AA2-4F3B-9FD4-0E8851435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36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08AE45-9690-4DF4-9348-D0906A68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1B272B-0970-4464-A049-2795AD03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95C-F432-455F-95D4-0B3985B3A71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DA70DD-1A7A-4707-8913-2968B118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472EF9-66B8-46EB-BB3D-4145A91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72F4-6AA2-4F3B-9FD4-0E8851435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73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3CF0A1B-0E6A-4313-87B4-71199A7D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95C-F432-455F-95D4-0B3985B3A71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B412BE-7C51-48CA-8ADA-F060DFE3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D02001-D4D3-4687-B790-FB00482A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72F4-6AA2-4F3B-9FD4-0E8851435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18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774C1-753A-4373-AE37-8FEDFA8B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DB8836-5EDD-40A0-BE0A-8874C14D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2672EA-CFB5-4396-BF9D-E84D15339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A71D9E-C671-476D-8E00-520D5A32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95C-F432-455F-95D4-0B3985B3A71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7765F8-9CA7-4973-ABB7-DD0495AB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F6949E-EEDC-4BD6-909A-D7CF609D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72F4-6AA2-4F3B-9FD4-0E8851435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52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B3C30-41A1-4C30-841E-C70CCCF2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E4DD58-2A7B-42E2-A811-FAFD654CD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50CA53-2398-4140-B730-FC1F38FDB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DB75BA-E0EA-407F-B5C5-407FF4AE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95C-F432-455F-95D4-0B3985B3A71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D78743-D376-4B75-BD2D-4C2681E1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DD4AE4-96F4-4081-9C2B-2809EFA5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72F4-6AA2-4F3B-9FD4-0E8851435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69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A6763E-00AB-4661-B126-A98BFF6A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33230B-13EF-422E-8E44-2CDDCF4F4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1D870B-0FA0-4D90-9601-2AED73F7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F95C-F432-455F-95D4-0B3985B3A71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ED2EC4-E6E4-44E8-89D0-E2398FCEE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851507-3856-4579-8972-D86B2D9FF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72F4-6AA2-4F3B-9FD4-0E8851435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63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4E0D4A6-66ED-4F61-AD93-C178160BCB80}"/>
              </a:ext>
            </a:extLst>
          </p:cNvPr>
          <p:cNvSpPr txBox="1"/>
          <p:nvPr/>
        </p:nvSpPr>
        <p:spPr>
          <a:xfrm>
            <a:off x="0" y="0"/>
            <a:ext cx="8717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1) Proposition d’incertitudes tel que incertitude relative </a:t>
            </a:r>
            <a:r>
              <a:rPr lang="fr-FR" sz="2000" dirty="0" err="1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Etrac</a:t>
            </a:r>
            <a:r>
              <a:rPr lang="fr-FR" sz="2000" dirty="0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 inférieure à </a:t>
            </a:r>
            <a:r>
              <a:rPr lang="fr-FR" sz="2000" dirty="0" err="1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pE</a:t>
            </a:r>
            <a:r>
              <a:rPr lang="fr-FR" sz="2000" dirty="0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 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A27F4F-8FC8-4E50-9870-46E63A636CF6}"/>
              </a:ext>
            </a:extLst>
          </p:cNvPr>
          <p:cNvSpPr/>
          <p:nvPr/>
        </p:nvSpPr>
        <p:spPr>
          <a:xfrm>
            <a:off x="411651" y="708261"/>
            <a:ext cx="2535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Problème à résoudre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112FE3-B395-4A5C-A75A-50CA45CF7AF1}"/>
                  </a:ext>
                </a:extLst>
              </p:cNvPr>
              <p:cNvSpPr/>
              <p:nvPr/>
            </p:nvSpPr>
            <p:spPr>
              <a:xfrm>
                <a:off x="5133235" y="1629380"/>
                <a:ext cx="1925527" cy="328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𝑡𝑟𝑎𝑐</m:t>
                          </m:r>
                        </m:sub>
                      </m:sSub>
                      <m:r>
                        <a:rPr lang="fr-FR" sz="14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𝐸𝑡𝑟𝑎𝑐</m:t>
                          </m:r>
                        </m:sub>
                      </m:sSub>
                      <m:r>
                        <a:rPr lang="fr-F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𝑡𝑟𝑎𝑐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112FE3-B395-4A5C-A75A-50CA45CF7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35" y="1629380"/>
                <a:ext cx="1925527" cy="3288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7397AF2A-6385-4EF0-9EB8-3C12F9644047}"/>
              </a:ext>
            </a:extLst>
          </p:cNvPr>
          <p:cNvSpPr/>
          <p:nvPr/>
        </p:nvSpPr>
        <p:spPr>
          <a:xfrm>
            <a:off x="411651" y="2667216"/>
            <a:ext cx="2734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Incertitude de l’énergie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E8E3447-ACB4-4308-A91D-2815C2E00C97}"/>
                  </a:ext>
                </a:extLst>
              </p:cNvPr>
              <p:cNvSpPr/>
              <p:nvPr/>
            </p:nvSpPr>
            <p:spPr>
              <a:xfrm>
                <a:off x="2630884" y="4375559"/>
                <a:ext cx="6930231" cy="735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𝑡𝑟𝑎𝑐</m:t>
                              </m:r>
                            </m:sub>
                          </m:sSub>
                        </m:e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𝑡𝑟𝑎𝑐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𝑡𝑟𝑎𝑐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𝑑𝑡</m:t>
                                          </m:r>
                                        </m:e>
                                      </m:nary>
                                    </m:e>
                                  </m:d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  <m:e>
                                          <m:f>
                                            <m:f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fr-FR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𝑡𝑟𝑎𝑐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fr-FR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𝑑𝑡</m:t>
                                          </m:r>
                                        </m:e>
                                      </m:nary>
                                    </m:e>
                                  </m:d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E8E3447-ACB4-4308-A91D-2815C2E00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884" y="4375559"/>
                <a:ext cx="6930231" cy="7357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D0C4FFD-2531-413B-9F9D-230779571ED8}"/>
              </a:ext>
            </a:extLst>
          </p:cNvPr>
          <p:cNvCxnSpPr>
            <a:cxnSpLocks/>
          </p:cNvCxnSpPr>
          <p:nvPr/>
        </p:nvCxnSpPr>
        <p:spPr>
          <a:xfrm>
            <a:off x="7316650" y="4840113"/>
            <a:ext cx="0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A4009B6-FC35-4073-BD1F-07A4F21A44AE}"/>
              </a:ext>
            </a:extLst>
          </p:cNvPr>
          <p:cNvSpPr txBox="1"/>
          <p:nvPr/>
        </p:nvSpPr>
        <p:spPr>
          <a:xfrm>
            <a:off x="5984458" y="5134245"/>
            <a:ext cx="4082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Théorème de dérivation sous l’intégrale</a:t>
            </a:r>
          </a:p>
          <a:p>
            <a:r>
              <a:rPr lang="fr-FR" sz="1200" dirty="0">
                <a:solidFill>
                  <a:srgbClr val="FF0000"/>
                </a:solidFill>
              </a:rPr>
              <a:t>(On ne peut dériver que par des paramètres indépendant de 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5E731E-3476-4D3D-95E0-EC4EFB75A373}"/>
                  </a:ext>
                </a:extLst>
              </p:cNvPr>
              <p:cNvSpPr/>
              <p:nvPr/>
            </p:nvSpPr>
            <p:spPr>
              <a:xfrm>
                <a:off x="1658644" y="3126735"/>
                <a:ext cx="8874710" cy="973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𝑡𝑟𝑎𝑐</m:t>
                              </m:r>
                            </m:sub>
                          </m:sSub>
                        </m:e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𝑡𝑟𝑎𝑐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fr-FR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fr-FR" sz="1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fr-FR" sz="1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𝜕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fr-FR" sz="1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fr-FR" sz="1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fr-FR" sz="1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𝑡𝑟𝑎𝑐</m:t>
                                                          </m:r>
                                                        </m:sub>
                                                      </m:sSub>
                                                    </m:num>
                                                    <m:den>
                                                      <m:r>
                                                        <a:rPr lang="fr-FR" sz="1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𝜕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fr-FR" sz="1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fr-FR" sz="1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fr-FR" sz="1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den>
                                                  </m:f>
                                                  <m:sSub>
                                                    <m:sSubPr>
                                                      <m:ctrlPr>
                                                        <a:rPr lang="fr-FR" sz="1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fr-FR" sz="1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fr-FR" sz="1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fr-FR" sz="1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fr-FR" sz="1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ra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5E731E-3476-4D3D-95E0-EC4EFB75A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644" y="3126735"/>
                <a:ext cx="8874710" cy="973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 12">
            <a:extLst>
              <a:ext uri="{FF2B5EF4-FFF2-40B4-BE49-F238E27FC236}">
                <a16:creationId xmlns:a16="http://schemas.microsoft.com/office/drawing/2014/main" id="{5E4E6042-4CBD-4970-A1C1-17FE03EEF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1398" y="3028628"/>
            <a:ext cx="1214188" cy="210561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3879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4E0D4A6-66ED-4F61-AD93-C178160BCB80}"/>
              </a:ext>
            </a:extLst>
          </p:cNvPr>
          <p:cNvSpPr txBox="1"/>
          <p:nvPr/>
        </p:nvSpPr>
        <p:spPr>
          <a:xfrm>
            <a:off x="0" y="0"/>
            <a:ext cx="8717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1) Proposition d’incertitudes tel que incertitude relative </a:t>
            </a:r>
            <a:r>
              <a:rPr lang="fr-FR" sz="2000" dirty="0" err="1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Etrac</a:t>
            </a:r>
            <a:r>
              <a:rPr lang="fr-FR" sz="2000" dirty="0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 inférieure à </a:t>
            </a:r>
            <a:r>
              <a:rPr lang="fr-FR" sz="2000" dirty="0" err="1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pE</a:t>
            </a:r>
            <a:r>
              <a:rPr lang="fr-FR" sz="2000" dirty="0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 %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97AF2A-6385-4EF0-9EB8-3C12F9644047}"/>
              </a:ext>
            </a:extLst>
          </p:cNvPr>
          <p:cNvSpPr/>
          <p:nvPr/>
        </p:nvSpPr>
        <p:spPr>
          <a:xfrm>
            <a:off x="349079" y="822905"/>
            <a:ext cx="2734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Incertitude de l’énergie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9622A92-B6DD-4033-9AD2-101EC9D3D1CA}"/>
                  </a:ext>
                </a:extLst>
              </p:cNvPr>
              <p:cNvSpPr/>
              <p:nvPr/>
            </p:nvSpPr>
            <p:spPr>
              <a:xfrm>
                <a:off x="557112" y="1540789"/>
                <a:ext cx="11077776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𝑡𝑟𝑎𝑐</m:t>
                          </m:r>
                        </m:sub>
                      </m:sSub>
                      <m:r>
                        <a:rPr lang="fr-FR" sz="1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𝑡𝑟𝑎𝑐</m:t>
                              </m:r>
                            </m:sub>
                          </m:sSub>
                        </m:e>
                      </m:nary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𝑡𝑟𝑎𝑐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𝑡𝑟𝑎𝑐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𝑡𝑟𝑎𝑐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lang="fr-FR" sz="140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〖∙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40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  <m:r>
                                            <a:rPr lang="fr-FR" sz="140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〗_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40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𝑡𝑟𝑎𝑐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𝑡𝑟𝑎𝑐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𝑡𝑟𝑎𝑐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𝜕𝛼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𝑡𝑟𝑎𝑐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</m:oMath>
                  </m:oMathPara>
                </a14:m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9622A92-B6DD-4033-9AD2-101EC9D3D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12" y="1540789"/>
                <a:ext cx="11077776" cy="72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0599FD85-167D-426F-AB3F-71AA7EA08487}"/>
              </a:ext>
            </a:extLst>
          </p:cNvPr>
          <p:cNvSpPr/>
          <p:nvPr/>
        </p:nvSpPr>
        <p:spPr>
          <a:xfrm>
            <a:off x="3010868" y="1642113"/>
            <a:ext cx="486383" cy="5642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9F196C9-DEA4-4B93-A3CB-8F9F22D1547D}"/>
              </a:ext>
            </a:extLst>
          </p:cNvPr>
          <p:cNvCxnSpPr>
            <a:cxnSpLocks/>
          </p:cNvCxnSpPr>
          <p:nvPr/>
        </p:nvCxnSpPr>
        <p:spPr>
          <a:xfrm flipH="1">
            <a:off x="3010867" y="2164768"/>
            <a:ext cx="106778" cy="3125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6C7469A1-2267-42F2-9FBE-8C3B57486833}"/>
              </a:ext>
            </a:extLst>
          </p:cNvPr>
          <p:cNvSpPr/>
          <p:nvPr/>
        </p:nvSpPr>
        <p:spPr>
          <a:xfrm>
            <a:off x="3497252" y="1835958"/>
            <a:ext cx="272374" cy="2536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52E7859-C94D-4CBE-B471-EBA054A050BF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3633439" y="2089585"/>
            <a:ext cx="136187" cy="3876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B775E517-2B1E-4272-B43D-9608AED5D409}"/>
              </a:ext>
            </a:extLst>
          </p:cNvPr>
          <p:cNvSpPr txBox="1"/>
          <p:nvPr/>
        </p:nvSpPr>
        <p:spPr>
          <a:xfrm>
            <a:off x="1818152" y="2407119"/>
            <a:ext cx="1613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Poids du paramètre</a:t>
            </a:r>
          </a:p>
          <a:p>
            <a:r>
              <a:rPr lang="fr-FR" sz="1400" dirty="0">
                <a:solidFill>
                  <a:srgbClr val="FF0000"/>
                </a:solidFill>
              </a:rPr>
              <a:t>sur la puissance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9619EB5-2D94-4875-89D2-5E97C4B65FB4}"/>
              </a:ext>
            </a:extLst>
          </p:cNvPr>
          <p:cNvSpPr txBox="1"/>
          <p:nvPr/>
        </p:nvSpPr>
        <p:spPr>
          <a:xfrm>
            <a:off x="3441690" y="2372397"/>
            <a:ext cx="1182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Incertitude</a:t>
            </a:r>
          </a:p>
          <a:p>
            <a:r>
              <a:rPr lang="fr-FR" sz="1400" dirty="0">
                <a:solidFill>
                  <a:srgbClr val="FF0000"/>
                </a:solidFill>
              </a:rPr>
              <a:t>du paramètre</a:t>
            </a:r>
          </a:p>
        </p:txBody>
      </p:sp>
      <p:sp>
        <p:nvSpPr>
          <p:cNvPr id="40" name="Accolade ouvrante 39">
            <a:extLst>
              <a:ext uri="{FF2B5EF4-FFF2-40B4-BE49-F238E27FC236}">
                <a16:creationId xmlns:a16="http://schemas.microsoft.com/office/drawing/2014/main" id="{50703F53-3848-4152-9109-DB748EA7E7CE}"/>
              </a:ext>
            </a:extLst>
          </p:cNvPr>
          <p:cNvSpPr/>
          <p:nvPr/>
        </p:nvSpPr>
        <p:spPr>
          <a:xfrm rot="16200000">
            <a:off x="3058672" y="1526782"/>
            <a:ext cx="287718" cy="2907360"/>
          </a:xfrm>
          <a:prstGeom prst="leftBrace">
            <a:avLst>
              <a:gd name="adj1" fmla="val 4837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4FE6608-8691-40CD-8E64-18E14D67531B}"/>
              </a:ext>
            </a:extLst>
          </p:cNvPr>
          <p:cNvSpPr txBox="1"/>
          <p:nvPr/>
        </p:nvSpPr>
        <p:spPr>
          <a:xfrm>
            <a:off x="760772" y="3121223"/>
            <a:ext cx="4883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Part de l’incertitude de la puissance engendrée par le paramètre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896AD30-3D60-4523-A333-C586C07C3BAA}"/>
              </a:ext>
            </a:extLst>
          </p:cNvPr>
          <p:cNvSpPr/>
          <p:nvPr/>
        </p:nvSpPr>
        <p:spPr>
          <a:xfrm>
            <a:off x="393043" y="3894578"/>
            <a:ext cx="921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Hypothèse : Même part d’incertitude de la puissance engendrée par chaque paramètre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0E40C8A-83AA-4B7D-81DF-DC0D136633EB}"/>
                  </a:ext>
                </a:extLst>
              </p:cNvPr>
              <p:cNvSpPr/>
              <p:nvPr/>
            </p:nvSpPr>
            <p:spPr>
              <a:xfrm>
                <a:off x="2791520" y="4784758"/>
                <a:ext cx="6815712" cy="538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𝑡𝑟𝑎𝑐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𝑡𝑟𝑎𝑐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𝑡𝑟𝑎𝑐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𝑡𝑟𝑎𝑐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𝑡𝑟𝑎𝑐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𝑡𝑟𝑎𝑐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𝜕𝛼</m:t>
                          </m:r>
                        </m:den>
                      </m:f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𝑡𝑟𝑎𝑐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0E40C8A-83AA-4B7D-81DF-DC0D13663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520" y="4784758"/>
                <a:ext cx="6815712" cy="538353"/>
              </a:xfrm>
              <a:prstGeom prst="rect">
                <a:avLst/>
              </a:prstGeom>
              <a:blipFill>
                <a:blip r:embed="rId3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51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4E0D4A6-66ED-4F61-AD93-C178160BCB80}"/>
              </a:ext>
            </a:extLst>
          </p:cNvPr>
          <p:cNvSpPr txBox="1"/>
          <p:nvPr/>
        </p:nvSpPr>
        <p:spPr>
          <a:xfrm>
            <a:off x="0" y="0"/>
            <a:ext cx="8717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1) Proposition d’incertitudes tel que incertitude relative </a:t>
            </a:r>
            <a:r>
              <a:rPr lang="fr-FR" sz="2000" dirty="0" err="1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Etrac</a:t>
            </a:r>
            <a:r>
              <a:rPr lang="fr-FR" sz="2000" dirty="0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 inférieure à </a:t>
            </a:r>
            <a:r>
              <a:rPr lang="fr-FR" sz="2000" dirty="0" err="1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pE</a:t>
            </a:r>
            <a:r>
              <a:rPr lang="fr-FR" sz="2000" dirty="0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 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326E43-AFE3-45DE-AB02-6318D660C8E2}"/>
                  </a:ext>
                </a:extLst>
              </p:cNvPr>
              <p:cNvSpPr/>
              <p:nvPr/>
            </p:nvSpPr>
            <p:spPr>
              <a:xfrm>
                <a:off x="862555" y="904954"/>
                <a:ext cx="10466881" cy="728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𝑡𝑟𝑎𝑐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sz="1400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𝑡𝑟𝑎𝑐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sz="1400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𝑡𝑟𝑎𝑐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sz="1400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lang="fr-FR" sz="1400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0">
                                                  <a:latin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𝑡𝑟𝑎𝑐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sz="1400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𝑡𝑟𝑎𝑐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sz="1400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𝑡𝑟𝑎𝑐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sz="1400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𝑡𝑟𝑎𝑐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sz="1400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fr-FR" sz="140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𝑝𝐸</m:t>
                          </m:r>
                          <m:nary>
                            <m:naryPr>
                              <m:limLoc m:val="subSup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1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𝑡𝑟𝑎𝑐</m:t>
                                  </m:r>
                                </m:sub>
                              </m:s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326E43-AFE3-45DE-AB02-6318D660C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55" y="904954"/>
                <a:ext cx="10466881" cy="72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57BD581-D35B-48D2-BB2B-802563BD8520}"/>
                  </a:ext>
                </a:extLst>
              </p:cNvPr>
              <p:cNvSpPr/>
              <p:nvPr/>
            </p:nvSpPr>
            <p:spPr>
              <a:xfrm>
                <a:off x="862556" y="2280701"/>
                <a:ext cx="10466881" cy="728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1400" i="1" smtClean="0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i="0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highlight>
                                                    <a:srgbClr val="FFFF00"/>
                                                  </a:highlight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highlight>
                                                    <a:srgbClr val="FFFF00"/>
                                                  </a:highlight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highlight>
                                                    <a:srgbClr val="FFFF00"/>
                                                  </a:highlight>
                                                  <a:latin typeface="Cambria Math" panose="02040503050406030204" pitchFamily="18" charset="0"/>
                                                </a:rPr>
                                                <m:t>𝑡𝑟𝑎𝑐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sz="1400" i="0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fr-FR" sz="1400" b="0" i="1" smtClean="0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1400" b="0" i="1" smtClean="0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fr-FR" sz="140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𝑝𝐸</m:t>
                          </m:r>
                          <m:nary>
                            <m:naryPr>
                              <m:limLoc m:val="subSup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1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𝑡𝑟𝑎𝑐</m:t>
                                  </m:r>
                                </m:sub>
                              </m:s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57BD581-D35B-48D2-BB2B-802563BD8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56" y="2280701"/>
                <a:ext cx="10466881" cy="72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6D247A-5B44-4C8D-8EBD-F0E9283CD9A8}"/>
                  </a:ext>
                </a:extLst>
              </p:cNvPr>
              <p:cNvSpPr/>
              <p:nvPr/>
            </p:nvSpPr>
            <p:spPr>
              <a:xfrm>
                <a:off x="4623188" y="3656448"/>
                <a:ext cx="2945614" cy="5781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sz="14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𝑡𝑟𝑎𝑐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fr-FR" sz="14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𝑝𝐸</m:t>
                      </m:r>
                      <m:nary>
                        <m:naryPr>
                          <m:limLoc m:val="subSup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𝑡𝑟𝑎𝑐</m:t>
                              </m:r>
                            </m:sub>
                          </m:s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6D247A-5B44-4C8D-8EBD-F0E9283CD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188" y="3656448"/>
                <a:ext cx="2945614" cy="5781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8C5A88-189E-4E91-B7E9-8B46575BFDB0}"/>
                  </a:ext>
                </a:extLst>
              </p:cNvPr>
              <p:cNvSpPr/>
              <p:nvPr/>
            </p:nvSpPr>
            <p:spPr>
              <a:xfrm>
                <a:off x="5026728" y="4885602"/>
                <a:ext cx="2138534" cy="9003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600" i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𝑝𝐸</m:t>
                          </m:r>
                          <m:nary>
                            <m:naryPr>
                              <m:limLoc m:val="subSup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𝑡𝑟𝑎𝑐</m:t>
                                  </m:r>
                                </m:sub>
                              </m:s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sz="16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rad>
                          <m:nary>
                            <m:naryPr>
                              <m:limLoc m:val="subSup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600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fr-FR" sz="1600" i="1">
                                              <a:latin typeface="Cambria Math" panose="02040503050406030204" pitchFamily="18" charset="0"/>
                                            </a:rPr>
                                            <m:t>𝑡𝑟𝑎𝑐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600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8C5A88-189E-4E91-B7E9-8B46575BF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728" y="4885602"/>
                <a:ext cx="2138534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078C5A0A-2167-42B6-9E03-43CAE784282A}"/>
              </a:ext>
            </a:extLst>
          </p:cNvPr>
          <p:cNvSpPr txBox="1"/>
          <p:nvPr/>
        </p:nvSpPr>
        <p:spPr>
          <a:xfrm>
            <a:off x="785631" y="6067627"/>
            <a:ext cx="1062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 fonctionne que si toutes les incertitudes sont inconnues. Dans le cas contraire utilisation d’un solver (</a:t>
            </a:r>
            <a:r>
              <a:rPr lang="fr-FR" dirty="0" err="1"/>
              <a:t>Scipy</a:t>
            </a:r>
            <a:r>
              <a:rPr lang="fr-FR" dirty="0"/>
              <a:t> ?)</a:t>
            </a:r>
          </a:p>
        </p:txBody>
      </p:sp>
    </p:spTree>
    <p:extLst>
      <p:ext uri="{BB962C8B-B14F-4D97-AF65-F5344CB8AC3E}">
        <p14:creationId xmlns:p14="http://schemas.microsoft.com/office/powerpoint/2010/main" val="374780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4E0D4A6-66ED-4F61-AD93-C178160BCB80}"/>
              </a:ext>
            </a:extLst>
          </p:cNvPr>
          <p:cNvSpPr txBox="1"/>
          <p:nvPr/>
        </p:nvSpPr>
        <p:spPr>
          <a:xfrm>
            <a:off x="0" y="0"/>
            <a:ext cx="5534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2) GUI PYQT5 – Vers un exécutable indépendant</a:t>
            </a:r>
          </a:p>
        </p:txBody>
      </p:sp>
      <p:pic>
        <p:nvPicPr>
          <p:cNvPr id="7" name="Image 6" descr="Une image contenant texte, capture d’écran, intérieur&#10;&#10;Description générée automatiquement">
            <a:extLst>
              <a:ext uri="{FF2B5EF4-FFF2-40B4-BE49-F238E27FC236}">
                <a16:creationId xmlns:a16="http://schemas.microsoft.com/office/drawing/2014/main" id="{61AAEF55-4ACD-4A0A-8602-5B6BC100A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1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9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4E0D4A6-66ED-4F61-AD93-C178160BCB80}"/>
              </a:ext>
            </a:extLst>
          </p:cNvPr>
          <p:cNvSpPr txBox="1"/>
          <p:nvPr/>
        </p:nvSpPr>
        <p:spPr>
          <a:xfrm>
            <a:off x="0" y="0"/>
            <a:ext cx="5534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2) GUI PYQT5 – Vers un exécutable indépendant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FF3F63C-A1B9-4349-B206-DE354C42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10"/>
            <a:ext cx="12192000" cy="65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5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4E0D4A6-66ED-4F61-AD93-C178160BCB80}"/>
              </a:ext>
            </a:extLst>
          </p:cNvPr>
          <p:cNvSpPr txBox="1"/>
          <p:nvPr/>
        </p:nvSpPr>
        <p:spPr>
          <a:xfrm>
            <a:off x="0" y="0"/>
            <a:ext cx="5534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2) GUI PYQT5 – Vers un exécutable indépendant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B4A6D0-DFA7-418D-955D-D13508EEA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806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8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4E0D4A6-66ED-4F61-AD93-C178160BCB80}"/>
              </a:ext>
            </a:extLst>
          </p:cNvPr>
          <p:cNvSpPr txBox="1"/>
          <p:nvPr/>
        </p:nvSpPr>
        <p:spPr>
          <a:xfrm>
            <a:off x="0" y="0"/>
            <a:ext cx="5534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  <a:latin typeface="Arial Nova Light" panose="020B0604020202020204" pitchFamily="34" charset="0"/>
                <a:cs typeface="AngsanaUPC" panose="02020603050405020304" pitchFamily="18" charset="-34"/>
              </a:rPr>
              <a:t>2) GUI PYQT5 – Vers un exécutable indépendant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A4566F2-330C-4E86-BB29-BED06D9B3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266" y="2573019"/>
            <a:ext cx="5096748" cy="17119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2A4CBC-7313-4CF7-8DCF-8FB0691D5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77" y="2671416"/>
            <a:ext cx="4247723" cy="151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232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10273</TotalTime>
  <Words>205</Words>
  <Application>Microsoft Office PowerPoint</Application>
  <PresentationFormat>Grand écran</PresentationFormat>
  <Paragraphs>28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Arial Nova Light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Clement Alexandre</dc:creator>
  <cp:lastModifiedBy>Clement Alexandre</cp:lastModifiedBy>
  <cp:revision>48</cp:revision>
  <dcterms:created xsi:type="dcterms:W3CDTF">2021-02-19T13:09:38Z</dcterms:created>
  <dcterms:modified xsi:type="dcterms:W3CDTF">2021-04-19T12:25:55Z</dcterms:modified>
</cp:coreProperties>
</file>