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0" r:id="rId3"/>
    <p:sldId id="257" r:id="rId4"/>
    <p:sldId id="258" r:id="rId5"/>
    <p:sldId id="259" r:id="rId6"/>
    <p:sldId id="260" r:id="rId7"/>
    <p:sldId id="261" r:id="rId8"/>
    <p:sldId id="262" r:id="rId9"/>
    <p:sldId id="263" r:id="rId10"/>
    <p:sldId id="264" r:id="rId11"/>
    <p:sldId id="265" r:id="rId12"/>
    <p:sldId id="267" r:id="rId13"/>
    <p:sldId id="268" r:id="rId14"/>
    <p:sldId id="266" r:id="rId15"/>
    <p:sldId id="269" r:id="rId16"/>
    <p:sldId id="270" r:id="rId17"/>
    <p:sldId id="271" r:id="rId18"/>
    <p:sldId id="272" r:id="rId19"/>
    <p:sldId id="273" r:id="rId20"/>
    <p:sldId id="275" r:id="rId21"/>
    <p:sldId id="274" r:id="rId22"/>
    <p:sldId id="276" r:id="rId23"/>
    <p:sldId id="277" r:id="rId24"/>
    <p:sldId id="278" r:id="rId25"/>
    <p:sldId id="281" r:id="rId26"/>
    <p:sldId id="282" r:id="rId27"/>
    <p:sldId id="279" r:id="rId28"/>
    <p:sldId id="285" r:id="rId29"/>
    <p:sldId id="284"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1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533D9-39A3-32B7-AC39-877748FEBD20}" v="3261" dt="2025-01-10T14:55:05.700"/>
    <p1510:client id="{FAD37CAD-7A5E-304F-D26D-1F659DF0C463}" v="916" dt="2025-01-10T02:47:28.4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7DB5EF-C095-4809-B3DC-ACEFDB29542E}"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FA54F439-4BAF-4B93-8CF0-B40549882B59}">
      <dgm:prSet/>
      <dgm:spPr/>
      <dgm:t>
        <a:bodyPr/>
        <a:lstStyle/>
        <a:p>
          <a:r>
            <a:rPr lang="en-US"/>
            <a:t>Requested my </a:t>
          </a:r>
          <a:r>
            <a:rPr lang="en-US" err="1"/>
            <a:t>Youtube</a:t>
          </a:r>
          <a:r>
            <a:rPr lang="en-US"/>
            <a:t> watch history from Google Takeout.</a:t>
          </a:r>
        </a:p>
      </dgm:t>
    </dgm:pt>
    <dgm:pt modelId="{FA2492D6-0674-4FBE-9B27-4F5074F812B3}" type="parTrans" cxnId="{96CC0505-E820-43A7-9F72-0C9F9EB24FE7}">
      <dgm:prSet/>
      <dgm:spPr/>
      <dgm:t>
        <a:bodyPr/>
        <a:lstStyle/>
        <a:p>
          <a:endParaRPr lang="en-US"/>
        </a:p>
      </dgm:t>
    </dgm:pt>
    <dgm:pt modelId="{ED7AD82E-BBBE-4CA6-A33D-7BE44E46591B}" type="sibTrans" cxnId="{96CC0505-E820-43A7-9F72-0C9F9EB24FE7}">
      <dgm:prSet/>
      <dgm:spPr/>
      <dgm:t>
        <a:bodyPr/>
        <a:lstStyle/>
        <a:p>
          <a:endParaRPr lang="en-US"/>
        </a:p>
      </dgm:t>
    </dgm:pt>
    <dgm:pt modelId="{3765B816-515D-414D-8A05-A38C04CAA8C6}">
      <dgm:prSet/>
      <dgm:spPr/>
      <dgm:t>
        <a:bodyPr/>
        <a:lstStyle/>
        <a:p>
          <a:r>
            <a:rPr lang="en-US"/>
            <a:t>Parsed the video-ids of the </a:t>
          </a:r>
          <a:r>
            <a:rPr lang="en-US">
              <a:latin typeface="Aptos Display" panose="020F0302020204030204"/>
            </a:rPr>
            <a:t>watch-history</a:t>
          </a:r>
          <a:r>
            <a:rPr lang="en-US"/>
            <a:t> elements</a:t>
          </a:r>
        </a:p>
      </dgm:t>
    </dgm:pt>
    <dgm:pt modelId="{142155F0-1F0B-4D44-8822-CD6E3CE57A0B}" type="parTrans" cxnId="{5C3714B8-9FE8-4597-AC18-67C9CA27551E}">
      <dgm:prSet/>
      <dgm:spPr/>
      <dgm:t>
        <a:bodyPr/>
        <a:lstStyle/>
        <a:p>
          <a:endParaRPr lang="en-US"/>
        </a:p>
      </dgm:t>
    </dgm:pt>
    <dgm:pt modelId="{050DA4D9-CC97-4751-BED9-B26B5B4BA277}" type="sibTrans" cxnId="{5C3714B8-9FE8-4597-AC18-67C9CA27551E}">
      <dgm:prSet/>
      <dgm:spPr/>
      <dgm:t>
        <a:bodyPr/>
        <a:lstStyle/>
        <a:p>
          <a:endParaRPr lang="en-US"/>
        </a:p>
      </dgm:t>
    </dgm:pt>
    <dgm:pt modelId="{1D061F73-6C38-4ED3-9019-79D518305CD8}">
      <dgm:prSet/>
      <dgm:spPr/>
      <dgm:t>
        <a:bodyPr/>
        <a:lstStyle/>
        <a:p>
          <a:r>
            <a:rPr lang="en-US"/>
            <a:t>Fetched relative meta data of the corresponding video-ids using </a:t>
          </a:r>
          <a:r>
            <a:rPr lang="en-US" err="1"/>
            <a:t>Youtube</a:t>
          </a:r>
          <a:r>
            <a:rPr lang="en-US"/>
            <a:t> API v3.</a:t>
          </a:r>
        </a:p>
      </dgm:t>
    </dgm:pt>
    <dgm:pt modelId="{A47AF8EC-0531-4A7A-91B4-4192BBDD8B32}" type="parTrans" cxnId="{0511508A-ABFD-48B9-B154-97399971C988}">
      <dgm:prSet/>
      <dgm:spPr/>
      <dgm:t>
        <a:bodyPr/>
        <a:lstStyle/>
        <a:p>
          <a:endParaRPr lang="en-US"/>
        </a:p>
      </dgm:t>
    </dgm:pt>
    <dgm:pt modelId="{8C261389-BE7A-451B-963A-FCE20DBA5B88}" type="sibTrans" cxnId="{0511508A-ABFD-48B9-B154-97399971C988}">
      <dgm:prSet/>
      <dgm:spPr/>
      <dgm:t>
        <a:bodyPr/>
        <a:lstStyle/>
        <a:p>
          <a:endParaRPr lang="en-US"/>
        </a:p>
      </dgm:t>
    </dgm:pt>
    <dgm:pt modelId="{DE849F86-9901-46DD-85CF-D01A0D0342E4}" type="pres">
      <dgm:prSet presAssocID="{937DB5EF-C095-4809-B3DC-ACEFDB29542E}" presName="outerComposite" presStyleCnt="0">
        <dgm:presLayoutVars>
          <dgm:chMax val="5"/>
          <dgm:dir/>
          <dgm:resizeHandles val="exact"/>
        </dgm:presLayoutVars>
      </dgm:prSet>
      <dgm:spPr/>
    </dgm:pt>
    <dgm:pt modelId="{3357D806-6E3A-4350-BA1C-E27C51BD1286}" type="pres">
      <dgm:prSet presAssocID="{937DB5EF-C095-4809-B3DC-ACEFDB29542E}" presName="dummyMaxCanvas" presStyleCnt="0">
        <dgm:presLayoutVars/>
      </dgm:prSet>
      <dgm:spPr/>
    </dgm:pt>
    <dgm:pt modelId="{2E91C2DF-FD4F-4F4A-A36A-48511E55EEAE}" type="pres">
      <dgm:prSet presAssocID="{937DB5EF-C095-4809-B3DC-ACEFDB29542E}" presName="ThreeNodes_1" presStyleLbl="node1" presStyleIdx="0" presStyleCnt="3">
        <dgm:presLayoutVars>
          <dgm:bulletEnabled val="1"/>
        </dgm:presLayoutVars>
      </dgm:prSet>
      <dgm:spPr/>
    </dgm:pt>
    <dgm:pt modelId="{1CD46C61-E737-487C-A4DE-905D1F369BAF}" type="pres">
      <dgm:prSet presAssocID="{937DB5EF-C095-4809-B3DC-ACEFDB29542E}" presName="ThreeNodes_2" presStyleLbl="node1" presStyleIdx="1" presStyleCnt="3">
        <dgm:presLayoutVars>
          <dgm:bulletEnabled val="1"/>
        </dgm:presLayoutVars>
      </dgm:prSet>
      <dgm:spPr/>
    </dgm:pt>
    <dgm:pt modelId="{78F590C5-351B-4335-A37A-8C5D42ABC9D1}" type="pres">
      <dgm:prSet presAssocID="{937DB5EF-C095-4809-B3DC-ACEFDB29542E}" presName="ThreeNodes_3" presStyleLbl="node1" presStyleIdx="2" presStyleCnt="3">
        <dgm:presLayoutVars>
          <dgm:bulletEnabled val="1"/>
        </dgm:presLayoutVars>
      </dgm:prSet>
      <dgm:spPr/>
    </dgm:pt>
    <dgm:pt modelId="{7F1AD1C1-03BE-4797-AD67-260E0315CE40}" type="pres">
      <dgm:prSet presAssocID="{937DB5EF-C095-4809-B3DC-ACEFDB29542E}" presName="ThreeConn_1-2" presStyleLbl="fgAccFollowNode1" presStyleIdx="0" presStyleCnt="2">
        <dgm:presLayoutVars>
          <dgm:bulletEnabled val="1"/>
        </dgm:presLayoutVars>
      </dgm:prSet>
      <dgm:spPr/>
    </dgm:pt>
    <dgm:pt modelId="{B281E342-E280-45DB-86EE-5151DB99C91C}" type="pres">
      <dgm:prSet presAssocID="{937DB5EF-C095-4809-B3DC-ACEFDB29542E}" presName="ThreeConn_2-3" presStyleLbl="fgAccFollowNode1" presStyleIdx="1" presStyleCnt="2">
        <dgm:presLayoutVars>
          <dgm:bulletEnabled val="1"/>
        </dgm:presLayoutVars>
      </dgm:prSet>
      <dgm:spPr/>
    </dgm:pt>
    <dgm:pt modelId="{030E631E-8316-4277-A967-F41EADA42EEB}" type="pres">
      <dgm:prSet presAssocID="{937DB5EF-C095-4809-B3DC-ACEFDB29542E}" presName="ThreeNodes_1_text" presStyleLbl="node1" presStyleIdx="2" presStyleCnt="3">
        <dgm:presLayoutVars>
          <dgm:bulletEnabled val="1"/>
        </dgm:presLayoutVars>
      </dgm:prSet>
      <dgm:spPr/>
    </dgm:pt>
    <dgm:pt modelId="{C416C459-2ABD-4BA8-868C-B4D42EC7FEE3}" type="pres">
      <dgm:prSet presAssocID="{937DB5EF-C095-4809-B3DC-ACEFDB29542E}" presName="ThreeNodes_2_text" presStyleLbl="node1" presStyleIdx="2" presStyleCnt="3">
        <dgm:presLayoutVars>
          <dgm:bulletEnabled val="1"/>
        </dgm:presLayoutVars>
      </dgm:prSet>
      <dgm:spPr/>
    </dgm:pt>
    <dgm:pt modelId="{52DA5499-0CA3-44BA-A1B0-6EE8C7EDD3FC}" type="pres">
      <dgm:prSet presAssocID="{937DB5EF-C095-4809-B3DC-ACEFDB29542E}" presName="ThreeNodes_3_text" presStyleLbl="node1" presStyleIdx="2" presStyleCnt="3">
        <dgm:presLayoutVars>
          <dgm:bulletEnabled val="1"/>
        </dgm:presLayoutVars>
      </dgm:prSet>
      <dgm:spPr/>
    </dgm:pt>
  </dgm:ptLst>
  <dgm:cxnLst>
    <dgm:cxn modelId="{96CC0505-E820-43A7-9F72-0C9F9EB24FE7}" srcId="{937DB5EF-C095-4809-B3DC-ACEFDB29542E}" destId="{FA54F439-4BAF-4B93-8CF0-B40549882B59}" srcOrd="0" destOrd="0" parTransId="{FA2492D6-0674-4FBE-9B27-4F5074F812B3}" sibTransId="{ED7AD82E-BBBE-4CA6-A33D-7BE44E46591B}"/>
    <dgm:cxn modelId="{DBD93811-B12B-49FE-8E3A-2CFA6B50CA1E}" type="presOf" srcId="{FA54F439-4BAF-4B93-8CF0-B40549882B59}" destId="{030E631E-8316-4277-A967-F41EADA42EEB}" srcOrd="1" destOrd="0" presId="urn:microsoft.com/office/officeart/2005/8/layout/vProcess5"/>
    <dgm:cxn modelId="{D887791F-2A14-4FFB-A64B-89AEAA24C76F}" type="presOf" srcId="{FA54F439-4BAF-4B93-8CF0-B40549882B59}" destId="{2E91C2DF-FD4F-4F4A-A36A-48511E55EEAE}" srcOrd="0" destOrd="0" presId="urn:microsoft.com/office/officeart/2005/8/layout/vProcess5"/>
    <dgm:cxn modelId="{DEF8D26B-ABFF-4606-92FC-CAFE2AFB3BB0}" type="presOf" srcId="{ED7AD82E-BBBE-4CA6-A33D-7BE44E46591B}" destId="{7F1AD1C1-03BE-4797-AD67-260E0315CE40}" srcOrd="0" destOrd="0" presId="urn:microsoft.com/office/officeart/2005/8/layout/vProcess5"/>
    <dgm:cxn modelId="{EAF8124E-684A-42C0-B4F3-FA1FBA18758E}" type="presOf" srcId="{050DA4D9-CC97-4751-BED9-B26B5B4BA277}" destId="{B281E342-E280-45DB-86EE-5151DB99C91C}" srcOrd="0" destOrd="0" presId="urn:microsoft.com/office/officeart/2005/8/layout/vProcess5"/>
    <dgm:cxn modelId="{344CFC7C-0884-44EE-9C81-EB77CF14E782}" type="presOf" srcId="{3765B816-515D-414D-8A05-A38C04CAA8C6}" destId="{1CD46C61-E737-487C-A4DE-905D1F369BAF}" srcOrd="0" destOrd="0" presId="urn:microsoft.com/office/officeart/2005/8/layout/vProcess5"/>
    <dgm:cxn modelId="{0511508A-ABFD-48B9-B154-97399971C988}" srcId="{937DB5EF-C095-4809-B3DC-ACEFDB29542E}" destId="{1D061F73-6C38-4ED3-9019-79D518305CD8}" srcOrd="2" destOrd="0" parTransId="{A47AF8EC-0531-4A7A-91B4-4192BBDD8B32}" sibTransId="{8C261389-BE7A-451B-963A-FCE20DBA5B88}"/>
    <dgm:cxn modelId="{7CF46BAB-94A8-48D1-96F7-46EF879E2F93}" type="presOf" srcId="{3765B816-515D-414D-8A05-A38C04CAA8C6}" destId="{C416C459-2ABD-4BA8-868C-B4D42EC7FEE3}" srcOrd="1" destOrd="0" presId="urn:microsoft.com/office/officeart/2005/8/layout/vProcess5"/>
    <dgm:cxn modelId="{5C3714B8-9FE8-4597-AC18-67C9CA27551E}" srcId="{937DB5EF-C095-4809-B3DC-ACEFDB29542E}" destId="{3765B816-515D-414D-8A05-A38C04CAA8C6}" srcOrd="1" destOrd="0" parTransId="{142155F0-1F0B-4D44-8822-CD6E3CE57A0B}" sibTransId="{050DA4D9-CC97-4751-BED9-B26B5B4BA277}"/>
    <dgm:cxn modelId="{7D730AE8-91C6-46DA-8185-D9BDEF3ACC0E}" type="presOf" srcId="{937DB5EF-C095-4809-B3DC-ACEFDB29542E}" destId="{DE849F86-9901-46DD-85CF-D01A0D0342E4}" srcOrd="0" destOrd="0" presId="urn:microsoft.com/office/officeart/2005/8/layout/vProcess5"/>
    <dgm:cxn modelId="{CBCB16F1-A26E-40EE-8F0A-ABAF1ED5B81F}" type="presOf" srcId="{1D061F73-6C38-4ED3-9019-79D518305CD8}" destId="{78F590C5-351B-4335-A37A-8C5D42ABC9D1}" srcOrd="0" destOrd="0" presId="urn:microsoft.com/office/officeart/2005/8/layout/vProcess5"/>
    <dgm:cxn modelId="{6EBD60FD-96B0-4B7A-B180-6DDBC157D1E5}" type="presOf" srcId="{1D061F73-6C38-4ED3-9019-79D518305CD8}" destId="{52DA5499-0CA3-44BA-A1B0-6EE8C7EDD3FC}" srcOrd="1" destOrd="0" presId="urn:microsoft.com/office/officeart/2005/8/layout/vProcess5"/>
    <dgm:cxn modelId="{2E5025F5-453F-42D2-BA06-FE261658959A}" type="presParOf" srcId="{DE849F86-9901-46DD-85CF-D01A0D0342E4}" destId="{3357D806-6E3A-4350-BA1C-E27C51BD1286}" srcOrd="0" destOrd="0" presId="urn:microsoft.com/office/officeart/2005/8/layout/vProcess5"/>
    <dgm:cxn modelId="{121C6BCC-1BF6-485A-B653-88A0DFC341F7}" type="presParOf" srcId="{DE849F86-9901-46DD-85CF-D01A0D0342E4}" destId="{2E91C2DF-FD4F-4F4A-A36A-48511E55EEAE}" srcOrd="1" destOrd="0" presId="urn:microsoft.com/office/officeart/2005/8/layout/vProcess5"/>
    <dgm:cxn modelId="{1B577A77-D9F8-4029-B5C0-064E200640D6}" type="presParOf" srcId="{DE849F86-9901-46DD-85CF-D01A0D0342E4}" destId="{1CD46C61-E737-487C-A4DE-905D1F369BAF}" srcOrd="2" destOrd="0" presId="urn:microsoft.com/office/officeart/2005/8/layout/vProcess5"/>
    <dgm:cxn modelId="{DF1BBB49-BD1C-442C-863E-20484D455332}" type="presParOf" srcId="{DE849F86-9901-46DD-85CF-D01A0D0342E4}" destId="{78F590C5-351B-4335-A37A-8C5D42ABC9D1}" srcOrd="3" destOrd="0" presId="urn:microsoft.com/office/officeart/2005/8/layout/vProcess5"/>
    <dgm:cxn modelId="{A618976D-5CE3-4B74-8546-C8A93B5EA1AC}" type="presParOf" srcId="{DE849F86-9901-46DD-85CF-D01A0D0342E4}" destId="{7F1AD1C1-03BE-4797-AD67-260E0315CE40}" srcOrd="4" destOrd="0" presId="urn:microsoft.com/office/officeart/2005/8/layout/vProcess5"/>
    <dgm:cxn modelId="{0F4730C8-8F69-4E89-B290-007364654878}" type="presParOf" srcId="{DE849F86-9901-46DD-85CF-D01A0D0342E4}" destId="{B281E342-E280-45DB-86EE-5151DB99C91C}" srcOrd="5" destOrd="0" presId="urn:microsoft.com/office/officeart/2005/8/layout/vProcess5"/>
    <dgm:cxn modelId="{9432CF80-1405-4EF9-8770-C3FB5897C7E9}" type="presParOf" srcId="{DE849F86-9901-46DD-85CF-D01A0D0342E4}" destId="{030E631E-8316-4277-A967-F41EADA42EEB}" srcOrd="6" destOrd="0" presId="urn:microsoft.com/office/officeart/2005/8/layout/vProcess5"/>
    <dgm:cxn modelId="{11B2FE17-0153-4749-A488-3D2EEF5EA4DB}" type="presParOf" srcId="{DE849F86-9901-46DD-85CF-D01A0D0342E4}" destId="{C416C459-2ABD-4BA8-868C-B4D42EC7FEE3}" srcOrd="7" destOrd="0" presId="urn:microsoft.com/office/officeart/2005/8/layout/vProcess5"/>
    <dgm:cxn modelId="{ED811EC4-CF86-419E-8801-FA104DF43CA1}" type="presParOf" srcId="{DE849F86-9901-46DD-85CF-D01A0D0342E4}" destId="{52DA5499-0CA3-44BA-A1B0-6EE8C7EDD3FC}"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88BF256-B6CB-4680-A18C-1AB062369EF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432D5D4-D09F-4B98-8D7A-F6B75D521900}">
      <dgm:prSet/>
      <dgm:spPr/>
      <dgm:t>
        <a:bodyPr/>
        <a:lstStyle/>
        <a:p>
          <a:pPr rtl="0"/>
          <a:r>
            <a:rPr lang="en-US" b="1" dirty="0"/>
            <a:t>1.</a:t>
          </a:r>
          <a:r>
            <a:rPr lang="en-US" dirty="0"/>
            <a:t> Comparing year "2023" and "2024" we can see on the y axis the watch duration levels are approximately 2 times of the </a:t>
          </a:r>
          <a:r>
            <a:rPr lang="en-US" dirty="0" err="1"/>
            <a:t>the</a:t>
          </a:r>
          <a:r>
            <a:rPr lang="en-US" dirty="0"/>
            <a:t> year "2023" in "2024".  (2024 watch duration&gt;</a:t>
          </a:r>
          <a:r>
            <a:rPr lang="en-US" dirty="0">
              <a:latin typeface="Aptos Display" panose="020F0302020204030204"/>
            </a:rPr>
            <a:t> </a:t>
          </a:r>
          <a:r>
            <a:rPr lang="en-US" dirty="0"/>
            <a:t>2023 watch duration x2)    </a:t>
          </a:r>
        </a:p>
      </dgm:t>
    </dgm:pt>
    <dgm:pt modelId="{D0C40A7B-5844-4C76-8026-304EFE51C9A8}" type="parTrans" cxnId="{6689925C-DB87-49B3-B56F-6A60AA37609C}">
      <dgm:prSet/>
      <dgm:spPr/>
      <dgm:t>
        <a:bodyPr/>
        <a:lstStyle/>
        <a:p>
          <a:endParaRPr lang="en-US"/>
        </a:p>
      </dgm:t>
    </dgm:pt>
    <dgm:pt modelId="{01553E6C-EB08-4B66-ADD8-8E3295044A6C}" type="sibTrans" cxnId="{6689925C-DB87-49B3-B56F-6A60AA37609C}">
      <dgm:prSet/>
      <dgm:spPr/>
      <dgm:t>
        <a:bodyPr/>
        <a:lstStyle/>
        <a:p>
          <a:endParaRPr lang="en-US"/>
        </a:p>
      </dgm:t>
    </dgm:pt>
    <dgm:pt modelId="{C02642E9-9057-42B3-B7F6-697DDC89C0DD}">
      <dgm:prSet/>
      <dgm:spPr/>
      <dgm:t>
        <a:bodyPr/>
        <a:lstStyle/>
        <a:p>
          <a:r>
            <a:rPr lang="en-US" b="1" dirty="0"/>
            <a:t>2.</a:t>
          </a:r>
          <a:r>
            <a:rPr lang="en-US" dirty="0"/>
            <a:t> In year "2023" we see diversification of categories along the year but in year "2024" gaming category dominates other video categories.         </a:t>
          </a:r>
        </a:p>
      </dgm:t>
    </dgm:pt>
    <dgm:pt modelId="{2449946D-D79E-4EDE-9B4E-00340E84DB8E}" type="parTrans" cxnId="{16EC7D96-5551-41A7-8B57-DBFA634C8966}">
      <dgm:prSet/>
      <dgm:spPr/>
      <dgm:t>
        <a:bodyPr/>
        <a:lstStyle/>
        <a:p>
          <a:endParaRPr lang="en-US"/>
        </a:p>
      </dgm:t>
    </dgm:pt>
    <dgm:pt modelId="{9A545CD8-4474-4DC4-BD7C-01AE737FD57F}" type="sibTrans" cxnId="{16EC7D96-5551-41A7-8B57-DBFA634C8966}">
      <dgm:prSet/>
      <dgm:spPr/>
      <dgm:t>
        <a:bodyPr/>
        <a:lstStyle/>
        <a:p>
          <a:endParaRPr lang="en-US"/>
        </a:p>
      </dgm:t>
    </dgm:pt>
    <dgm:pt modelId="{DEFB0F98-3195-451B-8E0B-D97EA948452C}">
      <dgm:prSet/>
      <dgm:spPr/>
      <dgm:t>
        <a:bodyPr/>
        <a:lstStyle/>
        <a:p>
          <a:r>
            <a:rPr lang="en-US" b="1" dirty="0"/>
            <a:t>3. </a:t>
          </a:r>
          <a:r>
            <a:rPr lang="en-US" dirty="0"/>
            <a:t>In year "2023" the educational videos' proportion is higher than "2024".  Showing my reason of using </a:t>
          </a:r>
          <a:r>
            <a:rPr lang="en-US" dirty="0" err="1"/>
            <a:t>Youtube</a:t>
          </a:r>
          <a:r>
            <a:rPr lang="en-US" dirty="0"/>
            <a:t> evolved more into entertainment purpose.</a:t>
          </a:r>
        </a:p>
      </dgm:t>
    </dgm:pt>
    <dgm:pt modelId="{5186F1F0-F6B9-40FD-A260-EBEB3A65D3DF}" type="parTrans" cxnId="{E4CCF3B6-D065-461F-B67E-B0171A768CA9}">
      <dgm:prSet/>
      <dgm:spPr/>
      <dgm:t>
        <a:bodyPr/>
        <a:lstStyle/>
        <a:p>
          <a:endParaRPr lang="en-US"/>
        </a:p>
      </dgm:t>
    </dgm:pt>
    <dgm:pt modelId="{B37120D5-CB4A-4E29-80E7-2BAFDF980E1B}" type="sibTrans" cxnId="{E4CCF3B6-D065-461F-B67E-B0171A768CA9}">
      <dgm:prSet/>
      <dgm:spPr/>
      <dgm:t>
        <a:bodyPr/>
        <a:lstStyle/>
        <a:p>
          <a:endParaRPr lang="en-US"/>
        </a:p>
      </dgm:t>
    </dgm:pt>
    <dgm:pt modelId="{531F1EB1-5834-4DB4-9EE4-4F66CFD3CDE6}" type="pres">
      <dgm:prSet presAssocID="{588BF256-B6CB-4680-A18C-1AB062369EF4}" presName="root" presStyleCnt="0">
        <dgm:presLayoutVars>
          <dgm:dir/>
          <dgm:resizeHandles val="exact"/>
        </dgm:presLayoutVars>
      </dgm:prSet>
      <dgm:spPr/>
    </dgm:pt>
    <dgm:pt modelId="{A4C40464-6410-4886-8D15-798D732C506B}" type="pres">
      <dgm:prSet presAssocID="{5432D5D4-D09F-4B98-8D7A-F6B75D521900}" presName="compNode" presStyleCnt="0"/>
      <dgm:spPr/>
    </dgm:pt>
    <dgm:pt modelId="{AA4BC0C1-010D-4428-BF2F-1D9F7D7E8A49}" type="pres">
      <dgm:prSet presAssocID="{5432D5D4-D09F-4B98-8D7A-F6B75D521900}" presName="bgRect" presStyleLbl="bgShp" presStyleIdx="0" presStyleCnt="3"/>
      <dgm:spPr/>
    </dgm:pt>
    <dgm:pt modelId="{1A058F7F-463C-41E3-86F5-55ABE3D2E1BE}" type="pres">
      <dgm:prSet presAssocID="{5432D5D4-D09F-4B98-8D7A-F6B75D5219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ler"/>
        </a:ext>
      </dgm:extLst>
    </dgm:pt>
    <dgm:pt modelId="{B5118847-BC18-4CD0-B738-462317F03ACC}" type="pres">
      <dgm:prSet presAssocID="{5432D5D4-D09F-4B98-8D7A-F6B75D521900}" presName="spaceRect" presStyleCnt="0"/>
      <dgm:spPr/>
    </dgm:pt>
    <dgm:pt modelId="{FD6227DB-CED8-49A8-A74A-27A7BDF94C60}" type="pres">
      <dgm:prSet presAssocID="{5432D5D4-D09F-4B98-8D7A-F6B75D521900}" presName="parTx" presStyleLbl="revTx" presStyleIdx="0" presStyleCnt="3">
        <dgm:presLayoutVars>
          <dgm:chMax val="0"/>
          <dgm:chPref val="0"/>
        </dgm:presLayoutVars>
      </dgm:prSet>
      <dgm:spPr/>
    </dgm:pt>
    <dgm:pt modelId="{246F5DB4-4F07-4A74-AF39-E12055149D37}" type="pres">
      <dgm:prSet presAssocID="{01553E6C-EB08-4B66-ADD8-8E3295044A6C}" presName="sibTrans" presStyleCnt="0"/>
      <dgm:spPr/>
    </dgm:pt>
    <dgm:pt modelId="{4F05B827-45F6-41A6-8086-D585E21E146B}" type="pres">
      <dgm:prSet presAssocID="{C02642E9-9057-42B3-B7F6-697DDC89C0DD}" presName="compNode" presStyleCnt="0"/>
      <dgm:spPr/>
    </dgm:pt>
    <dgm:pt modelId="{377C2D4F-D9DD-443E-ADBF-B46DA3DFD849}" type="pres">
      <dgm:prSet presAssocID="{C02642E9-9057-42B3-B7F6-697DDC89C0DD}" presName="bgRect" presStyleLbl="bgShp" presStyleIdx="1" presStyleCnt="3"/>
      <dgm:spPr/>
    </dgm:pt>
    <dgm:pt modelId="{48E0D604-DAD9-4D03-B0FD-969BD1D42B58}" type="pres">
      <dgm:prSet presAssocID="{C02642E9-9057-42B3-B7F6-697DDC89C0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VD player"/>
        </a:ext>
      </dgm:extLst>
    </dgm:pt>
    <dgm:pt modelId="{6DBCEE54-D36F-4AAF-A912-A566922D5210}" type="pres">
      <dgm:prSet presAssocID="{C02642E9-9057-42B3-B7F6-697DDC89C0DD}" presName="spaceRect" presStyleCnt="0"/>
      <dgm:spPr/>
    </dgm:pt>
    <dgm:pt modelId="{2CEC8627-B7B2-4A82-9767-05D7C28D7B4A}" type="pres">
      <dgm:prSet presAssocID="{C02642E9-9057-42B3-B7F6-697DDC89C0DD}" presName="parTx" presStyleLbl="revTx" presStyleIdx="1" presStyleCnt="3">
        <dgm:presLayoutVars>
          <dgm:chMax val="0"/>
          <dgm:chPref val="0"/>
        </dgm:presLayoutVars>
      </dgm:prSet>
      <dgm:spPr/>
    </dgm:pt>
    <dgm:pt modelId="{1E439671-579B-49EF-92DB-78A2E91DF86A}" type="pres">
      <dgm:prSet presAssocID="{9A545CD8-4474-4DC4-BD7C-01AE737FD57F}" presName="sibTrans" presStyleCnt="0"/>
      <dgm:spPr/>
    </dgm:pt>
    <dgm:pt modelId="{F0DDDCC1-BB58-4308-861E-A85D54FF9AAB}" type="pres">
      <dgm:prSet presAssocID="{DEFB0F98-3195-451B-8E0B-D97EA948452C}" presName="compNode" presStyleCnt="0"/>
      <dgm:spPr/>
    </dgm:pt>
    <dgm:pt modelId="{231CEB37-E99F-4BCC-A3BD-9656ADD8CC52}" type="pres">
      <dgm:prSet presAssocID="{DEFB0F98-3195-451B-8E0B-D97EA948452C}" presName="bgRect" presStyleLbl="bgShp" presStyleIdx="2" presStyleCnt="3"/>
      <dgm:spPr/>
    </dgm:pt>
    <dgm:pt modelId="{C5C7AD68-8750-4A4C-917C-4C6A66DE39B9}" type="pres">
      <dgm:prSet presAssocID="{DEFB0F98-3195-451B-8E0B-D97EA94845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a:ext>
      </dgm:extLst>
    </dgm:pt>
    <dgm:pt modelId="{F714634B-53C2-4C82-AFCF-CD44238A6F77}" type="pres">
      <dgm:prSet presAssocID="{DEFB0F98-3195-451B-8E0B-D97EA948452C}" presName="spaceRect" presStyleCnt="0"/>
      <dgm:spPr/>
    </dgm:pt>
    <dgm:pt modelId="{069FB3F2-019F-4E91-AC08-9952A353D2D9}" type="pres">
      <dgm:prSet presAssocID="{DEFB0F98-3195-451B-8E0B-D97EA948452C}" presName="parTx" presStyleLbl="revTx" presStyleIdx="2" presStyleCnt="3">
        <dgm:presLayoutVars>
          <dgm:chMax val="0"/>
          <dgm:chPref val="0"/>
        </dgm:presLayoutVars>
      </dgm:prSet>
      <dgm:spPr/>
    </dgm:pt>
  </dgm:ptLst>
  <dgm:cxnLst>
    <dgm:cxn modelId="{E8B1DC0E-4820-433A-B20D-BD32080EC8ED}" type="presOf" srcId="{5432D5D4-D09F-4B98-8D7A-F6B75D521900}" destId="{FD6227DB-CED8-49A8-A74A-27A7BDF94C60}" srcOrd="0" destOrd="0" presId="urn:microsoft.com/office/officeart/2018/2/layout/IconVerticalSolidList"/>
    <dgm:cxn modelId="{12FB5A33-5ACF-4A4E-AAB9-3F86053BCFF3}" type="presOf" srcId="{C02642E9-9057-42B3-B7F6-697DDC89C0DD}" destId="{2CEC8627-B7B2-4A82-9767-05D7C28D7B4A}" srcOrd="0" destOrd="0" presId="urn:microsoft.com/office/officeart/2018/2/layout/IconVerticalSolidList"/>
    <dgm:cxn modelId="{6689925C-DB87-49B3-B56F-6A60AA37609C}" srcId="{588BF256-B6CB-4680-A18C-1AB062369EF4}" destId="{5432D5D4-D09F-4B98-8D7A-F6B75D521900}" srcOrd="0" destOrd="0" parTransId="{D0C40A7B-5844-4C76-8026-304EFE51C9A8}" sibTransId="{01553E6C-EB08-4B66-ADD8-8E3295044A6C}"/>
    <dgm:cxn modelId="{3E384D4F-1D38-4722-B213-7A82BDD5ACAD}" type="presOf" srcId="{DEFB0F98-3195-451B-8E0B-D97EA948452C}" destId="{069FB3F2-019F-4E91-AC08-9952A353D2D9}" srcOrd="0" destOrd="0" presId="urn:microsoft.com/office/officeart/2018/2/layout/IconVerticalSolidList"/>
    <dgm:cxn modelId="{16EC7D96-5551-41A7-8B57-DBFA634C8966}" srcId="{588BF256-B6CB-4680-A18C-1AB062369EF4}" destId="{C02642E9-9057-42B3-B7F6-697DDC89C0DD}" srcOrd="1" destOrd="0" parTransId="{2449946D-D79E-4EDE-9B4E-00340E84DB8E}" sibTransId="{9A545CD8-4474-4DC4-BD7C-01AE737FD57F}"/>
    <dgm:cxn modelId="{E4CCF3B6-D065-461F-B67E-B0171A768CA9}" srcId="{588BF256-B6CB-4680-A18C-1AB062369EF4}" destId="{DEFB0F98-3195-451B-8E0B-D97EA948452C}" srcOrd="2" destOrd="0" parTransId="{5186F1F0-F6B9-40FD-A260-EBEB3A65D3DF}" sibTransId="{B37120D5-CB4A-4E29-80E7-2BAFDF980E1B}"/>
    <dgm:cxn modelId="{E0A96CE5-F121-49C3-80D4-55F01DF1F512}" type="presOf" srcId="{588BF256-B6CB-4680-A18C-1AB062369EF4}" destId="{531F1EB1-5834-4DB4-9EE4-4F66CFD3CDE6}" srcOrd="0" destOrd="0" presId="urn:microsoft.com/office/officeart/2018/2/layout/IconVerticalSolidList"/>
    <dgm:cxn modelId="{AD4B8E49-F40C-4FB9-97BF-6FBA3988B3DD}" type="presParOf" srcId="{531F1EB1-5834-4DB4-9EE4-4F66CFD3CDE6}" destId="{A4C40464-6410-4886-8D15-798D732C506B}" srcOrd="0" destOrd="0" presId="urn:microsoft.com/office/officeart/2018/2/layout/IconVerticalSolidList"/>
    <dgm:cxn modelId="{3ECF4750-509D-4940-922C-BE7B051EE5B2}" type="presParOf" srcId="{A4C40464-6410-4886-8D15-798D732C506B}" destId="{AA4BC0C1-010D-4428-BF2F-1D9F7D7E8A49}" srcOrd="0" destOrd="0" presId="urn:microsoft.com/office/officeart/2018/2/layout/IconVerticalSolidList"/>
    <dgm:cxn modelId="{68834F67-93CF-429E-AD95-364EFD222B5D}" type="presParOf" srcId="{A4C40464-6410-4886-8D15-798D732C506B}" destId="{1A058F7F-463C-41E3-86F5-55ABE3D2E1BE}" srcOrd="1" destOrd="0" presId="urn:microsoft.com/office/officeart/2018/2/layout/IconVerticalSolidList"/>
    <dgm:cxn modelId="{4E5BDF8C-47F4-49D9-8CB9-4B22707945B6}" type="presParOf" srcId="{A4C40464-6410-4886-8D15-798D732C506B}" destId="{B5118847-BC18-4CD0-B738-462317F03ACC}" srcOrd="2" destOrd="0" presId="urn:microsoft.com/office/officeart/2018/2/layout/IconVerticalSolidList"/>
    <dgm:cxn modelId="{F7E679A0-751C-4E13-B758-57520D9307EF}" type="presParOf" srcId="{A4C40464-6410-4886-8D15-798D732C506B}" destId="{FD6227DB-CED8-49A8-A74A-27A7BDF94C60}" srcOrd="3" destOrd="0" presId="urn:microsoft.com/office/officeart/2018/2/layout/IconVerticalSolidList"/>
    <dgm:cxn modelId="{5D92F1E7-7729-4C3E-ADA9-07DEBC2D1D1E}" type="presParOf" srcId="{531F1EB1-5834-4DB4-9EE4-4F66CFD3CDE6}" destId="{246F5DB4-4F07-4A74-AF39-E12055149D37}" srcOrd="1" destOrd="0" presId="urn:microsoft.com/office/officeart/2018/2/layout/IconVerticalSolidList"/>
    <dgm:cxn modelId="{3D2122D8-23DD-4A38-8A81-0CF9A1C40E4D}" type="presParOf" srcId="{531F1EB1-5834-4DB4-9EE4-4F66CFD3CDE6}" destId="{4F05B827-45F6-41A6-8086-D585E21E146B}" srcOrd="2" destOrd="0" presId="urn:microsoft.com/office/officeart/2018/2/layout/IconVerticalSolidList"/>
    <dgm:cxn modelId="{FBC636BA-0D59-441A-BC39-7910408931A9}" type="presParOf" srcId="{4F05B827-45F6-41A6-8086-D585E21E146B}" destId="{377C2D4F-D9DD-443E-ADBF-B46DA3DFD849}" srcOrd="0" destOrd="0" presId="urn:microsoft.com/office/officeart/2018/2/layout/IconVerticalSolidList"/>
    <dgm:cxn modelId="{77375346-4BF9-412F-BCB6-DE42FDC185EB}" type="presParOf" srcId="{4F05B827-45F6-41A6-8086-D585E21E146B}" destId="{48E0D604-DAD9-4D03-B0FD-969BD1D42B58}" srcOrd="1" destOrd="0" presId="urn:microsoft.com/office/officeart/2018/2/layout/IconVerticalSolidList"/>
    <dgm:cxn modelId="{855945E9-B339-4D1F-BBA8-CB6E4EC90481}" type="presParOf" srcId="{4F05B827-45F6-41A6-8086-D585E21E146B}" destId="{6DBCEE54-D36F-4AAF-A912-A566922D5210}" srcOrd="2" destOrd="0" presId="urn:microsoft.com/office/officeart/2018/2/layout/IconVerticalSolidList"/>
    <dgm:cxn modelId="{9E039764-50B9-411D-BBE6-6C1E1941A8F0}" type="presParOf" srcId="{4F05B827-45F6-41A6-8086-D585E21E146B}" destId="{2CEC8627-B7B2-4A82-9767-05D7C28D7B4A}" srcOrd="3" destOrd="0" presId="urn:microsoft.com/office/officeart/2018/2/layout/IconVerticalSolidList"/>
    <dgm:cxn modelId="{2B7DFB37-9F0E-4F2C-8978-7328437BF88C}" type="presParOf" srcId="{531F1EB1-5834-4DB4-9EE4-4F66CFD3CDE6}" destId="{1E439671-579B-49EF-92DB-78A2E91DF86A}" srcOrd="3" destOrd="0" presId="urn:microsoft.com/office/officeart/2018/2/layout/IconVerticalSolidList"/>
    <dgm:cxn modelId="{5AED12DE-A10E-4592-AE37-32F07D0F78FA}" type="presParOf" srcId="{531F1EB1-5834-4DB4-9EE4-4F66CFD3CDE6}" destId="{F0DDDCC1-BB58-4308-861E-A85D54FF9AAB}" srcOrd="4" destOrd="0" presId="urn:microsoft.com/office/officeart/2018/2/layout/IconVerticalSolidList"/>
    <dgm:cxn modelId="{7CAD1BE3-1A2F-4325-AE6F-AFE6910CE46D}" type="presParOf" srcId="{F0DDDCC1-BB58-4308-861E-A85D54FF9AAB}" destId="{231CEB37-E99F-4BCC-A3BD-9656ADD8CC52}" srcOrd="0" destOrd="0" presId="urn:microsoft.com/office/officeart/2018/2/layout/IconVerticalSolidList"/>
    <dgm:cxn modelId="{16245F10-2D8F-4A67-AC06-966D2B3C52D9}" type="presParOf" srcId="{F0DDDCC1-BB58-4308-861E-A85D54FF9AAB}" destId="{C5C7AD68-8750-4A4C-917C-4C6A66DE39B9}" srcOrd="1" destOrd="0" presId="urn:microsoft.com/office/officeart/2018/2/layout/IconVerticalSolidList"/>
    <dgm:cxn modelId="{B04497CA-8C51-459B-B0A5-5986D9A22109}" type="presParOf" srcId="{F0DDDCC1-BB58-4308-861E-A85D54FF9AAB}" destId="{F714634B-53C2-4C82-AFCF-CD44238A6F77}" srcOrd="2" destOrd="0" presId="urn:microsoft.com/office/officeart/2018/2/layout/IconVerticalSolidList"/>
    <dgm:cxn modelId="{9E4B02A5-0A87-4526-BB0F-3EF8B589FC08}" type="presParOf" srcId="{F0DDDCC1-BB58-4308-861E-A85D54FF9AAB}" destId="{069FB3F2-019F-4E91-AC08-9952A353D2D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AD9E62-2387-4735-9C42-389B9FBAF21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FF265BE-0102-49A3-85F2-2B7EF53F73ED}">
      <dgm:prSet/>
      <dgm:spPr/>
      <dgm:t>
        <a:bodyPr/>
        <a:lstStyle/>
        <a:p>
          <a:pPr>
            <a:lnSpc>
              <a:spcPct val="100000"/>
            </a:lnSpc>
          </a:pPr>
          <a:r>
            <a:rPr lang="en-US"/>
            <a:t>In this project, I used "All Time," "Yearly," and "Monthly" representations of my data due to its large size, spanning 7 years, which I wanted to explore comprehensively.</a:t>
          </a:r>
        </a:p>
      </dgm:t>
    </dgm:pt>
    <dgm:pt modelId="{9A62790B-EA4D-402D-BA18-61A2C7B2D907}" type="parTrans" cxnId="{88DCEAF1-A6DB-41A6-AD2D-17C18873690A}">
      <dgm:prSet/>
      <dgm:spPr/>
      <dgm:t>
        <a:bodyPr/>
        <a:lstStyle/>
        <a:p>
          <a:endParaRPr lang="en-US"/>
        </a:p>
      </dgm:t>
    </dgm:pt>
    <dgm:pt modelId="{9F328204-72DA-4919-B92E-AC6A912AB8D3}" type="sibTrans" cxnId="{88DCEAF1-A6DB-41A6-AD2D-17C18873690A}">
      <dgm:prSet/>
      <dgm:spPr/>
      <dgm:t>
        <a:bodyPr/>
        <a:lstStyle/>
        <a:p>
          <a:endParaRPr lang="en-US"/>
        </a:p>
      </dgm:t>
    </dgm:pt>
    <dgm:pt modelId="{4F6053EB-FC81-4DC8-B347-B16EBD25C688}">
      <dgm:prSet/>
      <dgm:spPr/>
      <dgm:t>
        <a:bodyPr/>
        <a:lstStyle/>
        <a:p>
          <a:pPr>
            <a:lnSpc>
              <a:spcPct val="100000"/>
            </a:lnSpc>
          </a:pPr>
          <a:r>
            <a:rPr lang="en-US"/>
            <a:t>In the future, I could expand the analysis to include more granular forms, such as daily or hourly watch times.</a:t>
          </a:r>
        </a:p>
      </dgm:t>
    </dgm:pt>
    <dgm:pt modelId="{E7499681-72FD-4069-B98E-5429CD8D933A}" type="parTrans" cxnId="{5816CFA0-4BBE-4065-8C76-E4970876CB01}">
      <dgm:prSet/>
      <dgm:spPr/>
      <dgm:t>
        <a:bodyPr/>
        <a:lstStyle/>
        <a:p>
          <a:endParaRPr lang="en-US"/>
        </a:p>
      </dgm:t>
    </dgm:pt>
    <dgm:pt modelId="{71AEF46B-C112-4AE4-B0AB-3C1D9CEE08A4}" type="sibTrans" cxnId="{5816CFA0-4BBE-4065-8C76-E4970876CB01}">
      <dgm:prSet/>
      <dgm:spPr/>
      <dgm:t>
        <a:bodyPr/>
        <a:lstStyle/>
        <a:p>
          <a:endParaRPr lang="en-US"/>
        </a:p>
      </dgm:t>
    </dgm:pt>
    <dgm:pt modelId="{848F195E-B7C3-4B3A-969B-64839B0871B4}">
      <dgm:prSet/>
      <dgm:spPr/>
      <dgm:t>
        <a:bodyPr/>
        <a:lstStyle/>
        <a:p>
          <a:pPr>
            <a:lnSpc>
              <a:spcPct val="100000"/>
            </a:lnSpc>
          </a:pPr>
          <a:r>
            <a:rPr lang="en-US"/>
            <a:t>With more detailed data, I would be able to conduct deeper analysis and draw more specific conclusions about my viewing behavior over time.</a:t>
          </a:r>
        </a:p>
      </dgm:t>
    </dgm:pt>
    <dgm:pt modelId="{307DC805-A9C2-4CA9-A6B8-07E342AB2DB8}" type="parTrans" cxnId="{A402D2A2-6BF5-4B6B-B8B6-ADDB67A0A3ED}">
      <dgm:prSet/>
      <dgm:spPr/>
      <dgm:t>
        <a:bodyPr/>
        <a:lstStyle/>
        <a:p>
          <a:endParaRPr lang="en-US"/>
        </a:p>
      </dgm:t>
    </dgm:pt>
    <dgm:pt modelId="{F196C67D-F76D-4DF8-8C7F-FE9E9BB00ADA}" type="sibTrans" cxnId="{A402D2A2-6BF5-4B6B-B8B6-ADDB67A0A3ED}">
      <dgm:prSet/>
      <dgm:spPr/>
      <dgm:t>
        <a:bodyPr/>
        <a:lstStyle/>
        <a:p>
          <a:endParaRPr lang="en-US"/>
        </a:p>
      </dgm:t>
    </dgm:pt>
    <dgm:pt modelId="{AB3B356D-B2DA-4C7F-B099-30053EB66369}" type="pres">
      <dgm:prSet presAssocID="{FAAD9E62-2387-4735-9C42-389B9FBAF219}" presName="root" presStyleCnt="0">
        <dgm:presLayoutVars>
          <dgm:dir/>
          <dgm:resizeHandles val="exact"/>
        </dgm:presLayoutVars>
      </dgm:prSet>
      <dgm:spPr/>
    </dgm:pt>
    <dgm:pt modelId="{939EE636-C474-4079-BBAF-9FFC66EF7EF2}" type="pres">
      <dgm:prSet presAssocID="{4FF265BE-0102-49A3-85F2-2B7EF53F73ED}" presName="compNode" presStyleCnt="0"/>
      <dgm:spPr/>
    </dgm:pt>
    <dgm:pt modelId="{36A28E0C-3CB7-41F8-A354-96EF3BF81769}" type="pres">
      <dgm:prSet presAssocID="{4FF265BE-0102-49A3-85F2-2B7EF53F73ED}" presName="bgRect" presStyleLbl="bgShp" presStyleIdx="0" presStyleCnt="3"/>
      <dgm:spPr/>
    </dgm:pt>
    <dgm:pt modelId="{2FA2D393-84F7-4FC2-BA22-A19FFAF63C98}" type="pres">
      <dgm:prSet presAssocID="{4FF265BE-0102-49A3-85F2-2B7EF53F73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eting"/>
        </a:ext>
      </dgm:extLst>
    </dgm:pt>
    <dgm:pt modelId="{771A4BFF-D79D-4406-8718-E9C5C3AB8A16}" type="pres">
      <dgm:prSet presAssocID="{4FF265BE-0102-49A3-85F2-2B7EF53F73ED}" presName="spaceRect" presStyleCnt="0"/>
      <dgm:spPr/>
    </dgm:pt>
    <dgm:pt modelId="{10BF254F-6E3F-4A1B-8DEC-2F93B739B04E}" type="pres">
      <dgm:prSet presAssocID="{4FF265BE-0102-49A3-85F2-2B7EF53F73ED}" presName="parTx" presStyleLbl="revTx" presStyleIdx="0" presStyleCnt="3">
        <dgm:presLayoutVars>
          <dgm:chMax val="0"/>
          <dgm:chPref val="0"/>
        </dgm:presLayoutVars>
      </dgm:prSet>
      <dgm:spPr/>
    </dgm:pt>
    <dgm:pt modelId="{75867524-79FD-4709-B653-ADEA6092732C}" type="pres">
      <dgm:prSet presAssocID="{9F328204-72DA-4919-B92E-AC6A912AB8D3}" presName="sibTrans" presStyleCnt="0"/>
      <dgm:spPr/>
    </dgm:pt>
    <dgm:pt modelId="{28F57118-EB31-4366-8BE0-7F0CF1547361}" type="pres">
      <dgm:prSet presAssocID="{4F6053EB-FC81-4DC8-B347-B16EBD25C688}" presName="compNode" presStyleCnt="0"/>
      <dgm:spPr/>
    </dgm:pt>
    <dgm:pt modelId="{0EC837E7-93DA-4715-AA4E-865C7182C71E}" type="pres">
      <dgm:prSet presAssocID="{4F6053EB-FC81-4DC8-B347-B16EBD25C688}" presName="bgRect" presStyleLbl="bgShp" presStyleIdx="1" presStyleCnt="3"/>
      <dgm:spPr/>
    </dgm:pt>
    <dgm:pt modelId="{1C7C59F1-7A82-456C-95AD-B7088A11695F}" type="pres">
      <dgm:prSet presAssocID="{4F6053EB-FC81-4DC8-B347-B16EBD25C68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opwatch"/>
        </a:ext>
      </dgm:extLst>
    </dgm:pt>
    <dgm:pt modelId="{B457DD1A-B1C2-4AC3-AC13-6E2368BBB5FC}" type="pres">
      <dgm:prSet presAssocID="{4F6053EB-FC81-4DC8-B347-B16EBD25C688}" presName="spaceRect" presStyleCnt="0"/>
      <dgm:spPr/>
    </dgm:pt>
    <dgm:pt modelId="{37F7A126-C900-4513-B357-7B37DD5A00B6}" type="pres">
      <dgm:prSet presAssocID="{4F6053EB-FC81-4DC8-B347-B16EBD25C688}" presName="parTx" presStyleLbl="revTx" presStyleIdx="1" presStyleCnt="3">
        <dgm:presLayoutVars>
          <dgm:chMax val="0"/>
          <dgm:chPref val="0"/>
        </dgm:presLayoutVars>
      </dgm:prSet>
      <dgm:spPr/>
    </dgm:pt>
    <dgm:pt modelId="{38EBB211-B82E-4C19-B28D-4540DA9121E3}" type="pres">
      <dgm:prSet presAssocID="{71AEF46B-C112-4AE4-B0AB-3C1D9CEE08A4}" presName="sibTrans" presStyleCnt="0"/>
      <dgm:spPr/>
    </dgm:pt>
    <dgm:pt modelId="{7D8524C6-3E41-446C-92CF-9A94AF19F195}" type="pres">
      <dgm:prSet presAssocID="{848F195E-B7C3-4B3A-969B-64839B0871B4}" presName="compNode" presStyleCnt="0"/>
      <dgm:spPr/>
    </dgm:pt>
    <dgm:pt modelId="{E362CF55-B8A1-4402-8D19-D341B4F64265}" type="pres">
      <dgm:prSet presAssocID="{848F195E-B7C3-4B3A-969B-64839B0871B4}" presName="bgRect" presStyleLbl="bgShp" presStyleIdx="2" presStyleCnt="3"/>
      <dgm:spPr/>
    </dgm:pt>
    <dgm:pt modelId="{655FA885-32F1-4B1E-B6D7-0CDA7EA834F0}" type="pres">
      <dgm:prSet presAssocID="{848F195E-B7C3-4B3A-969B-64839B0871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27BC5C7E-F5E1-4000-BA9B-456F0265455B}" type="pres">
      <dgm:prSet presAssocID="{848F195E-B7C3-4B3A-969B-64839B0871B4}" presName="spaceRect" presStyleCnt="0"/>
      <dgm:spPr/>
    </dgm:pt>
    <dgm:pt modelId="{CD9AA611-505C-402E-9995-52DE647315CA}" type="pres">
      <dgm:prSet presAssocID="{848F195E-B7C3-4B3A-969B-64839B0871B4}" presName="parTx" presStyleLbl="revTx" presStyleIdx="2" presStyleCnt="3">
        <dgm:presLayoutVars>
          <dgm:chMax val="0"/>
          <dgm:chPref val="0"/>
        </dgm:presLayoutVars>
      </dgm:prSet>
      <dgm:spPr/>
    </dgm:pt>
  </dgm:ptLst>
  <dgm:cxnLst>
    <dgm:cxn modelId="{7743E329-329F-479F-BC16-BE96597F1E13}" type="presOf" srcId="{FAAD9E62-2387-4735-9C42-389B9FBAF219}" destId="{AB3B356D-B2DA-4C7F-B099-30053EB66369}" srcOrd="0" destOrd="0" presId="urn:microsoft.com/office/officeart/2018/2/layout/IconVerticalSolidList"/>
    <dgm:cxn modelId="{30F0CF2E-0FA1-4051-A500-A81F45DD4DAA}" type="presOf" srcId="{848F195E-B7C3-4B3A-969B-64839B0871B4}" destId="{CD9AA611-505C-402E-9995-52DE647315CA}" srcOrd="0" destOrd="0" presId="urn:microsoft.com/office/officeart/2018/2/layout/IconVerticalSolidList"/>
    <dgm:cxn modelId="{31DF8D3D-F0A2-487F-97F5-3325901887F6}" type="presOf" srcId="{4F6053EB-FC81-4DC8-B347-B16EBD25C688}" destId="{37F7A126-C900-4513-B357-7B37DD5A00B6}" srcOrd="0" destOrd="0" presId="urn:microsoft.com/office/officeart/2018/2/layout/IconVerticalSolidList"/>
    <dgm:cxn modelId="{5816CFA0-4BBE-4065-8C76-E4970876CB01}" srcId="{FAAD9E62-2387-4735-9C42-389B9FBAF219}" destId="{4F6053EB-FC81-4DC8-B347-B16EBD25C688}" srcOrd="1" destOrd="0" parTransId="{E7499681-72FD-4069-B98E-5429CD8D933A}" sibTransId="{71AEF46B-C112-4AE4-B0AB-3C1D9CEE08A4}"/>
    <dgm:cxn modelId="{A402D2A2-6BF5-4B6B-B8B6-ADDB67A0A3ED}" srcId="{FAAD9E62-2387-4735-9C42-389B9FBAF219}" destId="{848F195E-B7C3-4B3A-969B-64839B0871B4}" srcOrd="2" destOrd="0" parTransId="{307DC805-A9C2-4CA9-A6B8-07E342AB2DB8}" sibTransId="{F196C67D-F76D-4DF8-8C7F-FE9E9BB00ADA}"/>
    <dgm:cxn modelId="{58D0E6BB-1413-4B6F-8CB9-28A4BCB909F6}" type="presOf" srcId="{4FF265BE-0102-49A3-85F2-2B7EF53F73ED}" destId="{10BF254F-6E3F-4A1B-8DEC-2F93B739B04E}" srcOrd="0" destOrd="0" presId="urn:microsoft.com/office/officeart/2018/2/layout/IconVerticalSolidList"/>
    <dgm:cxn modelId="{88DCEAF1-A6DB-41A6-AD2D-17C18873690A}" srcId="{FAAD9E62-2387-4735-9C42-389B9FBAF219}" destId="{4FF265BE-0102-49A3-85F2-2B7EF53F73ED}" srcOrd="0" destOrd="0" parTransId="{9A62790B-EA4D-402D-BA18-61A2C7B2D907}" sibTransId="{9F328204-72DA-4919-B92E-AC6A912AB8D3}"/>
    <dgm:cxn modelId="{9DE57D29-9FEC-48CE-AB0D-2FE381445865}" type="presParOf" srcId="{AB3B356D-B2DA-4C7F-B099-30053EB66369}" destId="{939EE636-C474-4079-BBAF-9FFC66EF7EF2}" srcOrd="0" destOrd="0" presId="urn:microsoft.com/office/officeart/2018/2/layout/IconVerticalSolidList"/>
    <dgm:cxn modelId="{1F179437-9B15-459A-9DC5-6DB0A7804EDF}" type="presParOf" srcId="{939EE636-C474-4079-BBAF-9FFC66EF7EF2}" destId="{36A28E0C-3CB7-41F8-A354-96EF3BF81769}" srcOrd="0" destOrd="0" presId="urn:microsoft.com/office/officeart/2018/2/layout/IconVerticalSolidList"/>
    <dgm:cxn modelId="{F2814D72-042C-451C-B895-9FE1CF7D7A92}" type="presParOf" srcId="{939EE636-C474-4079-BBAF-9FFC66EF7EF2}" destId="{2FA2D393-84F7-4FC2-BA22-A19FFAF63C98}" srcOrd="1" destOrd="0" presId="urn:microsoft.com/office/officeart/2018/2/layout/IconVerticalSolidList"/>
    <dgm:cxn modelId="{96180B5F-57B1-4696-800E-4896688FB2C9}" type="presParOf" srcId="{939EE636-C474-4079-BBAF-9FFC66EF7EF2}" destId="{771A4BFF-D79D-4406-8718-E9C5C3AB8A16}" srcOrd="2" destOrd="0" presId="urn:microsoft.com/office/officeart/2018/2/layout/IconVerticalSolidList"/>
    <dgm:cxn modelId="{0923F4F8-BAE7-417E-9CE2-2CF96152766B}" type="presParOf" srcId="{939EE636-C474-4079-BBAF-9FFC66EF7EF2}" destId="{10BF254F-6E3F-4A1B-8DEC-2F93B739B04E}" srcOrd="3" destOrd="0" presId="urn:microsoft.com/office/officeart/2018/2/layout/IconVerticalSolidList"/>
    <dgm:cxn modelId="{92DFC118-02F5-4588-992B-71694AC5A267}" type="presParOf" srcId="{AB3B356D-B2DA-4C7F-B099-30053EB66369}" destId="{75867524-79FD-4709-B653-ADEA6092732C}" srcOrd="1" destOrd="0" presId="urn:microsoft.com/office/officeart/2018/2/layout/IconVerticalSolidList"/>
    <dgm:cxn modelId="{348DCF37-77DB-41AF-8C02-9EDEFA6ED2F3}" type="presParOf" srcId="{AB3B356D-B2DA-4C7F-B099-30053EB66369}" destId="{28F57118-EB31-4366-8BE0-7F0CF1547361}" srcOrd="2" destOrd="0" presId="urn:microsoft.com/office/officeart/2018/2/layout/IconVerticalSolidList"/>
    <dgm:cxn modelId="{86764B93-B294-4D07-8B21-2B5E1908161F}" type="presParOf" srcId="{28F57118-EB31-4366-8BE0-7F0CF1547361}" destId="{0EC837E7-93DA-4715-AA4E-865C7182C71E}" srcOrd="0" destOrd="0" presId="urn:microsoft.com/office/officeart/2018/2/layout/IconVerticalSolidList"/>
    <dgm:cxn modelId="{6CD5F8B9-9A88-4870-9C56-70A03D414B16}" type="presParOf" srcId="{28F57118-EB31-4366-8BE0-7F0CF1547361}" destId="{1C7C59F1-7A82-456C-95AD-B7088A11695F}" srcOrd="1" destOrd="0" presId="urn:microsoft.com/office/officeart/2018/2/layout/IconVerticalSolidList"/>
    <dgm:cxn modelId="{13C1AC4F-2309-4D61-9111-C8BD3D7C9941}" type="presParOf" srcId="{28F57118-EB31-4366-8BE0-7F0CF1547361}" destId="{B457DD1A-B1C2-4AC3-AC13-6E2368BBB5FC}" srcOrd="2" destOrd="0" presId="urn:microsoft.com/office/officeart/2018/2/layout/IconVerticalSolidList"/>
    <dgm:cxn modelId="{6605B0A5-AEFF-4E7B-9FBA-95C5AB392E2F}" type="presParOf" srcId="{28F57118-EB31-4366-8BE0-7F0CF1547361}" destId="{37F7A126-C900-4513-B357-7B37DD5A00B6}" srcOrd="3" destOrd="0" presId="urn:microsoft.com/office/officeart/2018/2/layout/IconVerticalSolidList"/>
    <dgm:cxn modelId="{E9DE1E89-9E16-4E1F-B920-FE30357AB591}" type="presParOf" srcId="{AB3B356D-B2DA-4C7F-B099-30053EB66369}" destId="{38EBB211-B82E-4C19-B28D-4540DA9121E3}" srcOrd="3" destOrd="0" presId="urn:microsoft.com/office/officeart/2018/2/layout/IconVerticalSolidList"/>
    <dgm:cxn modelId="{23C14BA6-DEDB-4821-95A1-66805ABEF950}" type="presParOf" srcId="{AB3B356D-B2DA-4C7F-B099-30053EB66369}" destId="{7D8524C6-3E41-446C-92CF-9A94AF19F195}" srcOrd="4" destOrd="0" presId="urn:microsoft.com/office/officeart/2018/2/layout/IconVerticalSolidList"/>
    <dgm:cxn modelId="{89C21F65-7E43-4CAA-8BFB-DA788A268FAE}" type="presParOf" srcId="{7D8524C6-3E41-446C-92CF-9A94AF19F195}" destId="{E362CF55-B8A1-4402-8D19-D341B4F64265}" srcOrd="0" destOrd="0" presId="urn:microsoft.com/office/officeart/2018/2/layout/IconVerticalSolidList"/>
    <dgm:cxn modelId="{7F02C9BA-8203-45F6-B69A-943D544D87F2}" type="presParOf" srcId="{7D8524C6-3E41-446C-92CF-9A94AF19F195}" destId="{655FA885-32F1-4B1E-B6D7-0CDA7EA834F0}" srcOrd="1" destOrd="0" presId="urn:microsoft.com/office/officeart/2018/2/layout/IconVerticalSolidList"/>
    <dgm:cxn modelId="{9584AFB3-5D7D-4DD9-8D30-A1AF54FDED0E}" type="presParOf" srcId="{7D8524C6-3E41-446C-92CF-9A94AF19F195}" destId="{27BC5C7E-F5E1-4000-BA9B-456F0265455B}" srcOrd="2" destOrd="0" presId="urn:microsoft.com/office/officeart/2018/2/layout/IconVerticalSolidList"/>
    <dgm:cxn modelId="{F5156F77-CB73-4D39-8BC8-764FBAE5320F}" type="presParOf" srcId="{7D8524C6-3E41-446C-92CF-9A94AF19F195}" destId="{CD9AA611-505C-402E-9995-52DE647315C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91C2DF-FD4F-4F4A-A36A-48511E55EEAE}">
      <dsp:nvSpPr>
        <dsp:cNvPr id="0" name=""/>
        <dsp:cNvSpPr/>
      </dsp:nvSpPr>
      <dsp:spPr>
        <a:xfrm>
          <a:off x="0" y="0"/>
          <a:ext cx="9288654" cy="1257841"/>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Requested my </a:t>
          </a:r>
          <a:r>
            <a:rPr lang="en-US" sz="2900" kern="1200" err="1"/>
            <a:t>Youtube</a:t>
          </a:r>
          <a:r>
            <a:rPr lang="en-US" sz="2900" kern="1200"/>
            <a:t> watch history from Google Takeout.</a:t>
          </a:r>
        </a:p>
      </dsp:txBody>
      <dsp:txXfrm>
        <a:off x="36841" y="36841"/>
        <a:ext cx="7931345" cy="1184159"/>
      </dsp:txXfrm>
    </dsp:sp>
    <dsp:sp modelId="{1CD46C61-E737-487C-A4DE-905D1F369BAF}">
      <dsp:nvSpPr>
        <dsp:cNvPr id="0" name=""/>
        <dsp:cNvSpPr/>
      </dsp:nvSpPr>
      <dsp:spPr>
        <a:xfrm>
          <a:off x="819587" y="1467481"/>
          <a:ext cx="9288654" cy="1257841"/>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Parsed the video-ids of the </a:t>
          </a:r>
          <a:r>
            <a:rPr lang="en-US" sz="2900" kern="1200">
              <a:latin typeface="Aptos Display" panose="020F0302020204030204"/>
            </a:rPr>
            <a:t>watch-history</a:t>
          </a:r>
          <a:r>
            <a:rPr lang="en-US" sz="2900" kern="1200"/>
            <a:t> elements</a:t>
          </a:r>
        </a:p>
      </dsp:txBody>
      <dsp:txXfrm>
        <a:off x="856428" y="1504322"/>
        <a:ext cx="7577788" cy="1184159"/>
      </dsp:txXfrm>
    </dsp:sp>
    <dsp:sp modelId="{78F590C5-351B-4335-A37A-8C5D42ABC9D1}">
      <dsp:nvSpPr>
        <dsp:cNvPr id="0" name=""/>
        <dsp:cNvSpPr/>
      </dsp:nvSpPr>
      <dsp:spPr>
        <a:xfrm>
          <a:off x="1639174" y="2934963"/>
          <a:ext cx="9288654" cy="1257841"/>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kern="1200"/>
            <a:t>Fetched relative meta data of the corresponding video-ids using </a:t>
          </a:r>
          <a:r>
            <a:rPr lang="en-US" sz="2900" kern="1200" err="1"/>
            <a:t>Youtube</a:t>
          </a:r>
          <a:r>
            <a:rPr lang="en-US" sz="2900" kern="1200"/>
            <a:t> API v3.</a:t>
          </a:r>
        </a:p>
      </dsp:txBody>
      <dsp:txXfrm>
        <a:off x="1676015" y="2971804"/>
        <a:ext cx="7577788" cy="1184159"/>
      </dsp:txXfrm>
    </dsp:sp>
    <dsp:sp modelId="{7F1AD1C1-03BE-4797-AD67-260E0315CE40}">
      <dsp:nvSpPr>
        <dsp:cNvPr id="0" name=""/>
        <dsp:cNvSpPr/>
      </dsp:nvSpPr>
      <dsp:spPr>
        <a:xfrm>
          <a:off x="8471057" y="953863"/>
          <a:ext cx="817596" cy="817596"/>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655016" y="953863"/>
        <a:ext cx="449678" cy="615241"/>
      </dsp:txXfrm>
    </dsp:sp>
    <dsp:sp modelId="{B281E342-E280-45DB-86EE-5151DB99C91C}">
      <dsp:nvSpPr>
        <dsp:cNvPr id="0" name=""/>
        <dsp:cNvSpPr/>
      </dsp:nvSpPr>
      <dsp:spPr>
        <a:xfrm>
          <a:off x="9290644" y="2412959"/>
          <a:ext cx="817596" cy="817596"/>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474603" y="2412959"/>
        <a:ext cx="449678" cy="6152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BC0C1-010D-4428-BF2F-1D9F7D7E8A49}">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058F7F-463C-41E3-86F5-55ABE3D2E1BE}">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6227DB-CED8-49A8-A74A-27A7BDF94C6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rtl="0">
            <a:lnSpc>
              <a:spcPct val="90000"/>
            </a:lnSpc>
            <a:spcBef>
              <a:spcPct val="0"/>
            </a:spcBef>
            <a:spcAft>
              <a:spcPct val="35000"/>
            </a:spcAft>
            <a:buNone/>
          </a:pPr>
          <a:r>
            <a:rPr lang="en-US" sz="2300" b="1" kern="1200" dirty="0"/>
            <a:t>1.</a:t>
          </a:r>
          <a:r>
            <a:rPr lang="en-US" sz="2300" kern="1200" dirty="0"/>
            <a:t> Comparing year "2023" and "2024" we can see on the y axis the watch duration levels are approximately 2 times of the </a:t>
          </a:r>
          <a:r>
            <a:rPr lang="en-US" sz="2300" kern="1200" dirty="0" err="1"/>
            <a:t>the</a:t>
          </a:r>
          <a:r>
            <a:rPr lang="en-US" sz="2300" kern="1200" dirty="0"/>
            <a:t> year "2023" in "2024".  (2024 watch duration&gt;</a:t>
          </a:r>
          <a:r>
            <a:rPr lang="en-US" sz="2300" kern="1200" dirty="0">
              <a:latin typeface="Aptos Display" panose="020F0302020204030204"/>
            </a:rPr>
            <a:t> </a:t>
          </a:r>
          <a:r>
            <a:rPr lang="en-US" sz="2300" kern="1200" dirty="0"/>
            <a:t>2023 watch duration x2)    </a:t>
          </a:r>
        </a:p>
      </dsp:txBody>
      <dsp:txXfrm>
        <a:off x="1435590" y="531"/>
        <a:ext cx="9080009" cy="1242935"/>
      </dsp:txXfrm>
    </dsp:sp>
    <dsp:sp modelId="{377C2D4F-D9DD-443E-ADBF-B46DA3DFD849}">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E0D604-DAD9-4D03-B0FD-969BD1D42B58}">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EC8627-B7B2-4A82-9767-05D7C28D7B4A}">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b="1" kern="1200" dirty="0"/>
            <a:t>2.</a:t>
          </a:r>
          <a:r>
            <a:rPr lang="en-US" sz="2300" kern="1200" dirty="0"/>
            <a:t> In year "2023" we see diversification of categories along the year but in year "2024" gaming category dominates other video categories.         </a:t>
          </a:r>
        </a:p>
      </dsp:txBody>
      <dsp:txXfrm>
        <a:off x="1435590" y="1554201"/>
        <a:ext cx="9080009" cy="1242935"/>
      </dsp:txXfrm>
    </dsp:sp>
    <dsp:sp modelId="{231CEB37-E99F-4BCC-A3BD-9656ADD8CC52}">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7AD68-8750-4A4C-917C-4C6A66DE39B9}">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9FB3F2-019F-4E91-AC08-9952A353D2D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22350">
            <a:lnSpc>
              <a:spcPct val="90000"/>
            </a:lnSpc>
            <a:spcBef>
              <a:spcPct val="0"/>
            </a:spcBef>
            <a:spcAft>
              <a:spcPct val="35000"/>
            </a:spcAft>
            <a:buNone/>
          </a:pPr>
          <a:r>
            <a:rPr lang="en-US" sz="2300" b="1" kern="1200" dirty="0"/>
            <a:t>3. </a:t>
          </a:r>
          <a:r>
            <a:rPr lang="en-US" sz="2300" kern="1200" dirty="0"/>
            <a:t>In year "2023" the educational videos' proportion is higher than "2024".  Showing my reason of using </a:t>
          </a:r>
          <a:r>
            <a:rPr lang="en-US" sz="2300" kern="1200" dirty="0" err="1"/>
            <a:t>Youtube</a:t>
          </a:r>
          <a:r>
            <a:rPr lang="en-US" sz="2300" kern="1200" dirty="0"/>
            <a:t> evolved more into entertainment purpose.</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A28E0C-3CB7-41F8-A354-96EF3BF81769}">
      <dsp:nvSpPr>
        <dsp:cNvPr id="0" name=""/>
        <dsp:cNvSpPr/>
      </dsp:nvSpPr>
      <dsp:spPr>
        <a:xfrm>
          <a:off x="0" y="647"/>
          <a:ext cx="11653380" cy="15142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2D393-84F7-4FC2-BA22-A19FFAF63C98}">
      <dsp:nvSpPr>
        <dsp:cNvPr id="0" name=""/>
        <dsp:cNvSpPr/>
      </dsp:nvSpPr>
      <dsp:spPr>
        <a:xfrm>
          <a:off x="458065" y="341357"/>
          <a:ext cx="832846" cy="83284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BF254F-6E3F-4A1B-8DEC-2F93B739B04E}">
      <dsp:nvSpPr>
        <dsp:cNvPr id="0" name=""/>
        <dsp:cNvSpPr/>
      </dsp:nvSpPr>
      <dsp:spPr>
        <a:xfrm>
          <a:off x="1748978" y="647"/>
          <a:ext cx="9904401" cy="1514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260" tIns="160260" rIns="160260" bIns="160260" numCol="1" spcCol="1270" anchor="ctr" anchorCtr="0">
          <a:noAutofit/>
        </a:bodyPr>
        <a:lstStyle/>
        <a:p>
          <a:pPr marL="0" lvl="0" indent="0" algn="l" defTabSz="1111250">
            <a:lnSpc>
              <a:spcPct val="100000"/>
            </a:lnSpc>
            <a:spcBef>
              <a:spcPct val="0"/>
            </a:spcBef>
            <a:spcAft>
              <a:spcPct val="35000"/>
            </a:spcAft>
            <a:buNone/>
          </a:pPr>
          <a:r>
            <a:rPr lang="en-US" sz="2500" kern="1200"/>
            <a:t>In this project, I used "All Time," "Yearly," and "Monthly" representations of my data due to its large size, spanning 7 years, which I wanted to explore comprehensively.</a:t>
          </a:r>
        </a:p>
      </dsp:txBody>
      <dsp:txXfrm>
        <a:off x="1748978" y="647"/>
        <a:ext cx="9904401" cy="1514266"/>
      </dsp:txXfrm>
    </dsp:sp>
    <dsp:sp modelId="{0EC837E7-93DA-4715-AA4E-865C7182C71E}">
      <dsp:nvSpPr>
        <dsp:cNvPr id="0" name=""/>
        <dsp:cNvSpPr/>
      </dsp:nvSpPr>
      <dsp:spPr>
        <a:xfrm>
          <a:off x="0" y="1893480"/>
          <a:ext cx="11653380" cy="15142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7C59F1-7A82-456C-95AD-B7088A11695F}">
      <dsp:nvSpPr>
        <dsp:cNvPr id="0" name=""/>
        <dsp:cNvSpPr/>
      </dsp:nvSpPr>
      <dsp:spPr>
        <a:xfrm>
          <a:off x="458065" y="2234190"/>
          <a:ext cx="832846" cy="83284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F7A126-C900-4513-B357-7B37DD5A00B6}">
      <dsp:nvSpPr>
        <dsp:cNvPr id="0" name=""/>
        <dsp:cNvSpPr/>
      </dsp:nvSpPr>
      <dsp:spPr>
        <a:xfrm>
          <a:off x="1748978" y="1893480"/>
          <a:ext cx="9904401" cy="1514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260" tIns="160260" rIns="160260" bIns="160260" numCol="1" spcCol="1270" anchor="ctr" anchorCtr="0">
          <a:noAutofit/>
        </a:bodyPr>
        <a:lstStyle/>
        <a:p>
          <a:pPr marL="0" lvl="0" indent="0" algn="l" defTabSz="1111250">
            <a:lnSpc>
              <a:spcPct val="100000"/>
            </a:lnSpc>
            <a:spcBef>
              <a:spcPct val="0"/>
            </a:spcBef>
            <a:spcAft>
              <a:spcPct val="35000"/>
            </a:spcAft>
            <a:buNone/>
          </a:pPr>
          <a:r>
            <a:rPr lang="en-US" sz="2500" kern="1200"/>
            <a:t>In the future, I could expand the analysis to include more granular forms, such as daily or hourly watch times.</a:t>
          </a:r>
        </a:p>
      </dsp:txBody>
      <dsp:txXfrm>
        <a:off x="1748978" y="1893480"/>
        <a:ext cx="9904401" cy="1514266"/>
      </dsp:txXfrm>
    </dsp:sp>
    <dsp:sp modelId="{E362CF55-B8A1-4402-8D19-D341B4F64265}">
      <dsp:nvSpPr>
        <dsp:cNvPr id="0" name=""/>
        <dsp:cNvSpPr/>
      </dsp:nvSpPr>
      <dsp:spPr>
        <a:xfrm>
          <a:off x="0" y="3786314"/>
          <a:ext cx="11653380" cy="15142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FA885-32F1-4B1E-B6D7-0CDA7EA834F0}">
      <dsp:nvSpPr>
        <dsp:cNvPr id="0" name=""/>
        <dsp:cNvSpPr/>
      </dsp:nvSpPr>
      <dsp:spPr>
        <a:xfrm>
          <a:off x="458065" y="4127024"/>
          <a:ext cx="832846" cy="83284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9AA611-505C-402E-9995-52DE647315CA}">
      <dsp:nvSpPr>
        <dsp:cNvPr id="0" name=""/>
        <dsp:cNvSpPr/>
      </dsp:nvSpPr>
      <dsp:spPr>
        <a:xfrm>
          <a:off x="1748978" y="3786314"/>
          <a:ext cx="9904401" cy="15142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0260" tIns="160260" rIns="160260" bIns="160260" numCol="1" spcCol="1270" anchor="ctr" anchorCtr="0">
          <a:noAutofit/>
        </a:bodyPr>
        <a:lstStyle/>
        <a:p>
          <a:pPr marL="0" lvl="0" indent="0" algn="l" defTabSz="1111250">
            <a:lnSpc>
              <a:spcPct val="100000"/>
            </a:lnSpc>
            <a:spcBef>
              <a:spcPct val="0"/>
            </a:spcBef>
            <a:spcAft>
              <a:spcPct val="35000"/>
            </a:spcAft>
            <a:buNone/>
          </a:pPr>
          <a:r>
            <a:rPr lang="en-US" sz="2500" kern="1200"/>
            <a:t>With more detailed data, I would be able to conduct deeper analysis and draw more specific conclusions about my viewing behavior over time.</a:t>
          </a:r>
        </a:p>
      </dsp:txBody>
      <dsp:txXfrm>
        <a:off x="1748978" y="3786314"/>
        <a:ext cx="9904401" cy="151426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0T02:50:59.072"/>
    </inkml:context>
    <inkml:brush xml:id="br0">
      <inkml:brushProperty name="width" value="0.1" units="cm"/>
      <inkml:brushProperty name="height" value="0.1" units="cm"/>
    </inkml:brush>
  </inkml:definitions>
  <inkml:trace contextRef="#ctx0" brushRef="#br0">15780 12624 16383 0 0,'5'0'0'0'0,"18"0"0"0"0,21-5 0 0 0,18-2 0 0 0,5-5 0 0 0,6-6 0 0 0,12 0 0 0 0,8-1 0 0 0,-2-4 0 0 0,5-3 0 0 0,8-2 0 0 0,6-2 0 0 0,1-1 0 0 0,-7 0 0 0 0,-7-1 0 0 0,-8 5 0 0 0,-9 3 0 0 0,-18-1 0 0 0,-9 4 0 0 0,-3-4 0 0 0,-5 1 0 0 0,1 0 0 0 0,3-2 0 0 0,4-6 0 0 0,3-4 0 0 0,8 0 0 0 0,9 0 0 0 0,3-5 0 0 0,5 1 0 0 0,8-5 0 0 0,7-5 0 0 0,1 1 0 0 0,7-2 0 0 0,0-8 0 0 0,5-10 0 0 0,-1-4 0 0 0,3 1 0 0 0,-8-5 0 0 0,1-4 0 0 0,-8 1 0 0 0,-8 3 0 0 0,-5 5 0 0 0,-4 3 0 0 0,-7 3 0 0 0,-3 3 0 0 0,-15 6 0 0 0,-5 7 0 0 0,-6 3 0 0 0,-5 3 0 0 0,-9 4 0 0 0,1-2 0 0 0,12-20 0 0 0,14-21 0 0 0,14-12 0 0 0,-1-1 0 0 0,-5 12 0 0 0,-15 13 0 0 0,-9 20 0 0 0,-13 13 0 0 0,-5-3 0 0 0,15-42 0 0 0,33-65 0 0 0,21-29 0 0 0,-1 5 0 0 0,-10 27 0 0 0,-18 33 0 0 0,-20 29 0 0 0,-6 19 0 0 0,6-11 0 0 0,12-15 0 0 0,2-7 0 0 0,2 2 0 0 0,-8 11 0 0 0,-8 16 0 0 0,-17 18 0 0 0,-17 19 0 0 0,-15 14 0 0 0,-13 15 0 0 0,-12 8 0 0 0,-12 9 0 0 0,-9 1 0 0 0,-7 3 0 0 0,3 4 0 0 0,0-2 0 0 0,4 1 0 0 0,11 2 0 0 0,3 2 0 0 0,2-4 0 0 0,2 6 0 0 0,-3 3 0 0 0,-1 1 0 0 0,1-4 0 0 0,2 3 0 0 0,-4 2 0 0 0,5 1 0 0 0,-2-6 0 0 0,0-2 0 0 0,1 5 0 0 0,1-3 0 0 0,-4 5 0 0 0,0 1 0 0 0,-5 1 0 0 0,1 0 0 0 0,-4-1 0 0 0,6-1 0 0 0,6-7 0 0 0,2-6 0 0 0,8-3 0 0 0,12-3 0 0 0,15-5 0 0 0,12-8 0 0 0,9-11 0 0 0,0-8 0 0 0,2-1 0 0 0,7 2 0 0 0,-2-1 0 0 0,-1 3 0 0 0,-4-2 0 0 0,-3 3 0 0 0,-4-3 0 0 0,0 3 0 0 0,-3-3 0 0 0,1-2 0 0 0,3 0 0 0 0,4 5 0 0 0,3-1 0 0 0,3-3 0 0 0,-5-4 0 0 0,1 1 0 0 0,0 5 0 0 0,-4 0 0 0 0,0-3 0 0 0,6-3 0 0 0,5 1 0 0 0,2 0 0 0 0,-5-2 0 0 0,3 3 0 0 0,12-6 0 0 0,4-9 0 0 0,-6-4 0 0 0,-5 5 0 0 0,-4 8 0 0 0,-1 8 0 0 0,-2 8 0 0 0,0 0 0 0 0,0 1 0 0 0,5-2 0 0 0,2-5 0 0 0,1 0 0 0 0,3-3 0 0 0,1 3 0 0 0,4-2 0 0 0,-1-3 0 0 0,-3 2 0 0 0,-8 10 0 0 0,-11 16 0 0 0,-8 13 0 0 0,-13 3 0 0 0,-6 8 0 0 0,-2 4 0 0 0,-1 2 0 0 0,-4-1 0 0 0,-1-1 0 0 0,3-1 0 0 0,-3 5 0 0 0,0 0 0 0 0,3-1 0 0 0,2-1 0 0 0,3-3 0 0 0,2 5 0 0 0,1 0 0 0 0,1-1 0 0 0,-5-1 0 0 0,-1-3 0 0 0,0 5 0 0 0,-5 0 0 0 0,1-1 0 0 0,1 4 0 0 0,-3-1 0 0 0,1 5 0 0 0,2-2 0 0 0,2 3 0 0 0,3-1 0 0 0,2 2 0 0 0,1 4 0 0 0,1 3 0 0 0,0 3 0 0 0,1 2 0 0 0,-1 2 0 0 0,1-5 0 0 0,-1-7 0 0 0,0-6 0 0 0,0-5 0 0 0,0-5 0 0 0,0-2 0 0 0,0-1 0 0 0,0-2 0 0 0,0 1 0 0 0,6-5 0 0 0,1-2 0 0 0,-1 1 0 0 0,0 1 0 0 0,-2 3 0 0 0,3-5 0 0 0,2 5 0 0 0,3-2 0 0 0,1-1 0 0 0,-3 1 0 0 0,3 2 0 0 0,-1 1 0 0 0,2-10 0 0 0,0-13 0 0 0,-4-8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1-10T02:50:59.073"/>
    </inkml:context>
    <inkml:brush xml:id="br0">
      <inkml:brushProperty name="width" value="0.1" units="cm"/>
      <inkml:brushProperty name="height" value="0.1" units="cm"/>
    </inkml:brush>
  </inkml:definitions>
  <inkml:trace contextRef="#ctx0" brushRef="#br0">8244 2778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solidFill>
            </a:endParaRPr>
          </a:p>
        </p:txBody>
      </p:sp>
      <p:sp>
        <p:nvSpPr>
          <p:cNvPr id="14" name="Oval 13">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81400" y="965580"/>
            <a:ext cx="5204489" cy="3160593"/>
          </a:xfrm>
        </p:spPr>
        <p:txBody>
          <a:bodyPr>
            <a:normAutofit/>
          </a:bodyPr>
          <a:lstStyle/>
          <a:p>
            <a:r>
              <a:rPr lang="en-US" sz="5400">
                <a:solidFill>
                  <a:schemeClr val="bg1"/>
                </a:solidFill>
              </a:rPr>
              <a:t>My Youtube History</a:t>
            </a:r>
          </a:p>
        </p:txBody>
      </p:sp>
      <p:sp>
        <p:nvSpPr>
          <p:cNvPr id="3" name="Subtitle 2"/>
          <p:cNvSpPr>
            <a:spLocks noGrp="1"/>
          </p:cNvSpPr>
          <p:nvPr>
            <p:ph type="subTitle" idx="1"/>
          </p:nvPr>
        </p:nvSpPr>
        <p:spPr>
          <a:xfrm>
            <a:off x="3820817" y="4409960"/>
            <a:ext cx="4508641" cy="1116414"/>
          </a:xfrm>
        </p:spPr>
        <p:txBody>
          <a:bodyPr vert="horz" lIns="91440" tIns="45720" rIns="91440" bIns="45720" rtlCol="0" anchor="t">
            <a:normAutofit/>
          </a:bodyPr>
          <a:lstStyle/>
          <a:p>
            <a:r>
              <a:rPr lang="en-US" sz="1700">
                <a:solidFill>
                  <a:schemeClr val="bg1"/>
                </a:solidFill>
              </a:rPr>
              <a:t>DSA 210  2024-2025  FALL</a:t>
            </a:r>
          </a:p>
          <a:p>
            <a:r>
              <a:rPr lang="en-US" sz="1700" dirty="0">
                <a:solidFill>
                  <a:schemeClr val="bg1"/>
                </a:solidFill>
              </a:rPr>
              <a:t>Yeşim Tosun</a:t>
            </a:r>
          </a:p>
          <a:p>
            <a:r>
              <a:rPr lang="en-US" sz="1700" dirty="0">
                <a:solidFill>
                  <a:schemeClr val="bg1"/>
                </a:solidFill>
              </a:rPr>
              <a:t>32205</a:t>
            </a:r>
          </a:p>
        </p:txBody>
      </p:sp>
      <p:sp>
        <p:nvSpPr>
          <p:cNvPr id="16"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0"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1" name="Freeform: Shape 20">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24" name="Oval 23">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9" name="Freeform: Shape 28">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90DF73-121F-E3D8-8D33-5D73CD261875}"/>
              </a:ext>
            </a:extLst>
          </p:cNvPr>
          <p:cNvSpPr>
            <a:spLocks noGrp="1"/>
          </p:cNvSpPr>
          <p:nvPr>
            <p:ph type="title"/>
          </p:nvPr>
        </p:nvSpPr>
        <p:spPr>
          <a:xfrm>
            <a:off x="630936" y="639520"/>
            <a:ext cx="3429000" cy="1719072"/>
          </a:xfrm>
        </p:spPr>
        <p:txBody>
          <a:bodyPr vert="horz" lIns="91440" tIns="45720" rIns="91440" bIns="45720" rtlCol="0" anchor="b">
            <a:noAutofit/>
          </a:bodyPr>
          <a:lstStyle/>
          <a:p>
            <a:r>
              <a:rPr lang="en-US" sz="3600"/>
              <a:t>Hypothesis proven right.</a:t>
            </a:r>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62ED45-5489-81BF-AF4E-BB507C1D49E6}"/>
              </a:ext>
            </a:extLst>
          </p:cNvPr>
          <p:cNvSpPr>
            <a:spLocks noGrp="1"/>
          </p:cNvSpPr>
          <p:nvPr>
            <p:ph idx="1"/>
          </p:nvPr>
        </p:nvSpPr>
        <p:spPr>
          <a:xfrm>
            <a:off x="641374" y="2807208"/>
            <a:ext cx="3418562" cy="2314685"/>
          </a:xfrm>
          <a:solidFill>
            <a:schemeClr val="tx1"/>
          </a:solidFill>
        </p:spPr>
        <p:txBody>
          <a:bodyPr vert="horz" lIns="91440" tIns="45720" rIns="91440" bIns="45720" rtlCol="0" anchor="t">
            <a:normAutofit/>
          </a:bodyPr>
          <a:lstStyle/>
          <a:p>
            <a:pPr marL="0" indent="0">
              <a:buNone/>
            </a:pPr>
            <a:r>
              <a:rPr lang="en-US" sz="2200" dirty="0">
                <a:solidFill>
                  <a:schemeClr val="bg1"/>
                </a:solidFill>
                <a:latin typeface="Consolas"/>
              </a:rPr>
              <a:t>P-value: 0.0257 Reject the null hypothesis: There is a significant upward trend in video watch durations over the years.</a:t>
            </a:r>
            <a:endParaRPr lang="en-US" sz="2200" dirty="0">
              <a:solidFill>
                <a:schemeClr val="bg1"/>
              </a:solidFill>
            </a:endParaRPr>
          </a:p>
        </p:txBody>
      </p:sp>
      <p:pic>
        <p:nvPicPr>
          <p:cNvPr id="4" name="Picture 3" descr="A graph with blue squares and red line&#10;&#10;Description automatically generated">
            <a:extLst>
              <a:ext uri="{FF2B5EF4-FFF2-40B4-BE49-F238E27FC236}">
                <a16:creationId xmlns:a16="http://schemas.microsoft.com/office/drawing/2014/main" id="{4E3E585F-D7D2-3AA4-0CBB-514BD6467909}"/>
              </a:ext>
            </a:extLst>
          </p:cNvPr>
          <p:cNvPicPr>
            <a:picLocks noChangeAspect="1"/>
          </p:cNvPicPr>
          <p:nvPr/>
        </p:nvPicPr>
        <p:blipFill>
          <a:blip r:embed="rId2"/>
          <a:stretch>
            <a:fillRect/>
          </a:stretch>
        </p:blipFill>
        <p:spPr>
          <a:xfrm>
            <a:off x="4341681" y="1122770"/>
            <a:ext cx="7489873" cy="4622228"/>
          </a:xfrm>
          <a:prstGeom prst="rect">
            <a:avLst/>
          </a:prstGeom>
        </p:spPr>
      </p:pic>
    </p:spTree>
    <p:extLst>
      <p:ext uri="{BB962C8B-B14F-4D97-AF65-F5344CB8AC3E}">
        <p14:creationId xmlns:p14="http://schemas.microsoft.com/office/powerpoint/2010/main" val="17474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429A259-7F93-95FC-BA5B-179BD677AAF3}"/>
              </a:ext>
            </a:extLst>
          </p:cNvPr>
          <p:cNvSpPr>
            <a:spLocks noGrp="1"/>
          </p:cNvSpPr>
          <p:nvPr>
            <p:ph idx="1"/>
          </p:nvPr>
        </p:nvSpPr>
        <p:spPr>
          <a:xfrm>
            <a:off x="4447308" y="591344"/>
            <a:ext cx="6906491" cy="6271419"/>
          </a:xfrm>
        </p:spPr>
        <p:txBody>
          <a:bodyPr vert="horz" lIns="91440" tIns="45720" rIns="91440" bIns="45720" rtlCol="0" anchor="ctr">
            <a:normAutofit/>
          </a:bodyPr>
          <a:lstStyle/>
          <a:p>
            <a:pPr>
              <a:buNone/>
            </a:pPr>
            <a:r>
              <a:rPr lang="en-US" b="1" i="1"/>
              <a:t>"My watch durations are significantly higher in summer."</a:t>
            </a:r>
          </a:p>
          <a:p>
            <a:pPr marL="0" indent="0">
              <a:buNone/>
            </a:pPr>
            <a:r>
              <a:rPr lang="en-US"/>
              <a:t>-Using ANOVA F-statistic</a:t>
            </a:r>
          </a:p>
          <a:p>
            <a:pPr marL="0" indent="0">
              <a:buNone/>
            </a:pPr>
            <a:endParaRPr lang="en-US"/>
          </a:p>
          <a:p>
            <a:pPr>
              <a:buFont typeface="Arial"/>
              <a:buChar char="•"/>
            </a:pPr>
            <a:r>
              <a:rPr lang="en-US" b="1"/>
              <a:t>Null Hypothesis:</a:t>
            </a:r>
            <a:r>
              <a:rPr lang="en-US"/>
              <a:t> No significant difference in summer watch durations.</a:t>
            </a:r>
          </a:p>
          <a:p>
            <a:pPr>
              <a:buFont typeface="Arial"/>
              <a:buChar char="•"/>
            </a:pPr>
            <a:r>
              <a:rPr lang="en-US" b="1"/>
              <a:t>Alternative Hypothesis:</a:t>
            </a:r>
            <a:r>
              <a:rPr lang="en-US"/>
              <a:t> Watch durations are significantly higher in summer.</a:t>
            </a:r>
          </a:p>
          <a:p>
            <a:pPr marL="0" indent="0">
              <a:buFont typeface="Arial"/>
              <a:buNone/>
            </a:pPr>
            <a:endParaRPr lang="en-US"/>
          </a:p>
          <a:p>
            <a:pPr marL="0" indent="0">
              <a:buNone/>
            </a:pPr>
            <a:br>
              <a:rPr lang="en-US"/>
            </a:br>
            <a:endParaRPr lang="en-US"/>
          </a:p>
        </p:txBody>
      </p:sp>
    </p:spTree>
    <p:extLst>
      <p:ext uri="{BB962C8B-B14F-4D97-AF65-F5344CB8AC3E}">
        <p14:creationId xmlns:p14="http://schemas.microsoft.com/office/powerpoint/2010/main" val="2553368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292AA7-2529-FD4C-B655-1B68527C98CA}"/>
              </a:ext>
            </a:extLst>
          </p:cNvPr>
          <p:cNvSpPr>
            <a:spLocks noGrp="1"/>
          </p:cNvSpPr>
          <p:nvPr>
            <p:ph type="title"/>
          </p:nvPr>
        </p:nvSpPr>
        <p:spPr>
          <a:xfrm>
            <a:off x="630936" y="639520"/>
            <a:ext cx="3429000" cy="1719072"/>
          </a:xfrm>
        </p:spPr>
        <p:txBody>
          <a:bodyPr anchor="b">
            <a:normAutofit/>
          </a:bodyPr>
          <a:lstStyle/>
          <a:p>
            <a:r>
              <a:rPr lang="en-US" sz="4200"/>
              <a:t>Hypothesis proven wrong.</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E4645A-4E1B-B216-8364-A887BBE8CE92}"/>
              </a:ext>
            </a:extLst>
          </p:cNvPr>
          <p:cNvSpPr>
            <a:spLocks noGrp="1"/>
          </p:cNvSpPr>
          <p:nvPr>
            <p:ph idx="1"/>
          </p:nvPr>
        </p:nvSpPr>
        <p:spPr>
          <a:xfrm>
            <a:off x="641374" y="2807208"/>
            <a:ext cx="3418562" cy="2220740"/>
          </a:xfrm>
          <a:solidFill>
            <a:schemeClr val="tx1"/>
          </a:solidFill>
        </p:spPr>
        <p:txBody>
          <a:bodyPr vert="horz" lIns="91440" tIns="45720" rIns="91440" bIns="45720" rtlCol="0" anchor="t">
            <a:normAutofit fontScale="92500" lnSpcReduction="10000"/>
          </a:bodyPr>
          <a:lstStyle/>
          <a:p>
            <a:pPr marL="0" indent="0">
              <a:buNone/>
            </a:pPr>
            <a:br>
              <a:rPr lang="en-US" sz="2200" dirty="0"/>
            </a:br>
            <a:r>
              <a:rPr lang="en-US" sz="2200" dirty="0">
                <a:solidFill>
                  <a:srgbClr val="FFFFFF"/>
                </a:solidFill>
                <a:latin typeface="Consolas"/>
                <a:ea typeface="+mn-lt"/>
                <a:cs typeface="+mn-lt"/>
              </a:rPr>
              <a:t>P-value: 0.4158 Fail to reject the null hypothesis: No significant difference in summer watch durations.</a:t>
            </a:r>
            <a:br>
              <a:rPr lang="en-US" sz="2200" dirty="0"/>
            </a:br>
            <a:endParaRPr lang="en-US" sz="2200">
              <a:solidFill>
                <a:srgbClr val="FFFFFF"/>
              </a:solidFill>
            </a:endParaRPr>
          </a:p>
          <a:p>
            <a:endParaRPr lang="en-US" sz="2200">
              <a:solidFill>
                <a:srgbClr val="FFFFFF"/>
              </a:solidFill>
            </a:endParaRPr>
          </a:p>
          <a:p>
            <a:pPr marL="0" indent="0">
              <a:buNone/>
            </a:pPr>
            <a:endParaRPr lang="en-US" sz="2200">
              <a:solidFill>
                <a:srgbClr val="FFFFFF"/>
              </a:solidFill>
            </a:endParaRPr>
          </a:p>
          <a:p>
            <a:endParaRPr lang="en-US" sz="2200">
              <a:solidFill>
                <a:srgbClr val="FFFFFF"/>
              </a:solidFill>
            </a:endParaRPr>
          </a:p>
        </p:txBody>
      </p:sp>
      <p:pic>
        <p:nvPicPr>
          <p:cNvPr id="4" name="Picture 3" descr="A graph of different colored lines and numbers&#10;&#10;Description automatically generated">
            <a:extLst>
              <a:ext uri="{FF2B5EF4-FFF2-40B4-BE49-F238E27FC236}">
                <a16:creationId xmlns:a16="http://schemas.microsoft.com/office/drawing/2014/main" id="{01290B5A-F8D3-BA43-FA0B-4D8D2F13D0EA}"/>
              </a:ext>
            </a:extLst>
          </p:cNvPr>
          <p:cNvPicPr>
            <a:picLocks noChangeAspect="1"/>
          </p:cNvPicPr>
          <p:nvPr/>
        </p:nvPicPr>
        <p:blipFill>
          <a:blip r:embed="rId2"/>
          <a:stretch>
            <a:fillRect/>
          </a:stretch>
        </p:blipFill>
        <p:spPr>
          <a:xfrm>
            <a:off x="4349497" y="1056301"/>
            <a:ext cx="7491548" cy="4309970"/>
          </a:xfrm>
          <a:prstGeom prst="rect">
            <a:avLst/>
          </a:prstGeom>
        </p:spPr>
      </p:pic>
    </p:spTree>
    <p:extLst>
      <p:ext uri="{BB962C8B-B14F-4D97-AF65-F5344CB8AC3E}">
        <p14:creationId xmlns:p14="http://schemas.microsoft.com/office/powerpoint/2010/main" val="407696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E85BBA-1DA3-C63D-E529-6DAC9FA00868}"/>
              </a:ext>
            </a:extLst>
          </p:cNvPr>
          <p:cNvSpPr>
            <a:spLocks noGrp="1"/>
          </p:cNvSpPr>
          <p:nvPr>
            <p:ph idx="1"/>
          </p:nvPr>
        </p:nvSpPr>
        <p:spPr>
          <a:xfrm>
            <a:off x="4447308" y="591344"/>
            <a:ext cx="6906491" cy="5585619"/>
          </a:xfrm>
        </p:spPr>
        <p:txBody>
          <a:bodyPr vert="horz" lIns="91440" tIns="45720" rIns="91440" bIns="45720" rtlCol="0" anchor="ctr">
            <a:normAutofit/>
          </a:bodyPr>
          <a:lstStyle/>
          <a:p>
            <a:pPr>
              <a:buNone/>
            </a:pPr>
            <a:r>
              <a:rPr lang="en-US" b="1" i="1"/>
              <a:t>"I watched significantly more educational videos in 2022 while preparing for my university entry exam."</a:t>
            </a:r>
          </a:p>
          <a:p>
            <a:pPr>
              <a:buNone/>
            </a:pPr>
            <a:r>
              <a:rPr lang="en-US"/>
              <a:t>-Using  t-test</a:t>
            </a:r>
          </a:p>
          <a:p>
            <a:pPr marL="0" indent="0">
              <a:buNone/>
            </a:pPr>
            <a:r>
              <a:rPr lang="en-US" b="1"/>
              <a:t>Null Hypothesis:</a:t>
            </a:r>
            <a:r>
              <a:rPr lang="en-US"/>
              <a:t> No significant difference in educational video watch durations in 2022.                          </a:t>
            </a:r>
          </a:p>
          <a:p>
            <a:pPr marL="0" indent="0">
              <a:buNone/>
            </a:pPr>
            <a:r>
              <a:rPr lang="en-US" b="1"/>
              <a:t>Alternative Hypothesis:</a:t>
            </a:r>
            <a:r>
              <a:rPr lang="en-US"/>
              <a:t> Educational video watch durations are significantly higher in 2022.</a:t>
            </a:r>
          </a:p>
          <a:p>
            <a:pPr marL="0" indent="0">
              <a:buNone/>
            </a:pPr>
            <a:endParaRPr lang="en-US"/>
          </a:p>
        </p:txBody>
      </p:sp>
    </p:spTree>
    <p:extLst>
      <p:ext uri="{BB962C8B-B14F-4D97-AF65-F5344CB8AC3E}">
        <p14:creationId xmlns:p14="http://schemas.microsoft.com/office/powerpoint/2010/main" val="26716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536377-7BDE-80CC-7191-CDE8311F425A}"/>
              </a:ext>
            </a:extLst>
          </p:cNvPr>
          <p:cNvSpPr>
            <a:spLocks noGrp="1"/>
          </p:cNvSpPr>
          <p:nvPr>
            <p:ph type="title"/>
          </p:nvPr>
        </p:nvSpPr>
        <p:spPr>
          <a:xfrm>
            <a:off x="630936" y="640080"/>
            <a:ext cx="4818888" cy="1481328"/>
          </a:xfrm>
        </p:spPr>
        <p:txBody>
          <a:bodyPr anchor="b">
            <a:normAutofit/>
          </a:bodyPr>
          <a:lstStyle/>
          <a:p>
            <a:r>
              <a:rPr lang="en-US" sz="5000"/>
              <a:t>Hypothesis proven right.</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532D4C-02A0-2310-1AFC-DA3A044DD7DE}"/>
              </a:ext>
            </a:extLst>
          </p:cNvPr>
          <p:cNvSpPr>
            <a:spLocks noGrp="1"/>
          </p:cNvSpPr>
          <p:nvPr>
            <p:ph idx="1"/>
          </p:nvPr>
        </p:nvSpPr>
        <p:spPr>
          <a:xfrm>
            <a:off x="641374" y="2660904"/>
            <a:ext cx="3868998" cy="2159571"/>
          </a:xfrm>
          <a:solidFill>
            <a:schemeClr val="tx1"/>
          </a:solidFill>
        </p:spPr>
        <p:txBody>
          <a:bodyPr vert="horz" lIns="91440" tIns="45720" rIns="91440" bIns="45720" rtlCol="0" anchor="t">
            <a:normAutofit/>
          </a:bodyPr>
          <a:lstStyle/>
          <a:p>
            <a:pPr marL="0" indent="0">
              <a:buNone/>
            </a:pPr>
            <a:r>
              <a:rPr lang="en-US" sz="2200" dirty="0">
                <a:solidFill>
                  <a:schemeClr val="bg1"/>
                </a:solidFill>
                <a:latin typeface="Consolas"/>
              </a:rPr>
              <a:t>P-Value: 0.0002 Reject the null hypothesis: Watch durations of 'Education' videos are significantly higher in 2022.</a:t>
            </a:r>
            <a:endParaRPr lang="en-US" sz="2200" dirty="0">
              <a:solidFill>
                <a:schemeClr val="bg1"/>
              </a:solidFill>
            </a:endParaRPr>
          </a:p>
        </p:txBody>
      </p:sp>
      <p:pic>
        <p:nvPicPr>
          <p:cNvPr id="4" name="Picture 3" descr="A graph with a red line&#10;&#10;Description automatically generated">
            <a:extLst>
              <a:ext uri="{FF2B5EF4-FFF2-40B4-BE49-F238E27FC236}">
                <a16:creationId xmlns:a16="http://schemas.microsoft.com/office/drawing/2014/main" id="{7F17BB2E-214E-6A76-BC11-F10984CB8B2A}"/>
              </a:ext>
            </a:extLst>
          </p:cNvPr>
          <p:cNvPicPr>
            <a:picLocks noChangeAspect="1"/>
          </p:cNvPicPr>
          <p:nvPr/>
        </p:nvPicPr>
        <p:blipFill>
          <a:blip r:embed="rId2"/>
          <a:stretch>
            <a:fillRect/>
          </a:stretch>
        </p:blipFill>
        <p:spPr>
          <a:xfrm>
            <a:off x="4867322" y="1193926"/>
            <a:ext cx="7170858" cy="4470148"/>
          </a:xfrm>
          <a:prstGeom prst="rect">
            <a:avLst/>
          </a:prstGeom>
        </p:spPr>
      </p:pic>
    </p:spTree>
    <p:extLst>
      <p:ext uri="{BB962C8B-B14F-4D97-AF65-F5344CB8AC3E}">
        <p14:creationId xmlns:p14="http://schemas.microsoft.com/office/powerpoint/2010/main" val="1886575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A314-8441-433F-0868-B19F2615EE34}"/>
              </a:ext>
            </a:extLst>
          </p:cNvPr>
          <p:cNvSpPr>
            <a:spLocks noGrp="1"/>
          </p:cNvSpPr>
          <p:nvPr>
            <p:ph type="title"/>
          </p:nvPr>
        </p:nvSpPr>
        <p:spPr>
          <a:xfrm>
            <a:off x="1005214" y="678276"/>
            <a:ext cx="10515600" cy="1722220"/>
          </a:xfrm>
        </p:spPr>
        <p:txBody>
          <a:bodyPr>
            <a:normAutofit/>
          </a:bodyPr>
          <a:lstStyle/>
          <a:p>
            <a:r>
              <a:rPr lang="en-US" sz="3600" b="1" i="1"/>
              <a:t>Testing if "Gaming" category has been watched significantly more than other years in 2024.</a:t>
            </a:r>
          </a:p>
          <a:p>
            <a:endParaRPr lang="en-US"/>
          </a:p>
        </p:txBody>
      </p:sp>
      <p:sp>
        <p:nvSpPr>
          <p:cNvPr id="3" name="Content Placeholder 2">
            <a:extLst>
              <a:ext uri="{FF2B5EF4-FFF2-40B4-BE49-F238E27FC236}">
                <a16:creationId xmlns:a16="http://schemas.microsoft.com/office/drawing/2014/main" id="{BC10018C-052A-34A5-3608-C6934E7DB0EC}"/>
              </a:ext>
            </a:extLst>
          </p:cNvPr>
          <p:cNvSpPr>
            <a:spLocks noGrp="1"/>
          </p:cNvSpPr>
          <p:nvPr>
            <p:ph idx="1"/>
          </p:nvPr>
        </p:nvSpPr>
        <p:spPr>
          <a:xfrm>
            <a:off x="838200" y="2222282"/>
            <a:ext cx="10515600" cy="1741750"/>
          </a:xfrm>
        </p:spPr>
        <p:txBody>
          <a:bodyPr vert="horz" lIns="91440" tIns="45720" rIns="91440" bIns="45720" rtlCol="0" anchor="t">
            <a:normAutofit lnSpcReduction="10000"/>
          </a:bodyPr>
          <a:lstStyle/>
          <a:p>
            <a:pPr marL="0" indent="0">
              <a:buNone/>
            </a:pPr>
            <a:r>
              <a:rPr lang="en-US" b="1" dirty="0"/>
              <a:t>Null Hypothesis: </a:t>
            </a:r>
            <a:r>
              <a:rPr lang="en-US" dirty="0"/>
              <a:t>No significant change in watch duration of "Gaming" category in 2024.                           </a:t>
            </a:r>
          </a:p>
          <a:p>
            <a:pPr marL="0" indent="0">
              <a:buNone/>
            </a:pPr>
            <a:r>
              <a:rPr lang="en-US" b="1" dirty="0"/>
              <a:t>Alternative Hypothesis: </a:t>
            </a:r>
            <a:r>
              <a:rPr lang="en-US" dirty="0"/>
              <a:t>There is a significant increase in watch duration of "Gaming" category in 2024.</a:t>
            </a:r>
          </a:p>
          <a:p>
            <a:pPr marL="0" indent="0">
              <a:buNone/>
            </a:pPr>
            <a:endParaRPr lang="en-US" sz="2400"/>
          </a:p>
        </p:txBody>
      </p:sp>
      <p:sp>
        <p:nvSpPr>
          <p:cNvPr id="4" name="TextBox 3">
            <a:extLst>
              <a:ext uri="{FF2B5EF4-FFF2-40B4-BE49-F238E27FC236}">
                <a16:creationId xmlns:a16="http://schemas.microsoft.com/office/drawing/2014/main" id="{2D1C83AB-BA6B-2928-D951-8442D31131F3}"/>
              </a:ext>
            </a:extLst>
          </p:cNvPr>
          <p:cNvSpPr txBox="1"/>
          <p:nvPr/>
        </p:nvSpPr>
        <p:spPr>
          <a:xfrm>
            <a:off x="832929" y="4333159"/>
            <a:ext cx="10532750" cy="757900"/>
          </a:xfrm>
          <a:prstGeom prst="rect">
            <a:avLst/>
          </a:prstGeom>
          <a:solidFill>
            <a:schemeClr val="tx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400" dirty="0">
                <a:solidFill>
                  <a:srgbClr val="FFFFFF"/>
                </a:solidFill>
                <a:latin typeface="Consolas"/>
              </a:rPr>
              <a:t>P-Value: 0.0010 Reject the null hypothesis: Watch durations of 'Gaming' videos are significantly higher in 2024.</a:t>
            </a:r>
            <a:endParaRPr lang="en-US">
              <a:solidFill>
                <a:srgbClr val="FFFFFF"/>
              </a:solidFill>
            </a:endParaRPr>
          </a:p>
        </p:txBody>
      </p:sp>
    </p:spTree>
    <p:extLst>
      <p:ext uri="{BB962C8B-B14F-4D97-AF65-F5344CB8AC3E}">
        <p14:creationId xmlns:p14="http://schemas.microsoft.com/office/powerpoint/2010/main" val="1665743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115-CAF7-C3EF-C090-62E083949B0A}"/>
              </a:ext>
            </a:extLst>
          </p:cNvPr>
          <p:cNvSpPr>
            <a:spLocks noGrp="1"/>
          </p:cNvSpPr>
          <p:nvPr>
            <p:ph type="title"/>
          </p:nvPr>
        </p:nvSpPr>
        <p:spPr>
          <a:xfrm>
            <a:off x="838200" y="365125"/>
            <a:ext cx="5724395" cy="1346439"/>
          </a:xfrm>
        </p:spPr>
        <p:txBody>
          <a:bodyPr>
            <a:normAutofit/>
          </a:bodyPr>
          <a:lstStyle/>
          <a:p>
            <a:r>
              <a:rPr lang="en-US" sz="3600"/>
              <a:t>Hypothesis proven right.</a:t>
            </a:r>
          </a:p>
        </p:txBody>
      </p:sp>
      <p:pic>
        <p:nvPicPr>
          <p:cNvPr id="4" name="Content Placeholder 3" descr="A graph with numbers and a red line&#10;&#10;Description automatically generated">
            <a:extLst>
              <a:ext uri="{FF2B5EF4-FFF2-40B4-BE49-F238E27FC236}">
                <a16:creationId xmlns:a16="http://schemas.microsoft.com/office/drawing/2014/main" id="{3F703A80-31A9-C4CD-4CC2-1A85D6CDB6E5}"/>
              </a:ext>
            </a:extLst>
          </p:cNvPr>
          <p:cNvPicPr>
            <a:picLocks noGrp="1" noChangeAspect="1"/>
          </p:cNvPicPr>
          <p:nvPr>
            <p:ph idx="1"/>
          </p:nvPr>
        </p:nvPicPr>
        <p:blipFill>
          <a:blip r:embed="rId2"/>
          <a:stretch>
            <a:fillRect/>
          </a:stretch>
        </p:blipFill>
        <p:spPr>
          <a:xfrm>
            <a:off x="2317315" y="1714105"/>
            <a:ext cx="7557369" cy="4689199"/>
          </a:xfrm>
        </p:spPr>
      </p:pic>
    </p:spTree>
    <p:extLst>
      <p:ext uri="{BB962C8B-B14F-4D97-AF65-F5344CB8AC3E}">
        <p14:creationId xmlns:p14="http://schemas.microsoft.com/office/powerpoint/2010/main" val="21399846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1576-F90E-8DDC-C024-06691DB8DEAF}"/>
              </a:ext>
            </a:extLst>
          </p:cNvPr>
          <p:cNvSpPr>
            <a:spLocks noGrp="1"/>
          </p:cNvSpPr>
          <p:nvPr>
            <p:ph type="title"/>
          </p:nvPr>
        </p:nvSpPr>
        <p:spPr/>
        <p:txBody>
          <a:bodyPr vert="horz" lIns="91440" tIns="45720" rIns="91440" bIns="45720" rtlCol="0" anchor="ctr">
            <a:noAutofit/>
          </a:bodyPr>
          <a:lstStyle/>
          <a:p>
            <a:r>
              <a:rPr lang="en-US" sz="3600"/>
              <a:t>Then I analyzed all year category combinations if there was any significant change in one category in a year:</a:t>
            </a:r>
          </a:p>
        </p:txBody>
      </p:sp>
      <p:sp>
        <p:nvSpPr>
          <p:cNvPr id="3" name="Content Placeholder 2">
            <a:extLst>
              <a:ext uri="{FF2B5EF4-FFF2-40B4-BE49-F238E27FC236}">
                <a16:creationId xmlns:a16="http://schemas.microsoft.com/office/drawing/2014/main" id="{2B1489F3-9B15-834E-68D5-B48E81999B53}"/>
              </a:ext>
            </a:extLst>
          </p:cNvPr>
          <p:cNvSpPr>
            <a:spLocks noGrp="1"/>
          </p:cNvSpPr>
          <p:nvPr>
            <p:ph idx="1"/>
          </p:nvPr>
        </p:nvSpPr>
        <p:spPr>
          <a:xfrm>
            <a:off x="838200" y="1930008"/>
            <a:ext cx="10870504" cy="4132133"/>
          </a:xfrm>
          <a:solidFill>
            <a:schemeClr val="tx1"/>
          </a:solidFill>
        </p:spPr>
        <p:txBody>
          <a:bodyPr vert="horz" lIns="91440" tIns="45720" rIns="91440" bIns="45720" rtlCol="0" anchor="t">
            <a:normAutofit/>
          </a:bodyPr>
          <a:lstStyle/>
          <a:p>
            <a:pPr marL="0" indent="0">
              <a:buNone/>
            </a:pPr>
            <a:r>
              <a:rPr lang="en-US" sz="2000" dirty="0">
                <a:solidFill>
                  <a:srgbClr val="FFFFFF"/>
                </a:solidFill>
                <a:latin typeface="Consolas"/>
              </a:rPr>
              <a:t>Output:</a:t>
            </a:r>
          </a:p>
          <a:p>
            <a:pPr marL="0" indent="0">
              <a:buNone/>
            </a:pPr>
            <a:r>
              <a:rPr lang="en-US" sz="2000" dirty="0">
                <a:solidFill>
                  <a:srgbClr val="FFFFFF"/>
                </a:solidFill>
                <a:latin typeface="Consolas"/>
              </a:rPr>
              <a:t>Watch durations of </a:t>
            </a:r>
            <a:r>
              <a:rPr lang="en-US" sz="2000" dirty="0" err="1">
                <a:solidFill>
                  <a:srgbClr val="FFFFFF"/>
                </a:solidFill>
                <a:latin typeface="Consolas"/>
              </a:rPr>
              <a:t>Howto</a:t>
            </a:r>
            <a:r>
              <a:rPr lang="en-US" sz="2000" dirty="0">
                <a:solidFill>
                  <a:srgbClr val="FFFFFF"/>
                </a:solidFill>
                <a:latin typeface="Consolas"/>
              </a:rPr>
              <a:t> &amp; Style videos are significantly higher in 2017.</a:t>
            </a:r>
          </a:p>
          <a:p>
            <a:pPr marL="0" indent="0">
              <a:buNone/>
            </a:pPr>
            <a:r>
              <a:rPr lang="en-US" sz="2000" dirty="0">
                <a:solidFill>
                  <a:srgbClr val="FFFFFF"/>
                </a:solidFill>
                <a:latin typeface="Consolas"/>
              </a:rPr>
              <a:t>Watch durations of Music videos are significantly higher in 2018. </a:t>
            </a:r>
          </a:p>
          <a:p>
            <a:pPr marL="0" indent="0">
              <a:buNone/>
            </a:pPr>
            <a:r>
              <a:rPr lang="en-US" sz="2000" dirty="0">
                <a:solidFill>
                  <a:srgbClr val="FFFFFF"/>
                </a:solidFill>
                <a:latin typeface="Consolas"/>
              </a:rPr>
              <a:t>Watch durations of People &amp; Blogs videos are significantly higher in 2019.</a:t>
            </a:r>
          </a:p>
          <a:p>
            <a:pPr marL="0" indent="0">
              <a:buNone/>
            </a:pPr>
            <a:r>
              <a:rPr lang="en-US" sz="2000" dirty="0">
                <a:solidFill>
                  <a:srgbClr val="FFFFFF"/>
                </a:solidFill>
                <a:latin typeface="Consolas"/>
              </a:rPr>
              <a:t>Watch durations of Entertainment videos are significantly higher in 2019.</a:t>
            </a:r>
          </a:p>
          <a:p>
            <a:pPr marL="0" indent="0">
              <a:buNone/>
            </a:pPr>
            <a:r>
              <a:rPr lang="en-US" sz="2000" dirty="0">
                <a:solidFill>
                  <a:srgbClr val="FFFFFF"/>
                </a:solidFill>
                <a:latin typeface="Consolas"/>
              </a:rPr>
              <a:t>Watch durations of Film &amp; Animation videos are significantly higher in 2022.</a:t>
            </a:r>
          </a:p>
          <a:p>
            <a:pPr marL="0" indent="0">
              <a:buNone/>
            </a:pPr>
            <a:r>
              <a:rPr lang="en-US" sz="2000" dirty="0">
                <a:solidFill>
                  <a:srgbClr val="FFFFFF"/>
                </a:solidFill>
                <a:latin typeface="Consolas"/>
              </a:rPr>
              <a:t>Watch durations of Education videos are significantly higher in 2022. </a:t>
            </a:r>
          </a:p>
          <a:p>
            <a:pPr marL="0" indent="0">
              <a:buNone/>
            </a:pPr>
            <a:r>
              <a:rPr lang="en-US" sz="2000" dirty="0">
                <a:solidFill>
                  <a:srgbClr val="FFFFFF"/>
                </a:solidFill>
                <a:latin typeface="Consolas"/>
              </a:rPr>
              <a:t>Watch durations of Sports videos are significantly higher in 2024. </a:t>
            </a:r>
          </a:p>
          <a:p>
            <a:pPr marL="0" indent="0">
              <a:buNone/>
            </a:pPr>
            <a:r>
              <a:rPr lang="en-US" sz="2000" dirty="0">
                <a:solidFill>
                  <a:srgbClr val="FFFFFF"/>
                </a:solidFill>
                <a:latin typeface="Consolas"/>
              </a:rPr>
              <a:t>Watch durations of Gaming videos are significantly higher in 2024.</a:t>
            </a:r>
          </a:p>
        </p:txBody>
      </p:sp>
    </p:spTree>
    <p:extLst>
      <p:ext uri="{BB962C8B-B14F-4D97-AF65-F5344CB8AC3E}">
        <p14:creationId xmlns:p14="http://schemas.microsoft.com/office/powerpoint/2010/main" val="3532482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3EC96-CED0-C5D6-843E-88F2114EB15C}"/>
              </a:ext>
            </a:extLst>
          </p:cNvPr>
          <p:cNvSpPr>
            <a:spLocks noGrp="1"/>
          </p:cNvSpPr>
          <p:nvPr>
            <p:ph type="title"/>
          </p:nvPr>
        </p:nvSpPr>
        <p:spPr>
          <a:xfrm>
            <a:off x="573981" y="459555"/>
            <a:ext cx="4363840" cy="4277984"/>
          </a:xfrm>
        </p:spPr>
        <p:txBody>
          <a:bodyPr vert="horz" lIns="91440" tIns="45720" rIns="91440" bIns="45720" rtlCol="0" anchor="b">
            <a:noAutofit/>
          </a:bodyPr>
          <a:lstStyle/>
          <a:p>
            <a:r>
              <a:rPr lang="en-US" b="1"/>
              <a:t>Analyzing Correlations Between Video Categories using Correlation Matrix</a:t>
            </a:r>
          </a:p>
          <a:p>
            <a:endParaRPr lang="en-US" sz="4000" b="1"/>
          </a:p>
        </p:txBody>
      </p:sp>
      <p:sp>
        <p:nvSpPr>
          <p:cNvPr id="11" name="Content Placeholder 10">
            <a:extLst>
              <a:ext uri="{FF2B5EF4-FFF2-40B4-BE49-F238E27FC236}">
                <a16:creationId xmlns:a16="http://schemas.microsoft.com/office/drawing/2014/main" id="{78B4A5DB-9694-1212-A47D-13C442E77336}"/>
              </a:ext>
            </a:extLst>
          </p:cNvPr>
          <p:cNvSpPr>
            <a:spLocks noGrp="1"/>
          </p:cNvSpPr>
          <p:nvPr>
            <p:ph idx="1"/>
          </p:nvPr>
        </p:nvSpPr>
        <p:spPr>
          <a:xfrm>
            <a:off x="386090" y="4579393"/>
            <a:ext cx="4349046" cy="1287093"/>
          </a:xfrm>
        </p:spPr>
        <p:txBody>
          <a:bodyPr vert="horz" lIns="91440" tIns="45720" rIns="91440" bIns="45720" rtlCol="0" anchor="t">
            <a:noAutofit/>
          </a:bodyPr>
          <a:lstStyle/>
          <a:p>
            <a:r>
              <a:rPr lang="en-US" sz="2400"/>
              <a:t>Analyzing yearly data of categories' monthly watched times and creating correlation matrices</a:t>
            </a:r>
          </a:p>
        </p:txBody>
      </p:sp>
      <p:pic>
        <p:nvPicPr>
          <p:cNvPr id="7" name="Content Placeholder 6">
            <a:extLst>
              <a:ext uri="{FF2B5EF4-FFF2-40B4-BE49-F238E27FC236}">
                <a16:creationId xmlns:a16="http://schemas.microsoft.com/office/drawing/2014/main" id="{4E9DD7C1-F6D7-5FE2-D1A1-6EEFA6D2122E}"/>
              </a:ext>
            </a:extLst>
          </p:cNvPr>
          <p:cNvPicPr>
            <a:picLocks noChangeAspect="1"/>
          </p:cNvPicPr>
          <p:nvPr/>
        </p:nvPicPr>
        <p:blipFill>
          <a:blip r:embed="rId2"/>
          <a:srcRect r="3" b="9702"/>
          <a:stretch/>
        </p:blipFill>
        <p:spPr>
          <a:xfrm>
            <a:off x="5089243" y="877413"/>
            <a:ext cx="6222628" cy="5043096"/>
          </a:xfrm>
          <a:prstGeom prst="rect">
            <a:avLst/>
          </a:prstGeom>
        </p:spPr>
      </p:pic>
      <p:grpSp>
        <p:nvGrpSpPr>
          <p:cNvPr id="25" name="Group 24">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26" name="Rectangle 25">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687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07DA51-919F-854B-FE2A-20CFB39E85C6}"/>
              </a:ext>
            </a:extLst>
          </p:cNvPr>
          <p:cNvSpPr>
            <a:spLocks noGrp="1"/>
          </p:cNvSpPr>
          <p:nvPr>
            <p:ph idx="1"/>
          </p:nvPr>
        </p:nvSpPr>
        <p:spPr>
          <a:xfrm>
            <a:off x="480036" y="769395"/>
            <a:ext cx="4656231" cy="5326735"/>
          </a:xfrm>
        </p:spPr>
        <p:txBody>
          <a:bodyPr vert="horz" lIns="91440" tIns="45720" rIns="91440" bIns="45720" rtlCol="0" anchor="t">
            <a:normAutofit fontScale="92500"/>
          </a:bodyPr>
          <a:lstStyle/>
          <a:p>
            <a:r>
              <a:rPr lang="en-US" sz="2400" dirty="0"/>
              <a:t>The categories generally do not </a:t>
            </a:r>
            <a:r>
              <a:rPr lang="en-US" sz="2400"/>
              <a:t>correlate strongly with each other. But the strongest correlation is between categories </a:t>
            </a:r>
            <a:r>
              <a:rPr lang="en-US" sz="2400" i="1"/>
              <a:t>"Music"</a:t>
            </a:r>
            <a:r>
              <a:rPr lang="en-US" sz="2400"/>
              <a:t> and </a:t>
            </a:r>
            <a:r>
              <a:rPr lang="en-US" sz="2400" i="1"/>
              <a:t>"</a:t>
            </a:r>
            <a:r>
              <a:rPr lang="en-US" sz="2400" i="1" err="1"/>
              <a:t>Howto</a:t>
            </a:r>
            <a:r>
              <a:rPr lang="en-US" sz="2400" i="1" dirty="0"/>
              <a:t> </a:t>
            </a:r>
            <a:r>
              <a:rPr lang="en-US" sz="2400" i="1"/>
              <a:t>&amp; Style"</a:t>
            </a:r>
            <a:r>
              <a:rPr lang="en-US" sz="2400"/>
              <a:t> with correlation </a:t>
            </a:r>
            <a:r>
              <a:rPr lang="en-US" sz="2400" b="1"/>
              <a:t>0.84</a:t>
            </a:r>
            <a:r>
              <a:rPr lang="en-US" sz="2400" dirty="0"/>
              <a:t> </a:t>
            </a:r>
            <a:r>
              <a:rPr lang="en-US" sz="2400"/>
              <a:t>which is a </a:t>
            </a:r>
            <a:r>
              <a:rPr lang="en-US" sz="2400" i="1"/>
              <a:t>positive </a:t>
            </a:r>
            <a:r>
              <a:rPr lang="en-US" sz="2400" i="1" dirty="0"/>
              <a:t>correlation. </a:t>
            </a:r>
            <a:endParaRPr lang="en-US" sz="2400" dirty="0"/>
          </a:p>
          <a:p>
            <a:r>
              <a:rPr lang="en-US" sz="2400" dirty="0"/>
              <a:t>The reason behind this correlation might be because </a:t>
            </a:r>
            <a:r>
              <a:rPr lang="en-US" sz="2400" err="1"/>
              <a:t>Howto</a:t>
            </a:r>
            <a:r>
              <a:rPr lang="en-US" sz="2400"/>
              <a:t> &amp; Style videos that </a:t>
            </a:r>
            <a:r>
              <a:rPr lang="en-US" sz="2400" dirty="0"/>
              <a:t>i watch are mostly tutorial videos. I watch a lot of music tutorials (e.g. guitar tabs, piano notes, drum covers etc.)</a:t>
            </a:r>
          </a:p>
          <a:p>
            <a:r>
              <a:rPr lang="en-US" sz="2400" dirty="0"/>
              <a:t>Moreover, </a:t>
            </a:r>
            <a:r>
              <a:rPr lang="en-US" sz="2400" dirty="0" err="1"/>
              <a:t>Howto</a:t>
            </a:r>
            <a:r>
              <a:rPr lang="en-US" sz="2400" dirty="0"/>
              <a:t> &amp; Style and People &amp; Blogs categories seem to be in a moderate positive correlation of 0.65.</a:t>
            </a:r>
          </a:p>
          <a:p>
            <a:pPr marL="0" indent="0">
              <a:buNone/>
            </a:pPr>
            <a:endParaRPr lang="en-US" sz="1600" dirty="0"/>
          </a:p>
        </p:txBody>
      </p:sp>
      <p:pic>
        <p:nvPicPr>
          <p:cNvPr id="5" name="Picture 4">
            <a:extLst>
              <a:ext uri="{FF2B5EF4-FFF2-40B4-BE49-F238E27FC236}">
                <a16:creationId xmlns:a16="http://schemas.microsoft.com/office/drawing/2014/main" id="{E460E7DC-536C-75FC-7311-6B54F2BEE7DF}"/>
              </a:ext>
            </a:extLst>
          </p:cNvPr>
          <p:cNvPicPr>
            <a:picLocks noChangeAspect="1"/>
          </p:cNvPicPr>
          <p:nvPr/>
        </p:nvPicPr>
        <p:blipFill>
          <a:blip r:embed="rId2"/>
          <a:srcRect l="2795" r="-1456"/>
          <a:stretch/>
        </p:blipFill>
        <p:spPr>
          <a:xfrm>
            <a:off x="5483383" y="396667"/>
            <a:ext cx="6630716" cy="6075114"/>
          </a:xfrm>
          <a:prstGeom prst="rect">
            <a:avLst/>
          </a:prstGeom>
        </p:spPr>
      </p:pic>
      <p:grpSp>
        <p:nvGrpSpPr>
          <p:cNvPr id="10" name="Group 9">
            <a:extLst>
              <a:ext uri="{FF2B5EF4-FFF2-40B4-BE49-F238E27FC236}">
                <a16:creationId xmlns:a16="http://schemas.microsoft.com/office/drawing/2014/main" id="{A5AFD70F-20E3-55D2-E154-7D4FACFBB0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1" name="Rectangle 10">
              <a:extLst>
                <a:ext uri="{FF2B5EF4-FFF2-40B4-BE49-F238E27FC236}">
                  <a16:creationId xmlns:a16="http://schemas.microsoft.com/office/drawing/2014/main" id="{2FBDB812-268E-7EC5-B48A-7522718164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DA30E18-AA70-D998-AAFC-727CB0367F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6966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F5D258-426A-FD47-4590-2A0DADEE830A}"/>
              </a:ext>
            </a:extLst>
          </p:cNvPr>
          <p:cNvSpPr>
            <a:spLocks noGrp="1"/>
          </p:cNvSpPr>
          <p:nvPr>
            <p:ph type="title"/>
          </p:nvPr>
        </p:nvSpPr>
        <p:spPr>
          <a:xfrm>
            <a:off x="1043631" y="809898"/>
            <a:ext cx="9942716" cy="1554480"/>
          </a:xfrm>
        </p:spPr>
        <p:txBody>
          <a:bodyPr anchor="ctr">
            <a:normAutofit/>
          </a:bodyPr>
          <a:lstStyle/>
          <a:p>
            <a:r>
              <a:rPr lang="en-US" sz="4800" b="1"/>
              <a:t>Motivation</a:t>
            </a:r>
          </a:p>
        </p:txBody>
      </p:sp>
      <p:sp>
        <p:nvSpPr>
          <p:cNvPr id="3" name="Content Placeholder 2">
            <a:extLst>
              <a:ext uri="{FF2B5EF4-FFF2-40B4-BE49-F238E27FC236}">
                <a16:creationId xmlns:a16="http://schemas.microsoft.com/office/drawing/2014/main" id="{836B4ACB-87DD-9CE0-9CEE-8897042B8552}"/>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a:ea typeface="+mn-lt"/>
                <a:cs typeface="+mn-lt"/>
              </a:rPr>
              <a:t>YouTube has been the application I've used consistently for as long as I can remember. For this project, I chose YouTube because it reflects my habits and interests more accurately than any other platform, as it is one of my most frequently used applications.</a:t>
            </a:r>
          </a:p>
          <a:p>
            <a:r>
              <a:rPr lang="en-US" sz="2400">
                <a:ea typeface="+mn-lt"/>
                <a:cs typeface="+mn-lt"/>
              </a:rPr>
              <a:t>I decided to analyze this</a:t>
            </a:r>
            <a:r>
              <a:rPr lang="en-US" sz="2400" b="1">
                <a:ea typeface="+mn-lt"/>
                <a:cs typeface="+mn-lt"/>
              </a:rPr>
              <a:t> 7 year dataset </a:t>
            </a:r>
            <a:r>
              <a:rPr lang="en-US" sz="2400">
                <a:ea typeface="+mn-lt"/>
                <a:cs typeface="+mn-lt"/>
              </a:rPr>
              <a:t>to test my hypotheses and discover how my YouTube behaviors have evolved over time.</a:t>
            </a:r>
          </a:p>
          <a:p>
            <a:endParaRPr lang="en-US" sz="2400"/>
          </a:p>
          <a:p>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485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D1F05B-AC1B-1695-0E14-76142C54880D}"/>
              </a:ext>
            </a:extLst>
          </p:cNvPr>
          <p:cNvSpPr>
            <a:spLocks noGrp="1"/>
          </p:cNvSpPr>
          <p:nvPr>
            <p:ph type="title"/>
          </p:nvPr>
        </p:nvSpPr>
        <p:spPr>
          <a:xfrm>
            <a:off x="572493" y="238539"/>
            <a:ext cx="11018520" cy="1434415"/>
          </a:xfrm>
        </p:spPr>
        <p:txBody>
          <a:bodyPr anchor="b">
            <a:normAutofit/>
          </a:bodyPr>
          <a:lstStyle/>
          <a:p>
            <a:r>
              <a:rPr lang="en-US" sz="5400"/>
              <a:t>Year "2024" Analysis</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916C4B-57FB-DF5A-7297-56E95CD9DC6C}"/>
              </a:ext>
            </a:extLst>
          </p:cNvPr>
          <p:cNvSpPr>
            <a:spLocks noGrp="1"/>
          </p:cNvSpPr>
          <p:nvPr>
            <p:ph idx="1"/>
          </p:nvPr>
        </p:nvSpPr>
        <p:spPr>
          <a:xfrm>
            <a:off x="572493" y="1872988"/>
            <a:ext cx="6129005" cy="4317500"/>
          </a:xfrm>
        </p:spPr>
        <p:txBody>
          <a:bodyPr vert="horz" lIns="91440" tIns="45720" rIns="91440" bIns="45720" rtlCol="0" anchor="t">
            <a:normAutofit/>
          </a:bodyPr>
          <a:lstStyle/>
          <a:p>
            <a:pPr marL="0" indent="0">
              <a:buNone/>
            </a:pPr>
            <a:endParaRPr lang="en-US" sz="2000" b="1">
              <a:latin typeface="Consolas"/>
            </a:endParaRPr>
          </a:p>
          <a:p>
            <a:r>
              <a:rPr lang="en-US" sz="2000"/>
              <a:t>There appear to be more </a:t>
            </a:r>
            <a:r>
              <a:rPr lang="en-US" sz="2000" b="1" i="1" dirty="0"/>
              <a:t>negative correlations</a:t>
            </a:r>
            <a:r>
              <a:rPr lang="en-US" sz="2000" dirty="0"/>
              <a:t> than positive ones. It seems like I don't diversify my watching habits much, as I tend to focus on one category at a time. However, since these </a:t>
            </a:r>
            <a:r>
              <a:rPr lang="en-US" sz="2000"/>
              <a:t>correlations are weak or moderate, we </a:t>
            </a:r>
            <a:r>
              <a:rPr lang="en-US" sz="2000" dirty="0"/>
              <a:t>cannot draw any definitive conclusions from them.               </a:t>
            </a:r>
          </a:p>
          <a:p>
            <a:r>
              <a:rPr lang="en-US" sz="2000" b="1" dirty="0"/>
              <a:t>Music &amp; Sports</a:t>
            </a:r>
            <a:r>
              <a:rPr lang="en-US" sz="2000" dirty="0"/>
              <a:t> , </a:t>
            </a:r>
            <a:r>
              <a:rPr lang="en-US" sz="2000" b="1" dirty="0"/>
              <a:t>Education &amp; Entertainment</a:t>
            </a:r>
            <a:r>
              <a:rPr lang="en-US" sz="2000" dirty="0"/>
              <a:t> video categories are the ones with higher negative correlations which can be predictable as I won't be watching much entertainment videos when for example I'm studying for exams or music and sports are whole different areas to be watching in the same time period.</a:t>
            </a:r>
          </a:p>
          <a:p>
            <a:endParaRPr lang="en-US" sz="2000"/>
          </a:p>
        </p:txBody>
      </p:sp>
      <p:pic>
        <p:nvPicPr>
          <p:cNvPr id="4" name="Picture 3">
            <a:extLst>
              <a:ext uri="{FF2B5EF4-FFF2-40B4-BE49-F238E27FC236}">
                <a16:creationId xmlns:a16="http://schemas.microsoft.com/office/drawing/2014/main" id="{80337E51-255E-0C6F-D6E3-6549E1B1499C}"/>
              </a:ext>
            </a:extLst>
          </p:cNvPr>
          <p:cNvPicPr>
            <a:picLocks noChangeAspect="1"/>
          </p:cNvPicPr>
          <p:nvPr/>
        </p:nvPicPr>
        <p:blipFill>
          <a:blip r:embed="rId2"/>
          <a:srcRect l="924" r="-2826" b="437"/>
          <a:stretch/>
        </p:blipFill>
        <p:spPr>
          <a:xfrm>
            <a:off x="6805887" y="956196"/>
            <a:ext cx="5378127" cy="4754190"/>
          </a:xfrm>
          <a:prstGeom prst="rect">
            <a:avLst/>
          </a:prstGeom>
        </p:spPr>
      </p:pic>
    </p:spTree>
    <p:extLst>
      <p:ext uri="{BB962C8B-B14F-4D97-AF65-F5344CB8AC3E}">
        <p14:creationId xmlns:p14="http://schemas.microsoft.com/office/powerpoint/2010/main" val="2610999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EBB1-F63F-E395-106E-E7792267AF91}"/>
              </a:ext>
            </a:extLst>
          </p:cNvPr>
          <p:cNvSpPr>
            <a:spLocks noGrp="1"/>
          </p:cNvSpPr>
          <p:nvPr>
            <p:ph type="title"/>
          </p:nvPr>
        </p:nvSpPr>
        <p:spPr>
          <a:xfrm>
            <a:off x="483296" y="145920"/>
            <a:ext cx="11548997" cy="1868356"/>
          </a:xfrm>
        </p:spPr>
        <p:txBody>
          <a:bodyPr vert="horz" lIns="91440" tIns="45720" rIns="91440" bIns="45720" rtlCol="0" anchor="ctr">
            <a:noAutofit/>
          </a:bodyPr>
          <a:lstStyle/>
          <a:p>
            <a:endParaRPr lang="en-US" sz="1100" b="1">
              <a:solidFill>
                <a:srgbClr val="569CD6"/>
              </a:solidFill>
              <a:latin typeface="Consolas"/>
            </a:endParaRPr>
          </a:p>
          <a:p>
            <a:endParaRPr lang="en-US" sz="1100" b="1">
              <a:solidFill>
                <a:srgbClr val="569CD6"/>
              </a:solidFill>
              <a:latin typeface="Consolas"/>
            </a:endParaRPr>
          </a:p>
          <a:p>
            <a:r>
              <a:rPr lang="en-US" sz="4800" b="1"/>
              <a:t>Visualizing Monthly Categories of the Years</a:t>
            </a:r>
          </a:p>
          <a:p>
            <a:endParaRPr lang="en-US"/>
          </a:p>
          <a:p>
            <a:endParaRPr lang="en-US"/>
          </a:p>
        </p:txBody>
      </p:sp>
      <p:pic>
        <p:nvPicPr>
          <p:cNvPr id="4" name="Content Placeholder 3" descr="A graph of different colored bars&#10;&#10;Description automatically generated">
            <a:extLst>
              <a:ext uri="{FF2B5EF4-FFF2-40B4-BE49-F238E27FC236}">
                <a16:creationId xmlns:a16="http://schemas.microsoft.com/office/drawing/2014/main" id="{1CE11928-7E05-1F1A-5F1F-C0329E805E90}"/>
              </a:ext>
            </a:extLst>
          </p:cNvPr>
          <p:cNvPicPr>
            <a:picLocks noGrp="1" noChangeAspect="1"/>
          </p:cNvPicPr>
          <p:nvPr>
            <p:ph idx="1"/>
          </p:nvPr>
        </p:nvPicPr>
        <p:blipFill>
          <a:blip r:embed="rId2"/>
          <a:stretch>
            <a:fillRect/>
          </a:stretch>
        </p:blipFill>
        <p:spPr>
          <a:xfrm>
            <a:off x="156575" y="1485439"/>
            <a:ext cx="7379917" cy="4405408"/>
          </a:xfrm>
        </p:spPr>
      </p:pic>
      <p:sp>
        <p:nvSpPr>
          <p:cNvPr id="5" name="TextBox 4">
            <a:extLst>
              <a:ext uri="{FF2B5EF4-FFF2-40B4-BE49-F238E27FC236}">
                <a16:creationId xmlns:a16="http://schemas.microsoft.com/office/drawing/2014/main" id="{4BD4CA59-F7DD-F085-47AE-8F55EA0D88EE}"/>
              </a:ext>
            </a:extLst>
          </p:cNvPr>
          <p:cNvSpPr txBox="1"/>
          <p:nvPr/>
        </p:nvSpPr>
        <p:spPr>
          <a:xfrm>
            <a:off x="7698507" y="1593539"/>
            <a:ext cx="434904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As previously analyzed, "2022" stands out as the year when the </a:t>
            </a:r>
            <a:r>
              <a:rPr lang="en-US" sz="2400" b="1">
                <a:ea typeface="+mn-lt"/>
                <a:cs typeface="+mn-lt"/>
              </a:rPr>
              <a:t>"Education" category was watched significantly more than in other years</a:t>
            </a:r>
            <a:r>
              <a:rPr lang="en-US" sz="2400">
                <a:ea typeface="+mn-lt"/>
                <a:cs typeface="+mn-lt"/>
              </a:rPr>
              <a:t>, likely due to it being my </a:t>
            </a:r>
            <a:r>
              <a:rPr lang="en-US" sz="2400" i="1" u="sng">
                <a:ea typeface="+mn-lt"/>
                <a:cs typeface="+mn-lt"/>
              </a:rPr>
              <a:t>University Entry Exam year. </a:t>
            </a:r>
            <a:r>
              <a:rPr lang="en-US" sz="2400">
                <a:ea typeface="+mn-lt"/>
                <a:cs typeface="+mn-lt"/>
              </a:rPr>
              <a:t>The plot clearly shows that this category not only differs from others but also dominates during specific months such as</a:t>
            </a:r>
            <a:r>
              <a:rPr lang="en-US" sz="2400" b="1">
                <a:ea typeface="+mn-lt"/>
                <a:cs typeface="+mn-lt"/>
              </a:rPr>
              <a:t> March, April, May, and June.</a:t>
            </a:r>
            <a:endParaRPr lang="en-US" sz="2400" b="1"/>
          </a:p>
        </p:txBody>
      </p:sp>
    </p:spTree>
    <p:extLst>
      <p:ext uri="{BB962C8B-B14F-4D97-AF65-F5344CB8AC3E}">
        <p14:creationId xmlns:p14="http://schemas.microsoft.com/office/powerpoint/2010/main" val="1583247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of different colored bars&#10;&#10;Description automatically generated">
            <a:extLst>
              <a:ext uri="{FF2B5EF4-FFF2-40B4-BE49-F238E27FC236}">
                <a16:creationId xmlns:a16="http://schemas.microsoft.com/office/drawing/2014/main" id="{1409964E-396A-8A23-A6C1-75CFB899F916}"/>
              </a:ext>
            </a:extLst>
          </p:cNvPr>
          <p:cNvPicPr>
            <a:picLocks noGrp="1" noChangeAspect="1"/>
          </p:cNvPicPr>
          <p:nvPr>
            <p:ph idx="1"/>
          </p:nvPr>
        </p:nvPicPr>
        <p:blipFill>
          <a:blip r:embed="rId2"/>
          <a:stretch>
            <a:fillRect/>
          </a:stretch>
        </p:blipFill>
        <p:spPr>
          <a:xfrm>
            <a:off x="-1" y="3192"/>
            <a:ext cx="7108519" cy="4134010"/>
          </a:xfrm>
        </p:spPr>
      </p:pic>
      <p:pic>
        <p:nvPicPr>
          <p:cNvPr id="5" name="Picture 4" descr="A graph of different colored bars&#10;&#10;Description automatically generated">
            <a:extLst>
              <a:ext uri="{FF2B5EF4-FFF2-40B4-BE49-F238E27FC236}">
                <a16:creationId xmlns:a16="http://schemas.microsoft.com/office/drawing/2014/main" id="{F2CE463B-7433-EC19-A65B-F0EBF63301E1}"/>
              </a:ext>
            </a:extLst>
          </p:cNvPr>
          <p:cNvPicPr>
            <a:picLocks noChangeAspect="1"/>
          </p:cNvPicPr>
          <p:nvPr/>
        </p:nvPicPr>
        <p:blipFill>
          <a:blip r:embed="rId3"/>
          <a:stretch>
            <a:fillRect/>
          </a:stretch>
        </p:blipFill>
        <p:spPr>
          <a:xfrm>
            <a:off x="5487314" y="2642382"/>
            <a:ext cx="6701425" cy="4113134"/>
          </a:xfrm>
          <a:prstGeom prst="rect">
            <a:avLst/>
          </a:prstGeom>
        </p:spPr>
      </p:pic>
      <p:sp>
        <p:nvSpPr>
          <p:cNvPr id="6" name="TextBox 5">
            <a:extLst>
              <a:ext uri="{FF2B5EF4-FFF2-40B4-BE49-F238E27FC236}">
                <a16:creationId xmlns:a16="http://schemas.microsoft.com/office/drawing/2014/main" id="{953D177D-CFB5-C544-BCB5-88B0590EFF7D}"/>
              </a:ext>
            </a:extLst>
          </p:cNvPr>
          <p:cNvSpPr txBox="1"/>
          <p:nvPr/>
        </p:nvSpPr>
        <p:spPr>
          <a:xfrm>
            <a:off x="2334662" y="4326531"/>
            <a:ext cx="24361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YEAR 2023</a:t>
            </a:r>
          </a:p>
        </p:txBody>
      </p:sp>
      <p:sp>
        <p:nvSpPr>
          <p:cNvPr id="7" name="TextBox 6">
            <a:extLst>
              <a:ext uri="{FF2B5EF4-FFF2-40B4-BE49-F238E27FC236}">
                <a16:creationId xmlns:a16="http://schemas.microsoft.com/office/drawing/2014/main" id="{43794329-F9D6-61D6-9DF1-67850AB1D431}"/>
              </a:ext>
            </a:extLst>
          </p:cNvPr>
          <p:cNvSpPr txBox="1"/>
          <p:nvPr/>
        </p:nvSpPr>
        <p:spPr>
          <a:xfrm>
            <a:off x="8107072" y="2071846"/>
            <a:ext cx="24361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YEAR 2024</a:t>
            </a:r>
          </a:p>
        </p:txBody>
      </p:sp>
    </p:spTree>
    <p:extLst>
      <p:ext uri="{BB962C8B-B14F-4D97-AF65-F5344CB8AC3E}">
        <p14:creationId xmlns:p14="http://schemas.microsoft.com/office/powerpoint/2010/main" val="2797774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B7473A1-2A6C-2E1C-8727-DF39F3C2AEA4}"/>
              </a:ext>
            </a:extLst>
          </p:cNvPr>
          <p:cNvSpPr>
            <a:spLocks noGrp="1"/>
          </p:cNvSpPr>
          <p:nvPr>
            <p:ph type="title"/>
          </p:nvPr>
        </p:nvSpPr>
        <p:spPr>
          <a:xfrm>
            <a:off x="838200" y="365125"/>
            <a:ext cx="10515600" cy="1325563"/>
          </a:xfrm>
        </p:spPr>
        <p:txBody>
          <a:bodyPr>
            <a:normAutofit/>
          </a:bodyPr>
          <a:lstStyle/>
          <a:p>
            <a:pPr algn="ctr"/>
            <a:r>
              <a:rPr lang="en-US"/>
              <a:t>Compared Analysis of "2023" and "2024"</a:t>
            </a:r>
          </a:p>
        </p:txBody>
      </p:sp>
      <p:graphicFrame>
        <p:nvGraphicFramePr>
          <p:cNvPr id="5" name="Content Placeholder 2">
            <a:extLst>
              <a:ext uri="{FF2B5EF4-FFF2-40B4-BE49-F238E27FC236}">
                <a16:creationId xmlns:a16="http://schemas.microsoft.com/office/drawing/2014/main" id="{F1BCF96B-5D0C-2090-C7CA-FB8F7F8E46DA}"/>
              </a:ext>
            </a:extLst>
          </p:cNvPr>
          <p:cNvGraphicFramePr>
            <a:graphicFrameLocks noGrp="1"/>
          </p:cNvGraphicFramePr>
          <p:nvPr>
            <p:ph idx="1"/>
            <p:extLst>
              <p:ext uri="{D42A27DB-BD31-4B8C-83A1-F6EECF244321}">
                <p14:modId xmlns:p14="http://schemas.microsoft.com/office/powerpoint/2010/main" val="73192151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599539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19AA-7914-28F6-86BE-B9D8AC7259E7}"/>
              </a:ext>
            </a:extLst>
          </p:cNvPr>
          <p:cNvSpPr>
            <a:spLocks noGrp="1"/>
          </p:cNvSpPr>
          <p:nvPr>
            <p:ph type="title"/>
          </p:nvPr>
        </p:nvSpPr>
        <p:spPr/>
        <p:txBody>
          <a:bodyPr>
            <a:normAutofit/>
          </a:bodyPr>
          <a:lstStyle/>
          <a:p>
            <a:r>
              <a:rPr lang="en-US" sz="4800" b="1" dirty="0"/>
              <a:t>Summary of Findings:</a:t>
            </a:r>
          </a:p>
        </p:txBody>
      </p:sp>
      <p:sp>
        <p:nvSpPr>
          <p:cNvPr id="3" name="Content Placeholder 2">
            <a:extLst>
              <a:ext uri="{FF2B5EF4-FFF2-40B4-BE49-F238E27FC236}">
                <a16:creationId xmlns:a16="http://schemas.microsoft.com/office/drawing/2014/main" id="{D79FE795-2175-2E5F-63D0-92DB3EAE101C}"/>
              </a:ext>
            </a:extLst>
          </p:cNvPr>
          <p:cNvSpPr>
            <a:spLocks noGrp="1"/>
          </p:cNvSpPr>
          <p:nvPr>
            <p:ph idx="1"/>
          </p:nvPr>
        </p:nvSpPr>
        <p:spPr>
          <a:xfrm>
            <a:off x="838200" y="1731680"/>
            <a:ext cx="10515600" cy="4445283"/>
          </a:xfrm>
        </p:spPr>
        <p:txBody>
          <a:bodyPr vert="horz" lIns="91440" tIns="45720" rIns="91440" bIns="45720" rtlCol="0" anchor="t">
            <a:normAutofit lnSpcReduction="10000"/>
          </a:bodyPr>
          <a:lstStyle/>
          <a:p>
            <a:pPr>
              <a:buNone/>
            </a:pPr>
            <a:r>
              <a:rPr lang="en-US" dirty="0">
                <a:ea typeface="+mn-lt"/>
                <a:cs typeface="+mn-lt"/>
              </a:rPr>
              <a:t>The total watched videos vary in terms of quantity and duration.</a:t>
            </a:r>
            <a:endParaRPr lang="en-US" dirty="0"/>
          </a:p>
          <a:p>
            <a:pPr>
              <a:buNone/>
            </a:pPr>
            <a:r>
              <a:rPr lang="en-US" b="1" dirty="0">
                <a:ea typeface="+mn-lt"/>
                <a:cs typeface="+mn-lt"/>
              </a:rPr>
              <a:t>Most watched video categories by quantity (number of times):</a:t>
            </a:r>
            <a:endParaRPr lang="en-US" dirty="0"/>
          </a:p>
          <a:p>
            <a:pPr>
              <a:buFont typeface="Arial"/>
              <a:buChar char="•"/>
            </a:pPr>
            <a:r>
              <a:rPr lang="en-US" dirty="0">
                <a:ea typeface="+mn-lt"/>
                <a:cs typeface="+mn-lt"/>
              </a:rPr>
              <a:t>People &amp; Blogs - 24.6%</a:t>
            </a:r>
            <a:endParaRPr lang="en-US" dirty="0"/>
          </a:p>
          <a:p>
            <a:pPr>
              <a:buFont typeface="Arial"/>
              <a:buChar char="•"/>
            </a:pPr>
            <a:r>
              <a:rPr lang="en-US" dirty="0">
                <a:ea typeface="+mn-lt"/>
                <a:cs typeface="+mn-lt"/>
              </a:rPr>
              <a:t>Entertainment - 22.4%</a:t>
            </a:r>
            <a:endParaRPr lang="en-US" dirty="0"/>
          </a:p>
          <a:p>
            <a:pPr>
              <a:buFont typeface="Arial"/>
              <a:buChar char="•"/>
            </a:pPr>
            <a:r>
              <a:rPr lang="en-US" dirty="0">
                <a:ea typeface="+mn-lt"/>
                <a:cs typeface="+mn-lt"/>
              </a:rPr>
              <a:t>Music - 19.6%</a:t>
            </a:r>
          </a:p>
          <a:p>
            <a:pPr marL="0" indent="0">
              <a:buNone/>
            </a:pPr>
            <a:r>
              <a:rPr lang="en-US" b="1" dirty="0">
                <a:ea typeface="+mn-lt"/>
                <a:cs typeface="+mn-lt"/>
              </a:rPr>
              <a:t>Most watched video categories by duration:</a:t>
            </a:r>
            <a:endParaRPr lang="en-US" dirty="0"/>
          </a:p>
          <a:p>
            <a:pPr>
              <a:buFont typeface="Arial"/>
              <a:buChar char="•"/>
            </a:pPr>
            <a:r>
              <a:rPr lang="en-US" dirty="0">
                <a:ea typeface="+mn-lt"/>
                <a:cs typeface="+mn-lt"/>
              </a:rPr>
              <a:t>Gaming - 22.3%</a:t>
            </a:r>
            <a:endParaRPr lang="en-US" dirty="0"/>
          </a:p>
          <a:p>
            <a:pPr>
              <a:buFont typeface="Arial"/>
              <a:buChar char="•"/>
            </a:pPr>
            <a:r>
              <a:rPr lang="en-US" dirty="0">
                <a:ea typeface="+mn-lt"/>
                <a:cs typeface="+mn-lt"/>
              </a:rPr>
              <a:t>Entertainment - 18.4%</a:t>
            </a:r>
            <a:endParaRPr lang="en-US" dirty="0"/>
          </a:p>
          <a:p>
            <a:pPr>
              <a:buFont typeface="Arial"/>
              <a:buChar char="•"/>
            </a:pPr>
            <a:r>
              <a:rPr lang="en-US" dirty="0">
                <a:ea typeface="+mn-lt"/>
                <a:cs typeface="+mn-lt"/>
              </a:rPr>
              <a:t>Education - 13.6%</a:t>
            </a:r>
            <a:endParaRPr lang="en-US" dirty="0"/>
          </a:p>
          <a:p>
            <a:pPr marL="0" indent="0">
              <a:buNone/>
            </a:pPr>
            <a:endParaRPr lang="en-US" dirty="0"/>
          </a:p>
        </p:txBody>
      </p:sp>
      <p:sp>
        <p:nvSpPr>
          <p:cNvPr id="4" name="TextBox 3">
            <a:extLst>
              <a:ext uri="{FF2B5EF4-FFF2-40B4-BE49-F238E27FC236}">
                <a16:creationId xmlns:a16="http://schemas.microsoft.com/office/drawing/2014/main" id="{9DAF822C-7846-B59C-AA81-2C6842A19478}"/>
              </a:ext>
            </a:extLst>
          </p:cNvPr>
          <p:cNvSpPr txBox="1"/>
          <p:nvPr/>
        </p:nvSpPr>
        <p:spPr>
          <a:xfrm>
            <a:off x="6315473" y="5025840"/>
            <a:ext cx="465545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i="1" u="sng" dirty="0"/>
              <a:t>Completely different results!</a:t>
            </a:r>
          </a:p>
        </p:txBody>
      </p:sp>
    </p:spTree>
    <p:extLst>
      <p:ext uri="{BB962C8B-B14F-4D97-AF65-F5344CB8AC3E}">
        <p14:creationId xmlns:p14="http://schemas.microsoft.com/office/powerpoint/2010/main" val="26032374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B488A6E-BD51-A96A-4AA2-7C2B1411BB51}"/>
              </a:ext>
            </a:extLst>
          </p:cNvPr>
          <p:cNvSpPr>
            <a:spLocks noGrp="1"/>
          </p:cNvSpPr>
          <p:nvPr>
            <p:ph idx="1"/>
          </p:nvPr>
        </p:nvSpPr>
        <p:spPr>
          <a:xfrm>
            <a:off x="838200" y="719160"/>
            <a:ext cx="10505162" cy="5426488"/>
          </a:xfrm>
        </p:spPr>
        <p:txBody>
          <a:bodyPr vert="horz" lIns="91440" tIns="45720" rIns="91440" bIns="45720" rtlCol="0" anchor="t">
            <a:normAutofit/>
          </a:bodyPr>
          <a:lstStyle/>
          <a:p>
            <a:pPr marL="457200" indent="-457200"/>
            <a:r>
              <a:rPr lang="en-US" sz="2600" dirty="0">
                <a:ea typeface="+mn-lt"/>
                <a:cs typeface="+mn-lt"/>
              </a:rPr>
              <a:t>In my all-time watched categories, the </a:t>
            </a:r>
            <a:r>
              <a:rPr lang="en-US" sz="2600" b="1" dirty="0">
                <a:ea typeface="+mn-lt"/>
                <a:cs typeface="+mn-lt"/>
              </a:rPr>
              <a:t>"Gaming"</a:t>
            </a:r>
            <a:r>
              <a:rPr lang="en-US" sz="2600" dirty="0">
                <a:ea typeface="+mn-lt"/>
                <a:cs typeface="+mn-lt"/>
              </a:rPr>
              <a:t> category has the longest average video duration at </a:t>
            </a:r>
            <a:r>
              <a:rPr lang="en-US" sz="2600" b="1" dirty="0">
                <a:ea typeface="+mn-lt"/>
                <a:cs typeface="+mn-lt"/>
              </a:rPr>
              <a:t>42 </a:t>
            </a:r>
            <a:r>
              <a:rPr lang="en-US" sz="2600" dirty="0">
                <a:ea typeface="+mn-lt"/>
                <a:cs typeface="+mn-lt"/>
              </a:rPr>
              <a:t>minutes. It is followed by </a:t>
            </a:r>
            <a:r>
              <a:rPr lang="en-US" sz="2600" b="1" dirty="0">
                <a:ea typeface="+mn-lt"/>
                <a:cs typeface="+mn-lt"/>
              </a:rPr>
              <a:t>"Sports"</a:t>
            </a:r>
            <a:r>
              <a:rPr lang="en-US" sz="2600" dirty="0">
                <a:ea typeface="+mn-lt"/>
                <a:cs typeface="+mn-lt"/>
              </a:rPr>
              <a:t> with an average of </a:t>
            </a:r>
            <a:r>
              <a:rPr lang="en-US" sz="2600" b="1" dirty="0">
                <a:ea typeface="+mn-lt"/>
                <a:cs typeface="+mn-lt"/>
              </a:rPr>
              <a:t>20 </a:t>
            </a:r>
            <a:r>
              <a:rPr lang="en-US" sz="2600" dirty="0">
                <a:ea typeface="+mn-lt"/>
                <a:cs typeface="+mn-lt"/>
              </a:rPr>
              <a:t>minutes and </a:t>
            </a:r>
            <a:r>
              <a:rPr lang="en-US" sz="2600" b="1" dirty="0">
                <a:ea typeface="+mn-lt"/>
                <a:cs typeface="+mn-lt"/>
              </a:rPr>
              <a:t>"Education"</a:t>
            </a:r>
            <a:r>
              <a:rPr lang="en-US" sz="2600" dirty="0">
                <a:ea typeface="+mn-lt"/>
                <a:cs typeface="+mn-lt"/>
              </a:rPr>
              <a:t> with an average of </a:t>
            </a:r>
            <a:r>
              <a:rPr lang="en-US" sz="2600" b="1" dirty="0">
                <a:ea typeface="+mn-lt"/>
                <a:cs typeface="+mn-lt"/>
              </a:rPr>
              <a:t>18</a:t>
            </a:r>
            <a:r>
              <a:rPr lang="en-US" sz="2600" dirty="0">
                <a:ea typeface="+mn-lt"/>
                <a:cs typeface="+mn-lt"/>
              </a:rPr>
              <a:t> minutes.</a:t>
            </a:r>
            <a:endParaRPr lang="en-US" sz="2600" dirty="0"/>
          </a:p>
          <a:p>
            <a:pPr marL="0" indent="0">
              <a:buNone/>
            </a:pPr>
            <a:endParaRPr lang="en-US" sz="2600" dirty="0"/>
          </a:p>
          <a:p>
            <a:pPr marL="0" indent="0">
              <a:buNone/>
            </a:pPr>
            <a:r>
              <a:rPr lang="en-US" sz="2600" b="1" i="1" dirty="0"/>
              <a:t>By hypothesis testing I found out:</a:t>
            </a:r>
          </a:p>
          <a:p>
            <a:pPr marL="0" indent="0">
              <a:buNone/>
            </a:pPr>
            <a:r>
              <a:rPr lang="en-US" sz="2600" b="1" dirty="0">
                <a:ea typeface="+mn-lt"/>
                <a:cs typeface="+mn-lt"/>
              </a:rPr>
              <a:t>1. </a:t>
            </a:r>
            <a:r>
              <a:rPr lang="en-US" sz="2600" dirty="0">
                <a:ea typeface="+mn-lt"/>
                <a:cs typeface="+mn-lt"/>
              </a:rPr>
              <a:t>  "My watch time has increased significantly over the years."</a:t>
            </a:r>
            <a:endParaRPr lang="en-US" sz="2600" dirty="0"/>
          </a:p>
          <a:p>
            <a:pPr marL="0" indent="0">
              <a:buNone/>
            </a:pPr>
            <a:r>
              <a:rPr lang="en-US" sz="2600" b="1" dirty="0">
                <a:ea typeface="+mn-lt"/>
                <a:cs typeface="+mn-lt"/>
              </a:rPr>
              <a:t>2.   </a:t>
            </a:r>
            <a:r>
              <a:rPr lang="en-US" sz="2600" dirty="0">
                <a:ea typeface="+mn-lt"/>
                <a:cs typeface="+mn-lt"/>
              </a:rPr>
              <a:t>"My watch durations are not significantly higher in summer."</a:t>
            </a:r>
          </a:p>
          <a:p>
            <a:pPr marL="0" indent="0">
              <a:buNone/>
            </a:pPr>
            <a:r>
              <a:rPr lang="en-US" sz="2600" b="1" dirty="0">
                <a:ea typeface="+mn-lt"/>
                <a:cs typeface="+mn-lt"/>
              </a:rPr>
              <a:t>3</a:t>
            </a:r>
            <a:r>
              <a:rPr lang="en-US" sz="2600" dirty="0">
                <a:ea typeface="+mn-lt"/>
                <a:cs typeface="+mn-lt"/>
              </a:rPr>
              <a:t>.   "I watched significantly more educational videos in 2022 while preparing for my university entry exam."</a:t>
            </a:r>
          </a:p>
          <a:p>
            <a:pPr marL="0" indent="0">
              <a:buNone/>
            </a:pPr>
            <a:r>
              <a:rPr lang="en-US" sz="2600" b="1" dirty="0">
                <a:ea typeface="+mn-lt"/>
                <a:cs typeface="+mn-lt"/>
              </a:rPr>
              <a:t>4.   </a:t>
            </a:r>
            <a:r>
              <a:rPr lang="en-US" sz="2600" dirty="0">
                <a:ea typeface="+mn-lt"/>
                <a:cs typeface="+mn-lt"/>
              </a:rPr>
              <a:t>"I watched gaming videos much more than ever in 2024."</a:t>
            </a:r>
            <a:endParaRPr lang="en-US" sz="2600" dirty="0"/>
          </a:p>
          <a:p>
            <a:pPr marL="514350" indent="-514350"/>
            <a:endParaRPr lang="en-US" sz="2600" b="1" i="1"/>
          </a:p>
          <a:p>
            <a:pPr marL="514350" indent="-514350"/>
            <a:endParaRPr lang="en-US" sz="2600" b="1" i="1"/>
          </a:p>
        </p:txBody>
      </p:sp>
    </p:spTree>
    <p:extLst>
      <p:ext uri="{BB962C8B-B14F-4D97-AF65-F5344CB8AC3E}">
        <p14:creationId xmlns:p14="http://schemas.microsoft.com/office/powerpoint/2010/main" val="791427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CFF6BB3-9DC7-871C-3FBA-048ADF11F16A}"/>
              </a:ext>
            </a:extLst>
          </p:cNvPr>
          <p:cNvSpPr>
            <a:spLocks noGrp="1"/>
          </p:cNvSpPr>
          <p:nvPr>
            <p:ph idx="1"/>
          </p:nvPr>
        </p:nvSpPr>
        <p:spPr>
          <a:xfrm>
            <a:off x="4447308" y="591344"/>
            <a:ext cx="6906491" cy="5585619"/>
          </a:xfrm>
        </p:spPr>
        <p:txBody>
          <a:bodyPr vert="horz" lIns="91440" tIns="45720" rIns="91440" bIns="45720" rtlCol="0" anchor="ctr">
            <a:normAutofit/>
          </a:bodyPr>
          <a:lstStyle/>
          <a:p>
            <a:pPr marL="0" indent="0">
              <a:buNone/>
            </a:pPr>
            <a:r>
              <a:rPr lang="en-US" b="1" i="1" dirty="0"/>
              <a:t>Correlation Matrix Results:</a:t>
            </a:r>
          </a:p>
          <a:p>
            <a:r>
              <a:rPr lang="en-US" dirty="0"/>
              <a:t>In year 2022, the categories generally do not correlate well with each other. But there is a strong correlation between categories </a:t>
            </a:r>
            <a:r>
              <a:rPr lang="en-US" i="1" dirty="0"/>
              <a:t>"Music"</a:t>
            </a:r>
            <a:r>
              <a:rPr lang="en-US" dirty="0"/>
              <a:t> and </a:t>
            </a:r>
            <a:r>
              <a:rPr lang="en-US" i="1" dirty="0"/>
              <a:t>"</a:t>
            </a:r>
            <a:r>
              <a:rPr lang="en-US" i="1" dirty="0" err="1"/>
              <a:t>Howto</a:t>
            </a:r>
            <a:r>
              <a:rPr lang="en-US" i="1" dirty="0"/>
              <a:t> &amp; Style"</a:t>
            </a:r>
            <a:r>
              <a:rPr lang="en-US" dirty="0"/>
              <a:t> with </a:t>
            </a:r>
            <a:r>
              <a:rPr lang="en-US" b="1" dirty="0"/>
              <a:t>positive correlation of 0.84</a:t>
            </a:r>
            <a:r>
              <a:rPr lang="en-US" i="1" dirty="0"/>
              <a:t>. </a:t>
            </a:r>
            <a:endParaRPr lang="en-US" dirty="0"/>
          </a:p>
          <a:p>
            <a:r>
              <a:rPr lang="en-US" dirty="0"/>
              <a:t>In 2024, there appear to be more </a:t>
            </a:r>
            <a:r>
              <a:rPr lang="en-US" b="1" i="1" dirty="0"/>
              <a:t>negative correlations</a:t>
            </a:r>
            <a:r>
              <a:rPr lang="en-US" dirty="0"/>
              <a:t> than positive ones. However, since these correlations are not strong, we cannot draw any definitive conclusions from them.   </a:t>
            </a:r>
          </a:p>
          <a:p>
            <a:pPr marL="457200" indent="-457200"/>
            <a:endParaRPr lang="en-US"/>
          </a:p>
        </p:txBody>
      </p:sp>
    </p:spTree>
    <p:extLst>
      <p:ext uri="{BB962C8B-B14F-4D97-AF65-F5344CB8AC3E}">
        <p14:creationId xmlns:p14="http://schemas.microsoft.com/office/powerpoint/2010/main" val="12712270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CD580-F16B-04FC-E318-3413A61E7CD0}"/>
              </a:ext>
            </a:extLst>
          </p:cNvPr>
          <p:cNvSpPr>
            <a:spLocks noGrp="1"/>
          </p:cNvSpPr>
          <p:nvPr>
            <p:ph type="title"/>
          </p:nvPr>
        </p:nvSpPr>
        <p:spPr/>
        <p:txBody>
          <a:bodyPr>
            <a:normAutofit/>
          </a:bodyPr>
          <a:lstStyle/>
          <a:p>
            <a:r>
              <a:rPr lang="en-US" sz="4800" b="1" dirty="0">
                <a:ea typeface="+mj-lt"/>
                <a:cs typeface="+mj-lt"/>
              </a:rPr>
              <a:t>Limitations:</a:t>
            </a:r>
            <a:endParaRPr lang="en-US" sz="4800" b="1" dirty="0"/>
          </a:p>
        </p:txBody>
      </p:sp>
      <p:sp>
        <p:nvSpPr>
          <p:cNvPr id="3" name="Content Placeholder 2">
            <a:extLst>
              <a:ext uri="{FF2B5EF4-FFF2-40B4-BE49-F238E27FC236}">
                <a16:creationId xmlns:a16="http://schemas.microsoft.com/office/drawing/2014/main" id="{F49DC1FF-9D9A-F86F-E3BA-A4F3C7087D8E}"/>
              </a:ext>
            </a:extLst>
          </p:cNvPr>
          <p:cNvSpPr>
            <a:spLocks noGrp="1"/>
          </p:cNvSpPr>
          <p:nvPr>
            <p:ph idx="1"/>
          </p:nvPr>
        </p:nvSpPr>
        <p:spPr>
          <a:xfrm>
            <a:off x="838200" y="1721242"/>
            <a:ext cx="10515600" cy="4455721"/>
          </a:xfrm>
        </p:spPr>
        <p:txBody>
          <a:bodyPr vert="horz" lIns="91440" tIns="45720" rIns="91440" bIns="45720" rtlCol="0" anchor="t">
            <a:normAutofit lnSpcReduction="10000"/>
          </a:bodyPr>
          <a:lstStyle/>
          <a:p>
            <a:pPr>
              <a:buNone/>
            </a:pPr>
            <a:r>
              <a:rPr lang="en-US" dirty="0">
                <a:ea typeface="+mn-lt"/>
                <a:cs typeface="+mn-lt"/>
              </a:rPr>
              <a:t>There were significant shortcomings in the YouTube data.</a:t>
            </a:r>
          </a:p>
          <a:p>
            <a:pPr marL="0" indent="0">
              <a:buNone/>
            </a:pPr>
            <a:r>
              <a:rPr lang="en-US" sz="3200" b="1" i="1" dirty="0">
                <a:ea typeface="+mn-lt"/>
                <a:cs typeface="+mn-lt"/>
              </a:rPr>
              <a:t>1. YouTube's inability to categorize videos with the right accuracy.</a:t>
            </a:r>
            <a:endParaRPr lang="en-US" sz="3200" dirty="0"/>
          </a:p>
          <a:p>
            <a:pPr marL="0" indent="0">
              <a:buNone/>
            </a:pPr>
            <a:r>
              <a:rPr lang="en-US" dirty="0">
                <a:ea typeface="+mn-lt"/>
                <a:cs typeface="+mn-lt"/>
              </a:rPr>
              <a:t>-Upon examining my raw data and the metadata of the videos, I noticed that the categorization was not entirely accurate. For instance, a concert video of a rock band might be categorized under </a:t>
            </a:r>
            <a:r>
              <a:rPr lang="en-US" i="1" dirty="0">
                <a:ea typeface="+mn-lt"/>
                <a:cs typeface="+mn-lt"/>
              </a:rPr>
              <a:t>"Entertainment" rather than "Music."</a:t>
            </a:r>
            <a:r>
              <a:rPr lang="en-US" dirty="0">
                <a:ea typeface="+mn-lt"/>
                <a:cs typeface="+mn-lt"/>
              </a:rPr>
              <a:t> Similarly, a guitar cover of a song is often categorized under </a:t>
            </a:r>
            <a:r>
              <a:rPr lang="en-US" i="1" dirty="0">
                <a:ea typeface="+mn-lt"/>
                <a:cs typeface="+mn-lt"/>
              </a:rPr>
              <a:t>"People &amp; Blogs" or "How-to &amp; Style" </a:t>
            </a:r>
            <a:r>
              <a:rPr lang="en-US" dirty="0">
                <a:ea typeface="+mn-lt"/>
                <a:cs typeface="+mn-lt"/>
              </a:rPr>
              <a:t>instead of </a:t>
            </a:r>
            <a:r>
              <a:rPr lang="en-US" i="1" dirty="0">
                <a:ea typeface="+mn-lt"/>
                <a:cs typeface="+mn-lt"/>
              </a:rPr>
              <a:t>"Music"</a:t>
            </a:r>
            <a:r>
              <a:rPr lang="en-US" dirty="0">
                <a:ea typeface="+mn-lt"/>
                <a:cs typeface="+mn-lt"/>
              </a:rPr>
              <a:t>. </a:t>
            </a:r>
          </a:p>
          <a:p>
            <a:pPr marL="0" indent="0">
              <a:buNone/>
            </a:pPr>
            <a:r>
              <a:rPr lang="en-US" b="1" dirty="0">
                <a:ea typeface="+mn-lt"/>
                <a:cs typeface="+mn-lt"/>
              </a:rPr>
              <a:t>However</a:t>
            </a:r>
            <a:r>
              <a:rPr lang="en-US" b="1">
                <a:ea typeface="+mn-lt"/>
                <a:cs typeface="+mn-lt"/>
              </a:rPr>
              <a:t> the data is huge thus only thing I could do was to </a:t>
            </a:r>
            <a:r>
              <a:rPr lang="en-US" b="1" dirty="0">
                <a:ea typeface="+mn-lt"/>
                <a:cs typeface="+mn-lt"/>
              </a:rPr>
              <a:t>accept the results of the Youtube API data.</a:t>
            </a:r>
          </a:p>
          <a:p>
            <a:pPr marL="0" indent="0">
              <a:buNone/>
            </a:pPr>
            <a:endParaRPr lang="en-US" sz="3200" b="1" i="1" dirty="0"/>
          </a:p>
          <a:p>
            <a:pPr marL="0" indent="0">
              <a:buNone/>
            </a:pPr>
            <a:endParaRPr lang="en-US" dirty="0"/>
          </a:p>
        </p:txBody>
      </p:sp>
    </p:spTree>
    <p:extLst>
      <p:ext uri="{BB962C8B-B14F-4D97-AF65-F5344CB8AC3E}">
        <p14:creationId xmlns:p14="http://schemas.microsoft.com/office/powerpoint/2010/main" val="3374765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4107945-EFF8-F326-AAB9-441B69DFA17C}"/>
              </a:ext>
            </a:extLst>
          </p:cNvPr>
          <p:cNvSpPr>
            <a:spLocks noGrp="1"/>
          </p:cNvSpPr>
          <p:nvPr>
            <p:ph idx="1"/>
          </p:nvPr>
        </p:nvSpPr>
        <p:spPr>
          <a:xfrm>
            <a:off x="4486670" y="639042"/>
            <a:ext cx="7035511" cy="5546047"/>
          </a:xfrm>
        </p:spPr>
        <p:txBody>
          <a:bodyPr vert="horz" lIns="91440" tIns="45720" rIns="91440" bIns="45720" rtlCol="0" anchor="ctr">
            <a:normAutofit/>
          </a:bodyPr>
          <a:lstStyle/>
          <a:p>
            <a:r>
              <a:rPr lang="en-US" b="1" i="1" dirty="0"/>
              <a:t>2. The video durations retrieved through the YouTube API reflect the total length of the original videos, not the actual time spent watching them.</a:t>
            </a:r>
            <a:endParaRPr lang="en-US" dirty="0"/>
          </a:p>
          <a:p>
            <a:r>
              <a:rPr lang="en-US" dirty="0"/>
              <a:t>-The issue arising from this limitation is that even if a user watches only 1 minute of an hour-long video, the data records the entire hour. Thus, </a:t>
            </a:r>
            <a:r>
              <a:rPr lang="en-US" b="1" dirty="0"/>
              <a:t>I assumed for this project that I watched a significant proportion of each video I have watched.</a:t>
            </a:r>
          </a:p>
        </p:txBody>
      </p:sp>
    </p:spTree>
    <p:extLst>
      <p:ext uri="{BB962C8B-B14F-4D97-AF65-F5344CB8AC3E}">
        <p14:creationId xmlns:p14="http://schemas.microsoft.com/office/powerpoint/2010/main" val="511035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B1520A-4BA3-8E24-68B3-81764A2CA0C0}"/>
              </a:ext>
            </a:extLst>
          </p:cNvPr>
          <p:cNvSpPr>
            <a:spLocks noGrp="1"/>
          </p:cNvSpPr>
          <p:nvPr>
            <p:ph type="title"/>
          </p:nvPr>
        </p:nvSpPr>
        <p:spPr>
          <a:xfrm>
            <a:off x="838200" y="365125"/>
            <a:ext cx="10515600" cy="1325563"/>
          </a:xfrm>
        </p:spPr>
        <p:txBody>
          <a:bodyPr>
            <a:normAutofit/>
          </a:bodyPr>
          <a:lstStyle/>
          <a:p>
            <a:r>
              <a:rPr lang="en-US" b="1"/>
              <a:t>Future Work:</a:t>
            </a:r>
            <a:endParaRPr lang="en-US"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6949312-CF17-6A87-8DCC-B7BF3B4790C1}"/>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buNone/>
            </a:pPr>
            <a:r>
              <a:rPr lang="en-US" dirty="0">
                <a:ea typeface="+mn-lt"/>
                <a:cs typeface="+mn-lt"/>
              </a:rPr>
              <a:t>Data can reveal an infinite amount of information about an individual. The possibilities for further analysis and hypothesis testing on this YouTube data are limitless. </a:t>
            </a:r>
            <a:endParaRPr lang="en-US">
              <a:ea typeface="+mn-lt"/>
              <a:cs typeface="+mn-lt"/>
            </a:endParaRPr>
          </a:p>
          <a:p>
            <a:pPr marL="0" indent="0">
              <a:buNone/>
            </a:pPr>
            <a:r>
              <a:rPr lang="en-US">
                <a:ea typeface="+mn-lt"/>
                <a:cs typeface="+mn-lt"/>
              </a:rPr>
              <a:t>At this point, it is difficult </a:t>
            </a:r>
            <a:r>
              <a:rPr lang="en-US" dirty="0">
                <a:ea typeface="+mn-lt"/>
                <a:cs typeface="+mn-lt"/>
              </a:rPr>
              <a:t>to stop discovering, as numerous </a:t>
            </a:r>
            <a:r>
              <a:rPr lang="en-US">
                <a:ea typeface="+mn-lt"/>
                <a:cs typeface="+mn-lt"/>
              </a:rPr>
              <a:t>scenarios and hypotheses come to mind for testing the data. In conclusion this project can evolve into different aspects of youtube usage and show many more interesting results in the future.</a:t>
            </a:r>
            <a:endParaRPr lang="en-US"/>
          </a:p>
        </p:txBody>
      </p:sp>
    </p:spTree>
    <p:extLst>
      <p:ext uri="{BB962C8B-B14F-4D97-AF65-F5344CB8AC3E}">
        <p14:creationId xmlns:p14="http://schemas.microsoft.com/office/powerpoint/2010/main" val="233440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0A80B-750F-D857-447A-DC7A309A3D65}"/>
              </a:ext>
            </a:extLst>
          </p:cNvPr>
          <p:cNvSpPr>
            <a:spLocks noGrp="1"/>
          </p:cNvSpPr>
          <p:nvPr>
            <p:ph type="title"/>
          </p:nvPr>
        </p:nvSpPr>
        <p:spPr>
          <a:xfrm>
            <a:off x="1371597" y="348865"/>
            <a:ext cx="10044023" cy="877729"/>
          </a:xfrm>
        </p:spPr>
        <p:txBody>
          <a:bodyPr anchor="ctr">
            <a:normAutofit/>
          </a:bodyPr>
          <a:lstStyle/>
          <a:p>
            <a:r>
              <a:rPr lang="en-US" sz="4800" b="1">
                <a:solidFill>
                  <a:srgbClr val="FFFFFF"/>
                </a:solidFill>
              </a:rPr>
              <a:t>Data Collection</a:t>
            </a:r>
          </a:p>
        </p:txBody>
      </p:sp>
      <p:graphicFrame>
        <p:nvGraphicFramePr>
          <p:cNvPr id="5" name="Content Placeholder 2">
            <a:extLst>
              <a:ext uri="{FF2B5EF4-FFF2-40B4-BE49-F238E27FC236}">
                <a16:creationId xmlns:a16="http://schemas.microsoft.com/office/drawing/2014/main" id="{962B58C8-0AC0-F745-E107-CBDDA18F789A}"/>
              </a:ext>
            </a:extLst>
          </p:cNvPr>
          <p:cNvGraphicFramePr>
            <a:graphicFrameLocks noGrp="1"/>
          </p:cNvGraphicFramePr>
          <p:nvPr>
            <p:ph idx="1"/>
            <p:extLst>
              <p:ext uri="{D42A27DB-BD31-4B8C-83A1-F6EECF244321}">
                <p14:modId xmlns:p14="http://schemas.microsoft.com/office/powerpoint/2010/main" val="264741319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5047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2">
            <a:extLst>
              <a:ext uri="{FF2B5EF4-FFF2-40B4-BE49-F238E27FC236}">
                <a16:creationId xmlns:a16="http://schemas.microsoft.com/office/drawing/2014/main" id="{E0F271A4-E070-7185-6016-F718AB055C02}"/>
              </a:ext>
            </a:extLst>
          </p:cNvPr>
          <p:cNvGraphicFramePr>
            <a:graphicFrameLocks noGrp="1"/>
          </p:cNvGraphicFramePr>
          <p:nvPr>
            <p:ph idx="1"/>
            <p:extLst>
              <p:ext uri="{D42A27DB-BD31-4B8C-83A1-F6EECF244321}">
                <p14:modId xmlns:p14="http://schemas.microsoft.com/office/powerpoint/2010/main" val="3736565841"/>
              </p:ext>
            </p:extLst>
          </p:nvPr>
        </p:nvGraphicFramePr>
        <p:xfrm>
          <a:off x="264091" y="781789"/>
          <a:ext cx="11653380" cy="53012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5621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AA95D-9274-0B87-4ECE-3F1832385EAD}"/>
              </a:ext>
            </a:extLst>
          </p:cNvPr>
          <p:cNvSpPr>
            <a:spLocks noGrp="1"/>
          </p:cNvSpPr>
          <p:nvPr>
            <p:ph type="title"/>
          </p:nvPr>
        </p:nvSpPr>
        <p:spPr>
          <a:xfrm>
            <a:off x="1829843" y="3045760"/>
            <a:ext cx="8533606" cy="1109181"/>
          </a:xfrm>
        </p:spPr>
        <p:txBody>
          <a:bodyPr vert="horz" lIns="91440" tIns="45720" rIns="91440" bIns="45720" rtlCol="0" anchor="b">
            <a:normAutofit/>
          </a:bodyPr>
          <a:lstStyle/>
          <a:p>
            <a:r>
              <a:rPr lang="en-US" sz="6600" kern="1200">
                <a:latin typeface="+mj-lt"/>
                <a:ea typeface="+mj-ea"/>
                <a:cs typeface="+mj-cs"/>
              </a:rPr>
              <a:t>Thank you for your time!</a:t>
            </a:r>
          </a:p>
        </p:txBody>
      </p:sp>
      <p:sp>
        <p:nvSpPr>
          <p:cNvPr id="16" name="Rectangle 15">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696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37D93-CF89-C85A-16B9-5F5518B4AB55}"/>
              </a:ext>
            </a:extLst>
          </p:cNvPr>
          <p:cNvSpPr>
            <a:spLocks noGrp="1"/>
          </p:cNvSpPr>
          <p:nvPr>
            <p:ph type="title"/>
          </p:nvPr>
        </p:nvSpPr>
        <p:spPr>
          <a:xfrm>
            <a:off x="6094105" y="802955"/>
            <a:ext cx="4977976" cy="1454051"/>
          </a:xfrm>
        </p:spPr>
        <p:txBody>
          <a:bodyPr>
            <a:normAutofit/>
          </a:bodyPr>
          <a:lstStyle/>
          <a:p>
            <a:r>
              <a:rPr lang="en-US" sz="4800" b="1">
                <a:solidFill>
                  <a:schemeClr val="tx2"/>
                </a:solidFill>
              </a:rPr>
              <a:t>Data Processing</a:t>
            </a:r>
          </a:p>
        </p:txBody>
      </p:sp>
      <p:pic>
        <p:nvPicPr>
          <p:cNvPr id="7" name="Graphic 6" descr="Open Folder">
            <a:extLst>
              <a:ext uri="{FF2B5EF4-FFF2-40B4-BE49-F238E27FC236}">
                <a16:creationId xmlns:a16="http://schemas.microsoft.com/office/drawing/2014/main" id="{7291C659-2151-53A0-BCB5-83E1FAA483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2F58DED8-A9C1-687A-286E-011FE71D7219}"/>
              </a:ext>
            </a:extLst>
          </p:cNvPr>
          <p:cNvSpPr>
            <a:spLocks noGrp="1"/>
          </p:cNvSpPr>
          <p:nvPr>
            <p:ph idx="1"/>
          </p:nvPr>
        </p:nvSpPr>
        <p:spPr>
          <a:xfrm>
            <a:off x="6090574" y="2253594"/>
            <a:ext cx="5638725" cy="3807377"/>
          </a:xfrm>
        </p:spPr>
        <p:txBody>
          <a:bodyPr vert="horz" lIns="91440" tIns="45720" rIns="91440" bIns="45720" rtlCol="0" anchor="ctr">
            <a:noAutofit/>
          </a:bodyPr>
          <a:lstStyle/>
          <a:p>
            <a:r>
              <a:rPr lang="en-US" sz="2400" dirty="0">
                <a:solidFill>
                  <a:schemeClr val="tx2"/>
                </a:solidFill>
              </a:rPr>
              <a:t>Fetched data: Video category, video watch date, video duration.</a:t>
            </a:r>
          </a:p>
          <a:p>
            <a:r>
              <a:rPr lang="en-US" sz="2400" dirty="0">
                <a:solidFill>
                  <a:schemeClr val="tx2"/>
                </a:solidFill>
              </a:rPr>
              <a:t>Created JSON Files for each year (e.g. 2017, 2018, …, 2024)</a:t>
            </a:r>
          </a:p>
          <a:p>
            <a:r>
              <a:rPr lang="en-US" sz="2400" dirty="0">
                <a:solidFill>
                  <a:schemeClr val="tx2"/>
                </a:solidFill>
              </a:rPr>
              <a:t>Each file consisting of :</a:t>
            </a:r>
          </a:p>
          <a:p>
            <a:pPr marL="0" indent="0">
              <a:buNone/>
            </a:pPr>
            <a:r>
              <a:rPr lang="en-US" sz="2400" dirty="0">
                <a:solidFill>
                  <a:schemeClr val="tx2"/>
                </a:solidFill>
              </a:rPr>
              <a:t>1. total duration watched,</a:t>
            </a:r>
          </a:p>
          <a:p>
            <a:pPr marL="0" indent="0">
              <a:buNone/>
            </a:pPr>
            <a:r>
              <a:rPr lang="en-US" sz="2400" dirty="0">
                <a:solidFill>
                  <a:schemeClr val="tx2"/>
                </a:solidFill>
              </a:rPr>
              <a:t>2. category counts,</a:t>
            </a:r>
          </a:p>
          <a:p>
            <a:pPr marL="0" indent="0">
              <a:buNone/>
            </a:pPr>
            <a:r>
              <a:rPr lang="en-US" sz="2400" dirty="0">
                <a:solidFill>
                  <a:schemeClr val="tx2"/>
                </a:solidFill>
              </a:rPr>
              <a:t>3. category watch durations </a:t>
            </a:r>
          </a:p>
          <a:p>
            <a:pPr marL="0" indent="0">
              <a:buNone/>
            </a:pPr>
            <a:r>
              <a:rPr lang="en-US" sz="2400" dirty="0">
                <a:solidFill>
                  <a:schemeClr val="tx2"/>
                </a:solidFill>
              </a:rPr>
              <a:t>for 12 months in a year.</a:t>
            </a:r>
            <a:endParaRPr lang="en-US"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09142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80D6C-5FCC-CC0C-0F8C-C7059FE565F8}"/>
              </a:ext>
            </a:extLst>
          </p:cNvPr>
          <p:cNvSpPr>
            <a:spLocks noGrp="1"/>
          </p:cNvSpPr>
          <p:nvPr>
            <p:ph type="title"/>
          </p:nvPr>
        </p:nvSpPr>
        <p:spPr>
          <a:xfrm>
            <a:off x="1171074" y="1396686"/>
            <a:ext cx="3240506" cy="4064628"/>
          </a:xfrm>
        </p:spPr>
        <p:txBody>
          <a:bodyPr>
            <a:normAutofit/>
          </a:bodyPr>
          <a:lstStyle/>
          <a:p>
            <a:r>
              <a:rPr lang="en-US" sz="4800" b="1">
                <a:solidFill>
                  <a:srgbClr val="FFFFFF"/>
                </a:solidFill>
              </a:rPr>
              <a:t>Data Analysis</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1144309-0F69-2F5B-007E-0539CBEF03EF}"/>
              </a:ext>
            </a:extLst>
          </p:cNvPr>
          <p:cNvSpPr>
            <a:spLocks noGrp="1"/>
          </p:cNvSpPr>
          <p:nvPr>
            <p:ph idx="1"/>
          </p:nvPr>
        </p:nvSpPr>
        <p:spPr>
          <a:xfrm>
            <a:off x="5819002" y="3081348"/>
            <a:ext cx="5536397" cy="3935281"/>
          </a:xfrm>
        </p:spPr>
        <p:txBody>
          <a:bodyPr vert="horz" lIns="91440" tIns="45720" rIns="91440" bIns="45720" rtlCol="0" anchor="t">
            <a:normAutofit/>
          </a:bodyPr>
          <a:lstStyle/>
          <a:p>
            <a:r>
              <a:rPr lang="en-US" dirty="0"/>
              <a:t>Starting from general to specific, I analyzed the data processed.</a:t>
            </a:r>
          </a:p>
          <a:p>
            <a:endParaRPr lang="en-US"/>
          </a:p>
        </p:txBody>
      </p:sp>
    </p:spTree>
    <p:extLst>
      <p:ext uri="{BB962C8B-B14F-4D97-AF65-F5344CB8AC3E}">
        <p14:creationId xmlns:p14="http://schemas.microsoft.com/office/powerpoint/2010/main" val="2943644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80FF3-4500-8ACE-79BA-5BB5FEE5C396}"/>
              </a:ext>
            </a:extLst>
          </p:cNvPr>
          <p:cNvSpPr>
            <a:spLocks noGrp="1"/>
          </p:cNvSpPr>
          <p:nvPr>
            <p:ph type="title"/>
          </p:nvPr>
        </p:nvSpPr>
        <p:spPr>
          <a:xfrm>
            <a:off x="838200" y="264272"/>
            <a:ext cx="10515600" cy="1325563"/>
          </a:xfrm>
        </p:spPr>
        <p:txBody>
          <a:bodyPr/>
          <a:lstStyle/>
          <a:p>
            <a:r>
              <a:rPr lang="en-US"/>
              <a:t>All Time Categories Watched:</a:t>
            </a:r>
          </a:p>
        </p:txBody>
      </p:sp>
      <p:sp>
        <p:nvSpPr>
          <p:cNvPr id="3" name="Content Placeholder 2">
            <a:extLst>
              <a:ext uri="{FF2B5EF4-FFF2-40B4-BE49-F238E27FC236}">
                <a16:creationId xmlns:a16="http://schemas.microsoft.com/office/drawing/2014/main" id="{10EC1AA2-41E4-C515-8F60-4E2588EF6E3E}"/>
              </a:ext>
            </a:extLst>
          </p:cNvPr>
          <p:cNvSpPr>
            <a:spLocks noGrp="1"/>
          </p:cNvSpPr>
          <p:nvPr>
            <p:ph idx="1"/>
          </p:nvPr>
        </p:nvSpPr>
        <p:spPr>
          <a:xfrm>
            <a:off x="838200" y="1433419"/>
            <a:ext cx="10515600" cy="4351338"/>
          </a:xfrm>
        </p:spPr>
        <p:txBody>
          <a:bodyPr vert="horz" lIns="91440" tIns="45720" rIns="91440" bIns="45720" rtlCol="0" anchor="t">
            <a:normAutofit/>
          </a:bodyPr>
          <a:lstStyle/>
          <a:p>
            <a:r>
              <a:rPr lang="en-US"/>
              <a:t>Watch quantity or duration?</a:t>
            </a:r>
          </a:p>
          <a:p>
            <a:pPr marL="0" indent="0">
              <a:buNone/>
            </a:pPr>
            <a:endParaRPr lang="en-US"/>
          </a:p>
        </p:txBody>
      </p:sp>
      <p:pic>
        <p:nvPicPr>
          <p:cNvPr id="5" name="Picture 4" descr="A pie chart with text&#10;&#10;Description automatically generated">
            <a:extLst>
              <a:ext uri="{FF2B5EF4-FFF2-40B4-BE49-F238E27FC236}">
                <a16:creationId xmlns:a16="http://schemas.microsoft.com/office/drawing/2014/main" id="{747E81F6-1230-869B-4AAA-D33C2C3DE92C}"/>
              </a:ext>
            </a:extLst>
          </p:cNvPr>
          <p:cNvPicPr>
            <a:picLocks noChangeAspect="1"/>
          </p:cNvPicPr>
          <p:nvPr/>
        </p:nvPicPr>
        <p:blipFill>
          <a:blip r:embed="rId2"/>
          <a:stretch>
            <a:fillRect/>
          </a:stretch>
        </p:blipFill>
        <p:spPr>
          <a:xfrm>
            <a:off x="676595" y="2018740"/>
            <a:ext cx="5527221" cy="4114800"/>
          </a:xfrm>
          <a:prstGeom prst="rect">
            <a:avLst/>
          </a:prstGeom>
        </p:spPr>
      </p:pic>
      <p:pic>
        <p:nvPicPr>
          <p:cNvPr id="6" name="Picture 5" descr="A pie chart with different colored circles&#10;&#10;Description automatically generated">
            <a:extLst>
              <a:ext uri="{FF2B5EF4-FFF2-40B4-BE49-F238E27FC236}">
                <a16:creationId xmlns:a16="http://schemas.microsoft.com/office/drawing/2014/main" id="{9CB44CF4-8093-EC30-0CC4-D68EBFB41E80}"/>
              </a:ext>
            </a:extLst>
          </p:cNvPr>
          <p:cNvPicPr>
            <a:picLocks noChangeAspect="1"/>
          </p:cNvPicPr>
          <p:nvPr/>
        </p:nvPicPr>
        <p:blipFill>
          <a:blip r:embed="rId3"/>
          <a:stretch>
            <a:fillRect/>
          </a:stretch>
        </p:blipFill>
        <p:spPr>
          <a:xfrm>
            <a:off x="6211420" y="2018740"/>
            <a:ext cx="5657850" cy="4114800"/>
          </a:xfrm>
          <a:prstGeom prst="rect">
            <a:avLst/>
          </a:prstGeom>
        </p:spPr>
      </p:pic>
      <p:sp>
        <p:nvSpPr>
          <p:cNvPr id="7" name="TextBox 6">
            <a:extLst>
              <a:ext uri="{FF2B5EF4-FFF2-40B4-BE49-F238E27FC236}">
                <a16:creationId xmlns:a16="http://schemas.microsoft.com/office/drawing/2014/main" id="{C6168840-F491-94BE-9F06-0E5B52D2320D}"/>
              </a:ext>
            </a:extLst>
          </p:cNvPr>
          <p:cNvSpPr txBox="1"/>
          <p:nvPr/>
        </p:nvSpPr>
        <p:spPr>
          <a:xfrm>
            <a:off x="1116760" y="6146900"/>
            <a:ext cx="46450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All Time Watch Time(Quantity) of Categories</a:t>
            </a:r>
          </a:p>
        </p:txBody>
      </p:sp>
      <p:sp>
        <p:nvSpPr>
          <p:cNvPr id="8" name="TextBox 7">
            <a:extLst>
              <a:ext uri="{FF2B5EF4-FFF2-40B4-BE49-F238E27FC236}">
                <a16:creationId xmlns:a16="http://schemas.microsoft.com/office/drawing/2014/main" id="{8CE2EB18-7D45-B70E-D521-F9AC076C31B9}"/>
              </a:ext>
            </a:extLst>
          </p:cNvPr>
          <p:cNvSpPr txBox="1"/>
          <p:nvPr/>
        </p:nvSpPr>
        <p:spPr>
          <a:xfrm>
            <a:off x="6819325" y="6167777"/>
            <a:ext cx="41022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All Time Watch Durations of Categories</a:t>
            </a:r>
          </a:p>
        </p:txBody>
      </p:sp>
    </p:spTree>
    <p:extLst>
      <p:ext uri="{BB962C8B-B14F-4D97-AF65-F5344CB8AC3E}">
        <p14:creationId xmlns:p14="http://schemas.microsoft.com/office/powerpoint/2010/main" val="207869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95DE7-3D45-F748-031D-7E73D9449E15}"/>
              </a:ext>
            </a:extLst>
          </p:cNvPr>
          <p:cNvSpPr>
            <a:spLocks noGrp="1"/>
          </p:cNvSpPr>
          <p:nvPr>
            <p:ph idx="1"/>
          </p:nvPr>
        </p:nvSpPr>
        <p:spPr>
          <a:xfrm>
            <a:off x="838200" y="447302"/>
            <a:ext cx="10515600" cy="4351338"/>
          </a:xfrm>
        </p:spPr>
        <p:txBody>
          <a:bodyPr vert="horz" lIns="91440" tIns="45720" rIns="91440" bIns="45720" rtlCol="0" anchor="t">
            <a:normAutofit/>
          </a:bodyPr>
          <a:lstStyle/>
          <a:p>
            <a:r>
              <a:rPr lang="en-US"/>
              <a:t>As the percentages vary, I wanted to calculate the average video length of my watched category using my own data.</a:t>
            </a:r>
          </a:p>
          <a:p>
            <a:endParaRPr lang="en-US"/>
          </a:p>
        </p:txBody>
      </p:sp>
      <p:pic>
        <p:nvPicPr>
          <p:cNvPr id="4" name="Picture 3">
            <a:extLst>
              <a:ext uri="{FF2B5EF4-FFF2-40B4-BE49-F238E27FC236}">
                <a16:creationId xmlns:a16="http://schemas.microsoft.com/office/drawing/2014/main" id="{DC9F36B1-FCDD-E470-005B-D1876347098C}"/>
              </a:ext>
            </a:extLst>
          </p:cNvPr>
          <p:cNvPicPr>
            <a:picLocks noChangeAspect="1"/>
          </p:cNvPicPr>
          <p:nvPr/>
        </p:nvPicPr>
        <p:blipFill>
          <a:blip r:embed="rId2"/>
          <a:stretch>
            <a:fillRect/>
          </a:stretch>
        </p:blipFill>
        <p:spPr>
          <a:xfrm>
            <a:off x="660169" y="1492063"/>
            <a:ext cx="6977617" cy="5212976"/>
          </a:xfrm>
          <a:prstGeom prst="rect">
            <a:avLst/>
          </a:prstGeom>
        </p:spPr>
      </p:pic>
      <p:sp>
        <p:nvSpPr>
          <p:cNvPr id="6" name="TextBox 5">
            <a:extLst>
              <a:ext uri="{FF2B5EF4-FFF2-40B4-BE49-F238E27FC236}">
                <a16:creationId xmlns:a16="http://schemas.microsoft.com/office/drawing/2014/main" id="{9412D058-D8EA-5C07-EFC4-37E68D69FAE1}"/>
              </a:ext>
            </a:extLst>
          </p:cNvPr>
          <p:cNvSpPr txBox="1"/>
          <p:nvPr/>
        </p:nvSpPr>
        <p:spPr>
          <a:xfrm>
            <a:off x="8018930" y="2124636"/>
            <a:ext cx="35276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Observed in the plot, the longest videos watched are in the category "Gaming" with average length of 42 minutes.</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414213EE-C7CC-0028-1C8A-60A3A329DBF5}"/>
                  </a:ext>
                </a:extLst>
              </p14:cNvPr>
              <p14:cNvContentPartPr/>
              <p14:nvPr/>
            </p14:nvContentPartPr>
            <p14:xfrm>
              <a:off x="7765676" y="3848210"/>
              <a:ext cx="1871528" cy="1527812"/>
            </p14:xfrm>
          </p:contentPart>
        </mc:Choice>
        <mc:Fallback xmlns="">
          <p:pic>
            <p:nvPicPr>
              <p:cNvPr id="9" name="Ink 8">
                <a:extLst>
                  <a:ext uri="{FF2B5EF4-FFF2-40B4-BE49-F238E27FC236}">
                    <a16:creationId xmlns:a16="http://schemas.microsoft.com/office/drawing/2014/main" id="{414213EE-C7CC-0028-1C8A-60A3A329DBF5}"/>
                  </a:ext>
                </a:extLst>
              </p:cNvPr>
              <p:cNvPicPr/>
              <p:nvPr/>
            </p:nvPicPr>
            <p:blipFill>
              <a:blip r:embed="rId4"/>
              <a:stretch>
                <a:fillRect/>
              </a:stretch>
            </p:blipFill>
            <p:spPr>
              <a:xfrm>
                <a:off x="7747677" y="3830215"/>
                <a:ext cx="1907166" cy="1563443"/>
              </a:xfrm>
              <a:prstGeom prst="rect">
                <a:avLst/>
              </a:prstGeom>
            </p:spPr>
          </p:pic>
        </mc:Fallback>
      </mc:AlternateContent>
    </p:spTree>
    <p:extLst>
      <p:ext uri="{BB962C8B-B14F-4D97-AF65-F5344CB8AC3E}">
        <p14:creationId xmlns:p14="http://schemas.microsoft.com/office/powerpoint/2010/main" val="636845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A646-FCC6-6C17-8045-842F47B95F2F}"/>
              </a:ext>
            </a:extLst>
          </p:cNvPr>
          <p:cNvSpPr>
            <a:spLocks noGrp="1"/>
          </p:cNvSpPr>
          <p:nvPr>
            <p:ph type="title"/>
          </p:nvPr>
        </p:nvSpPr>
        <p:spPr>
          <a:xfrm>
            <a:off x="762632" y="2100313"/>
            <a:ext cx="3209366" cy="1325563"/>
          </a:xfrm>
        </p:spPr>
        <p:txBody>
          <a:bodyPr>
            <a:normAutofit/>
          </a:bodyPr>
          <a:lstStyle/>
          <a:p>
            <a:r>
              <a:rPr lang="en-US" sz="3600"/>
              <a:t>Analysis of All Time Data</a:t>
            </a:r>
          </a:p>
        </p:txBody>
      </p:sp>
      <p:sp>
        <p:nvSpPr>
          <p:cNvPr id="3" name="Content Placeholder 2">
            <a:extLst>
              <a:ext uri="{FF2B5EF4-FFF2-40B4-BE49-F238E27FC236}">
                <a16:creationId xmlns:a16="http://schemas.microsoft.com/office/drawing/2014/main" id="{8A0B6533-B30A-ACD7-3917-E7846E689F2A}"/>
              </a:ext>
            </a:extLst>
          </p:cNvPr>
          <p:cNvSpPr>
            <a:spLocks noGrp="1"/>
          </p:cNvSpPr>
          <p:nvPr>
            <p:ph idx="1"/>
          </p:nvPr>
        </p:nvSpPr>
        <p:spPr>
          <a:xfrm>
            <a:off x="838200" y="346449"/>
            <a:ext cx="10515600" cy="4351338"/>
          </a:xfrm>
        </p:spPr>
        <p:txBody>
          <a:bodyPr vert="horz" lIns="91440" tIns="45720" rIns="91440" bIns="45720" rtlCol="0" anchor="t">
            <a:normAutofit/>
          </a:bodyPr>
          <a:lstStyle/>
          <a:p>
            <a:r>
              <a:rPr lang="en-US"/>
              <a:t>As the data for category watch duration and category watch times differ from each other, I will focus on using "category watch durations" for my further analysis.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8479F0C-1529-82CD-3086-17FB50EBD34D}"/>
                  </a:ext>
                </a:extLst>
              </p14:cNvPr>
              <p14:cNvContentPartPr/>
              <p14:nvPr/>
            </p14:nvContentPartPr>
            <p14:xfrm>
              <a:off x="3776382" y="882462"/>
              <a:ext cx="14007" cy="14007"/>
            </p14:xfrm>
          </p:contentPart>
        </mc:Choice>
        <mc:Fallback xmlns="">
          <p:pic>
            <p:nvPicPr>
              <p:cNvPr id="4" name="Ink 3">
                <a:extLst>
                  <a:ext uri="{FF2B5EF4-FFF2-40B4-BE49-F238E27FC236}">
                    <a16:creationId xmlns:a16="http://schemas.microsoft.com/office/drawing/2014/main" id="{08479F0C-1529-82CD-3086-17FB50EBD34D}"/>
                  </a:ext>
                </a:extLst>
              </p:cNvPr>
              <p:cNvPicPr/>
              <p:nvPr/>
            </p:nvPicPr>
            <p:blipFill>
              <a:blip r:embed="rId3"/>
              <a:stretch>
                <a:fillRect/>
              </a:stretch>
            </p:blipFill>
            <p:spPr>
              <a:xfrm>
                <a:off x="3076032" y="182112"/>
                <a:ext cx="1400700" cy="1400700"/>
              </a:xfrm>
              <a:prstGeom prst="rect">
                <a:avLst/>
              </a:prstGeom>
            </p:spPr>
          </p:pic>
        </mc:Fallback>
      </mc:AlternateContent>
      <p:pic>
        <p:nvPicPr>
          <p:cNvPr id="9" name="Picture 8">
            <a:extLst>
              <a:ext uri="{FF2B5EF4-FFF2-40B4-BE49-F238E27FC236}">
                <a16:creationId xmlns:a16="http://schemas.microsoft.com/office/drawing/2014/main" id="{7D4712DF-974E-6F4B-91EF-C32B0DE5290A}"/>
              </a:ext>
            </a:extLst>
          </p:cNvPr>
          <p:cNvPicPr>
            <a:picLocks noChangeAspect="1"/>
          </p:cNvPicPr>
          <p:nvPr/>
        </p:nvPicPr>
        <p:blipFill>
          <a:blip r:embed="rId4"/>
          <a:stretch>
            <a:fillRect/>
          </a:stretch>
        </p:blipFill>
        <p:spPr>
          <a:xfrm>
            <a:off x="3781986" y="1716623"/>
            <a:ext cx="7832911" cy="4612577"/>
          </a:xfrm>
          <a:prstGeom prst="rect">
            <a:avLst/>
          </a:prstGeom>
        </p:spPr>
      </p:pic>
      <p:sp>
        <p:nvSpPr>
          <p:cNvPr id="10" name="TextBox 9">
            <a:extLst>
              <a:ext uri="{FF2B5EF4-FFF2-40B4-BE49-F238E27FC236}">
                <a16:creationId xmlns:a16="http://schemas.microsoft.com/office/drawing/2014/main" id="{C91DDE6A-36E7-2D70-2DF0-8E176FF7B331}"/>
              </a:ext>
            </a:extLst>
          </p:cNvPr>
          <p:cNvSpPr txBox="1"/>
          <p:nvPr/>
        </p:nvSpPr>
        <p:spPr>
          <a:xfrm>
            <a:off x="761638" y="3600926"/>
            <a:ext cx="2489600" cy="1631216"/>
          </a:xfrm>
          <a:prstGeom prst="rect">
            <a:avLst/>
          </a:prstGeom>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Longest watched categories: </a:t>
            </a:r>
            <a:endParaRPr lang="en-US"/>
          </a:p>
          <a:p>
            <a:r>
              <a:rPr lang="en-US" sz="2000"/>
              <a:t>Gaming and Entertainment</a:t>
            </a:r>
            <a:endParaRPr lang="en-US"/>
          </a:p>
          <a:p>
            <a:endParaRPr lang="en-US" sz="2000"/>
          </a:p>
        </p:txBody>
      </p:sp>
    </p:spTree>
    <p:extLst>
      <p:ext uri="{BB962C8B-B14F-4D97-AF65-F5344CB8AC3E}">
        <p14:creationId xmlns:p14="http://schemas.microsoft.com/office/powerpoint/2010/main" val="2582478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D2A082-2896-EE31-1574-12422B1CFB2A}"/>
              </a:ext>
            </a:extLst>
          </p:cNvPr>
          <p:cNvSpPr>
            <a:spLocks noGrp="1"/>
          </p:cNvSpPr>
          <p:nvPr>
            <p:ph type="title"/>
          </p:nvPr>
        </p:nvSpPr>
        <p:spPr>
          <a:xfrm>
            <a:off x="686834" y="1153572"/>
            <a:ext cx="3200400" cy="4461163"/>
          </a:xfrm>
        </p:spPr>
        <p:txBody>
          <a:bodyPr>
            <a:normAutofit/>
          </a:bodyPr>
          <a:lstStyle/>
          <a:p>
            <a:r>
              <a:rPr lang="en-US" b="1">
                <a:solidFill>
                  <a:srgbClr val="FFFFFF"/>
                </a:solidFill>
              </a:rPr>
              <a:t>Hypothesis Testing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3CB42F-F7B3-9CF3-7CB6-A204C951438F}"/>
              </a:ext>
            </a:extLst>
          </p:cNvPr>
          <p:cNvSpPr>
            <a:spLocks noGrp="1"/>
          </p:cNvSpPr>
          <p:nvPr>
            <p:ph idx="1"/>
          </p:nvPr>
        </p:nvSpPr>
        <p:spPr>
          <a:xfrm>
            <a:off x="4447308" y="591344"/>
            <a:ext cx="6906491" cy="6739504"/>
          </a:xfrm>
        </p:spPr>
        <p:txBody>
          <a:bodyPr vert="horz" lIns="91440" tIns="45720" rIns="91440" bIns="45720" rtlCol="0" anchor="ctr">
            <a:normAutofit/>
          </a:bodyPr>
          <a:lstStyle/>
          <a:p>
            <a:pPr marL="0" indent="0">
              <a:buNone/>
            </a:pPr>
            <a:r>
              <a:rPr lang="en-US" b="1" i="1"/>
              <a:t>"My watch time has increased significantly over the years."</a:t>
            </a:r>
          </a:p>
          <a:p>
            <a:pPr marL="0" indent="0">
              <a:buNone/>
            </a:pPr>
            <a:r>
              <a:rPr lang="en-US"/>
              <a:t>-Analysis by using Linear Regression Model </a:t>
            </a:r>
          </a:p>
          <a:p>
            <a:pPr marL="0" indent="0">
              <a:buNone/>
            </a:pPr>
            <a:endParaRPr lang="en-US"/>
          </a:p>
          <a:p>
            <a:r>
              <a:rPr lang="en-US" b="1"/>
              <a:t>Null Hypothesis:</a:t>
            </a:r>
            <a:r>
              <a:rPr lang="en-US"/>
              <a:t> No significant upward trend in video watch durations.                                                              </a:t>
            </a:r>
          </a:p>
          <a:p>
            <a:r>
              <a:rPr lang="en-US" b="1"/>
              <a:t>Alternative Hypothesis:</a:t>
            </a:r>
            <a:r>
              <a:rPr lang="en-US"/>
              <a:t> There is a significant upward trend in video watch durations over the years.</a:t>
            </a:r>
          </a:p>
          <a:p>
            <a:pPr marL="0" indent="0">
              <a:buNone/>
            </a:pPr>
            <a:br>
              <a:rPr lang="en-US"/>
            </a:br>
            <a:endParaRPr lang="en-US"/>
          </a:p>
          <a:p>
            <a:endParaRPr lang="en-US"/>
          </a:p>
        </p:txBody>
      </p:sp>
    </p:spTree>
    <p:extLst>
      <p:ext uri="{BB962C8B-B14F-4D97-AF65-F5344CB8AC3E}">
        <p14:creationId xmlns:p14="http://schemas.microsoft.com/office/powerpoint/2010/main" val="705543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31</Slides>
  <Notes>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My Youtube History</vt:lpstr>
      <vt:lpstr>Motivation</vt:lpstr>
      <vt:lpstr>Data Collection</vt:lpstr>
      <vt:lpstr>Data Processing</vt:lpstr>
      <vt:lpstr>Data Analysis</vt:lpstr>
      <vt:lpstr>All Time Categories Watched:</vt:lpstr>
      <vt:lpstr>PowerPoint Presentation</vt:lpstr>
      <vt:lpstr>Analysis of All Time Data</vt:lpstr>
      <vt:lpstr>Hypothesis Testing</vt:lpstr>
      <vt:lpstr>Hypothesis proven right.</vt:lpstr>
      <vt:lpstr>PowerPoint Presentation</vt:lpstr>
      <vt:lpstr>Hypothesis proven wrong.</vt:lpstr>
      <vt:lpstr>PowerPoint Presentation</vt:lpstr>
      <vt:lpstr>Hypothesis proven right.</vt:lpstr>
      <vt:lpstr>Testing if "Gaming" category has been watched significantly more than other years in 2024. </vt:lpstr>
      <vt:lpstr>Hypothesis proven right.</vt:lpstr>
      <vt:lpstr>Then I analyzed all year category combinations if there was any significant change in one category in a year:</vt:lpstr>
      <vt:lpstr>Analyzing Correlations Between Video Categories using Correlation Matrix </vt:lpstr>
      <vt:lpstr>PowerPoint Presentation</vt:lpstr>
      <vt:lpstr>Year "2024" Analysis</vt:lpstr>
      <vt:lpstr>  Visualizing Monthly Categories of the Years  </vt:lpstr>
      <vt:lpstr>PowerPoint Presentation</vt:lpstr>
      <vt:lpstr>Compared Analysis of "2023" and "2024"</vt:lpstr>
      <vt:lpstr>Summary of Findings:</vt:lpstr>
      <vt:lpstr>PowerPoint Presentation</vt:lpstr>
      <vt:lpstr>PowerPoint Presentation</vt:lpstr>
      <vt:lpstr>Limitations:</vt:lpstr>
      <vt:lpstr>PowerPoint Presentation</vt:lpstr>
      <vt:lpstr>Future Work:</vt:lpstr>
      <vt:lpstr>PowerPoint Presentation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431</cp:revision>
  <dcterms:created xsi:type="dcterms:W3CDTF">2025-01-10T01:43:02Z</dcterms:created>
  <dcterms:modified xsi:type="dcterms:W3CDTF">2025-01-10T15:31:59Z</dcterms:modified>
</cp:coreProperties>
</file>