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8"/>
  </p:notesMasterIdLst>
  <p:sldIdLst>
    <p:sldId id="256" r:id="rId5"/>
    <p:sldId id="2146847054" r:id="rId6"/>
    <p:sldId id="262" r:id="rId7"/>
    <p:sldId id="265" r:id="rId8"/>
    <p:sldId id="2146847058" r:id="rId9"/>
    <p:sldId id="266" r:id="rId10"/>
    <p:sldId id="2146847060" r:id="rId11"/>
    <p:sldId id="2146847061" r:id="rId12"/>
    <p:sldId id="2146847062" r:id="rId13"/>
    <p:sldId id="2146847063" r:id="rId14"/>
    <p:sldId id="2146847064" r:id="rId15"/>
    <p:sldId id="2146847065" r:id="rId16"/>
    <p:sldId id="2146847066" r:id="rId17"/>
    <p:sldId id="267" r:id="rId18"/>
    <p:sldId id="2146847059" r:id="rId19"/>
    <p:sldId id="2146847056" r:id="rId20"/>
    <p:sldId id="2146847068" r:id="rId21"/>
    <p:sldId id="2146847067" r:id="rId22"/>
    <p:sldId id="263" r:id="rId23"/>
    <p:sldId id="2146847055" r:id="rId24"/>
    <p:sldId id="2146847057" r:id="rId25"/>
    <p:sldId id="268" r:id="rId26"/>
    <p:sldId id="25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a:srgbClr val="CCFFFF"/>
    <a:srgbClr val="FFCCFF"/>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slide" Target="slides/slide22.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slide" Target="slides/slide2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9"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slide" Target="slides/slide20.xml" /><Relationship Id="rId32" Type="http://schemas.openxmlformats.org/officeDocument/2006/relationships/tableStyles" Target="tableStyle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notesMaster" Target="notesMasters/notesMaster1.xml" /><Relationship Id="rId10" Type="http://schemas.openxmlformats.org/officeDocument/2006/relationships/slide" Target="slides/slide6.xml" /><Relationship Id="rId19" Type="http://schemas.openxmlformats.org/officeDocument/2006/relationships/slide" Target="slides/slide15.xml" /><Relationship Id="rId31"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slide" Target="slides/slide23.xml" /><Relationship Id="rId30" Type="http://schemas.openxmlformats.org/officeDocument/2006/relationships/viewProps" Target="view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A03D8C-0FF5-40C0-B00F-F4B6F912AD0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E0879E87-F289-4B51-9921-48AD398DC77C}" type="pres">
      <dgm:prSet presAssocID="{D3A03D8C-0FF5-40C0-B00F-F4B6F912AD01}" presName="diagram" presStyleCnt="0">
        <dgm:presLayoutVars>
          <dgm:dir/>
          <dgm:resizeHandles val="exact"/>
        </dgm:presLayoutVars>
      </dgm:prSet>
      <dgm:spPr/>
    </dgm:pt>
  </dgm:ptLst>
  <dgm:cxnLst>
    <dgm:cxn modelId="{527E8701-1A49-41DB-8A3D-2059001C8D60}" type="presOf" srcId="{D3A03D8C-0FF5-40C0-B00F-F4B6F912AD01}" destId="{E0879E87-F289-4B51-9921-48AD398DC77C}"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a-ET" dirty="0"/>
          </a:p>
        </p:txBody>
      </p:sp>
      <p:sp>
        <p:nvSpPr>
          <p:cNvPr id="4" name="Slide Number Placeholder 3"/>
          <p:cNvSpPr>
            <a:spLocks noGrp="1"/>
          </p:cNvSpPr>
          <p:nvPr>
            <p:ph type="sldNum" sz="quarter" idx="5"/>
          </p:nvPr>
        </p:nvSpPr>
        <p:spPr/>
        <p:txBody>
          <a:bodyPr/>
          <a:lstStyle/>
          <a:p>
            <a:fld id="{17E254F1-4415-47BF-9E91-C5D4B9A33350}" type="slidenum">
              <a:rPr lang="en-IN" smtClean="0"/>
              <a:t>6</a:t>
            </a:fld>
            <a:endParaRPr lang="en-IN"/>
          </a:p>
        </p:txBody>
      </p:sp>
    </p:spTree>
    <p:extLst>
      <p:ext uri="{BB962C8B-B14F-4D97-AF65-F5344CB8AC3E}">
        <p14:creationId xmlns:p14="http://schemas.microsoft.com/office/powerpoint/2010/main" val="657310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4.png" /><Relationship Id="rId1" Type="http://schemas.openxmlformats.org/officeDocument/2006/relationships/slideLayout" Target="../slideLayouts/slideLayout2.xml" /><Relationship Id="rId5" Type="http://schemas.microsoft.com/office/2007/relationships/hdphoto" Target="../media/hdphoto2.wdp" /><Relationship Id="rId4" Type="http://schemas.openxmlformats.org/officeDocument/2006/relationships/image" Target="../media/image5.pn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Cyber Security: Protecting Against Keylogger Intrusions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629265" y="4586365"/>
            <a:ext cx="11002296" cy="1292662"/>
          </a:xfrm>
          <a:prstGeom prst="rect">
            <a:avLst/>
          </a:prstGeom>
          <a:noFill/>
        </p:spPr>
        <p:txBody>
          <a:bodyPr wrap="square" lIns="91440" tIns="45720" rIns="91440" bIns="45720" rtlCol="0" anchor="t">
            <a:spAutoFit/>
            <a:scene3d>
              <a:camera prst="orthographicFront"/>
              <a:lightRig rig="harsh" dir="t"/>
            </a:scene3d>
            <a:sp3d extrusionH="57150" prstMaterial="matte">
              <a:bevelT w="63500" h="12700" prst="angle"/>
              <a:contourClr>
                <a:schemeClr val="bg1">
                  <a:lumMod val="65000"/>
                </a:schemeClr>
              </a:contourClr>
            </a:sp3d>
          </a:bodyPr>
          <a:lstStyle/>
          <a:p>
            <a:r>
              <a:rPr lang="en-US" sz="2600" b="1" dirty="0">
                <a:ln/>
                <a:solidFill>
                  <a:schemeClr val="accent3"/>
                </a:solidFill>
                <a:latin typeface="Times New Roman" panose="02020603050405020304" pitchFamily="18" charset="0"/>
                <a:cs typeface="Times New Roman" panose="02020603050405020304" pitchFamily="18" charset="0"/>
              </a:rPr>
              <a:t>Presented By:</a:t>
            </a:r>
          </a:p>
          <a:p>
            <a:r>
              <a:rPr lang="en-US" sz="2600" b="1" dirty="0">
                <a:ln/>
                <a:solidFill>
                  <a:schemeClr val="accent3"/>
                </a:solidFill>
                <a:latin typeface="Times New Roman" panose="02020603050405020304" pitchFamily="18" charset="0"/>
                <a:cs typeface="Times New Roman" panose="02020603050405020304" pitchFamily="18" charset="0"/>
              </a:rPr>
              <a:t>   </a:t>
            </a:r>
            <a:r>
              <a:rPr lang="en-US" sz="2600" b="1" dirty="0" err="1">
                <a:ln/>
                <a:solidFill>
                  <a:schemeClr val="accent3"/>
                </a:solidFill>
                <a:latin typeface="Times New Roman" panose="02020603050405020304" pitchFamily="18" charset="0"/>
                <a:cs typeface="Times New Roman" panose="02020603050405020304" pitchFamily="18" charset="0"/>
              </a:rPr>
              <a:t>E.Christopher</a:t>
            </a:r>
            <a:r>
              <a:rPr lang="en-US" sz="2600" b="1" dirty="0">
                <a:ln/>
                <a:solidFill>
                  <a:schemeClr val="accent3"/>
                </a:solidFill>
                <a:latin typeface="Times New Roman" panose="02020603050405020304" pitchFamily="18" charset="0"/>
                <a:cs typeface="Times New Roman" panose="02020603050405020304" pitchFamily="18" charset="0"/>
              </a:rPr>
              <a:t> </a:t>
            </a:r>
            <a:r>
              <a:rPr lang="en-US" sz="2600" b="1" dirty="0" err="1">
                <a:ln/>
                <a:solidFill>
                  <a:schemeClr val="accent3"/>
                </a:solidFill>
                <a:latin typeface="Times New Roman" panose="02020603050405020304" pitchFamily="18" charset="0"/>
                <a:cs typeface="Times New Roman" panose="02020603050405020304" pitchFamily="18" charset="0"/>
              </a:rPr>
              <a:t>jacob</a:t>
            </a:r>
            <a:r>
              <a:rPr lang="en-US" sz="2600" b="1" dirty="0">
                <a:ln/>
                <a:solidFill>
                  <a:schemeClr val="accent3"/>
                </a:solidFill>
                <a:latin typeface="Times New Roman" panose="02020603050405020304" pitchFamily="18" charset="0"/>
                <a:cs typeface="Times New Roman" panose="02020603050405020304" pitchFamily="18" charset="0"/>
              </a:rPr>
              <a:t>– </a:t>
            </a:r>
            <a:r>
              <a:rPr lang="en-US" sz="2600" b="1" dirty="0" err="1">
                <a:ln/>
                <a:solidFill>
                  <a:schemeClr val="accent3"/>
                </a:solidFill>
                <a:latin typeface="Times New Roman" panose="02020603050405020304" pitchFamily="18" charset="0"/>
                <a:cs typeface="Times New Roman" panose="02020603050405020304" pitchFamily="18" charset="0"/>
              </a:rPr>
              <a:t>Jayaraj</a:t>
            </a:r>
            <a:r>
              <a:rPr lang="en-US" sz="2600" b="1" dirty="0">
                <a:ln/>
                <a:solidFill>
                  <a:schemeClr val="accent3"/>
                </a:solidFill>
                <a:latin typeface="Times New Roman" panose="02020603050405020304" pitchFamily="18" charset="0"/>
                <a:cs typeface="Times New Roman" panose="02020603050405020304" pitchFamily="18" charset="0"/>
              </a:rPr>
              <a:t> </a:t>
            </a:r>
            <a:r>
              <a:rPr lang="en-US" sz="2600" b="1" dirty="0" err="1">
                <a:ln/>
                <a:solidFill>
                  <a:schemeClr val="accent3"/>
                </a:solidFill>
                <a:latin typeface="Times New Roman" panose="02020603050405020304" pitchFamily="18" charset="0"/>
                <a:cs typeface="Times New Roman" panose="02020603050405020304" pitchFamily="18" charset="0"/>
              </a:rPr>
              <a:t>annapackiam</a:t>
            </a:r>
            <a:r>
              <a:rPr lang="en-US" sz="2600" b="1" dirty="0">
                <a:ln/>
                <a:solidFill>
                  <a:schemeClr val="accent3"/>
                </a:solidFill>
                <a:latin typeface="Times New Roman" panose="02020603050405020304" pitchFamily="18" charset="0"/>
                <a:cs typeface="Times New Roman" panose="02020603050405020304" pitchFamily="18" charset="0"/>
              </a:rPr>
              <a:t> </a:t>
            </a:r>
            <a:r>
              <a:rPr lang="en-US" sz="2600" b="1" dirty="0" err="1">
                <a:ln/>
                <a:solidFill>
                  <a:schemeClr val="accent3"/>
                </a:solidFill>
                <a:latin typeface="Times New Roman" panose="02020603050405020304" pitchFamily="18" charset="0"/>
                <a:cs typeface="Times New Roman" panose="02020603050405020304" pitchFamily="18" charset="0"/>
              </a:rPr>
              <a:t>csi</a:t>
            </a:r>
            <a:r>
              <a:rPr lang="en-US" sz="2600" b="1" dirty="0">
                <a:ln/>
                <a:solidFill>
                  <a:schemeClr val="accent3"/>
                </a:solidFill>
                <a:latin typeface="Times New Roman" panose="02020603050405020304" pitchFamily="18" charset="0"/>
                <a:cs typeface="Times New Roman" panose="02020603050405020304" pitchFamily="18" charset="0"/>
              </a:rPr>
              <a:t> college of engineering – </a:t>
            </a:r>
            <a:r>
              <a:rPr lang="en-US" sz="2600" b="1" dirty="0" err="1">
                <a:ln/>
                <a:solidFill>
                  <a:schemeClr val="accent3"/>
                </a:solidFill>
                <a:latin typeface="Times New Roman" panose="02020603050405020304" pitchFamily="18" charset="0"/>
                <a:cs typeface="Times New Roman" panose="02020603050405020304" pitchFamily="18" charset="0"/>
              </a:rPr>
              <a:t>B.Tech</a:t>
            </a:r>
            <a:r>
              <a:rPr lang="en-US" sz="2600" b="1" dirty="0">
                <a:ln/>
                <a:solidFill>
                  <a:schemeClr val="accent3"/>
                </a:solidFill>
                <a:latin typeface="Times New Roman" panose="02020603050405020304" pitchFamily="18" charset="0"/>
                <a:cs typeface="Times New Roman" panose="02020603050405020304" pitchFamily="18" charset="0"/>
              </a:rPr>
              <a:t>(IT)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C000"/>
                </a:solidFill>
              </a:rPr>
              <a:t>working</a:t>
            </a:r>
            <a:endParaRPr lang="en-GB" dirty="0">
              <a:solidFill>
                <a:srgbClr val="FFC000"/>
              </a:solidFill>
            </a:endParaRPr>
          </a:p>
        </p:txBody>
      </p:sp>
      <p:sp>
        <p:nvSpPr>
          <p:cNvPr id="3" name="Content Placeholder 2"/>
          <p:cNvSpPr>
            <a:spLocks noGrp="1"/>
          </p:cNvSpPr>
          <p:nvPr>
            <p:ph idx="1"/>
          </p:nvPr>
        </p:nvSpPr>
        <p:spPr/>
        <p:txBody>
          <a:bodyPr>
            <a:normAutofit/>
          </a:bodyPr>
          <a:lstStyle/>
          <a:p>
            <a:r>
              <a:rPr lang="en-US" sz="2000" b="1" dirty="0"/>
              <a:t>A hardware </a:t>
            </a:r>
            <a:r>
              <a:rPr lang="en-US" sz="2000" b="1" dirty="0" err="1"/>
              <a:t>keylogger</a:t>
            </a:r>
            <a:r>
              <a:rPr lang="en-US" sz="2000" b="1" dirty="0"/>
              <a:t> might </a:t>
            </a:r>
            <a:r>
              <a:rPr lang="en-US" sz="2000" dirty="0"/>
              <a:t>come </a:t>
            </a:r>
            <a:r>
              <a:rPr lang="en-US" sz="2000" b="1" dirty="0"/>
              <a:t>in the form of a module installed inside the keyboard itself. When the user types on </a:t>
            </a:r>
            <a:r>
              <a:rPr lang="en-US" sz="2000" dirty="0"/>
              <a:t>the </a:t>
            </a:r>
            <a:r>
              <a:rPr lang="en-US" sz="2000" b="1" dirty="0"/>
              <a:t>keyboard</a:t>
            </a:r>
            <a:r>
              <a:rPr lang="en-US" sz="2000" dirty="0"/>
              <a:t>, </a:t>
            </a:r>
            <a:r>
              <a:rPr lang="en-US" sz="2000" b="1" dirty="0"/>
              <a:t>the </a:t>
            </a:r>
            <a:r>
              <a:rPr lang="en-US" sz="2000" b="1" dirty="0" err="1"/>
              <a:t>keylogger</a:t>
            </a:r>
            <a:r>
              <a:rPr lang="en-US" sz="2000" b="1" dirty="0"/>
              <a:t> collects each keystroke and saves it as text stored on its own </a:t>
            </a:r>
            <a:r>
              <a:rPr lang="en-US" sz="2000" dirty="0"/>
              <a:t>hard </a:t>
            </a:r>
            <a:r>
              <a:rPr lang="en-US" sz="2000" b="1" dirty="0"/>
              <a:t>drive</a:t>
            </a:r>
            <a:r>
              <a:rPr lang="en-US" sz="2000" dirty="0"/>
              <a:t>, </a:t>
            </a:r>
            <a:r>
              <a:rPr lang="en-US" sz="2000" b="1" dirty="0"/>
              <a:t>which can have a memory capacity up to several gigabytes</a:t>
            </a:r>
            <a:r>
              <a:rPr lang="en-US" sz="2000" dirty="0"/>
              <a:t>. </a:t>
            </a:r>
          </a:p>
          <a:p>
            <a:r>
              <a:rPr lang="en-US" sz="2000" b="1" dirty="0"/>
              <a:t>The person who installed the </a:t>
            </a:r>
            <a:r>
              <a:rPr lang="en-US" sz="2000" b="1" dirty="0" err="1"/>
              <a:t>keylogger</a:t>
            </a:r>
            <a:r>
              <a:rPr lang="en-US" sz="2000" b="1" dirty="0"/>
              <a:t> must physically remove the device to access </a:t>
            </a:r>
            <a:r>
              <a:rPr lang="en-US" sz="2000" dirty="0"/>
              <a:t>the </a:t>
            </a:r>
            <a:r>
              <a:rPr lang="en-US" sz="2000" b="1" dirty="0"/>
              <a:t>gathered information</a:t>
            </a:r>
            <a:r>
              <a:rPr lang="en-US" sz="2000" dirty="0"/>
              <a:t>. </a:t>
            </a:r>
            <a:r>
              <a:rPr lang="en-US" sz="2000" b="1" dirty="0"/>
              <a:t>There are also wireless </a:t>
            </a:r>
            <a:r>
              <a:rPr lang="en-US" sz="2000" b="1" dirty="0" err="1"/>
              <a:t>keylogger</a:t>
            </a:r>
            <a:r>
              <a:rPr lang="en-US" sz="2000" b="1" dirty="0"/>
              <a:t> sniffers that can intercept </a:t>
            </a:r>
            <a:r>
              <a:rPr lang="en-US" sz="2000" dirty="0"/>
              <a:t>and </a:t>
            </a:r>
            <a:r>
              <a:rPr lang="en-US" sz="2000" b="1" dirty="0"/>
              <a:t>decrypt data packets transferred between a wireless keyboard and </a:t>
            </a:r>
            <a:r>
              <a:rPr lang="en-US" sz="2000" dirty="0"/>
              <a:t>its </a:t>
            </a:r>
            <a:r>
              <a:rPr lang="en-US" sz="2000" b="1" dirty="0"/>
              <a:t>receiver</a:t>
            </a:r>
            <a:r>
              <a:rPr lang="en-US" sz="2000" dirty="0"/>
              <a:t>.</a:t>
            </a:r>
            <a:br>
              <a:rPr lang="en-US" sz="2000" dirty="0"/>
            </a:br>
            <a:r>
              <a:rPr lang="en-US" sz="2000" b="1" dirty="0"/>
              <a:t>A common software </a:t>
            </a:r>
            <a:r>
              <a:rPr lang="en-US" sz="2000" b="1" dirty="0" err="1"/>
              <a:t>keylogger</a:t>
            </a:r>
            <a:r>
              <a:rPr lang="en-US" sz="2000" b="1" dirty="0"/>
              <a:t> consists of </a:t>
            </a:r>
            <a:r>
              <a:rPr lang="en-US" sz="2000" dirty="0"/>
              <a:t>two </a:t>
            </a:r>
            <a:r>
              <a:rPr lang="en-US" sz="2000" b="1" dirty="0"/>
              <a:t>files that get installed in the same directory: </a:t>
            </a:r>
            <a:endParaRPr lang="en-US" sz="2000" dirty="0"/>
          </a:p>
          <a:p>
            <a:r>
              <a:rPr lang="en-US" sz="2000" b="1" dirty="0"/>
              <a:t>A dynamic link library file that does the recording</a:t>
            </a:r>
            <a:r>
              <a:rPr lang="en-US" sz="2000" dirty="0"/>
              <a:t>, </a:t>
            </a:r>
            <a:r>
              <a:rPr lang="en-US" sz="2000" b="1" dirty="0"/>
              <a:t>and an executable file that installs the DLL file and triggers it</a:t>
            </a:r>
            <a:r>
              <a:rPr lang="en-US" sz="2000" dirty="0"/>
              <a:t>.</a:t>
            </a:r>
            <a:endParaRPr lang="en-GB" sz="2000" dirty="0"/>
          </a:p>
        </p:txBody>
      </p:sp>
    </p:spTree>
    <p:extLst>
      <p:ext uri="{BB962C8B-B14F-4D97-AF65-F5344CB8AC3E}">
        <p14:creationId xmlns:p14="http://schemas.microsoft.com/office/powerpoint/2010/main" val="703570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C000"/>
                </a:solidFill>
              </a:rPr>
              <a:t>working</a:t>
            </a:r>
            <a:endParaRPr lang="en-GB" dirty="0">
              <a:solidFill>
                <a:srgbClr val="FFC000"/>
              </a:solidFill>
            </a:endParaRPr>
          </a:p>
        </p:txBody>
      </p:sp>
      <p:sp>
        <p:nvSpPr>
          <p:cNvPr id="3" name="Content Placeholder 2"/>
          <p:cNvSpPr>
            <a:spLocks noGrp="1"/>
          </p:cNvSpPr>
          <p:nvPr>
            <p:ph idx="1"/>
          </p:nvPr>
        </p:nvSpPr>
        <p:spPr>
          <a:xfrm>
            <a:off x="613744" y="1505242"/>
            <a:ext cx="11029615" cy="2208629"/>
          </a:xfrm>
        </p:spPr>
        <p:txBody>
          <a:bodyPr>
            <a:normAutofit/>
          </a:bodyPr>
          <a:lstStyle/>
          <a:p>
            <a:pPr>
              <a:buFont typeface="Wingdings" panose="05000000000000000000" pitchFamily="2" charset="2"/>
              <a:buChar char="ü"/>
            </a:pPr>
            <a:r>
              <a:rPr lang="en-US" b="1" dirty="0"/>
              <a:t>The </a:t>
            </a:r>
            <a:r>
              <a:rPr lang="en-US" b="1" dirty="0" err="1"/>
              <a:t>keylogger</a:t>
            </a:r>
            <a:r>
              <a:rPr lang="en-US" b="1" dirty="0"/>
              <a:t> program records each keystroke the user types and periodically uploads the information over the internet</a:t>
            </a:r>
            <a:r>
              <a:rPr lang="en-US" dirty="0"/>
              <a:t>, </a:t>
            </a:r>
            <a:r>
              <a:rPr lang="en-US" b="1" dirty="0"/>
              <a:t>where the hacker can then access it</a:t>
            </a:r>
            <a:r>
              <a:rPr lang="en-US" dirty="0"/>
              <a:t>. </a:t>
            </a:r>
          </a:p>
          <a:p>
            <a:pPr>
              <a:buFont typeface="Wingdings" panose="05000000000000000000" pitchFamily="2" charset="2"/>
              <a:buChar char="ü"/>
            </a:pPr>
            <a:r>
              <a:rPr lang="en-US" b="1" dirty="0"/>
              <a:t>Some keylogging programs can also include functionality to record user data besides keystrokes</a:t>
            </a:r>
            <a:r>
              <a:rPr lang="en-US" dirty="0"/>
              <a:t>, </a:t>
            </a:r>
            <a:r>
              <a:rPr lang="en-US" b="1" dirty="0"/>
              <a:t>such as capturing anything that has </a:t>
            </a:r>
            <a:r>
              <a:rPr lang="en-US" dirty="0"/>
              <a:t>been </a:t>
            </a:r>
            <a:r>
              <a:rPr lang="en-US" b="1" dirty="0"/>
              <a:t>copied </a:t>
            </a:r>
            <a:r>
              <a:rPr lang="en-US" dirty="0"/>
              <a:t>to the </a:t>
            </a:r>
            <a:r>
              <a:rPr lang="en-US" b="1" dirty="0"/>
              <a:t>clipboard and taking screenshots of the user's screen or a single application</a:t>
            </a:r>
            <a:r>
              <a:rPr lang="en-US" dirty="0"/>
              <a:t>. </a:t>
            </a:r>
          </a:p>
          <a:p>
            <a:pPr algn="ctr">
              <a:buFont typeface="Wingdings" panose="05000000000000000000" pitchFamily="2" charset="2"/>
              <a:buChar char="ü"/>
            </a:pPr>
            <a:br>
              <a:rPr lang="en-US" dirty="0"/>
            </a:b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6943" y="3459984"/>
            <a:ext cx="4401164" cy="3258005"/>
          </a:xfrm>
          <a:prstGeom prst="rect">
            <a:avLst/>
          </a:prstGeom>
        </p:spPr>
      </p:pic>
    </p:spTree>
    <p:extLst>
      <p:ext uri="{BB962C8B-B14F-4D97-AF65-F5344CB8AC3E}">
        <p14:creationId xmlns:p14="http://schemas.microsoft.com/office/powerpoint/2010/main" val="607260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50"/>
                </a:solidFill>
              </a:rPr>
              <a:t>detection</a:t>
            </a:r>
            <a:endParaRPr lang="en-GB" dirty="0">
              <a:solidFill>
                <a:srgbClr val="00B050"/>
              </a:solidFill>
            </a:endParaRPr>
          </a:p>
        </p:txBody>
      </p:sp>
      <p:sp>
        <p:nvSpPr>
          <p:cNvPr id="3" name="Content Placeholder 2"/>
          <p:cNvSpPr>
            <a:spLocks noGrp="1"/>
          </p:cNvSpPr>
          <p:nvPr>
            <p:ph idx="1"/>
          </p:nvPr>
        </p:nvSpPr>
        <p:spPr>
          <a:xfrm>
            <a:off x="581192" y="1302026"/>
            <a:ext cx="11029615" cy="4170306"/>
          </a:xfrm>
        </p:spPr>
        <p:txBody>
          <a:bodyPr>
            <a:normAutofit/>
          </a:bodyPr>
          <a:lstStyle/>
          <a:p>
            <a:r>
              <a:rPr lang="en-US" sz="2000" b="1" dirty="0"/>
              <a:t>An anti</a:t>
            </a:r>
            <a:r>
              <a:rPr lang="en-US" sz="2000" dirty="0"/>
              <a:t>-</a:t>
            </a:r>
            <a:r>
              <a:rPr lang="en-US" sz="2000" b="1" dirty="0" err="1"/>
              <a:t>keylogger</a:t>
            </a:r>
            <a:r>
              <a:rPr lang="en-US" sz="2000" b="1" dirty="0"/>
              <a:t> </a:t>
            </a:r>
            <a:r>
              <a:rPr lang="en-US" sz="2000" dirty="0"/>
              <a:t>is a </a:t>
            </a:r>
            <a:r>
              <a:rPr lang="en-US" sz="2000" b="1" dirty="0"/>
              <a:t>program designed specifically </a:t>
            </a:r>
            <a:r>
              <a:rPr lang="en-US" sz="2000" dirty="0"/>
              <a:t>to </a:t>
            </a:r>
            <a:r>
              <a:rPr lang="en-US" sz="2000" b="1" dirty="0"/>
              <a:t>scan for software-based </a:t>
            </a:r>
            <a:r>
              <a:rPr lang="en-US" sz="2000" b="1" dirty="0" err="1"/>
              <a:t>keyloggers</a:t>
            </a:r>
            <a:r>
              <a:rPr lang="en-US" sz="2000" b="1" dirty="0"/>
              <a:t>.</a:t>
            </a:r>
          </a:p>
          <a:p>
            <a:r>
              <a:rPr lang="en-US" sz="2000" b="1" dirty="0"/>
              <a:t> These programs work </a:t>
            </a:r>
            <a:r>
              <a:rPr lang="en-US" sz="2000" dirty="0"/>
              <a:t>by </a:t>
            </a:r>
            <a:r>
              <a:rPr lang="en-US" sz="2000" b="1" dirty="0"/>
              <a:t>comparing the files on a computer against a </a:t>
            </a:r>
            <a:r>
              <a:rPr lang="en-US" sz="2000" b="1" dirty="0" err="1"/>
              <a:t>keylogger</a:t>
            </a:r>
            <a:r>
              <a:rPr lang="en-US" sz="2000" b="1" dirty="0"/>
              <a:t> </a:t>
            </a:r>
            <a:r>
              <a:rPr lang="en-US" sz="2000" dirty="0"/>
              <a:t>signature </a:t>
            </a:r>
            <a:r>
              <a:rPr lang="en-US" sz="2000" b="1" dirty="0"/>
              <a:t>base or a checklist of common </a:t>
            </a:r>
            <a:r>
              <a:rPr lang="en-US" sz="2000" b="1" dirty="0" err="1"/>
              <a:t>keylogger</a:t>
            </a:r>
            <a:r>
              <a:rPr lang="en-US" sz="2000" b="1" dirty="0"/>
              <a:t> attributes</a:t>
            </a:r>
            <a:r>
              <a:rPr lang="en-US" sz="2000" dirty="0"/>
              <a:t>. </a:t>
            </a:r>
            <a:r>
              <a:rPr lang="en-US" sz="2000" b="1" dirty="0"/>
              <a:t>Using security software such as </a:t>
            </a:r>
            <a:r>
              <a:rPr lang="en-US" sz="2000" dirty="0"/>
              <a:t>an </a:t>
            </a:r>
            <a:r>
              <a:rPr lang="en-US" sz="2000" b="1" dirty="0"/>
              <a:t>anti-</a:t>
            </a:r>
            <a:r>
              <a:rPr lang="en-US" sz="2000" b="1" dirty="0" err="1"/>
              <a:t>keylogger</a:t>
            </a:r>
            <a:r>
              <a:rPr lang="en-US" sz="2000" b="1" dirty="0"/>
              <a:t> can be more effective than an antivirus or antispyware program.</a:t>
            </a:r>
          </a:p>
          <a:p>
            <a:r>
              <a:rPr lang="en-US" sz="2000" b="1" dirty="0"/>
              <a:t>The latter could incorrectly identify </a:t>
            </a:r>
            <a:r>
              <a:rPr lang="en-US" sz="2000" dirty="0"/>
              <a:t>a </a:t>
            </a:r>
            <a:r>
              <a:rPr lang="en-US" sz="2000" b="1" dirty="0" err="1"/>
              <a:t>keylogger</a:t>
            </a:r>
            <a:r>
              <a:rPr lang="en-US" sz="2000" b="1" dirty="0"/>
              <a:t> as </a:t>
            </a:r>
            <a:r>
              <a:rPr lang="en-US" sz="2000" dirty="0"/>
              <a:t>a </a:t>
            </a:r>
            <a:r>
              <a:rPr lang="en-US" sz="2000" b="1" dirty="0"/>
              <a:t>legitimate program instead of spyware</a:t>
            </a:r>
            <a:r>
              <a:rPr lang="en-US" sz="2000" dirty="0"/>
              <a:t>. </a:t>
            </a:r>
          </a:p>
          <a:p>
            <a:r>
              <a:rPr lang="en-US" sz="2000" b="1" dirty="0"/>
              <a:t>That said, an antispyware application might be able to locate and disable </a:t>
            </a:r>
            <a:r>
              <a:rPr lang="en-US" sz="2000" b="1" dirty="0" err="1"/>
              <a:t>keylogger</a:t>
            </a:r>
            <a:r>
              <a:rPr lang="en-US" sz="2000" b="1" dirty="0"/>
              <a:t> software with lower privileges than it has</a:t>
            </a:r>
            <a:r>
              <a:rPr lang="en-US" sz="2000" dirty="0"/>
              <a:t>. </a:t>
            </a:r>
          </a:p>
          <a:p>
            <a:pPr marL="0" indent="0">
              <a:buNone/>
            </a:pPr>
            <a:br>
              <a:rPr lang="en-US" dirty="0"/>
            </a:br>
            <a:endParaRPr lang="en-GB" dirty="0"/>
          </a:p>
        </p:txBody>
      </p:sp>
    </p:spTree>
    <p:extLst>
      <p:ext uri="{BB962C8B-B14F-4D97-AF65-F5344CB8AC3E}">
        <p14:creationId xmlns:p14="http://schemas.microsoft.com/office/powerpoint/2010/main" val="1610444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50"/>
                </a:solidFill>
              </a:rPr>
              <a:t>detection</a:t>
            </a:r>
            <a:endParaRPr lang="en-GB" dirty="0">
              <a:solidFill>
                <a:srgbClr val="00B050"/>
              </a:solidFill>
            </a:endParaRPr>
          </a:p>
        </p:txBody>
      </p:sp>
      <p:sp>
        <p:nvSpPr>
          <p:cNvPr id="3" name="Content Placeholder 2"/>
          <p:cNvSpPr>
            <a:spLocks noGrp="1"/>
          </p:cNvSpPr>
          <p:nvPr>
            <p:ph idx="1"/>
          </p:nvPr>
        </p:nvSpPr>
        <p:spPr/>
        <p:txBody>
          <a:bodyPr>
            <a:normAutofit/>
          </a:bodyPr>
          <a:lstStyle/>
          <a:p>
            <a:r>
              <a:rPr lang="en-US" sz="2400" b="1" dirty="0"/>
              <a:t>Using </a:t>
            </a:r>
            <a:r>
              <a:rPr lang="en-US" sz="2400" dirty="0"/>
              <a:t>a </a:t>
            </a:r>
            <a:r>
              <a:rPr lang="en-US" sz="2400" b="1" dirty="0"/>
              <a:t>network monitor will ensure the user is notified each time </a:t>
            </a:r>
            <a:r>
              <a:rPr lang="en-US" sz="2400" dirty="0"/>
              <a:t>an </a:t>
            </a:r>
            <a:r>
              <a:rPr lang="en-US" sz="2400" b="1" dirty="0"/>
              <a:t>application tries </a:t>
            </a:r>
            <a:r>
              <a:rPr lang="en-US" sz="2400" dirty="0"/>
              <a:t>to </a:t>
            </a:r>
            <a:r>
              <a:rPr lang="en-US" sz="2400" b="1" dirty="0"/>
              <a:t>make a network connection, giving a security team the opportunity to stop any possible </a:t>
            </a:r>
            <a:r>
              <a:rPr lang="en-US" sz="2400" b="1" dirty="0" err="1"/>
              <a:t>keylogger</a:t>
            </a:r>
            <a:r>
              <a:rPr lang="en-US" sz="2400" b="1" dirty="0"/>
              <a:t> activity</a:t>
            </a:r>
            <a:r>
              <a:rPr lang="en-US" sz="2400" dirty="0"/>
              <a:t>. </a:t>
            </a:r>
          </a:p>
          <a:p>
            <a:r>
              <a:rPr lang="en-US" sz="2400" b="1" dirty="0"/>
              <a:t>Checking the </a:t>
            </a:r>
            <a:r>
              <a:rPr lang="en-US" sz="2400" dirty="0"/>
              <a:t>system's </a:t>
            </a:r>
            <a:r>
              <a:rPr lang="en-US" sz="2400" b="1" dirty="0"/>
              <a:t>Task Manager can also help with the detection of a </a:t>
            </a:r>
            <a:r>
              <a:rPr lang="en-US" sz="2400" b="1" dirty="0" err="1"/>
              <a:t>keylogger</a:t>
            </a:r>
            <a:r>
              <a:rPr lang="en-US" sz="2400" b="1" dirty="0"/>
              <a:t>.</a:t>
            </a:r>
          </a:p>
          <a:p>
            <a:r>
              <a:rPr lang="en-US" sz="2400" b="1" dirty="0"/>
              <a:t> However, since </a:t>
            </a:r>
            <a:r>
              <a:rPr lang="en-US" sz="2400" b="1" dirty="0" err="1"/>
              <a:t>keyloggers</a:t>
            </a:r>
            <a:r>
              <a:rPr lang="en-US" sz="2400" b="1" dirty="0"/>
              <a:t> can manipulate </a:t>
            </a:r>
            <a:r>
              <a:rPr lang="en-US" sz="2400" dirty="0"/>
              <a:t>an </a:t>
            </a:r>
            <a:r>
              <a:rPr lang="en-US" sz="2400" b="1" dirty="0"/>
              <a:t>operating system kernel</a:t>
            </a:r>
            <a:r>
              <a:rPr lang="en-US" sz="2400" dirty="0"/>
              <a:t>, </a:t>
            </a:r>
            <a:r>
              <a:rPr lang="en-US" sz="2400" b="1" dirty="0"/>
              <a:t>examining the </a:t>
            </a:r>
            <a:r>
              <a:rPr lang="en-US" sz="2400" dirty="0"/>
              <a:t>Task </a:t>
            </a:r>
            <a:r>
              <a:rPr lang="en-US" sz="2400" b="1" dirty="0"/>
              <a:t>Manager isn't necessarily enough </a:t>
            </a:r>
            <a:r>
              <a:rPr lang="en-US" sz="2400" dirty="0"/>
              <a:t>to </a:t>
            </a:r>
            <a:r>
              <a:rPr lang="en-US" sz="2400" b="1" dirty="0"/>
              <a:t>detect a </a:t>
            </a:r>
            <a:r>
              <a:rPr lang="en-US" sz="2400" b="1" dirty="0" err="1"/>
              <a:t>keylogger</a:t>
            </a:r>
            <a:r>
              <a:rPr lang="en-US" sz="2400" b="1" dirty="0"/>
              <a:t>, so it's better </a:t>
            </a:r>
            <a:r>
              <a:rPr lang="en-US" sz="2400" dirty="0"/>
              <a:t>to </a:t>
            </a:r>
            <a:r>
              <a:rPr lang="en-US" sz="2400" b="1" dirty="0"/>
              <a:t>use an anti-</a:t>
            </a:r>
            <a:r>
              <a:rPr lang="en-US" sz="2400" b="1" dirty="0" err="1"/>
              <a:t>keylogger</a:t>
            </a:r>
            <a:r>
              <a:rPr lang="en-US" sz="2400" dirty="0"/>
              <a:t>. </a:t>
            </a:r>
            <a:br>
              <a:rPr lang="en-US" dirty="0"/>
            </a:br>
            <a:endParaRPr lang="en-GB" dirty="0"/>
          </a:p>
        </p:txBody>
      </p:sp>
    </p:spTree>
    <p:extLst>
      <p:ext uri="{BB962C8B-B14F-4D97-AF65-F5344CB8AC3E}">
        <p14:creationId xmlns:p14="http://schemas.microsoft.com/office/powerpoint/2010/main" val="3803160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4000" b="1" dirty="0">
                <a:solidFill>
                  <a:srgbClr val="1CADE4"/>
                </a:solidFill>
                <a:latin typeface="Arial" panose="020B0604020202020204" pitchFamily="34" charset="0"/>
                <a:cs typeface="Arial" panose="020B0604020202020204" pitchFamily="34" charset="0"/>
              </a:rPr>
              <a:t>KEYLOGGER PYTHON SCRIPT:</a:t>
            </a:r>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232452"/>
            <a:ext cx="11029615" cy="5148683"/>
          </a:xfrm>
        </p:spPr>
        <p:txBody>
          <a:bodyPr anchor="t">
            <a:normAutofit/>
          </a:bodyPr>
          <a:lstStyle/>
          <a:p>
            <a:pPr lvl="1">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a:t>
            </a:r>
            <a:r>
              <a:rPr lang="en-US" sz="2400" b="0" i="0" dirty="0">
                <a:solidFill>
                  <a:srgbClr val="0D0D0D"/>
                </a:solidFill>
                <a:effectLst/>
                <a:latin typeface="Times New Roman" panose="02020603050405020304" pitchFamily="18" charset="0"/>
                <a:cs typeface="Times New Roman" panose="02020603050405020304" pitchFamily="18" charset="0"/>
              </a:rPr>
              <a:t>n today's digital age, keyloggers are a major cybersecurity concern. These stealthy software tools silently record keystrokes on users' computers, capturing sensitive information like passwords and credit card details without their knowledge. This poses serious risks such as identity theft and financial loss. Despite being hard to detect, individuals and organizations can mitigate this threat by using robust antivirus software, practicing good security habits, and employing advanced security measures like endpoint detection and response solutions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solidFill>
                  <a:srgbClr val="002060"/>
                </a:solidFill>
              </a:rPr>
              <a:t>Python code implementation</a:t>
            </a:r>
            <a:endParaRPr lang="en-GB" sz="3200" dirty="0">
              <a:solidFill>
                <a:srgbClr val="00206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9660" y="1301750"/>
            <a:ext cx="8312679" cy="4673600"/>
          </a:xfrm>
        </p:spPr>
      </p:pic>
    </p:spTree>
    <p:extLst>
      <p:ext uri="{BB962C8B-B14F-4D97-AF65-F5344CB8AC3E}">
        <p14:creationId xmlns:p14="http://schemas.microsoft.com/office/powerpoint/2010/main" val="4053157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57F628-21B8-9FD9-E6CE-0EF844719B6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3BDCA8C-8420-31D4-148E-56369ED23EC4}"/>
              </a:ext>
            </a:extLst>
          </p:cNvPr>
          <p:cNvSpPr>
            <a:spLocks noGrp="1"/>
          </p:cNvSpPr>
          <p:nvPr>
            <p:ph type="title"/>
          </p:nvPr>
        </p:nvSpPr>
        <p:spPr/>
        <p:txBody>
          <a:bodyPr>
            <a:noAutofit/>
          </a:bodyPr>
          <a:lstStyle/>
          <a:p>
            <a:r>
              <a:rPr lang="en-US" sz="3200" b="1" dirty="0">
                <a:solidFill>
                  <a:srgbClr val="002060"/>
                </a:solidFill>
                <a:latin typeface="Arial" panose="020B0604020202020204" pitchFamily="34" charset="0"/>
                <a:cs typeface="Arial" panose="020B0604020202020204" pitchFamily="34" charset="0"/>
              </a:rPr>
              <a:t>OUTPUT</a:t>
            </a:r>
          </a:p>
        </p:txBody>
      </p:sp>
      <p:sp>
        <p:nvSpPr>
          <p:cNvPr id="2" name="Content Placeholder 1">
            <a:extLst>
              <a:ext uri="{FF2B5EF4-FFF2-40B4-BE49-F238E27FC236}">
                <a16:creationId xmlns:a16="http://schemas.microsoft.com/office/drawing/2014/main" id="{E8534A25-73E8-7641-6E9C-0A346C0898A9}"/>
              </a:ext>
            </a:extLst>
          </p:cNvPr>
          <p:cNvSpPr>
            <a:spLocks noGrp="1"/>
          </p:cNvSpPr>
          <p:nvPr>
            <p:ph idx="1"/>
          </p:nvPr>
        </p:nvSpPr>
        <p:spPr>
          <a:xfrm>
            <a:off x="88490" y="1347020"/>
            <a:ext cx="11975691" cy="4975122"/>
          </a:xfrm>
        </p:spPr>
        <p:txBody>
          <a:bodyPr anchor="t">
            <a:normAutofit/>
          </a:bodyPr>
          <a:lstStyle/>
          <a:p>
            <a:pPr lvl="1">
              <a:buFont typeface="Wingdings" panose="05000000000000000000" pitchFamily="2" charset="2"/>
              <a:buChar char="ü"/>
            </a:pPr>
            <a:endParaRPr lang="en-IN" sz="24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0FBE9E1A-29B9-94A0-FCC1-90EA94A26280}"/>
              </a:ext>
            </a:extLst>
          </p:cNvPr>
          <p:cNvSpPr/>
          <p:nvPr/>
        </p:nvSpPr>
        <p:spPr>
          <a:xfrm>
            <a:off x="127819" y="1364226"/>
            <a:ext cx="5761704" cy="4889090"/>
          </a:xfrm>
          <a:prstGeom prst="rect">
            <a:avLst/>
          </a:prstGeom>
          <a:blipFill dpi="0" rotWithShape="1">
            <a:blip r:embed="rId2">
              <a:extLst>
                <a:ext uri="{BEBA8EAE-BF5A-486C-A8C5-ECC9F3942E4B}">
                  <a14:imgProps xmlns:a14="http://schemas.microsoft.com/office/drawing/2010/main">
                    <a14:imgLayer r:embed="rId3">
                      <a14:imgEffect>
                        <a14:sharpenSoften amount="34000"/>
                      </a14:imgEffect>
                      <a14:imgEffect>
                        <a14:brightnessContrast contrast="15000"/>
                      </a14:imgEffect>
                    </a14:imgLayer>
                  </a14:imgProps>
                </a:ex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aa-ET" dirty="0"/>
          </a:p>
        </p:txBody>
      </p:sp>
      <p:sp>
        <p:nvSpPr>
          <p:cNvPr id="7" name="Rectangle 6">
            <a:extLst>
              <a:ext uri="{FF2B5EF4-FFF2-40B4-BE49-F238E27FC236}">
                <a16:creationId xmlns:a16="http://schemas.microsoft.com/office/drawing/2014/main" id="{01162636-F545-55CB-94C8-05596E07639D}"/>
              </a:ext>
            </a:extLst>
          </p:cNvPr>
          <p:cNvSpPr/>
          <p:nvPr/>
        </p:nvSpPr>
        <p:spPr>
          <a:xfrm>
            <a:off x="5958348" y="1347020"/>
            <a:ext cx="6145162" cy="4906296"/>
          </a:xfrm>
          <a:prstGeom prst="rect">
            <a:avLst/>
          </a:prstGeom>
          <a:blipFill dpi="0" rotWithShape="1">
            <a:blip r:embed="rId4">
              <a:extLst>
                <a:ext uri="{BEBA8EAE-BF5A-486C-A8C5-ECC9F3942E4B}">
                  <a14:imgProps xmlns:a14="http://schemas.microsoft.com/office/drawing/2010/main">
                    <a14:imgLayer r:embed="rId5">
                      <a14:imgEffect>
                        <a14:sharpenSoften amount="24000"/>
                      </a14:imgEffect>
                      <a14:imgEffect>
                        <a14:brightnessContrast contrast="15000"/>
                      </a14:imgEffect>
                    </a14:imgLayer>
                  </a14:imgProps>
                </a:ex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aa-ET" dirty="0"/>
          </a:p>
        </p:txBody>
      </p:sp>
    </p:spTree>
    <p:extLst>
      <p:ext uri="{BB962C8B-B14F-4D97-AF65-F5344CB8AC3E}">
        <p14:creationId xmlns:p14="http://schemas.microsoft.com/office/powerpoint/2010/main" val="1572044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solidFill>
                  <a:srgbClr val="0070C0"/>
                </a:solidFill>
              </a:rPr>
              <a:t>protection</a:t>
            </a:r>
            <a:endParaRPr lang="en-GB" sz="3200" dirty="0">
              <a:solidFill>
                <a:srgbClr val="0070C0"/>
              </a:solidFill>
            </a:endParaRPr>
          </a:p>
        </p:txBody>
      </p:sp>
      <p:sp>
        <p:nvSpPr>
          <p:cNvPr id="3" name="Content Placeholder 2"/>
          <p:cNvSpPr>
            <a:spLocks noGrp="1"/>
          </p:cNvSpPr>
          <p:nvPr>
            <p:ph idx="1"/>
          </p:nvPr>
        </p:nvSpPr>
        <p:spPr/>
        <p:txBody>
          <a:bodyPr/>
          <a:lstStyle/>
          <a:p>
            <a:r>
              <a:rPr lang="en-US" sz="2400" b="1" dirty="0"/>
              <a:t>Monitoring software and antivirus software can also keep track of a system's health and help prevent </a:t>
            </a:r>
            <a:r>
              <a:rPr lang="en-US" sz="2400" b="1" dirty="0" err="1"/>
              <a:t>keyloggers</a:t>
            </a:r>
            <a:r>
              <a:rPr lang="en-US" sz="2400" dirty="0"/>
              <a:t>. </a:t>
            </a:r>
          </a:p>
          <a:p>
            <a:r>
              <a:rPr lang="en-US" sz="2400" b="1" dirty="0"/>
              <a:t>Extra precautions include using a security token as part of two-factor authentication to ensure an attacker cannot use </a:t>
            </a:r>
            <a:r>
              <a:rPr lang="en-US" sz="2400" dirty="0"/>
              <a:t>a </a:t>
            </a:r>
            <a:r>
              <a:rPr lang="en-US" sz="2400" b="1" dirty="0"/>
              <a:t>stolen password alone to log in </a:t>
            </a:r>
            <a:r>
              <a:rPr lang="en-US" sz="2400" dirty="0"/>
              <a:t>to a user's </a:t>
            </a:r>
            <a:r>
              <a:rPr lang="en-US" sz="2400" b="1" dirty="0"/>
              <a:t>account</a:t>
            </a:r>
            <a:r>
              <a:rPr lang="en-US" sz="2400" dirty="0"/>
              <a:t>, </a:t>
            </a:r>
            <a:r>
              <a:rPr lang="en-US" sz="2400" b="1" dirty="0"/>
              <a:t>or using an onscreen keyboard and voice-to-text software to circumvent using a physical keyboard</a:t>
            </a:r>
            <a:r>
              <a:rPr lang="en-US" sz="2400" dirty="0"/>
              <a:t>.</a:t>
            </a:r>
          </a:p>
          <a:p>
            <a:r>
              <a:rPr lang="en-US" sz="2400" dirty="0"/>
              <a:t> </a:t>
            </a:r>
            <a:r>
              <a:rPr lang="en-US" sz="2400" b="1" dirty="0"/>
              <a:t>Application </a:t>
            </a:r>
            <a:r>
              <a:rPr lang="en-US" sz="2400" b="1" dirty="0" err="1"/>
              <a:t>allowlisting</a:t>
            </a:r>
            <a:r>
              <a:rPr lang="en-US" sz="2400" b="1" dirty="0"/>
              <a:t> can also be used to allow only documented</a:t>
            </a:r>
            <a:r>
              <a:rPr lang="en-US" sz="2400" dirty="0"/>
              <a:t>, </a:t>
            </a:r>
            <a:r>
              <a:rPr lang="en-US" sz="2400" b="1" dirty="0"/>
              <a:t>authorized programs to run on a system</a:t>
            </a:r>
            <a:r>
              <a:rPr lang="en-US" b="1" dirty="0"/>
              <a:t>.</a:t>
            </a:r>
            <a:endParaRPr lang="en-GB" dirty="0"/>
          </a:p>
        </p:txBody>
      </p:sp>
    </p:spTree>
    <p:extLst>
      <p:ext uri="{BB962C8B-B14F-4D97-AF65-F5344CB8AC3E}">
        <p14:creationId xmlns:p14="http://schemas.microsoft.com/office/powerpoint/2010/main" val="4015669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rgbClr val="0070C0"/>
                </a:solidFill>
              </a:rPr>
              <a:t>protection</a:t>
            </a:r>
            <a:endParaRPr lang="en-GB" sz="3600" dirty="0">
              <a:solidFill>
                <a:srgbClr val="0070C0"/>
              </a:solidFill>
            </a:endParaRPr>
          </a:p>
        </p:txBody>
      </p:sp>
      <p:sp>
        <p:nvSpPr>
          <p:cNvPr id="3" name="Content Placeholder 2"/>
          <p:cNvSpPr>
            <a:spLocks noGrp="1"/>
          </p:cNvSpPr>
          <p:nvPr>
            <p:ph idx="1"/>
          </p:nvPr>
        </p:nvSpPr>
        <p:spPr/>
        <p:txBody>
          <a:bodyPr>
            <a:normAutofit/>
          </a:bodyPr>
          <a:lstStyle/>
          <a:p>
            <a:r>
              <a:rPr lang="en-US" sz="2400" b="1" dirty="0"/>
              <a:t>While visual inspection can identify hardware </a:t>
            </a:r>
            <a:r>
              <a:rPr lang="en-US" sz="2400" b="1" dirty="0" err="1"/>
              <a:t>keyloggers</a:t>
            </a:r>
            <a:r>
              <a:rPr lang="en-US" sz="2400" dirty="0"/>
              <a:t>, </a:t>
            </a:r>
            <a:r>
              <a:rPr lang="en-US" sz="2400" b="1" dirty="0"/>
              <a:t>it is impractical and time-consuming to </a:t>
            </a:r>
            <a:r>
              <a:rPr lang="en-US" sz="2400" dirty="0"/>
              <a:t>implement </a:t>
            </a:r>
            <a:r>
              <a:rPr lang="en-US" sz="2400" b="1" dirty="0"/>
              <a:t>on a large scale</a:t>
            </a:r>
            <a:r>
              <a:rPr lang="en-US" sz="2400" dirty="0"/>
              <a:t>. </a:t>
            </a:r>
            <a:r>
              <a:rPr lang="en-US" sz="2400" b="1" dirty="0"/>
              <a:t>Instead, using a firewall can provide better protection by discovering and preventing the transfer of keystroke information from the victim's keyboard to the attacker</a:t>
            </a:r>
            <a:r>
              <a:rPr lang="en-US" sz="2400" dirty="0"/>
              <a:t>. </a:t>
            </a:r>
          </a:p>
          <a:p>
            <a:r>
              <a:rPr lang="en-US" sz="2400" b="1" dirty="0"/>
              <a:t>Password managers that automatically fill in username and password fields can help protect against </a:t>
            </a:r>
            <a:r>
              <a:rPr lang="en-US" sz="2400" b="1" dirty="0" err="1"/>
              <a:t>keyloggers</a:t>
            </a:r>
            <a:r>
              <a:rPr lang="en-US" sz="2400" dirty="0"/>
              <a:t>. </a:t>
            </a:r>
            <a:endParaRPr lang="en-GB" sz="2400" dirty="0"/>
          </a:p>
        </p:txBody>
      </p:sp>
    </p:spTree>
    <p:extLst>
      <p:ext uri="{BB962C8B-B14F-4D97-AF65-F5344CB8AC3E}">
        <p14:creationId xmlns:p14="http://schemas.microsoft.com/office/powerpoint/2010/main" val="3655285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91382"/>
            <a:ext cx="11613485" cy="5559970"/>
          </a:xfrm>
        </p:spPr>
        <p:txBody>
          <a:bodyPr vert="horz" lIns="91440" tIns="45720" rIns="91440" bIns="45720" rtlCol="0" anchor="t">
            <a:noAutofit/>
          </a:bodyPr>
          <a:lstStyle/>
          <a:p>
            <a:r>
              <a:rPr lang="en-US" sz="1800" dirty="0"/>
              <a:t> </a:t>
            </a:r>
            <a:r>
              <a:rPr lang="en-US" sz="1800" b="1" dirty="0"/>
              <a:t>Use antivirus software</a:t>
            </a:r>
            <a:r>
              <a:rPr lang="en-US" sz="1800" dirty="0"/>
              <a:t>: </a:t>
            </a:r>
            <a:r>
              <a:rPr lang="en-US" sz="1800" b="1" dirty="0"/>
              <a:t>Antivirus </a:t>
            </a:r>
            <a:endParaRPr lang="en-US" sz="1800" dirty="0"/>
          </a:p>
          <a:p>
            <a:r>
              <a:rPr lang="en-US" sz="1800" b="1" dirty="0"/>
              <a:t>software can identify and remove malware faster than you can manually</a:t>
            </a:r>
            <a:r>
              <a:rPr lang="en-US" sz="1800" dirty="0"/>
              <a:t>, and </a:t>
            </a:r>
            <a:r>
              <a:rPr lang="en-US" sz="1800" b="1" dirty="0"/>
              <a:t>is the gold standard for preventing </a:t>
            </a:r>
            <a:r>
              <a:rPr lang="en-US" sz="1800" b="1" dirty="0" err="1"/>
              <a:t>keyloggers</a:t>
            </a:r>
            <a:r>
              <a:rPr lang="en-US" sz="1800" dirty="0"/>
              <a:t>. </a:t>
            </a:r>
          </a:p>
          <a:p>
            <a:r>
              <a:rPr lang="en-US" sz="1800" dirty="0"/>
              <a:t>• </a:t>
            </a:r>
            <a:r>
              <a:rPr lang="en-US" sz="1800" b="1" dirty="0"/>
              <a:t>Update your system: System </a:t>
            </a:r>
            <a:r>
              <a:rPr lang="en-US" sz="1800" dirty="0"/>
              <a:t>updates </a:t>
            </a:r>
            <a:r>
              <a:rPr lang="en-US" sz="1800" b="1" dirty="0"/>
              <a:t>to your operating system and applications keep malicious users from exploiting known issues</a:t>
            </a:r>
            <a:r>
              <a:rPr lang="en-US" sz="1800" dirty="0"/>
              <a:t>. </a:t>
            </a:r>
          </a:p>
          <a:p>
            <a:r>
              <a:rPr lang="en-US" sz="1800" dirty="0"/>
              <a:t>• </a:t>
            </a:r>
            <a:r>
              <a:rPr lang="en-US" sz="1800" b="1" dirty="0"/>
              <a:t>Use a password manager: A </a:t>
            </a:r>
            <a:r>
              <a:rPr lang="en-US" sz="1800" dirty="0"/>
              <a:t>password </a:t>
            </a:r>
            <a:r>
              <a:rPr lang="en-US" sz="1800" b="1" dirty="0"/>
              <a:t>manager stores passwords from all your accounts so you only need to remember the master password</a:t>
            </a:r>
            <a:r>
              <a:rPr lang="en-US" sz="1800" dirty="0"/>
              <a:t>. </a:t>
            </a:r>
          </a:p>
          <a:p>
            <a:r>
              <a:rPr lang="en-US" sz="1800" dirty="0"/>
              <a:t>• </a:t>
            </a:r>
            <a:r>
              <a:rPr lang="en-US" sz="1800" b="1" dirty="0"/>
              <a:t>Use two-factor authentication</a:t>
            </a:r>
            <a:r>
              <a:rPr lang="en-US" sz="1800" dirty="0"/>
              <a:t>: </a:t>
            </a:r>
            <a:r>
              <a:rPr lang="en-US" sz="1800" b="1" dirty="0"/>
              <a:t>Two- </a:t>
            </a:r>
            <a:endParaRPr lang="en-US" sz="1800" dirty="0"/>
          </a:p>
          <a:p>
            <a:r>
              <a:rPr lang="en-US" sz="1800" b="1" dirty="0"/>
              <a:t>factor identification adds an additional step when logging into an account or </a:t>
            </a:r>
            <a:r>
              <a:rPr lang="en-US" sz="1800" dirty="0"/>
              <a:t>device, </a:t>
            </a:r>
            <a:r>
              <a:rPr lang="en-US" sz="1800" b="1" dirty="0"/>
              <a:t>requiring a temporary PIN or fingerprint to verify that you </a:t>
            </a:r>
            <a:r>
              <a:rPr lang="en-US" sz="1800" dirty="0"/>
              <a:t>own the </a:t>
            </a:r>
          </a:p>
          <a:p>
            <a:r>
              <a:rPr lang="en-US" sz="1800" b="1" dirty="0"/>
              <a:t>account you're logging into</a:t>
            </a:r>
            <a:r>
              <a:rPr lang="en-US" sz="1800" dirty="0"/>
              <a:t>. </a:t>
            </a:r>
          </a:p>
          <a:p>
            <a:r>
              <a:rPr lang="en-US" sz="1800" dirty="0"/>
              <a:t>• </a:t>
            </a:r>
            <a:r>
              <a:rPr lang="en-US" sz="1800" b="1" dirty="0"/>
              <a:t>Always read your terms of </a:t>
            </a:r>
            <a:endParaRPr lang="en-US" sz="1800" dirty="0"/>
          </a:p>
          <a:p>
            <a:r>
              <a:rPr lang="en-US" sz="1800" b="1" dirty="0"/>
              <a:t>service: Before accepting any terms of service or contracts</a:t>
            </a:r>
            <a:r>
              <a:rPr lang="en-US" sz="1800" dirty="0"/>
              <a:t>, </a:t>
            </a:r>
            <a:r>
              <a:rPr lang="en-US" sz="1800" b="1" dirty="0"/>
              <a:t>make sure you know what you're agreeing to</a:t>
            </a:r>
            <a:r>
              <a:rPr lang="en-US" sz="1800" dirty="0"/>
              <a:t>. </a:t>
            </a:r>
          </a:p>
          <a:p>
            <a:r>
              <a:rPr lang="en-US" sz="1800" dirty="0"/>
              <a:t>• </a:t>
            </a:r>
            <a:r>
              <a:rPr lang="en-US" sz="1800" b="1" dirty="0"/>
              <a:t>Keep your passwords long and complex: Avoid using the same password for different services</a:t>
            </a:r>
            <a:r>
              <a:rPr lang="en-US" sz="1800" dirty="0"/>
              <a:t>. </a:t>
            </a:r>
          </a:p>
        </p:txBody>
      </p:sp>
    </p:spTree>
    <p:extLst>
      <p:ext uri="{BB962C8B-B14F-4D97-AF65-F5344CB8AC3E}">
        <p14:creationId xmlns:p14="http://schemas.microsoft.com/office/powerpoint/2010/main" val="3210358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908591"/>
          </a:xfrm>
        </p:spPr>
        <p:txBody>
          <a:bodyPr>
            <a:normAutofit/>
          </a:bodyPr>
          <a:lstStyle/>
          <a:p>
            <a:r>
              <a:rPr lang="en-US" sz="4000" b="1" dirty="0">
                <a:solidFill>
                  <a:srgbClr val="1CADE4"/>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978877" y="1294228"/>
            <a:ext cx="11019020" cy="5563771"/>
          </a:xfrm>
        </p:spPr>
        <p:txBody>
          <a:bodyPr vert="horz" lIns="91440" tIns="45720" rIns="91440" bIns="45720" rtlCol="0" anchor="t">
            <a:noAutofit/>
          </a:bodyPr>
          <a:lstStyle/>
          <a:p>
            <a:pPr marL="457200" indent="-457200">
              <a:buFont typeface="+mj-lt"/>
              <a:buAutoNum type="arabicPeriod"/>
            </a:pPr>
            <a:r>
              <a:rPr lang="en-US" sz="1800" b="1" dirty="0">
                <a:latin typeface="Times New Roman" panose="02020603050405020304" pitchFamily="18" charset="0"/>
                <a:ea typeface="+mn-lt"/>
                <a:cs typeface="Times New Roman" panose="02020603050405020304" pitchFamily="18" charset="0"/>
              </a:rPr>
              <a:t>Problem Statement </a:t>
            </a:r>
            <a:endParaRPr lang="en-US" sz="1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800" b="1" dirty="0">
                <a:latin typeface="Times New Roman" panose="02020603050405020304" pitchFamily="18" charset="0"/>
                <a:ea typeface="+mn-lt"/>
                <a:cs typeface="Times New Roman" panose="02020603050405020304" pitchFamily="18" charset="0"/>
              </a:rPr>
              <a:t> System &amp; </a:t>
            </a:r>
            <a:r>
              <a:rPr lang="en-US" sz="1800" b="1" dirty="0" err="1">
                <a:latin typeface="Times New Roman" panose="02020603050405020304" pitchFamily="18" charset="0"/>
                <a:ea typeface="+mn-lt"/>
                <a:cs typeface="Times New Roman" panose="02020603050405020304" pitchFamily="18" charset="0"/>
              </a:rPr>
              <a:t>Iphone</a:t>
            </a:r>
            <a:r>
              <a:rPr lang="en-US" sz="1800" b="1" dirty="0">
                <a:latin typeface="Times New Roman" panose="02020603050405020304" pitchFamily="18" charset="0"/>
                <a:ea typeface="+mn-lt"/>
                <a:cs typeface="Times New Roman" panose="02020603050405020304" pitchFamily="18" charset="0"/>
              </a:rPr>
              <a:t> Approach</a:t>
            </a:r>
            <a:endParaRPr lang="en-US" sz="1800" dirty="0">
              <a:latin typeface="Times New Roman" panose="02020603050405020304" pitchFamily="18" charset="0"/>
              <a:ea typeface="+mn-lt"/>
              <a:cs typeface="Times New Roman" panose="02020603050405020304" pitchFamily="18" charset="0"/>
            </a:endParaRPr>
          </a:p>
          <a:p>
            <a:pPr marL="342900" indent="-342900">
              <a:buFont typeface="+mj-lt"/>
              <a:buAutoNum type="arabicPeriod"/>
            </a:pPr>
            <a:r>
              <a:rPr lang="en-US" sz="1800" b="1" dirty="0">
                <a:latin typeface="Times New Roman" panose="02020603050405020304" pitchFamily="18" charset="0"/>
                <a:ea typeface="+mn-lt"/>
                <a:cs typeface="Times New Roman" panose="02020603050405020304" pitchFamily="18" charset="0"/>
              </a:rPr>
              <a:t>Algorithm &amp; </a:t>
            </a:r>
            <a:r>
              <a:rPr lang="en-US" sz="1800" b="1" dirty="0" err="1">
                <a:latin typeface="Times New Roman" panose="02020603050405020304" pitchFamily="18" charset="0"/>
                <a:ea typeface="+mn-lt"/>
                <a:cs typeface="Times New Roman" panose="02020603050405020304" pitchFamily="18" charset="0"/>
              </a:rPr>
              <a:t>Deploymen</a:t>
            </a:r>
            <a:endParaRPr lang="en-US" sz="1800" b="1" dirty="0">
              <a:latin typeface="Times New Roman" panose="02020603050405020304" pitchFamily="18" charset="0"/>
              <a:ea typeface="+mn-lt"/>
              <a:cs typeface="Times New Roman" panose="02020603050405020304" pitchFamily="18" charset="0"/>
            </a:endParaRPr>
          </a:p>
          <a:p>
            <a:pPr marL="457200" indent="-457200">
              <a:buFont typeface="+mj-lt"/>
              <a:buAutoNum type="arabicPeriod"/>
            </a:pPr>
            <a:r>
              <a:rPr lang="en-US" sz="2000" b="1" dirty="0">
                <a:latin typeface="Times New Roman" panose="02020603050405020304" pitchFamily="18" charset="0"/>
                <a:ea typeface="+mn-lt"/>
                <a:cs typeface="Times New Roman" panose="02020603050405020304" pitchFamily="18" charset="0"/>
              </a:rPr>
              <a:t>Types of </a:t>
            </a:r>
            <a:r>
              <a:rPr lang="en-US" sz="2000" b="1" dirty="0" err="1">
                <a:latin typeface="Times New Roman" panose="02020603050405020304" pitchFamily="18" charset="0"/>
                <a:ea typeface="+mn-lt"/>
                <a:cs typeface="Times New Roman" panose="02020603050405020304" pitchFamily="18" charset="0"/>
              </a:rPr>
              <a:t>keyloggers</a:t>
            </a:r>
            <a:endParaRPr lang="en-US" sz="2000" b="1" dirty="0">
              <a:latin typeface="Times New Roman" panose="02020603050405020304" pitchFamily="18" charset="0"/>
              <a:ea typeface="+mn-lt"/>
              <a:cs typeface="Times New Roman" panose="02020603050405020304" pitchFamily="18" charset="0"/>
            </a:endParaRPr>
          </a:p>
          <a:p>
            <a:pPr marL="457200" indent="-457200">
              <a:buFont typeface="+mj-lt"/>
              <a:buAutoNum type="arabicPeriod"/>
            </a:pPr>
            <a:r>
              <a:rPr lang="en-US" sz="2000" b="1" dirty="0">
                <a:latin typeface="Times New Roman" panose="02020603050405020304" pitchFamily="18" charset="0"/>
                <a:ea typeface="+mn-lt"/>
                <a:cs typeface="Times New Roman" panose="02020603050405020304" pitchFamily="18" charset="0"/>
              </a:rPr>
              <a:t>Working</a:t>
            </a:r>
          </a:p>
          <a:p>
            <a:pPr marL="457200" indent="-457200">
              <a:buFont typeface="+mj-lt"/>
              <a:buAutoNum type="arabicPeriod"/>
            </a:pPr>
            <a:r>
              <a:rPr lang="en-US" sz="2000" b="1" dirty="0" err="1">
                <a:latin typeface="Times New Roman" panose="02020603050405020304" pitchFamily="18" charset="0"/>
                <a:ea typeface="+mn-lt"/>
                <a:cs typeface="Times New Roman" panose="02020603050405020304" pitchFamily="18" charset="0"/>
              </a:rPr>
              <a:t>Detecion</a:t>
            </a:r>
            <a:endParaRPr lang="en-US" sz="2000" b="1" dirty="0">
              <a:latin typeface="Times New Roman" panose="02020603050405020304" pitchFamily="18" charset="0"/>
              <a:ea typeface="+mn-lt"/>
              <a:cs typeface="Times New Roman" panose="02020603050405020304" pitchFamily="18" charset="0"/>
            </a:endParaRPr>
          </a:p>
          <a:p>
            <a:pPr marL="457200" indent="-457200">
              <a:buFont typeface="+mj-lt"/>
              <a:buAutoNum type="arabicPeriod"/>
            </a:pPr>
            <a:r>
              <a:rPr lang="en-US" sz="2000" b="1" dirty="0" err="1">
                <a:latin typeface="Times New Roman" panose="02020603050405020304" pitchFamily="18" charset="0"/>
                <a:ea typeface="+mn-lt"/>
                <a:cs typeface="Times New Roman" panose="02020603050405020304" pitchFamily="18" charset="0"/>
              </a:rPr>
              <a:t>Keylogger</a:t>
            </a:r>
            <a:r>
              <a:rPr lang="en-US" sz="2000" b="1" dirty="0">
                <a:latin typeface="Times New Roman" panose="02020603050405020304" pitchFamily="18" charset="0"/>
                <a:ea typeface="+mn-lt"/>
                <a:cs typeface="Times New Roman" panose="02020603050405020304" pitchFamily="18" charset="0"/>
              </a:rPr>
              <a:t> Python Script</a:t>
            </a:r>
          </a:p>
          <a:p>
            <a:pPr marL="457200" indent="-457200">
              <a:buFont typeface="+mj-lt"/>
              <a:buAutoNum type="arabicPeriod"/>
            </a:pPr>
            <a:r>
              <a:rPr lang="en-US" sz="2000" b="1" dirty="0">
                <a:latin typeface="Times New Roman" panose="02020603050405020304" pitchFamily="18" charset="0"/>
                <a:ea typeface="+mn-lt"/>
                <a:cs typeface="Times New Roman" panose="02020603050405020304" pitchFamily="18" charset="0"/>
              </a:rPr>
              <a:t>Output </a:t>
            </a:r>
          </a:p>
          <a:p>
            <a:pPr marL="457200" indent="-457200">
              <a:buFont typeface="+mj-lt"/>
              <a:buAutoNum type="arabicPeriod"/>
            </a:pPr>
            <a:r>
              <a:rPr lang="en-US" sz="2000" b="1" dirty="0">
                <a:latin typeface="Times New Roman" panose="02020603050405020304" pitchFamily="18" charset="0"/>
                <a:ea typeface="+mn-lt"/>
                <a:cs typeface="Times New Roman" panose="02020603050405020304" pitchFamily="18" charset="0"/>
              </a:rPr>
              <a:t>Protection</a:t>
            </a:r>
          </a:p>
          <a:p>
            <a:pPr marL="457200" indent="-457200">
              <a:buFont typeface="+mj-lt"/>
              <a:buAutoNum type="arabicPeriod"/>
            </a:pPr>
            <a:r>
              <a:rPr lang="en-US" sz="2000" b="1" dirty="0">
                <a:latin typeface="Times New Roman" panose="02020603050405020304" pitchFamily="18" charset="0"/>
                <a:ea typeface="+mn-lt"/>
                <a:cs typeface="Times New Roman" panose="02020603050405020304" pitchFamily="18" charset="0"/>
              </a:rPr>
              <a:t>Future scope</a:t>
            </a:r>
          </a:p>
          <a:p>
            <a:pPr marL="457200" indent="-457200">
              <a:buFont typeface="+mj-lt"/>
              <a:buAutoNum type="arabicPeriod"/>
            </a:pPr>
            <a:r>
              <a:rPr lang="en-US" sz="2000" b="1" dirty="0">
                <a:latin typeface="Times New Roman" panose="02020603050405020304" pitchFamily="18" charset="0"/>
                <a:ea typeface="+mn-lt"/>
                <a:cs typeface="Times New Roman" panose="02020603050405020304" pitchFamily="18" charset="0"/>
              </a:rPr>
              <a:t>Result</a:t>
            </a:r>
          </a:p>
          <a:p>
            <a:pPr marL="457200" indent="-457200">
              <a:buFont typeface="+mj-lt"/>
              <a:buAutoNum type="arabicPeriod"/>
            </a:pPr>
            <a:r>
              <a:rPr lang="en-US" sz="2000" b="1" dirty="0">
                <a:latin typeface="Times New Roman" panose="02020603050405020304" pitchFamily="18" charset="0"/>
                <a:ea typeface="+mn-lt"/>
                <a:cs typeface="Times New Roman" panose="02020603050405020304" pitchFamily="18" charset="0"/>
              </a:rPr>
              <a:t>conclusion </a:t>
            </a:r>
          </a:p>
          <a:p>
            <a:pPr marL="0" indent="0">
              <a:buNone/>
            </a:pPr>
            <a:endParaRPr lang="en-US" sz="2000" b="1" dirty="0">
              <a:latin typeface="Times New Roman" panose="02020603050405020304" pitchFamily="18" charset="0"/>
              <a:ea typeface="+mn-lt"/>
              <a:cs typeface="Times New Roman" panose="02020603050405020304" pitchFamily="18" charset="0"/>
            </a:endParaRPr>
          </a:p>
          <a:p>
            <a:pPr marL="305435" indent="-305435"/>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extLst>
              <p:ext uri="{D42A27DB-BD31-4B8C-83A1-F6EECF244321}">
                <p14:modId xmlns:p14="http://schemas.microsoft.com/office/powerpoint/2010/main" val="2691357964"/>
              </p:ext>
            </p:extLst>
          </p:nvPr>
        </p:nvGraphicFramePr>
        <p:xfrm>
          <a:off x="581025" y="1301750"/>
          <a:ext cx="11029950" cy="467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11" name="Rounded Rectangle 10"/>
          <p:cNvSpPr/>
          <p:nvPr/>
        </p:nvSpPr>
        <p:spPr>
          <a:xfrm>
            <a:off x="914400" y="1828800"/>
            <a:ext cx="2349305" cy="102694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Enhanced security solution </a:t>
            </a:r>
            <a:endParaRPr lang="en-GB" dirty="0"/>
          </a:p>
        </p:txBody>
      </p:sp>
      <p:sp>
        <p:nvSpPr>
          <p:cNvPr id="13" name="Rounded Rectangle 12"/>
          <p:cNvSpPr/>
          <p:nvPr/>
        </p:nvSpPr>
        <p:spPr>
          <a:xfrm>
            <a:off x="3597080" y="1828800"/>
            <a:ext cx="2349305" cy="102694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Behavioral analysis</a:t>
            </a:r>
            <a:endParaRPr lang="en-GB" dirty="0"/>
          </a:p>
        </p:txBody>
      </p:sp>
      <p:sp>
        <p:nvSpPr>
          <p:cNvPr id="14" name="Rounded Rectangle 13"/>
          <p:cNvSpPr/>
          <p:nvPr/>
        </p:nvSpPr>
        <p:spPr>
          <a:xfrm>
            <a:off x="6567487" y="4285257"/>
            <a:ext cx="2349305" cy="102694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Privacy concerns</a:t>
            </a:r>
            <a:endParaRPr lang="en-GB" dirty="0"/>
          </a:p>
        </p:txBody>
      </p:sp>
      <p:sp>
        <p:nvSpPr>
          <p:cNvPr id="15" name="Rounded Rectangle 14"/>
          <p:cNvSpPr/>
          <p:nvPr/>
        </p:nvSpPr>
        <p:spPr>
          <a:xfrm>
            <a:off x="3597079" y="4255477"/>
            <a:ext cx="2349305" cy="102694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IOT security</a:t>
            </a:r>
            <a:endParaRPr lang="en-GB" dirty="0"/>
          </a:p>
        </p:txBody>
      </p:sp>
      <p:sp>
        <p:nvSpPr>
          <p:cNvPr id="16" name="Rounded Rectangle 15"/>
          <p:cNvSpPr/>
          <p:nvPr/>
        </p:nvSpPr>
        <p:spPr>
          <a:xfrm>
            <a:off x="914400" y="4255477"/>
            <a:ext cx="2349305" cy="102694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Integration with AI and machine learning</a:t>
            </a:r>
            <a:endParaRPr lang="en-GB" dirty="0"/>
          </a:p>
        </p:txBody>
      </p:sp>
      <p:sp>
        <p:nvSpPr>
          <p:cNvPr id="17" name="Rounded Rectangle 16"/>
          <p:cNvSpPr/>
          <p:nvPr/>
        </p:nvSpPr>
        <p:spPr>
          <a:xfrm>
            <a:off x="9543756" y="1828800"/>
            <a:ext cx="2349305" cy="102694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Anti-fraud measures</a:t>
            </a:r>
            <a:endParaRPr lang="en-GB" dirty="0"/>
          </a:p>
        </p:txBody>
      </p:sp>
      <p:sp>
        <p:nvSpPr>
          <p:cNvPr id="18" name="Rounded Rectangle 17"/>
          <p:cNvSpPr/>
          <p:nvPr/>
        </p:nvSpPr>
        <p:spPr>
          <a:xfrm>
            <a:off x="6572395" y="1803164"/>
            <a:ext cx="2349305" cy="102694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Legitimate use cases</a:t>
            </a:r>
            <a:endParaRPr lang="en-GB" dirty="0"/>
          </a:p>
        </p:txBody>
      </p:sp>
    </p:spTree>
    <p:extLst>
      <p:ext uri="{BB962C8B-B14F-4D97-AF65-F5344CB8AC3E}">
        <p14:creationId xmlns:p14="http://schemas.microsoft.com/office/powerpoint/2010/main" val="614882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A4CB5-CBD5-740E-8C59-3CC0C293A01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211D8A7-D92F-3B32-14AF-8DE079A285EB}"/>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528E8B8C-F7A3-9D43-455E-6FE49FF0F861}"/>
              </a:ext>
            </a:extLst>
          </p:cNvPr>
          <p:cNvSpPr>
            <a:spLocks noGrp="1"/>
          </p:cNvSpPr>
          <p:nvPr>
            <p:ph idx="1"/>
          </p:nvPr>
        </p:nvSpPr>
        <p:spPr>
          <a:xfrm>
            <a:off x="581192" y="1927122"/>
            <a:ext cx="11029615" cy="4048227"/>
          </a:xfrm>
        </p:spPr>
        <p:txBody>
          <a:bodyPr anchor="t">
            <a:normAutofit/>
          </a:bodyPr>
          <a:lstStyle/>
          <a:p>
            <a:pPr lvl="1">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a:t>
            </a:r>
            <a:r>
              <a:rPr lang="en-US" sz="2400" b="0" i="0" dirty="0">
                <a:solidFill>
                  <a:srgbClr val="0D0D0D"/>
                </a:solidFill>
                <a:effectLst/>
                <a:latin typeface="Times New Roman" panose="02020603050405020304" pitchFamily="18" charset="0"/>
                <a:cs typeface="Times New Roman" panose="02020603050405020304" pitchFamily="18" charset="0"/>
              </a:rPr>
              <a:t>n today's digital age, keyloggers are a major cybersecurity concern. These stealthy software tools silently record keystrokes on users' computers, capturing sensitive information like passwords and credit card details without their knowledge. This poses serious risks such as identity theft and financial loss. Despite being hard to detect, individuals and organizations can mitigate this threat by using robust antivirus software, practicing good security habits, and employing advanced security measures like endpoint detection and response solutions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3162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750142"/>
            <a:ext cx="11029615" cy="4225208"/>
          </a:xfrm>
        </p:spPr>
        <p:txBody>
          <a:bodyPr anchor="t">
            <a:normAutofit/>
          </a:bodyPr>
          <a:lstStyle/>
          <a:p>
            <a:pPr lvl="1">
              <a:buFont typeface="Wingdings" panose="05000000000000000000" pitchFamily="2" charset="2"/>
              <a:buChar char="ü"/>
            </a:pPr>
            <a:r>
              <a:rPr lang="en-US" sz="2400" b="0" i="0" dirty="0">
                <a:solidFill>
                  <a:srgbClr val="0D0D0D"/>
                </a:solidFill>
                <a:effectLst/>
                <a:latin typeface="Times New Roman" panose="02020603050405020304" pitchFamily="18" charset="0"/>
                <a:cs typeface="Times New Roman" panose="02020603050405020304" pitchFamily="18" charset="0"/>
              </a:rPr>
              <a:t>The proliferation of keyloggers in today's digital landscape poses a significant threat to individuals and organizations alike. These stealthy software tools operate covertly, capturing sensitive information such as passwords and credit card details without users' knowledge, potentially leading to identity theft, financial loss, and privacy breaches. To mitigate this risk, it is essential for individuals and organizations to employ robust cybersecurity measures, including using reputable antivirus software, practicing good security habits, and implementing advanced security solutions like endpoint detection and response. By remaining vigilant and proactive, we can better protect ourselves and our data in the face of evolving cybersecurity threats.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48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solidFill>
                  <a:srgbClr val="0F0F0F"/>
                </a:solidFill>
                <a:latin typeface="Times New Roman" panose="02020603050405020304" pitchFamily="18" charset="0"/>
                <a:ea typeface="+mn-lt"/>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a:t>
            </a:r>
            <a:r>
              <a:rPr lang="en-US" sz="2800" dirty="0" err="1">
                <a:solidFill>
                  <a:srgbClr val="0F0F0F"/>
                </a:solidFill>
                <a:latin typeface="Times New Roman" panose="02020603050405020304" pitchFamily="18" charset="0"/>
                <a:ea typeface="+mn-lt"/>
                <a:cs typeface="Times New Roman" panose="02020603050405020304" pitchFamily="18" charset="0"/>
              </a:rPr>
              <a:t>Keyloggers</a:t>
            </a:r>
            <a:r>
              <a:rPr lang="en-US" sz="2800" dirty="0">
                <a:solidFill>
                  <a:srgbClr val="0F0F0F"/>
                </a:solidFill>
                <a:latin typeface="Times New Roman" panose="02020603050405020304" pitchFamily="18" charset="0"/>
                <a:ea typeface="+mn-lt"/>
                <a:cs typeface="Times New Roman" panose="02020603050405020304" pitchFamily="18" charset="0"/>
              </a:rPr>
              <a:t> are hardware or software that track and record your </a:t>
            </a:r>
            <a:r>
              <a:rPr lang="en-US" sz="2800" dirty="0" err="1">
                <a:solidFill>
                  <a:srgbClr val="0F0F0F"/>
                </a:solidFill>
                <a:latin typeface="Times New Roman" panose="02020603050405020304" pitchFamily="18" charset="0"/>
                <a:ea typeface="+mn-lt"/>
                <a:cs typeface="Times New Roman" panose="02020603050405020304" pitchFamily="18" charset="0"/>
              </a:rPr>
              <a:t>keystores</a:t>
            </a:r>
            <a:r>
              <a:rPr lang="en-US" sz="2800" dirty="0">
                <a:solidFill>
                  <a:srgbClr val="0F0F0F"/>
                </a:solidFill>
                <a:latin typeface="Times New Roman" panose="02020603050405020304" pitchFamily="18" charset="0"/>
                <a:ea typeface="+mn-lt"/>
                <a:cs typeface="Times New Roman" panose="02020603050405020304" pitchFamily="18" charset="0"/>
              </a:rPr>
              <a:t> , then </a:t>
            </a:r>
            <a:r>
              <a:rPr lang="en-US" sz="2800" dirty="0" err="1">
                <a:solidFill>
                  <a:srgbClr val="0F0F0F"/>
                </a:solidFill>
                <a:latin typeface="Times New Roman" panose="02020603050405020304" pitchFamily="18" charset="0"/>
                <a:ea typeface="+mn-lt"/>
                <a:cs typeface="Times New Roman" panose="02020603050405020304" pitchFamily="18" charset="0"/>
              </a:rPr>
              <a:t>sendteh</a:t>
            </a:r>
            <a:r>
              <a:rPr lang="en-US" sz="2800" dirty="0">
                <a:solidFill>
                  <a:srgbClr val="0F0F0F"/>
                </a:solidFill>
                <a:latin typeface="Times New Roman" panose="02020603050405020304" pitchFamily="18" charset="0"/>
                <a:ea typeface="+mn-lt"/>
                <a:cs typeface="Times New Roman" panose="02020603050405020304" pitchFamily="18" charset="0"/>
              </a:rPr>
              <a:t> information to a hacker. They can be used for identity theft and </a:t>
            </a:r>
            <a:r>
              <a:rPr lang="en-US" sz="2800" dirty="0" err="1">
                <a:solidFill>
                  <a:srgbClr val="0F0F0F"/>
                </a:solidFill>
                <a:latin typeface="Times New Roman" panose="02020603050405020304" pitchFamily="18" charset="0"/>
                <a:ea typeface="+mn-lt"/>
                <a:cs typeface="Times New Roman" panose="02020603050405020304" pitchFamily="18" charset="0"/>
              </a:rPr>
              <a:t>credemtial</a:t>
            </a:r>
            <a:r>
              <a:rPr lang="en-US" sz="2800" dirty="0">
                <a:solidFill>
                  <a:srgbClr val="0F0F0F"/>
                </a:solidFill>
                <a:latin typeface="Times New Roman" panose="02020603050405020304" pitchFamily="18" charset="0"/>
                <a:ea typeface="+mn-lt"/>
                <a:cs typeface="Times New Roman" panose="02020603050405020304" pitchFamily="18" charset="0"/>
              </a:rPr>
              <a:t> theft. Here are some ways to protected against </a:t>
            </a:r>
            <a:r>
              <a:rPr lang="en-US" sz="2800" dirty="0" err="1">
                <a:solidFill>
                  <a:srgbClr val="0F0F0F"/>
                </a:solidFill>
                <a:latin typeface="Times New Roman" panose="02020603050405020304" pitchFamily="18" charset="0"/>
                <a:ea typeface="+mn-lt"/>
                <a:cs typeface="Times New Roman" panose="02020603050405020304" pitchFamily="18" charset="0"/>
              </a:rPr>
              <a:t>keylogger</a:t>
            </a:r>
            <a:r>
              <a:rPr lang="en-US" sz="2800" dirty="0">
                <a:solidFill>
                  <a:srgbClr val="0F0F0F"/>
                </a:solidFill>
                <a:latin typeface="Times New Roman" panose="02020603050405020304" pitchFamily="18" charset="0"/>
                <a:ea typeface="+mn-lt"/>
                <a:cs typeface="Times New Roman" panose="02020603050405020304" pitchFamily="18" charset="0"/>
              </a:rPr>
              <a:t> intrusion.</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rgbClr val="002060"/>
                </a:solidFill>
                <a:latin typeface="Arial"/>
                <a:ea typeface="+mj-lt"/>
                <a:cs typeface="Arial"/>
              </a:rPr>
              <a:t>System  Approach</a:t>
            </a:r>
            <a:endParaRPr lang="en-US" sz="4400" dirty="0">
              <a:solidFill>
                <a:srgbClr val="002060"/>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sz="half" idx="1"/>
          </p:nvPr>
        </p:nvSpPr>
        <p:spPr>
          <a:xfrm>
            <a:off x="581193" y="1391479"/>
            <a:ext cx="5194767" cy="5166638"/>
          </a:xfrm>
        </p:spPr>
        <p:txBody>
          <a:bodyPr anchor="t">
            <a:noAutofit/>
          </a:bodyPr>
          <a:lstStyle/>
          <a:p>
            <a:r>
              <a:rPr lang="en-US" sz="1800" b="1" dirty="0">
                <a:solidFill>
                  <a:srgbClr val="FF0000"/>
                </a:solidFill>
              </a:rPr>
              <a:t>Unknown Processes Consuming </a:t>
            </a:r>
            <a:r>
              <a:rPr lang="en-US" sz="2000" b="1" dirty="0">
                <a:solidFill>
                  <a:srgbClr val="FF0000"/>
                </a:solidFill>
              </a:rPr>
              <a:t>Computing Power </a:t>
            </a:r>
            <a:endParaRPr lang="en-US" dirty="0">
              <a:solidFill>
                <a:srgbClr val="FF0000"/>
              </a:solidFill>
            </a:endParaRPr>
          </a:p>
          <a:p>
            <a:r>
              <a:rPr lang="en-US" sz="1800" b="1" dirty="0"/>
              <a:t>Like all types of software</a:t>
            </a:r>
            <a:r>
              <a:rPr lang="en-US" sz="1800" dirty="0"/>
              <a:t>, </a:t>
            </a:r>
            <a:r>
              <a:rPr lang="en-US" sz="1800" b="1" dirty="0" err="1"/>
              <a:t>keyloggers</a:t>
            </a:r>
            <a:r>
              <a:rPr lang="en-US" sz="1800" b="1" dirty="0"/>
              <a:t> </a:t>
            </a:r>
            <a:r>
              <a:rPr lang="en-US" sz="1800" dirty="0"/>
              <a:t>need </a:t>
            </a:r>
            <a:r>
              <a:rPr lang="en-US" sz="1800" b="1" dirty="0"/>
              <a:t>to initiate a process in order to work</a:t>
            </a:r>
            <a:r>
              <a:rPr lang="en-US" sz="1800" dirty="0"/>
              <a:t>. Each </a:t>
            </a:r>
            <a:r>
              <a:rPr lang="en-US" sz="1600" b="1" dirty="0"/>
              <a:t>process your computer has to execute </a:t>
            </a:r>
            <a:r>
              <a:rPr lang="en-US" sz="1800" b="1" dirty="0"/>
              <a:t>requires processing power. A </a:t>
            </a:r>
            <a:r>
              <a:rPr lang="en-US" sz="1800" b="1" dirty="0" err="1"/>
              <a:t>keylogger's</a:t>
            </a:r>
            <a:r>
              <a:rPr lang="en-US" sz="1800" b="1" dirty="0"/>
              <a:t> </a:t>
            </a:r>
            <a:r>
              <a:rPr lang="en-US" sz="1600" b="1" dirty="0"/>
              <a:t>process, once initiated, can be a drain on </a:t>
            </a:r>
            <a:r>
              <a:rPr lang="en-US" sz="1800" b="1" dirty="0"/>
              <a:t>your computing power. This may result </a:t>
            </a:r>
            <a:r>
              <a:rPr lang="en-US" sz="1800" dirty="0"/>
              <a:t>in </a:t>
            </a:r>
            <a:r>
              <a:rPr lang="en-US" sz="1800" b="1" dirty="0"/>
              <a:t>other applications not running the way they normally would or should. You can figure out which processes are running by pulling up the task manager</a:t>
            </a:r>
            <a:r>
              <a:rPr lang="en-US" sz="1800" dirty="0"/>
              <a:t>, </a:t>
            </a:r>
            <a:r>
              <a:rPr lang="en-US" sz="1800" b="1" dirty="0"/>
              <a:t>as described above in </a:t>
            </a:r>
            <a:r>
              <a:rPr lang="en-US" sz="1800" dirty="0"/>
              <a:t>"</a:t>
            </a:r>
            <a:r>
              <a:rPr lang="en-US" sz="1800" b="1" dirty="0"/>
              <a:t>How to Detect a </a:t>
            </a:r>
            <a:r>
              <a:rPr lang="en-US" sz="1800" b="1" dirty="0" err="1"/>
              <a:t>Keylogger</a:t>
            </a:r>
            <a:r>
              <a:rPr lang="en-US" sz="1800" b="1" dirty="0"/>
              <a:t>." </a:t>
            </a:r>
            <a:endParaRPr lang="en-US" dirty="0"/>
          </a:p>
          <a:p>
            <a:r>
              <a:rPr lang="en-US" sz="1800" b="1" dirty="0"/>
              <a:t>Delays During Typing </a:t>
            </a:r>
            <a:endParaRPr lang="en-US" dirty="0"/>
          </a:p>
        </p:txBody>
      </p:sp>
      <p:sp>
        <p:nvSpPr>
          <p:cNvPr id="3" name="Content Placeholder 2">
            <a:extLst>
              <a:ext uri="{FF2B5EF4-FFF2-40B4-BE49-F238E27FC236}">
                <a16:creationId xmlns:a16="http://schemas.microsoft.com/office/drawing/2014/main" id="{427B2964-CDA8-216D-3870-F815172CB548}"/>
              </a:ext>
            </a:extLst>
          </p:cNvPr>
          <p:cNvSpPr>
            <a:spLocks noGrp="1"/>
          </p:cNvSpPr>
          <p:nvPr>
            <p:ph sz="half" idx="2"/>
          </p:nvPr>
        </p:nvSpPr>
        <p:spPr>
          <a:xfrm>
            <a:off x="6416039" y="1391478"/>
            <a:ext cx="5194769" cy="5097811"/>
          </a:xfrm>
        </p:spPr>
        <p:txBody>
          <a:bodyPr anchor="t">
            <a:normAutofit fontScale="92500" lnSpcReduction="10000"/>
          </a:bodyPr>
          <a:lstStyle/>
          <a:p>
            <a:r>
              <a:rPr lang="en-IN" sz="1800" b="0" i="0" dirty="0">
                <a:solidFill>
                  <a:srgbClr val="0D0D0D"/>
                </a:solidFill>
                <a:effectLst/>
                <a:latin typeface="Times New Roman" panose="02020603050405020304" pitchFamily="18" charset="0"/>
                <a:cs typeface="Times New Roman" panose="02020603050405020304" pitchFamily="18" charset="0"/>
              </a:rPr>
              <a:t>.</a:t>
            </a:r>
            <a:r>
              <a:rPr lang="en-US" sz="1800" dirty="0"/>
              <a:t> Because </a:t>
            </a:r>
            <a:r>
              <a:rPr lang="en-US" sz="1800" b="1" dirty="0"/>
              <a:t>a </a:t>
            </a:r>
            <a:r>
              <a:rPr lang="en-US" sz="1800" b="1" dirty="0" err="1"/>
              <a:t>keylogger</a:t>
            </a:r>
            <a:r>
              <a:rPr lang="en-US" sz="1800" b="1" dirty="0"/>
              <a:t> positions itself between the keyboard and the monitor</a:t>
            </a:r>
            <a:r>
              <a:rPr lang="en-US" sz="1800" dirty="0"/>
              <a:t>, </a:t>
            </a:r>
            <a:r>
              <a:rPr lang="en-US" sz="1800" b="1" dirty="0"/>
              <a:t>one sign of a </a:t>
            </a:r>
            <a:r>
              <a:rPr lang="en-US" sz="1800" b="1" dirty="0" err="1"/>
              <a:t>keylogger</a:t>
            </a:r>
            <a:r>
              <a:rPr lang="en-US" sz="1800" b="1" dirty="0"/>
              <a:t> may </a:t>
            </a:r>
            <a:r>
              <a:rPr lang="en-US" sz="1800" dirty="0"/>
              <a:t>be </a:t>
            </a:r>
            <a:r>
              <a:rPr lang="en-US" sz="1800" b="1" dirty="0"/>
              <a:t>a delay </a:t>
            </a:r>
            <a:endParaRPr lang="en-US" sz="1800" dirty="0"/>
          </a:p>
          <a:p>
            <a:r>
              <a:rPr lang="en-US" sz="1800" dirty="0"/>
              <a:t>when </a:t>
            </a:r>
            <a:r>
              <a:rPr lang="en-US" sz="1800" b="1" dirty="0"/>
              <a:t>you type</a:t>
            </a:r>
            <a:r>
              <a:rPr lang="en-US" sz="1800" dirty="0"/>
              <a:t>. </a:t>
            </a:r>
            <a:r>
              <a:rPr lang="en-US" sz="1800" b="1" dirty="0"/>
              <a:t>If you typically see </a:t>
            </a:r>
            <a:r>
              <a:rPr lang="en-US" sz="1800" dirty="0"/>
              <a:t>letters, </a:t>
            </a:r>
            <a:r>
              <a:rPr lang="en-US" sz="1800" b="1" dirty="0"/>
              <a:t>numbers, or symbols appear on your screen immediately </a:t>
            </a:r>
            <a:r>
              <a:rPr lang="en-US" sz="1800" dirty="0"/>
              <a:t>after </a:t>
            </a:r>
            <a:r>
              <a:rPr lang="en-US" sz="1800" b="1" dirty="0"/>
              <a:t>you hit each key but then you notice a slight delay, that could be a sign that a </a:t>
            </a:r>
            <a:r>
              <a:rPr lang="en-US" sz="1800" b="1" dirty="0" err="1"/>
              <a:t>keylogger</a:t>
            </a:r>
            <a:r>
              <a:rPr lang="en-US" sz="1800" b="1" dirty="0"/>
              <a:t> is interrupting the process</a:t>
            </a:r>
            <a:r>
              <a:rPr lang="en-US" sz="1800" dirty="0"/>
              <a:t>. </a:t>
            </a:r>
          </a:p>
          <a:p>
            <a:r>
              <a:rPr lang="en-US" sz="1800" b="1" dirty="0"/>
              <a:t>In some cases, the delayed typing may be due to circumstances like not enough random access memory (RAM)</a:t>
            </a:r>
            <a:r>
              <a:rPr lang="en-US" sz="1800" dirty="0"/>
              <a:t>, but </a:t>
            </a:r>
            <a:r>
              <a:rPr lang="en-US" sz="1800" b="1" dirty="0"/>
              <a:t>if you notice </a:t>
            </a:r>
            <a:r>
              <a:rPr lang="en-US" sz="1800" dirty="0"/>
              <a:t>this </a:t>
            </a:r>
            <a:r>
              <a:rPr lang="en-US" sz="1800" b="1" dirty="0"/>
              <a:t>symptom, </a:t>
            </a:r>
            <a:r>
              <a:rPr lang="en-US" sz="1800" dirty="0"/>
              <a:t>it </a:t>
            </a:r>
            <a:r>
              <a:rPr lang="en-US" sz="1800" b="1" dirty="0"/>
              <a:t>may be a good idea to check for </a:t>
            </a:r>
            <a:r>
              <a:rPr lang="en-US" sz="1800" b="1" dirty="0" err="1"/>
              <a:t>keyloggers</a:t>
            </a:r>
            <a:r>
              <a:rPr lang="en-US" sz="1800" b="1" dirty="0"/>
              <a:t>. </a:t>
            </a:r>
            <a:endParaRPr lang="en-US" sz="1800" dirty="0"/>
          </a:p>
          <a:p>
            <a:r>
              <a:rPr lang="en-US" sz="1800" b="1" dirty="0">
                <a:solidFill>
                  <a:srgbClr val="FF0000"/>
                </a:solidFill>
              </a:rPr>
              <a:t>Applications Freeze Randomly </a:t>
            </a:r>
            <a:endParaRPr lang="en-US" sz="1800" dirty="0">
              <a:solidFill>
                <a:srgbClr val="FF0000"/>
              </a:solidFill>
            </a:endParaRPr>
          </a:p>
          <a:p>
            <a:r>
              <a:rPr lang="en-US" sz="1800" b="1" dirty="0"/>
              <a:t>As a </a:t>
            </a:r>
            <a:r>
              <a:rPr lang="en-US" sz="1800" b="1" dirty="0" err="1"/>
              <a:t>keylogger</a:t>
            </a:r>
            <a:r>
              <a:rPr lang="en-US" sz="1800" b="1" dirty="0"/>
              <a:t> does its work, it may interrupt normal application processing</a:t>
            </a:r>
            <a:r>
              <a:rPr lang="en-US" sz="1800" dirty="0"/>
              <a:t>. </a:t>
            </a:r>
            <a:r>
              <a:rPr lang="en-US" sz="1800" b="1" dirty="0"/>
              <a:t>This can cause the application to freeze without warning. If your applications are freezing more than</a:t>
            </a:r>
            <a:endParaRPr lang="aa-ET"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Iphones</a:t>
            </a:r>
            <a:r>
              <a:rPr lang="en-US" dirty="0"/>
              <a:t> and android approaches</a:t>
            </a:r>
            <a:endParaRPr lang="en-GB" dirty="0"/>
          </a:p>
        </p:txBody>
      </p:sp>
      <p:sp>
        <p:nvSpPr>
          <p:cNvPr id="3" name="Content Placeholder 2"/>
          <p:cNvSpPr>
            <a:spLocks noGrp="1"/>
          </p:cNvSpPr>
          <p:nvPr>
            <p:ph sz="half" idx="1"/>
          </p:nvPr>
        </p:nvSpPr>
        <p:spPr/>
        <p:txBody>
          <a:bodyPr>
            <a:normAutofit/>
          </a:bodyPr>
          <a:lstStyle/>
          <a:p>
            <a:r>
              <a:rPr lang="en-US" b="1" dirty="0"/>
              <a:t>While there may not be any hardware </a:t>
            </a:r>
            <a:r>
              <a:rPr lang="en-US" b="1" dirty="0" err="1"/>
              <a:t>keyloggers</a:t>
            </a:r>
            <a:r>
              <a:rPr lang="en-US" b="1" dirty="0"/>
              <a:t> designed to attack mobile devices, Androids and iPhones can still be compromised by software </a:t>
            </a:r>
            <a:r>
              <a:rPr lang="en-US" b="1" dirty="0" err="1"/>
              <a:t>keyloggers</a:t>
            </a:r>
            <a:r>
              <a:rPr lang="en-US" b="1" dirty="0"/>
              <a:t>. These work by capturing </a:t>
            </a:r>
            <a:r>
              <a:rPr lang="en-US" dirty="0"/>
              <a:t>where </a:t>
            </a:r>
            <a:r>
              <a:rPr lang="en-US" b="1" dirty="0"/>
              <a:t>on the screen the user presses or </a:t>
            </a:r>
            <a:r>
              <a:rPr lang="en-US" dirty="0"/>
              <a:t>taps</a:t>
            </a:r>
            <a:r>
              <a:rPr lang="en-US" b="1" dirty="0"/>
              <a:t>, which allows the </a:t>
            </a:r>
            <a:r>
              <a:rPr lang="en-US" b="1" dirty="0" err="1"/>
              <a:t>keylogger</a:t>
            </a:r>
            <a:r>
              <a:rPr lang="en-US" b="1" dirty="0"/>
              <a:t> </a:t>
            </a:r>
            <a:r>
              <a:rPr lang="en-US" dirty="0"/>
              <a:t>to </a:t>
            </a:r>
            <a:r>
              <a:rPr lang="en-US" b="1" dirty="0"/>
              <a:t>see </a:t>
            </a:r>
            <a:r>
              <a:rPr lang="en-US" dirty="0"/>
              <a:t>the </a:t>
            </a:r>
            <a:r>
              <a:rPr lang="en-US" b="1" dirty="0"/>
              <a:t>virtual buttons pressed while the owner types. The data is </a:t>
            </a:r>
            <a:r>
              <a:rPr lang="en-US" dirty="0"/>
              <a:t>then </a:t>
            </a:r>
            <a:r>
              <a:rPr lang="en-US" b="1" dirty="0"/>
              <a:t>recorded and reported </a:t>
            </a:r>
            <a:r>
              <a:rPr lang="en-US" dirty="0"/>
              <a:t>to a </a:t>
            </a:r>
            <a:r>
              <a:rPr lang="en-US" b="1" dirty="0"/>
              <a:t>hacker</a:t>
            </a:r>
            <a:r>
              <a:rPr lang="en-US" dirty="0"/>
              <a:t>. </a:t>
            </a:r>
          </a:p>
          <a:p>
            <a:r>
              <a:rPr lang="en-US" b="1" dirty="0"/>
              <a:t>The threat </a:t>
            </a:r>
            <a:r>
              <a:rPr lang="en-US" dirty="0"/>
              <a:t>may </a:t>
            </a:r>
            <a:r>
              <a:rPr lang="en-US" b="1" dirty="0"/>
              <a:t>be even worse </a:t>
            </a:r>
            <a:r>
              <a:rPr lang="en-US" dirty="0"/>
              <a:t>with </a:t>
            </a:r>
            <a:r>
              <a:rPr lang="en-US" b="1" dirty="0"/>
              <a:t>these forms of </a:t>
            </a:r>
            <a:r>
              <a:rPr lang="en-US" b="1" dirty="0" err="1"/>
              <a:t>keyloggers</a:t>
            </a:r>
            <a:r>
              <a:rPr lang="en-US" b="1" dirty="0"/>
              <a:t> because they do more than merely monitor and record keystrokes. They can also record screenshots, things picked up by the camera, the </a:t>
            </a:r>
            <a:endParaRPr lang="en-US" dirty="0"/>
          </a:p>
        </p:txBody>
      </p:sp>
      <p:sp>
        <p:nvSpPr>
          <p:cNvPr id="4" name="Content Placeholder 3"/>
          <p:cNvSpPr>
            <a:spLocks noGrp="1"/>
          </p:cNvSpPr>
          <p:nvPr>
            <p:ph sz="half" idx="2"/>
          </p:nvPr>
        </p:nvSpPr>
        <p:spPr/>
        <p:txBody>
          <a:bodyPr>
            <a:normAutofit/>
          </a:bodyPr>
          <a:lstStyle/>
          <a:p>
            <a:r>
              <a:rPr lang="en-US" b="1" dirty="0"/>
              <a:t>activity of connected printers, what goes into the microphone</a:t>
            </a:r>
            <a:r>
              <a:rPr lang="en-US" dirty="0"/>
              <a:t>, </a:t>
            </a:r>
            <a:r>
              <a:rPr lang="en-US" b="1" dirty="0"/>
              <a:t>and network traffic. A </a:t>
            </a:r>
            <a:r>
              <a:rPr lang="en-US" b="1" dirty="0" err="1"/>
              <a:t>keylogger</a:t>
            </a:r>
            <a:r>
              <a:rPr lang="en-US" b="1" dirty="0"/>
              <a:t> even has the ability to prevent you from going to certain websites</a:t>
            </a:r>
            <a:r>
              <a:rPr lang="en-US" dirty="0"/>
              <a:t>. </a:t>
            </a:r>
          </a:p>
          <a:p>
            <a:r>
              <a:rPr lang="en-US" b="1" dirty="0"/>
              <a:t>To get </a:t>
            </a:r>
            <a:r>
              <a:rPr lang="en-US" dirty="0"/>
              <a:t>a </a:t>
            </a:r>
            <a:r>
              <a:rPr lang="en-US" b="1" dirty="0" err="1"/>
              <a:t>keylogger</a:t>
            </a:r>
            <a:r>
              <a:rPr lang="en-US" b="1" dirty="0"/>
              <a:t> onto a mobile device, a hacker only needs to access </a:t>
            </a:r>
            <a:r>
              <a:rPr lang="en-US" dirty="0"/>
              <a:t>it </a:t>
            </a:r>
            <a:r>
              <a:rPr lang="en-US" b="1" dirty="0"/>
              <a:t>for a short period of time</a:t>
            </a:r>
            <a:r>
              <a:rPr lang="en-US" dirty="0"/>
              <a:t>. </a:t>
            </a:r>
            <a:r>
              <a:rPr lang="en-US" b="1" dirty="0"/>
              <a:t>You can also unintentionally install </a:t>
            </a:r>
            <a:r>
              <a:rPr lang="en-US" dirty="0"/>
              <a:t>a </a:t>
            </a:r>
            <a:r>
              <a:rPr lang="en-US" b="1" dirty="0" err="1"/>
              <a:t>keylogger</a:t>
            </a:r>
            <a:r>
              <a:rPr lang="en-US" b="1" dirty="0"/>
              <a:t> on your device by clicking on a link or attachment</a:t>
            </a:r>
            <a:r>
              <a:rPr lang="en-US" dirty="0"/>
              <a:t>. </a:t>
            </a:r>
          </a:p>
          <a:p>
            <a:br>
              <a:rPr lang="en-US" dirty="0"/>
            </a:br>
            <a:endParaRPr lang="en-GB" dirty="0"/>
          </a:p>
          <a:p>
            <a:endParaRPr lang="en-GB" dirty="0"/>
          </a:p>
        </p:txBody>
      </p:sp>
    </p:spTree>
    <p:extLst>
      <p:ext uri="{BB962C8B-B14F-4D97-AF65-F5344CB8AC3E}">
        <p14:creationId xmlns:p14="http://schemas.microsoft.com/office/powerpoint/2010/main" val="2464330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sz="half" idx="1"/>
          </p:nvPr>
        </p:nvSpPr>
        <p:spPr>
          <a:xfrm>
            <a:off x="581193" y="1307690"/>
            <a:ext cx="5194767" cy="5112776"/>
          </a:xfrm>
        </p:spPr>
        <p:txBody>
          <a:bodyPr>
            <a:noAutofit/>
          </a:bodyPr>
          <a:lstStyle/>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Algorithm for Detecting and Mitigating Keyloggers:</a:t>
            </a:r>
          </a:p>
          <a:p>
            <a:pPr algn="l">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Monitoring System Activities:</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Implement a system to continuously monitor processes and activities on the user's computer.</a:t>
            </a: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Track changes in system behavior that could indicate the presence of keylogging software.</a:t>
            </a:r>
          </a:p>
          <a:p>
            <a:pPr algn="l">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Signature-based Detection:</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Maintain a database of known keylogger signatures and patterns.</a:t>
            </a: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Regularly update the signature database to include new threats.</a:t>
            </a: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Scan system files and processes for matches with known keylogger signatures.</a:t>
            </a:r>
          </a:p>
          <a:p>
            <a:pPr algn="l">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Real-time Monitoring:</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Implement real-time monitoring tools to detect keylogger activities as they occur.</a:t>
            </a: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Generate alerts or notifications when potential keylogger activity is detected.</a:t>
            </a:r>
          </a:p>
        </p:txBody>
      </p:sp>
      <p:sp>
        <p:nvSpPr>
          <p:cNvPr id="3" name="Content Placeholder 2">
            <a:extLst>
              <a:ext uri="{FF2B5EF4-FFF2-40B4-BE49-F238E27FC236}">
                <a16:creationId xmlns:a16="http://schemas.microsoft.com/office/drawing/2014/main" id="{9EFA1903-4114-2A1A-F6E2-7A7A8EE8947E}"/>
              </a:ext>
            </a:extLst>
          </p:cNvPr>
          <p:cNvSpPr>
            <a:spLocks noGrp="1"/>
          </p:cNvSpPr>
          <p:nvPr>
            <p:ph sz="half" idx="2"/>
          </p:nvPr>
        </p:nvSpPr>
        <p:spPr>
          <a:xfrm>
            <a:off x="6416038" y="1222513"/>
            <a:ext cx="5194769" cy="5197953"/>
          </a:xfrm>
        </p:spPr>
        <p:txBody>
          <a:bodyPr anchor="t">
            <a:noAutofit/>
          </a:bodyPr>
          <a:lstStyle/>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Deployment Plan:</a:t>
            </a:r>
          </a:p>
          <a:p>
            <a:pPr algn="l">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System Integration:</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Integrate the keylogger detection algorithm into existing security software or deploy it as a standalone solution.</a:t>
            </a: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Ensure compatibility with different operating systems and software environments.</a:t>
            </a:r>
          </a:p>
          <a:p>
            <a:pPr algn="l">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Installation and Configuration:</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Deploy the detection software across all endpoints within the organization, including computers, laptops, and mobile devices.</a:t>
            </a: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Configure the software to perform regular scans and real-time monitoring according to organizational policies.</a:t>
            </a:r>
          </a:p>
          <a:p>
            <a:pPr algn="l">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Training and Awareness:</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Provide training sessions to IT staff and end-users on how to use and interpret the keylogger detection tools effectively.</a:t>
            </a:r>
          </a:p>
          <a:p>
            <a:pPr marL="742950" lvl="1" indent="-285750" algn="l">
              <a:buFont typeface="Wingdings" panose="05000000000000000000" pitchFamily="2" charset="2"/>
              <a:buChar char="ü"/>
            </a:pPr>
            <a:r>
              <a:rPr lang="en-US" b="0" i="0" dirty="0">
                <a:solidFill>
                  <a:srgbClr val="0D0D0D"/>
                </a:solidFill>
                <a:effectLst/>
                <a:latin typeface="Times New Roman" panose="02020603050405020304" pitchFamily="18" charset="0"/>
                <a:cs typeface="Times New Roman" panose="02020603050405020304" pitchFamily="18" charset="0"/>
              </a:rPr>
              <a:t>Raise awareness about the risks posed by keyloggers and the importance of maintaining vigilance against such threats.</a:t>
            </a:r>
          </a:p>
          <a:p>
            <a:pPr marL="0" indent="0">
              <a:buNone/>
            </a:pPr>
            <a:endParaRPr lang="aa-ET"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a:t>Types of key loggers</a:t>
            </a:r>
            <a:endParaRPr lang="en-GB" sz="3200" dirty="0"/>
          </a:p>
        </p:txBody>
      </p:sp>
      <p:sp>
        <p:nvSpPr>
          <p:cNvPr id="4" name="Content Placeholder 3"/>
          <p:cNvSpPr>
            <a:spLocks noGrp="1"/>
          </p:cNvSpPr>
          <p:nvPr>
            <p:ph idx="1"/>
          </p:nvPr>
        </p:nvSpPr>
        <p:spPr/>
        <p:txBody>
          <a:bodyPr/>
          <a:lstStyle/>
          <a:p>
            <a:pPr marL="0" indent="0">
              <a:buNone/>
            </a:pPr>
            <a:r>
              <a:rPr lang="en-US" sz="2800" b="1" dirty="0"/>
              <a:t>Two main types of </a:t>
            </a:r>
            <a:r>
              <a:rPr lang="en-US" sz="2800" b="1" dirty="0" err="1"/>
              <a:t>keyloggers</a:t>
            </a:r>
            <a:r>
              <a:rPr lang="en-US" sz="2800" b="1" dirty="0"/>
              <a:t> are available</a:t>
            </a:r>
            <a:r>
              <a:rPr lang="en-US" sz="2800" dirty="0"/>
              <a:t>. </a:t>
            </a:r>
          </a:p>
          <a:p>
            <a:pPr marL="0" indent="0">
              <a:buNone/>
            </a:pPr>
            <a:r>
              <a:rPr lang="en-US" sz="2800" b="1" dirty="0">
                <a:solidFill>
                  <a:srgbClr val="FF0000"/>
                </a:solidFill>
              </a:rPr>
              <a:t>Hardware-based </a:t>
            </a:r>
            <a:r>
              <a:rPr lang="en-US" sz="2800" b="1" dirty="0" err="1">
                <a:solidFill>
                  <a:srgbClr val="FF0000"/>
                </a:solidFill>
              </a:rPr>
              <a:t>keyloggers</a:t>
            </a:r>
            <a:r>
              <a:rPr lang="en-US" sz="2800" b="1" dirty="0"/>
              <a:t> </a:t>
            </a:r>
            <a:endParaRPr lang="en-US" sz="2800" dirty="0"/>
          </a:p>
          <a:p>
            <a:r>
              <a:rPr lang="en-US" sz="2800" b="1" dirty="0"/>
              <a:t> A hardware-based </a:t>
            </a:r>
            <a:r>
              <a:rPr lang="en-US" sz="2800" b="1" dirty="0" err="1"/>
              <a:t>keylogger</a:t>
            </a:r>
            <a:r>
              <a:rPr lang="en-US" sz="2800" b="1" dirty="0"/>
              <a:t> is a small device that serves as a connector between </a:t>
            </a:r>
            <a:r>
              <a:rPr lang="en-US" sz="2800" dirty="0"/>
              <a:t>the </a:t>
            </a:r>
            <a:r>
              <a:rPr lang="en-US" sz="2800" b="1" dirty="0"/>
              <a:t>keyboard and the computer</a:t>
            </a:r>
            <a:r>
              <a:rPr lang="en-US" sz="2800" dirty="0"/>
              <a:t>. </a:t>
            </a:r>
            <a:r>
              <a:rPr lang="en-US" sz="2800" b="1" dirty="0"/>
              <a:t>The device </a:t>
            </a:r>
            <a:r>
              <a:rPr lang="en-US" sz="2800" dirty="0"/>
              <a:t>is designed </a:t>
            </a:r>
            <a:r>
              <a:rPr lang="en-US" sz="2800" b="1" dirty="0"/>
              <a:t>to resemble </a:t>
            </a:r>
            <a:r>
              <a:rPr lang="en-US" sz="2800" dirty="0"/>
              <a:t>an ordinary </a:t>
            </a:r>
            <a:r>
              <a:rPr lang="en-US" sz="2800" b="1" dirty="0"/>
              <a:t>keyboard PS/2 connector, part of </a:t>
            </a:r>
            <a:r>
              <a:rPr lang="en-US" sz="2800" dirty="0"/>
              <a:t>the </a:t>
            </a:r>
            <a:r>
              <a:rPr lang="en-US" sz="2800" b="1" dirty="0"/>
              <a:t>computer </a:t>
            </a:r>
            <a:r>
              <a:rPr lang="en-US" sz="2800" dirty="0"/>
              <a:t>cabling </a:t>
            </a:r>
            <a:r>
              <a:rPr lang="en-US" sz="2800" b="1" dirty="0"/>
              <a:t>or </a:t>
            </a:r>
            <a:r>
              <a:rPr lang="en-US" sz="2800" dirty="0"/>
              <a:t>a </a:t>
            </a:r>
            <a:r>
              <a:rPr lang="en-US" sz="2800" b="1" dirty="0"/>
              <a:t>USB adapter</a:t>
            </a:r>
            <a:r>
              <a:rPr lang="en-US" sz="2800" dirty="0"/>
              <a:t>, </a:t>
            </a:r>
            <a:r>
              <a:rPr lang="en-US" sz="2800" b="1" dirty="0"/>
              <a:t>making it relatively easy for someone who wants to monitor a user's behavior to hide the device. </a:t>
            </a:r>
            <a:endParaRPr lang="en-US" sz="2800" dirty="0"/>
          </a:p>
          <a:p>
            <a:br>
              <a:rPr lang="en-US" dirty="0"/>
            </a:br>
            <a:endParaRPr lang="en-GB" dirty="0"/>
          </a:p>
        </p:txBody>
      </p:sp>
    </p:spTree>
    <p:extLst>
      <p:ext uri="{BB962C8B-B14F-4D97-AF65-F5344CB8AC3E}">
        <p14:creationId xmlns:p14="http://schemas.microsoft.com/office/powerpoint/2010/main" val="3564031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Software based </a:t>
            </a:r>
            <a:r>
              <a:rPr lang="en-US" dirty="0" err="1">
                <a:solidFill>
                  <a:srgbClr val="FF0000"/>
                </a:solidFill>
              </a:rPr>
              <a:t>keyloggers</a:t>
            </a:r>
            <a:endParaRPr lang="en-GB" dirty="0">
              <a:solidFill>
                <a:srgbClr val="FF0000"/>
              </a:solidFill>
            </a:endParaRPr>
          </a:p>
        </p:txBody>
      </p:sp>
      <p:sp>
        <p:nvSpPr>
          <p:cNvPr id="3" name="Content Placeholder 2"/>
          <p:cNvSpPr>
            <a:spLocks noGrp="1"/>
          </p:cNvSpPr>
          <p:nvPr>
            <p:ph idx="1"/>
          </p:nvPr>
        </p:nvSpPr>
        <p:spPr>
          <a:xfrm>
            <a:off x="581192" y="1302026"/>
            <a:ext cx="11029615" cy="5197248"/>
          </a:xfrm>
        </p:spPr>
        <p:txBody>
          <a:bodyPr>
            <a:noAutofit/>
          </a:bodyPr>
          <a:lstStyle/>
          <a:p>
            <a:r>
              <a:rPr lang="en-US" sz="1800" b="1" dirty="0"/>
              <a:t>A keylogging software program does not require physical access to the </a:t>
            </a:r>
            <a:endParaRPr lang="en-US" sz="1800" dirty="0"/>
          </a:p>
          <a:p>
            <a:r>
              <a:rPr lang="en-US" sz="1800" b="1" dirty="0"/>
              <a:t>user's computer for installation. It can be purposefully downloaded by someone who wants to monitor activity on a particular computer, or it </a:t>
            </a:r>
            <a:endParaRPr lang="en-US" sz="1800" dirty="0"/>
          </a:p>
          <a:p>
            <a:r>
              <a:rPr lang="en-US" sz="1800" b="1" dirty="0"/>
              <a:t>can </a:t>
            </a:r>
            <a:endParaRPr lang="en-US" sz="1800" dirty="0"/>
          </a:p>
          <a:p>
            <a:r>
              <a:rPr lang="en-US" sz="1800" b="1" dirty="0"/>
              <a:t>be malware downloaded unwittingly </a:t>
            </a:r>
            <a:r>
              <a:rPr lang="en-US" sz="1800" dirty="0"/>
              <a:t>by the </a:t>
            </a:r>
            <a:r>
              <a:rPr lang="en-US" sz="1800" b="1" dirty="0"/>
              <a:t>user of the keyboard </a:t>
            </a:r>
            <a:r>
              <a:rPr lang="en-US" sz="1800" dirty="0"/>
              <a:t>and its </a:t>
            </a:r>
          </a:p>
          <a:p>
            <a:r>
              <a:rPr lang="en-US" sz="1800" b="1" dirty="0"/>
              <a:t>device, and </a:t>
            </a:r>
            <a:r>
              <a:rPr lang="en-US" sz="1800" dirty="0"/>
              <a:t>then </a:t>
            </a:r>
            <a:r>
              <a:rPr lang="en-US" sz="1800" b="1" dirty="0"/>
              <a:t>executed as part of </a:t>
            </a:r>
            <a:endParaRPr lang="en-US" sz="1800" dirty="0"/>
          </a:p>
          <a:p>
            <a:r>
              <a:rPr lang="en-US" sz="1800" b="1" dirty="0"/>
              <a:t>a rootkit or remote </a:t>
            </a:r>
            <a:endParaRPr lang="en-US" sz="1800" dirty="0"/>
          </a:p>
          <a:p>
            <a:r>
              <a:rPr lang="en-US" sz="1800" b="1" dirty="0"/>
              <a:t>administration Trojan</a:t>
            </a:r>
            <a:r>
              <a:rPr lang="en-US" sz="1800" dirty="0"/>
              <a:t>. </a:t>
            </a:r>
            <a:r>
              <a:rPr lang="en-US" sz="1800" b="1" dirty="0"/>
              <a:t>Either way, keylogging software allows an </a:t>
            </a:r>
            <a:endParaRPr lang="en-US" sz="1800" dirty="0"/>
          </a:p>
          <a:p>
            <a:r>
              <a:rPr lang="en-US" sz="1800" b="1" dirty="0"/>
              <a:t>unauthorized threat actor </a:t>
            </a:r>
            <a:endParaRPr lang="en-US" sz="1800" dirty="0"/>
          </a:p>
          <a:p>
            <a:r>
              <a:rPr lang="en-US" sz="1800" b="1" dirty="0"/>
              <a:t>to view the user's </a:t>
            </a:r>
            <a:endParaRPr lang="en-US" sz="1800" dirty="0"/>
          </a:p>
          <a:p>
            <a:r>
              <a:rPr lang="en-US" sz="1800" b="1" dirty="0"/>
              <a:t>keystrokes, and then use this knowledge to access and compromise the device</a:t>
            </a:r>
            <a:r>
              <a:rPr lang="en-US" sz="1800" dirty="0"/>
              <a:t>. </a:t>
            </a:r>
          </a:p>
          <a:p>
            <a:r>
              <a:rPr lang="en-US" sz="1800" b="1" dirty="0"/>
              <a:t>There are two main types of software </a:t>
            </a:r>
            <a:r>
              <a:rPr lang="en-US" sz="1800" b="1" dirty="0" err="1"/>
              <a:t>keyloggers</a:t>
            </a:r>
            <a:r>
              <a:rPr lang="en-US" sz="1800" dirty="0"/>
              <a:t>: </a:t>
            </a:r>
          </a:p>
        </p:txBody>
      </p:sp>
    </p:spTree>
    <p:extLst>
      <p:ext uri="{BB962C8B-B14F-4D97-AF65-F5344CB8AC3E}">
        <p14:creationId xmlns:p14="http://schemas.microsoft.com/office/powerpoint/2010/main" val="1186146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7114" y="942535"/>
            <a:ext cx="11043138" cy="4401205"/>
          </a:xfrm>
          <a:prstGeom prst="rect">
            <a:avLst/>
          </a:prstGeom>
        </p:spPr>
        <p:txBody>
          <a:bodyPr wrap="square">
            <a:spAutoFit/>
          </a:bodyPr>
          <a:lstStyle/>
          <a:p>
            <a:r>
              <a:rPr lang="en-US" sz="3200" b="1" dirty="0">
                <a:solidFill>
                  <a:srgbClr val="FFC000"/>
                </a:solidFill>
              </a:rPr>
              <a:t>User mode </a:t>
            </a:r>
            <a:r>
              <a:rPr lang="en-US" sz="3200" b="1" dirty="0" err="1">
                <a:solidFill>
                  <a:srgbClr val="FFC000"/>
                </a:solidFill>
              </a:rPr>
              <a:t>keyloggers</a:t>
            </a:r>
            <a:r>
              <a:rPr lang="en-US" sz="3200" b="1" dirty="0">
                <a:solidFill>
                  <a:srgbClr val="FFC000"/>
                </a:solidFill>
              </a:rPr>
              <a:t> </a:t>
            </a:r>
          </a:p>
          <a:p>
            <a:r>
              <a:rPr lang="en-US" sz="2400" b="1" dirty="0"/>
              <a:t>use a Windows application programming interface </a:t>
            </a:r>
            <a:r>
              <a:rPr lang="en-US" sz="2400" dirty="0"/>
              <a:t>(</a:t>
            </a:r>
            <a:r>
              <a:rPr lang="en-US" sz="2400" b="1" dirty="0"/>
              <a:t>API) to intercept keyboard and mouse movements</a:t>
            </a:r>
            <a:r>
              <a:rPr lang="en-US" sz="2400" dirty="0"/>
              <a:t>. </a:t>
            </a:r>
            <a:r>
              <a:rPr lang="en-US" sz="2400" b="1" dirty="0" err="1"/>
              <a:t>GetAsyncKeyState</a:t>
            </a:r>
            <a:r>
              <a:rPr lang="en-US" sz="2400" b="1" dirty="0"/>
              <a:t> or </a:t>
            </a:r>
            <a:r>
              <a:rPr lang="en-US" sz="2400" b="1" dirty="0" err="1"/>
              <a:t>GetKeyState</a:t>
            </a:r>
            <a:r>
              <a:rPr lang="en-US" sz="2400" b="1" dirty="0"/>
              <a:t> API functions might also be </a:t>
            </a:r>
            <a:endParaRPr lang="en-US" sz="2400" dirty="0"/>
          </a:p>
          <a:p>
            <a:r>
              <a:rPr lang="en-US" sz="2400" b="1" dirty="0"/>
              <a:t>captured. These </a:t>
            </a:r>
            <a:r>
              <a:rPr lang="en-US" sz="2400" b="1" dirty="0" err="1"/>
              <a:t>keyloggers</a:t>
            </a:r>
            <a:r>
              <a:rPr lang="en-US" sz="2400" b="1" dirty="0"/>
              <a:t> require the attacker to actively monitor each key press</a:t>
            </a:r>
            <a:r>
              <a:rPr lang="en-US" sz="2400" dirty="0"/>
              <a:t>. </a:t>
            </a:r>
          </a:p>
          <a:p>
            <a:r>
              <a:rPr lang="en-US" dirty="0"/>
              <a:t> </a:t>
            </a:r>
            <a:r>
              <a:rPr lang="en-US" sz="3200" b="1" dirty="0">
                <a:solidFill>
                  <a:srgbClr val="FFC000"/>
                </a:solidFill>
              </a:rPr>
              <a:t>Kernel mode </a:t>
            </a:r>
            <a:r>
              <a:rPr lang="en-US" sz="3200" b="1" dirty="0" err="1">
                <a:solidFill>
                  <a:srgbClr val="FFC000"/>
                </a:solidFill>
              </a:rPr>
              <a:t>keyloggers</a:t>
            </a:r>
            <a:r>
              <a:rPr lang="en-US" sz="3200" b="1" dirty="0">
                <a:solidFill>
                  <a:srgbClr val="FFC000"/>
                </a:solidFill>
              </a:rPr>
              <a:t>:</a:t>
            </a:r>
          </a:p>
          <a:p>
            <a:r>
              <a:rPr lang="en-US" sz="2400" b="1" dirty="0"/>
              <a:t> it is a more powerful and complex software keylogging method</a:t>
            </a:r>
            <a:r>
              <a:rPr lang="en-US" sz="2400" dirty="0"/>
              <a:t>. </a:t>
            </a:r>
            <a:r>
              <a:rPr lang="en-US" sz="2400" b="1" dirty="0"/>
              <a:t>They work with higher </a:t>
            </a:r>
            <a:endParaRPr lang="en-US" sz="2400" dirty="0"/>
          </a:p>
          <a:p>
            <a:r>
              <a:rPr lang="en-US" sz="2400" b="1" dirty="0"/>
              <a:t>privileges </a:t>
            </a:r>
            <a:r>
              <a:rPr lang="en-US" sz="2400" dirty="0"/>
              <a:t>and </a:t>
            </a:r>
            <a:r>
              <a:rPr lang="en-US" sz="2400" b="1" dirty="0"/>
              <a:t>can </a:t>
            </a:r>
            <a:r>
              <a:rPr lang="en-US" sz="2400" dirty="0"/>
              <a:t>be </a:t>
            </a:r>
            <a:r>
              <a:rPr lang="en-US" sz="2400" b="1" dirty="0"/>
              <a:t>harder to locate in a system</a:t>
            </a:r>
            <a:r>
              <a:rPr lang="en-US" sz="2400" dirty="0"/>
              <a:t>. In </a:t>
            </a:r>
            <a:r>
              <a:rPr lang="en-US" sz="2400" b="1" dirty="0"/>
              <a:t>addition</a:t>
            </a:r>
            <a:r>
              <a:rPr lang="en-US" sz="2400" dirty="0"/>
              <a:t>, </a:t>
            </a:r>
            <a:r>
              <a:rPr lang="en-US" sz="2400" b="1" dirty="0"/>
              <a:t>they can modify the internal Windows system through the kernel</a:t>
            </a:r>
            <a:r>
              <a:rPr lang="en-US" sz="2400" dirty="0"/>
              <a:t>. </a:t>
            </a:r>
            <a:r>
              <a:rPr lang="en-US" sz="2400" b="1" dirty="0"/>
              <a:t>Some keylogging software can use keyboard APIs </a:t>
            </a:r>
            <a:r>
              <a:rPr lang="en-US" sz="2400" dirty="0"/>
              <a:t>to </a:t>
            </a:r>
            <a:r>
              <a:rPr lang="en-US" sz="2400" b="1" dirty="0"/>
              <a:t>run another application</a:t>
            </a:r>
            <a:r>
              <a:rPr lang="en-US" sz="2400" dirty="0"/>
              <a:t>, </a:t>
            </a:r>
            <a:r>
              <a:rPr lang="en-US" sz="2400" b="1" dirty="0"/>
              <a:t>malicious script injection memory injection</a:t>
            </a:r>
            <a:r>
              <a:rPr lang="en-US" dirty="0"/>
              <a:t>. </a:t>
            </a:r>
          </a:p>
        </p:txBody>
      </p:sp>
    </p:spTree>
    <p:extLst>
      <p:ext uri="{BB962C8B-B14F-4D97-AF65-F5344CB8AC3E}">
        <p14:creationId xmlns:p14="http://schemas.microsoft.com/office/powerpoint/2010/main" val="319161160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257</TotalTime>
  <Words>878</Words>
  <Application>Microsoft Office PowerPoint</Application>
  <PresentationFormat>Widescreen</PresentationFormat>
  <Paragraphs>133</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DividendVTI</vt:lpstr>
      <vt:lpstr>Cyber Security: Protecting Against Keylogger Intrusions</vt:lpstr>
      <vt:lpstr>OUTLINE</vt:lpstr>
      <vt:lpstr>Problem Statement</vt:lpstr>
      <vt:lpstr>System  Approach</vt:lpstr>
      <vt:lpstr>Iphones and android approaches</vt:lpstr>
      <vt:lpstr>Algorithm &amp; Deployment</vt:lpstr>
      <vt:lpstr>Types of key loggers</vt:lpstr>
      <vt:lpstr>Software based keyloggers</vt:lpstr>
      <vt:lpstr>PowerPoint Presentation</vt:lpstr>
      <vt:lpstr>working</vt:lpstr>
      <vt:lpstr>working</vt:lpstr>
      <vt:lpstr>detection</vt:lpstr>
      <vt:lpstr>detection</vt:lpstr>
      <vt:lpstr>KEYLOGGER PYTHON SCRIPT:</vt:lpstr>
      <vt:lpstr>Python code implementation</vt:lpstr>
      <vt:lpstr>OUTPUT</vt:lpstr>
      <vt:lpstr>protection</vt:lpstr>
      <vt:lpstr>protection</vt:lpstr>
      <vt:lpstr> Solution</vt:lpstr>
      <vt:lpstr>PowerPoint Presentation</vt:lpstr>
      <vt:lpstr>Result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chrisdani261@gmail.com </cp:lastModifiedBy>
  <cp:revision>43</cp:revision>
  <dcterms:created xsi:type="dcterms:W3CDTF">2021-05-26T16:50:10Z</dcterms:created>
  <dcterms:modified xsi:type="dcterms:W3CDTF">2024-04-05T14:33:45Z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