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gQBTxXkXKUKF4h9lU91hGY3oeG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219c9021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7219c9021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7719d50a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77719d50a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7719d50a3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77719d50a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fbc860bf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7fbc860bf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fbc860b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7fbc860bf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2578950" y="3234375"/>
            <a:ext cx="7034100" cy="2711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lang="es-ES" sz="6000">
                <a:solidFill>
                  <a:srgbClr val="EAB21B"/>
                </a:solidFill>
                <a:latin typeface="Calibri"/>
                <a:ea typeface="Calibri"/>
                <a:cs typeface="Calibri"/>
                <a:sym typeface="Calibri"/>
              </a:rPr>
              <a:t>Densidad de comentarios</a:t>
            </a:r>
            <a:endParaRPr b="1" sz="6000">
              <a:solidFill>
                <a:srgbClr val="EAB21B"/>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000"/>
              <a:buFont typeface="Arial"/>
              <a:buNone/>
            </a:pPr>
            <a:r>
              <a:rPr b="1" lang="es-ES" sz="3600">
                <a:solidFill>
                  <a:srgbClr val="EAB21B"/>
                </a:solidFill>
                <a:latin typeface="Calibri"/>
                <a:ea typeface="Calibri"/>
                <a:cs typeface="Calibri"/>
                <a:sym typeface="Calibri"/>
              </a:rPr>
              <a:t>Ejercicio 5 </a:t>
            </a:r>
            <a:endParaRPr b="1" i="0" sz="3600" u="none" cap="none" strike="noStrike">
              <a:solidFill>
                <a:srgbClr val="EAB21B"/>
              </a:solidFill>
              <a:latin typeface="Calibri"/>
              <a:ea typeface="Calibri"/>
              <a:cs typeface="Calibri"/>
              <a:sym typeface="Calibri"/>
            </a:endParaRPr>
          </a:p>
        </p:txBody>
      </p:sp>
      <p:sp>
        <p:nvSpPr>
          <p:cNvPr id="89" name="Google Shape;89;p2"/>
          <p:cNvSpPr txBox="1"/>
          <p:nvPr/>
        </p:nvSpPr>
        <p:spPr>
          <a:xfrm>
            <a:off x="264367" y="6282611"/>
            <a:ext cx="878632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s-ES" sz="2000" u="none" cap="none" strike="noStrike">
                <a:solidFill>
                  <a:schemeClr val="lt1"/>
                </a:solidFill>
                <a:latin typeface="Calibri"/>
                <a:ea typeface="Calibri"/>
                <a:cs typeface="Calibri"/>
                <a:sym typeface="Calibri"/>
              </a:rPr>
              <a:t>Autor: </a:t>
            </a:r>
            <a:r>
              <a:rPr b="0" i="1" lang="es-ES" sz="2000" u="none" cap="none" strike="noStrike">
                <a:solidFill>
                  <a:schemeClr val="lt1"/>
                </a:solidFill>
                <a:latin typeface="Calibri"/>
                <a:ea typeface="Calibri"/>
                <a:cs typeface="Calibri"/>
                <a:sym typeface="Calibri"/>
              </a:rPr>
              <a:t>Nicolle Saavedra, Andrés Medina, Yeslie Mestizo – </a:t>
            </a:r>
            <a:r>
              <a:rPr b="1" i="1" lang="es-ES" sz="2000" u="none" cap="none" strike="noStrike">
                <a:solidFill>
                  <a:schemeClr val="lt1"/>
                </a:solidFill>
                <a:latin typeface="Calibri"/>
                <a:ea typeface="Calibri"/>
                <a:cs typeface="Calibri"/>
                <a:sym typeface="Calibri"/>
              </a:rPr>
              <a:t>Fecha: </a:t>
            </a:r>
            <a:r>
              <a:rPr b="0" i="1" lang="es-ES" sz="2000" u="none" cap="none" strike="noStrike">
                <a:solidFill>
                  <a:schemeClr val="lt1"/>
                </a:solidFill>
                <a:latin typeface="Calibri"/>
                <a:ea typeface="Calibri"/>
                <a:cs typeface="Calibri"/>
                <a:sym typeface="Calibri"/>
              </a:rPr>
              <a:t>14/04/2020</a:t>
            </a:r>
            <a:endParaRPr b="0" i="1" sz="20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3"/>
          <p:cNvSpPr txBox="1"/>
          <p:nvPr/>
        </p:nvSpPr>
        <p:spPr>
          <a:xfrm>
            <a:off x="3400960" y="1288569"/>
            <a:ext cx="5390100" cy="132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s-ES" sz="8000" u="sng" cap="none" strike="noStrike">
                <a:solidFill>
                  <a:srgbClr val="99151A"/>
                </a:solidFill>
                <a:latin typeface="Calibri"/>
                <a:ea typeface="Calibri"/>
                <a:cs typeface="Calibri"/>
                <a:sym typeface="Calibri"/>
              </a:rPr>
              <a:t>CONTENIDO</a:t>
            </a:r>
            <a:endParaRPr b="1" i="0" sz="8000" u="sng" cap="none" strike="noStrike">
              <a:solidFill>
                <a:srgbClr val="99151A"/>
              </a:solidFill>
              <a:latin typeface="Calibri"/>
              <a:ea typeface="Calibri"/>
              <a:cs typeface="Calibri"/>
              <a:sym typeface="Calibri"/>
            </a:endParaRPr>
          </a:p>
        </p:txBody>
      </p:sp>
      <p:sp>
        <p:nvSpPr>
          <p:cNvPr id="95" name="Google Shape;95;p3"/>
          <p:cNvSpPr txBox="1"/>
          <p:nvPr/>
        </p:nvSpPr>
        <p:spPr>
          <a:xfrm>
            <a:off x="2774925" y="2778125"/>
            <a:ext cx="5551500" cy="14913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Densidad de comentarios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Propósito del código fuente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Comentarios de todo método</a:t>
            </a:r>
            <a:endParaRPr sz="2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7219c90213_2_0"/>
          <p:cNvSpPr txBox="1"/>
          <p:nvPr/>
        </p:nvSpPr>
        <p:spPr>
          <a:xfrm>
            <a:off x="1475375" y="5083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lang="es-ES" sz="3200">
                <a:solidFill>
                  <a:schemeClr val="accent4"/>
                </a:solidFill>
                <a:latin typeface="Calibri"/>
                <a:ea typeface="Calibri"/>
                <a:cs typeface="Calibri"/>
                <a:sym typeface="Calibri"/>
              </a:rPr>
              <a:t>Densidad de comentarios de ejercicios</a:t>
            </a:r>
            <a:endParaRPr b="1" i="0" sz="3200" u="none" cap="none" strike="noStrike">
              <a:solidFill>
                <a:srgbClr val="FFC000"/>
              </a:solidFill>
              <a:latin typeface="Calibri"/>
              <a:ea typeface="Calibri"/>
              <a:cs typeface="Calibri"/>
              <a:sym typeface="Calibri"/>
            </a:endParaRPr>
          </a:p>
        </p:txBody>
      </p:sp>
      <p:sp>
        <p:nvSpPr>
          <p:cNvPr id="101" name="Google Shape;101;g7219c90213_2_0"/>
          <p:cNvSpPr txBox="1"/>
          <p:nvPr/>
        </p:nvSpPr>
        <p:spPr>
          <a:xfrm>
            <a:off x="1312525" y="1488700"/>
            <a:ext cx="8600700" cy="924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s-ES" sz="1800">
                <a:solidFill>
                  <a:schemeClr val="dk1"/>
                </a:solidFill>
              </a:rPr>
              <a:t>Porcentaje de densidad de comentarios y determinar si es suficiente para hacerle mantenimiento al código.</a:t>
            </a:r>
            <a:endParaRPr sz="2800">
              <a:latin typeface="Calibri"/>
              <a:ea typeface="Calibri"/>
              <a:cs typeface="Calibri"/>
              <a:sym typeface="Calibri"/>
            </a:endParaRPr>
          </a:p>
          <a:p>
            <a:pPr indent="0" lvl="0" marL="457200" marR="0" rtl="0" algn="l">
              <a:lnSpc>
                <a:spcPct val="115000"/>
              </a:lnSpc>
              <a:spcBef>
                <a:spcPts val="60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p:txBody>
      </p:sp>
      <p:sp>
        <p:nvSpPr>
          <p:cNvPr id="102" name="Google Shape;102;g7219c90213_2_0"/>
          <p:cNvSpPr txBox="1"/>
          <p:nvPr/>
        </p:nvSpPr>
        <p:spPr>
          <a:xfrm>
            <a:off x="1782000" y="2552011"/>
            <a:ext cx="3891600" cy="3050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b="1" lang="es-ES" sz="1800">
                <a:solidFill>
                  <a:srgbClr val="000000"/>
                </a:solidFill>
              </a:rPr>
              <a:t>JAVA</a:t>
            </a:r>
            <a:endParaRPr b="1" sz="1800">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Total líneas: </a:t>
            </a:r>
            <a:r>
              <a:rPr lang="es-ES"/>
              <a:t>197</a:t>
            </a:r>
            <a:endParaRPr>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líneas de código:</a:t>
            </a:r>
            <a:r>
              <a:rPr lang="es-ES"/>
              <a:t>124</a:t>
            </a:r>
            <a:endParaRPr/>
          </a:p>
          <a:p>
            <a:pPr indent="0" lvl="0" marL="0" rtl="0" algn="just">
              <a:lnSpc>
                <a:spcPct val="115000"/>
              </a:lnSpc>
              <a:spcBef>
                <a:spcPts val="0"/>
              </a:spcBef>
              <a:spcAft>
                <a:spcPts val="0"/>
              </a:spcAft>
              <a:buClr>
                <a:srgbClr val="000000"/>
              </a:buClr>
              <a:buSzPts val="1100"/>
              <a:buFont typeface="Arial"/>
              <a:buNone/>
            </a:pPr>
            <a:r>
              <a:rPr lang="es-ES">
                <a:solidFill>
                  <a:schemeClr val="dk1"/>
                </a:solidFill>
              </a:rPr>
              <a:t>% líneas de código: 63%</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ES">
                <a:solidFill>
                  <a:schemeClr val="dk1"/>
                </a:solidFill>
              </a:rPr>
              <a:t>líneas comentadas: 22</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ES">
                <a:solidFill>
                  <a:schemeClr val="dk1"/>
                </a:solidFill>
              </a:rPr>
              <a:t>% líneas comentadas: 11.16%</a:t>
            </a:r>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Líneas en blanco: 40</a:t>
            </a:r>
            <a:endParaRPr>
              <a:solidFill>
                <a:srgbClr val="000000"/>
              </a:solidFill>
            </a:endParaRPr>
          </a:p>
          <a:p>
            <a:pPr indent="0" lvl="0" marL="0" rtl="0" algn="just">
              <a:lnSpc>
                <a:spcPct val="115000"/>
              </a:lnSpc>
              <a:spcBef>
                <a:spcPts val="0"/>
              </a:spcBef>
              <a:spcAft>
                <a:spcPts val="0"/>
              </a:spcAft>
              <a:buNone/>
            </a:pPr>
            <a:r>
              <a:rPr lang="es-ES">
                <a:solidFill>
                  <a:srgbClr val="000000"/>
                </a:solidFill>
              </a:rPr>
              <a:t>% líneas en blanco: </a:t>
            </a:r>
            <a:r>
              <a:rPr lang="es-ES"/>
              <a:t>20.3</a:t>
            </a:r>
            <a:r>
              <a:rPr lang="es-ES">
                <a:solidFill>
                  <a:srgbClr val="000000"/>
                </a:solidFill>
              </a:rPr>
              <a:t>%</a:t>
            </a:r>
            <a:endParaRPr>
              <a:solidFill>
                <a:srgbClr val="000000"/>
              </a:solidFill>
            </a:endParaRPr>
          </a:p>
          <a:p>
            <a:pPr indent="0" lvl="0" marL="0" rtl="0" algn="just">
              <a:lnSpc>
                <a:spcPct val="115000"/>
              </a:lnSpc>
              <a:spcBef>
                <a:spcPts val="0"/>
              </a:spcBef>
              <a:spcAft>
                <a:spcPts val="0"/>
              </a:spcAft>
              <a:buNone/>
            </a:pPr>
            <a:r>
              <a:t/>
            </a:r>
            <a:endParaRPr>
              <a:solidFill>
                <a:srgbClr val="000000"/>
              </a:solidFill>
            </a:endParaRPr>
          </a:p>
          <a:p>
            <a:pPr indent="0" lvl="0" marL="0" rtl="0" algn="just">
              <a:lnSpc>
                <a:spcPct val="115000"/>
              </a:lnSpc>
              <a:spcBef>
                <a:spcPts val="0"/>
              </a:spcBef>
              <a:spcAft>
                <a:spcPts val="0"/>
              </a:spcAft>
              <a:buNone/>
            </a:pPr>
            <a:r>
              <a:rPr b="1" lang="es-ES">
                <a:solidFill>
                  <a:srgbClr val="000000"/>
                </a:solidFill>
              </a:rPr>
              <a:t>densidad de comentarios </a:t>
            </a:r>
            <a:r>
              <a:rPr b="1" i="1" lang="es-ES">
                <a:solidFill>
                  <a:srgbClr val="000000"/>
                </a:solidFill>
              </a:rPr>
              <a:t>DoC</a:t>
            </a:r>
            <a:r>
              <a:rPr b="1" lang="es-ES">
                <a:solidFill>
                  <a:srgbClr val="000000"/>
                </a:solidFill>
              </a:rPr>
              <a:t>:</a:t>
            </a:r>
            <a:endParaRPr b="1">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i="1" lang="es-ES">
                <a:solidFill>
                  <a:srgbClr val="000000"/>
                </a:solidFill>
              </a:rPr>
              <a:t>DoC= </a:t>
            </a:r>
            <a:r>
              <a:rPr lang="es-ES"/>
              <a:t>22</a:t>
            </a:r>
            <a:r>
              <a:rPr lang="es-ES">
                <a:solidFill>
                  <a:srgbClr val="000000"/>
                </a:solidFill>
              </a:rPr>
              <a:t>/(</a:t>
            </a:r>
            <a:r>
              <a:rPr lang="es-ES"/>
              <a:t>197</a:t>
            </a:r>
            <a:r>
              <a:rPr lang="es-ES">
                <a:solidFill>
                  <a:srgbClr val="000000"/>
                </a:solidFill>
              </a:rPr>
              <a:t>+</a:t>
            </a:r>
            <a:r>
              <a:rPr lang="es-ES"/>
              <a:t>22</a:t>
            </a:r>
            <a:r>
              <a:rPr lang="es-ES">
                <a:solidFill>
                  <a:srgbClr val="000000"/>
                </a:solidFill>
              </a:rPr>
              <a:t>)=0.</a:t>
            </a:r>
            <a:r>
              <a:rPr lang="es-ES"/>
              <a:t>10045</a:t>
            </a:r>
            <a:r>
              <a:rPr lang="es-ES">
                <a:solidFill>
                  <a:srgbClr val="000000"/>
                </a:solidFill>
              </a:rPr>
              <a:t> ~ </a:t>
            </a:r>
            <a:r>
              <a:rPr lang="es-ES"/>
              <a:t>10</a:t>
            </a:r>
            <a:r>
              <a:rPr lang="es-ES">
                <a:solidFill>
                  <a:srgbClr val="000000"/>
                </a:solidFill>
              </a:rPr>
              <a:t>%</a:t>
            </a:r>
            <a:endParaRPr>
              <a:solidFill>
                <a:srgbClr val="000000"/>
              </a:solidFill>
            </a:endParaRPr>
          </a:p>
        </p:txBody>
      </p:sp>
      <p:sp>
        <p:nvSpPr>
          <p:cNvPr id="103" name="Google Shape;103;g7219c90213_2_0"/>
          <p:cNvSpPr txBox="1"/>
          <p:nvPr/>
        </p:nvSpPr>
        <p:spPr>
          <a:xfrm>
            <a:off x="6214825" y="2552011"/>
            <a:ext cx="3891600" cy="3050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b="1" lang="es-ES" sz="1800">
                <a:solidFill>
                  <a:srgbClr val="000000"/>
                </a:solidFill>
              </a:rPr>
              <a:t>PHP</a:t>
            </a:r>
            <a:endParaRPr b="1" sz="1800">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Total líneas: </a:t>
            </a:r>
            <a:r>
              <a:rPr lang="es-ES"/>
              <a:t>127</a:t>
            </a:r>
            <a:endParaRPr>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líneas de código: </a:t>
            </a:r>
            <a:r>
              <a:rPr lang="es-ES"/>
              <a:t>114</a:t>
            </a:r>
            <a:endParaRPr>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 líneas de código: </a:t>
            </a:r>
            <a:r>
              <a:rPr lang="es-ES"/>
              <a:t>89.7</a:t>
            </a:r>
            <a:r>
              <a:rPr lang="es-ES">
                <a:solidFill>
                  <a:srgbClr val="000000"/>
                </a:solidFill>
              </a:rPr>
              <a:t>%</a:t>
            </a:r>
            <a:endParaRPr>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líneas comentadas: </a:t>
            </a:r>
            <a:r>
              <a:rPr lang="es-ES"/>
              <a:t>2</a:t>
            </a:r>
            <a:endParaRPr>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 líneas comentadas:</a:t>
            </a:r>
            <a:r>
              <a:rPr lang="es-ES"/>
              <a:t>1.5</a:t>
            </a:r>
            <a:r>
              <a:rPr lang="es-ES">
                <a:solidFill>
                  <a:srgbClr val="000000"/>
                </a:solidFill>
              </a:rPr>
              <a:t>%</a:t>
            </a:r>
            <a:endParaRPr b="1">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líneas en blanco: </a:t>
            </a:r>
            <a:r>
              <a:rPr lang="es-ES"/>
              <a:t>7</a:t>
            </a:r>
            <a:endParaRPr>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s-ES">
                <a:solidFill>
                  <a:srgbClr val="000000"/>
                </a:solidFill>
              </a:rPr>
              <a:t>% líneas en blanco: </a:t>
            </a:r>
            <a:r>
              <a:rPr lang="es-ES"/>
              <a:t>5.5</a:t>
            </a:r>
            <a:r>
              <a:rPr lang="es-ES">
                <a:solidFill>
                  <a:srgbClr val="000000"/>
                </a:solidFill>
              </a:rPr>
              <a:t>%</a:t>
            </a:r>
            <a:endParaRPr>
              <a:solidFill>
                <a:srgbClr val="000000"/>
              </a:solidFill>
            </a:endParaRPr>
          </a:p>
          <a:p>
            <a:pPr indent="0" lvl="0" marL="0" rtl="0" algn="just">
              <a:spcBef>
                <a:spcPts val="0"/>
              </a:spcBef>
              <a:spcAft>
                <a:spcPts val="0"/>
              </a:spcAft>
              <a:buNone/>
            </a:pPr>
            <a:r>
              <a:t/>
            </a:r>
            <a:endParaRPr sz="1800">
              <a:solidFill>
                <a:srgbClr val="000000"/>
              </a:solidFill>
            </a:endParaRPr>
          </a:p>
          <a:p>
            <a:pPr indent="0" lvl="0" marL="0" rtl="0" algn="just">
              <a:lnSpc>
                <a:spcPct val="115000"/>
              </a:lnSpc>
              <a:spcBef>
                <a:spcPts val="0"/>
              </a:spcBef>
              <a:spcAft>
                <a:spcPts val="0"/>
              </a:spcAft>
              <a:buNone/>
            </a:pPr>
            <a:r>
              <a:rPr b="1" lang="es-ES">
                <a:solidFill>
                  <a:srgbClr val="000000"/>
                </a:solidFill>
              </a:rPr>
              <a:t>densidad de comentarios </a:t>
            </a:r>
            <a:r>
              <a:rPr b="1" i="1" lang="es-ES">
                <a:solidFill>
                  <a:srgbClr val="000000"/>
                </a:solidFill>
              </a:rPr>
              <a:t>DoC</a:t>
            </a:r>
            <a:r>
              <a:rPr b="1" lang="es-ES">
                <a:solidFill>
                  <a:srgbClr val="000000"/>
                </a:solidFill>
              </a:rPr>
              <a:t>:</a:t>
            </a:r>
            <a:endParaRPr b="1">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i="1" lang="es-ES">
                <a:solidFill>
                  <a:srgbClr val="000000"/>
                </a:solidFill>
              </a:rPr>
              <a:t>DoC=</a:t>
            </a:r>
            <a:r>
              <a:rPr i="1" lang="es-ES"/>
              <a:t>2</a:t>
            </a:r>
            <a:r>
              <a:rPr lang="es-ES">
                <a:solidFill>
                  <a:srgbClr val="000000"/>
                </a:solidFill>
              </a:rPr>
              <a:t>/(</a:t>
            </a:r>
            <a:r>
              <a:rPr lang="es-ES"/>
              <a:t>127</a:t>
            </a:r>
            <a:r>
              <a:rPr lang="es-ES">
                <a:solidFill>
                  <a:srgbClr val="000000"/>
                </a:solidFill>
              </a:rPr>
              <a:t>+</a:t>
            </a:r>
            <a:r>
              <a:rPr lang="es-ES"/>
              <a:t>2</a:t>
            </a:r>
            <a:r>
              <a:rPr lang="es-ES">
                <a:solidFill>
                  <a:srgbClr val="000000"/>
                </a:solidFill>
              </a:rPr>
              <a:t>)=0.0</a:t>
            </a:r>
            <a:r>
              <a:rPr lang="es-ES"/>
              <a:t>155</a:t>
            </a:r>
            <a:r>
              <a:rPr lang="es-ES">
                <a:solidFill>
                  <a:srgbClr val="000000"/>
                </a:solidFill>
              </a:rPr>
              <a:t> ~ </a:t>
            </a:r>
            <a:r>
              <a:rPr lang="es-ES"/>
              <a:t>1.5</a:t>
            </a:r>
            <a:r>
              <a:rPr lang="es-ES">
                <a:solidFill>
                  <a:srgbClr val="000000"/>
                </a:solidFill>
              </a:rPr>
              <a:t>%</a:t>
            </a:r>
            <a:endParaRPr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77719d50a3_0_18"/>
          <p:cNvSpPr txBox="1"/>
          <p:nvPr/>
        </p:nvSpPr>
        <p:spPr>
          <a:xfrm>
            <a:off x="1475375" y="5083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lang="es-ES" sz="3200">
                <a:solidFill>
                  <a:schemeClr val="accent4"/>
                </a:solidFill>
                <a:latin typeface="Calibri"/>
                <a:ea typeface="Calibri"/>
                <a:cs typeface="Calibri"/>
                <a:sym typeface="Calibri"/>
              </a:rPr>
              <a:t>   </a:t>
            </a:r>
            <a:r>
              <a:rPr b="1" lang="es-ES" sz="3200">
                <a:solidFill>
                  <a:schemeClr val="accent4"/>
                </a:solidFill>
                <a:latin typeface="Calibri"/>
                <a:ea typeface="Calibri"/>
                <a:cs typeface="Calibri"/>
                <a:sym typeface="Calibri"/>
              </a:rPr>
              <a:t>SonarCloud</a:t>
            </a:r>
            <a:endParaRPr b="1" i="0" sz="3200" u="none" cap="none" strike="noStrike">
              <a:solidFill>
                <a:srgbClr val="FFC000"/>
              </a:solidFill>
              <a:latin typeface="Calibri"/>
              <a:ea typeface="Calibri"/>
              <a:cs typeface="Calibri"/>
              <a:sym typeface="Calibri"/>
            </a:endParaRPr>
          </a:p>
        </p:txBody>
      </p:sp>
      <p:pic>
        <p:nvPicPr>
          <p:cNvPr id="109" name="Google Shape;109;g77719d50a3_0_18"/>
          <p:cNvPicPr preferRelativeResize="0"/>
          <p:nvPr/>
        </p:nvPicPr>
        <p:blipFill>
          <a:blip r:embed="rId4">
            <a:alphaModFix/>
          </a:blip>
          <a:stretch>
            <a:fillRect/>
          </a:stretch>
        </p:blipFill>
        <p:spPr>
          <a:xfrm>
            <a:off x="1688675" y="1839250"/>
            <a:ext cx="3674475" cy="2715900"/>
          </a:xfrm>
          <a:prstGeom prst="rect">
            <a:avLst/>
          </a:prstGeom>
          <a:noFill/>
          <a:ln>
            <a:noFill/>
          </a:ln>
        </p:spPr>
      </p:pic>
      <p:pic>
        <p:nvPicPr>
          <p:cNvPr id="110" name="Google Shape;110;g77719d50a3_0_18"/>
          <p:cNvPicPr preferRelativeResize="0"/>
          <p:nvPr/>
        </p:nvPicPr>
        <p:blipFill rotWithShape="1">
          <a:blip r:embed="rId5">
            <a:alphaModFix/>
          </a:blip>
          <a:srcRect b="0" l="77670" r="0" t="22648"/>
          <a:stretch/>
        </p:blipFill>
        <p:spPr>
          <a:xfrm>
            <a:off x="6192500" y="1839261"/>
            <a:ext cx="1399024" cy="1058389"/>
          </a:xfrm>
          <a:prstGeom prst="rect">
            <a:avLst/>
          </a:prstGeom>
          <a:noFill/>
          <a:ln>
            <a:noFill/>
          </a:ln>
        </p:spPr>
      </p:pic>
      <p:pic>
        <p:nvPicPr>
          <p:cNvPr id="111" name="Google Shape;111;g77719d50a3_0_18"/>
          <p:cNvPicPr preferRelativeResize="0"/>
          <p:nvPr/>
        </p:nvPicPr>
        <p:blipFill>
          <a:blip r:embed="rId6">
            <a:alphaModFix/>
          </a:blip>
          <a:stretch>
            <a:fillRect/>
          </a:stretch>
        </p:blipFill>
        <p:spPr>
          <a:xfrm>
            <a:off x="6023438" y="3181573"/>
            <a:ext cx="1737150" cy="993984"/>
          </a:xfrm>
          <a:prstGeom prst="rect">
            <a:avLst/>
          </a:prstGeom>
          <a:noFill/>
          <a:ln>
            <a:noFill/>
          </a:ln>
        </p:spPr>
      </p:pic>
      <p:pic>
        <p:nvPicPr>
          <p:cNvPr id="112" name="Google Shape;112;g77719d50a3_0_18"/>
          <p:cNvPicPr preferRelativeResize="0"/>
          <p:nvPr/>
        </p:nvPicPr>
        <p:blipFill rotWithShape="1">
          <a:blip r:embed="rId7">
            <a:alphaModFix/>
          </a:blip>
          <a:srcRect b="75179" l="0" r="0" t="0"/>
          <a:stretch/>
        </p:blipFill>
        <p:spPr>
          <a:xfrm>
            <a:off x="8849150" y="2357182"/>
            <a:ext cx="1444925" cy="424968"/>
          </a:xfrm>
          <a:prstGeom prst="rect">
            <a:avLst/>
          </a:prstGeom>
          <a:noFill/>
          <a:ln>
            <a:noFill/>
          </a:ln>
        </p:spPr>
      </p:pic>
      <p:pic>
        <p:nvPicPr>
          <p:cNvPr id="113" name="Google Shape;113;g77719d50a3_0_18"/>
          <p:cNvPicPr preferRelativeResize="0"/>
          <p:nvPr/>
        </p:nvPicPr>
        <p:blipFill rotWithShape="1">
          <a:blip r:embed="rId8">
            <a:alphaModFix/>
          </a:blip>
          <a:srcRect b="0" l="0" r="0" t="75760"/>
          <a:stretch/>
        </p:blipFill>
        <p:spPr>
          <a:xfrm>
            <a:off x="8573218" y="2682626"/>
            <a:ext cx="1737159" cy="49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77719d50a3_0_30"/>
          <p:cNvSpPr txBox="1"/>
          <p:nvPr/>
        </p:nvSpPr>
        <p:spPr>
          <a:xfrm>
            <a:off x="1475375" y="5083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lang="es-ES" sz="3200">
                <a:solidFill>
                  <a:schemeClr val="accent4"/>
                </a:solidFill>
                <a:latin typeface="Calibri"/>
                <a:ea typeface="Calibri"/>
                <a:cs typeface="Calibri"/>
                <a:sym typeface="Calibri"/>
              </a:rPr>
              <a:t>   SonarCloud</a:t>
            </a:r>
            <a:endParaRPr b="1" i="0" sz="3200" u="none" cap="none" strike="noStrike">
              <a:solidFill>
                <a:srgbClr val="FFC000"/>
              </a:solidFill>
              <a:latin typeface="Calibri"/>
              <a:ea typeface="Calibri"/>
              <a:cs typeface="Calibri"/>
              <a:sym typeface="Calibri"/>
            </a:endParaRPr>
          </a:p>
        </p:txBody>
      </p:sp>
      <p:pic>
        <p:nvPicPr>
          <p:cNvPr id="119" name="Google Shape;119;g77719d50a3_0_30"/>
          <p:cNvPicPr preferRelativeResize="0"/>
          <p:nvPr/>
        </p:nvPicPr>
        <p:blipFill rotWithShape="1">
          <a:blip r:embed="rId4">
            <a:alphaModFix/>
          </a:blip>
          <a:srcRect b="0" l="2856" r="0" t="26150"/>
          <a:stretch/>
        </p:blipFill>
        <p:spPr>
          <a:xfrm>
            <a:off x="1625975" y="1981850"/>
            <a:ext cx="9168151" cy="798425"/>
          </a:xfrm>
          <a:prstGeom prst="rect">
            <a:avLst/>
          </a:prstGeom>
          <a:noFill/>
          <a:ln>
            <a:noFill/>
          </a:ln>
        </p:spPr>
      </p:pic>
      <p:pic>
        <p:nvPicPr>
          <p:cNvPr id="120" name="Google Shape;120;g77719d50a3_0_30"/>
          <p:cNvPicPr preferRelativeResize="0"/>
          <p:nvPr/>
        </p:nvPicPr>
        <p:blipFill rotWithShape="1">
          <a:blip r:embed="rId5">
            <a:alphaModFix/>
          </a:blip>
          <a:srcRect b="21034" l="0" r="0" t="7639"/>
          <a:stretch/>
        </p:blipFill>
        <p:spPr>
          <a:xfrm>
            <a:off x="1724113" y="3878100"/>
            <a:ext cx="7770626" cy="1996099"/>
          </a:xfrm>
          <a:prstGeom prst="rect">
            <a:avLst/>
          </a:prstGeom>
          <a:noFill/>
          <a:ln>
            <a:noFill/>
          </a:ln>
        </p:spPr>
      </p:pic>
      <p:sp>
        <p:nvSpPr>
          <p:cNvPr id="121" name="Google Shape;121;g77719d50a3_0_30"/>
          <p:cNvSpPr txBox="1"/>
          <p:nvPr/>
        </p:nvSpPr>
        <p:spPr>
          <a:xfrm>
            <a:off x="1625975" y="1574250"/>
            <a:ext cx="8600700" cy="924300"/>
          </a:xfrm>
          <a:prstGeom prst="rect">
            <a:avLst/>
          </a:prstGeom>
          <a:noFill/>
          <a:ln>
            <a:noFill/>
          </a:ln>
        </p:spPr>
        <p:txBody>
          <a:bodyPr anchorCtr="0" anchor="t" bIns="45700" lIns="91425" spcFirstLastPara="1" rIns="91425" wrap="square" tIns="45700">
            <a:noAutofit/>
          </a:bodyPr>
          <a:lstStyle/>
          <a:p>
            <a:pPr indent="-342900" lvl="0" marL="457200" rtl="0" algn="just">
              <a:spcBef>
                <a:spcPts val="0"/>
              </a:spcBef>
              <a:spcAft>
                <a:spcPts val="0"/>
              </a:spcAft>
              <a:buClr>
                <a:schemeClr val="dk1"/>
              </a:buClr>
              <a:buSzPts val="1800"/>
              <a:buChar char="●"/>
            </a:pPr>
            <a:r>
              <a:rPr lang="es-ES" sz="1800">
                <a:solidFill>
                  <a:schemeClr val="dk1"/>
                </a:solidFill>
              </a:rPr>
              <a:t>Code </a:t>
            </a:r>
            <a:r>
              <a:rPr lang="es-ES" sz="1800">
                <a:solidFill>
                  <a:schemeClr val="dk1"/>
                </a:solidFill>
              </a:rPr>
              <a:t>Smell</a:t>
            </a:r>
            <a:endParaRPr sz="2800">
              <a:latin typeface="Calibri"/>
              <a:ea typeface="Calibri"/>
              <a:cs typeface="Calibri"/>
              <a:sym typeface="Calibri"/>
            </a:endParaRPr>
          </a:p>
          <a:p>
            <a:pPr indent="0" lvl="0" marL="457200" marR="0" rtl="0" algn="l">
              <a:lnSpc>
                <a:spcPct val="115000"/>
              </a:lnSpc>
              <a:spcBef>
                <a:spcPts val="60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p:txBody>
      </p:sp>
      <p:sp>
        <p:nvSpPr>
          <p:cNvPr id="122" name="Google Shape;122;g77719d50a3_0_30"/>
          <p:cNvSpPr txBox="1"/>
          <p:nvPr/>
        </p:nvSpPr>
        <p:spPr>
          <a:xfrm>
            <a:off x="1625975" y="3309275"/>
            <a:ext cx="8600700" cy="924300"/>
          </a:xfrm>
          <a:prstGeom prst="rect">
            <a:avLst/>
          </a:prstGeom>
          <a:noFill/>
          <a:ln>
            <a:noFill/>
          </a:ln>
        </p:spPr>
        <p:txBody>
          <a:bodyPr anchorCtr="0" anchor="t" bIns="45700" lIns="91425" spcFirstLastPara="1" rIns="91425" wrap="square" tIns="45700">
            <a:noAutofit/>
          </a:bodyPr>
          <a:lstStyle/>
          <a:p>
            <a:pPr indent="-342900" lvl="0" marL="457200" rtl="0" algn="just">
              <a:spcBef>
                <a:spcPts val="0"/>
              </a:spcBef>
              <a:spcAft>
                <a:spcPts val="0"/>
              </a:spcAft>
              <a:buClr>
                <a:schemeClr val="dk1"/>
              </a:buClr>
              <a:buSzPts val="1800"/>
              <a:buChar char="●"/>
            </a:pPr>
            <a:r>
              <a:rPr lang="es-ES" sz="1800">
                <a:solidFill>
                  <a:schemeClr val="dk1"/>
                </a:solidFill>
              </a:rPr>
              <a:t>Bugs</a:t>
            </a:r>
            <a:endParaRPr sz="2800">
              <a:latin typeface="Calibri"/>
              <a:ea typeface="Calibri"/>
              <a:cs typeface="Calibri"/>
              <a:sym typeface="Calibri"/>
            </a:endParaRPr>
          </a:p>
          <a:p>
            <a:pPr indent="0" lvl="0" marL="457200" marR="0" rtl="0" algn="l">
              <a:lnSpc>
                <a:spcPct val="115000"/>
              </a:lnSpc>
              <a:spcBef>
                <a:spcPts val="60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g7fbc860bfe_0_7"/>
          <p:cNvSpPr txBox="1"/>
          <p:nvPr/>
        </p:nvSpPr>
        <p:spPr>
          <a:xfrm>
            <a:off x="1475375" y="5083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lang="es-ES" sz="3200">
                <a:solidFill>
                  <a:schemeClr val="accent4"/>
                </a:solidFill>
                <a:latin typeface="Calibri"/>
                <a:ea typeface="Calibri"/>
                <a:cs typeface="Calibri"/>
                <a:sym typeface="Calibri"/>
              </a:rPr>
              <a:t>Propósito del código fuente</a:t>
            </a:r>
            <a:endParaRPr b="1" i="0" sz="3200" u="none" cap="none" strike="noStrike">
              <a:solidFill>
                <a:srgbClr val="FFC000"/>
              </a:solidFill>
              <a:latin typeface="Calibri"/>
              <a:ea typeface="Calibri"/>
              <a:cs typeface="Calibri"/>
              <a:sym typeface="Calibri"/>
            </a:endParaRPr>
          </a:p>
        </p:txBody>
      </p:sp>
      <p:sp>
        <p:nvSpPr>
          <p:cNvPr id="128" name="Google Shape;128;g7fbc860bfe_0_7"/>
          <p:cNvSpPr txBox="1"/>
          <p:nvPr/>
        </p:nvSpPr>
        <p:spPr>
          <a:xfrm>
            <a:off x="1448700" y="1547425"/>
            <a:ext cx="9294600" cy="45918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Char char="★"/>
            </a:pPr>
            <a:r>
              <a:rPr b="1" lang="es-ES" sz="1800">
                <a:solidFill>
                  <a:schemeClr val="dk1"/>
                </a:solidFill>
              </a:rPr>
              <a:t>JAVA → Se encuentran todos los metodos de validacion del software </a:t>
            </a:r>
            <a:endParaRPr b="1"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ES" sz="1800">
                <a:solidFill>
                  <a:schemeClr val="dk1"/>
                </a:solidFill>
              </a:rPr>
              <a:t>El software busca crear un entorno de solicitud-respuesta. El cliente deberá diligenciar un perfil de usuario para que el aplicativo verifique y valide su información, en caso de que el usuario olvide contraseña tendrá la opción de modificarla, luego el usuario realiza la solicitud de compra que será verificada por medio de un código enviado a su número telefónico </a:t>
            </a:r>
            <a:endParaRPr sz="1800"/>
          </a:p>
          <a:p>
            <a:pPr indent="-342900" lvl="0" marL="457200" rtl="0" algn="just">
              <a:lnSpc>
                <a:spcPct val="115000"/>
              </a:lnSpc>
              <a:spcBef>
                <a:spcPts val="0"/>
              </a:spcBef>
              <a:spcAft>
                <a:spcPts val="0"/>
              </a:spcAft>
              <a:buClr>
                <a:schemeClr val="dk1"/>
              </a:buClr>
              <a:buSzPts val="1800"/>
              <a:buChar char="★"/>
            </a:pPr>
            <a:r>
              <a:rPr b="1" lang="es-ES" sz="1800">
                <a:solidFill>
                  <a:schemeClr val="dk1"/>
                </a:solidFill>
              </a:rPr>
              <a:t>PHP→ Front end </a:t>
            </a:r>
            <a:endParaRPr sz="1800"/>
          </a:p>
          <a:p>
            <a:pPr indent="0" lvl="0" marL="0" rtl="0" algn="just">
              <a:lnSpc>
                <a:spcPct val="115000"/>
              </a:lnSpc>
              <a:spcBef>
                <a:spcPts val="0"/>
              </a:spcBef>
              <a:spcAft>
                <a:spcPts val="0"/>
              </a:spcAft>
              <a:buNone/>
            </a:pPr>
            <a:r>
              <a:rPr lang="es-ES" sz="1800"/>
              <a:t>El software busca crear un entorno de solicitud-respuesta. Donde un usuario podrá realizar compras que deben ser registradas por el sistema, pero,  para poder realizar estas solicitudes de compra inicialmente deberá personalizar un perfil usuario donde registrará los datos que se requieran, luego de registrar sus datos y dar sus intereses el software le mostrara unas sugerencia de compra. Finalmente el usuario deberá ingresar su numero de telefono y algunos datos que permitan saber su ubicación para luego procesar el pedido. </a:t>
            </a:r>
            <a:endParaRPr sz="1800"/>
          </a:p>
          <a:p>
            <a:pPr indent="0" lvl="0" marL="0" rtl="0" algn="just">
              <a:lnSpc>
                <a:spcPct val="115000"/>
              </a:lnSpc>
              <a:spcBef>
                <a:spcPts val="0"/>
              </a:spcBef>
              <a:spcAft>
                <a:spcPts val="0"/>
              </a:spcAft>
              <a:buNone/>
            </a:pPr>
            <a:r>
              <a:t/>
            </a:r>
            <a:endParaRPr b="1"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g7fbc860bfe_0_15"/>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200">
                <a:solidFill>
                  <a:schemeClr val="lt1"/>
                </a:solidFill>
                <a:latin typeface="Calibri"/>
                <a:ea typeface="Calibri"/>
                <a:cs typeface="Calibri"/>
                <a:sym typeface="Calibri"/>
              </a:rPr>
              <a:t>Comentarios de todo método</a:t>
            </a:r>
            <a:endParaRPr b="1" sz="3200">
              <a:solidFill>
                <a:schemeClr val="lt1"/>
              </a:solidFill>
              <a:latin typeface="Calibri"/>
              <a:ea typeface="Calibri"/>
              <a:cs typeface="Calibri"/>
              <a:sym typeface="Calibri"/>
            </a:endParaRPr>
          </a:p>
        </p:txBody>
      </p:sp>
      <p:sp>
        <p:nvSpPr>
          <p:cNvPr id="134" name="Google Shape;134;g7fbc860bfe_0_15"/>
          <p:cNvSpPr txBox="1"/>
          <p:nvPr/>
        </p:nvSpPr>
        <p:spPr>
          <a:xfrm>
            <a:off x="1448700" y="1133100"/>
            <a:ext cx="9294600" cy="4591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800">
              <a:solidFill>
                <a:schemeClr val="dk1"/>
              </a:solidFill>
            </a:endParaRPr>
          </a:p>
          <a:p>
            <a:pPr indent="0" lvl="0" marL="0" rtl="0" algn="just">
              <a:lnSpc>
                <a:spcPct val="115000"/>
              </a:lnSpc>
              <a:spcBef>
                <a:spcPts val="0"/>
              </a:spcBef>
              <a:spcAft>
                <a:spcPts val="0"/>
              </a:spcAft>
              <a:buNone/>
            </a:pPr>
            <a:r>
              <a:rPr lang="es-ES" sz="1800">
                <a:solidFill>
                  <a:schemeClr val="dk1"/>
                </a:solidFill>
              </a:rPr>
              <a:t>¿Cuales son las tres líneas de comentarios que debe tener todo método/función? </a:t>
            </a:r>
            <a:endParaRPr sz="1800">
              <a:solidFill>
                <a:schemeClr val="dk1"/>
              </a:solidFill>
            </a:endParaRPr>
          </a:p>
          <a:p>
            <a:pPr indent="0" lvl="0" marL="0" rtl="0" algn="just">
              <a:lnSpc>
                <a:spcPct val="115000"/>
              </a:lnSpc>
              <a:spcBef>
                <a:spcPts val="0"/>
              </a:spcBef>
              <a:spcAft>
                <a:spcPts val="0"/>
              </a:spcAft>
              <a:buNone/>
            </a:pPr>
            <a:r>
              <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s-ES" sz="1800">
                <a:solidFill>
                  <a:schemeClr val="dk1"/>
                </a:solidFill>
              </a:rPr>
              <a:t>Autor </a:t>
            </a:r>
            <a:endParaRPr b="1"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s-ES" sz="1800">
                <a:solidFill>
                  <a:schemeClr val="dk1"/>
                </a:solidFill>
              </a:rPr>
              <a:t>Fecha</a:t>
            </a:r>
            <a:endParaRPr b="1"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s-ES" sz="1800">
                <a:solidFill>
                  <a:schemeClr val="dk1"/>
                </a:solidFill>
              </a:rPr>
              <a:t>Descripción</a:t>
            </a:r>
            <a:endParaRPr b="1" sz="1800">
              <a:solidFill>
                <a:schemeClr val="dk1"/>
              </a:solidFill>
            </a:endParaRPr>
          </a:p>
          <a:p>
            <a:pPr indent="0" lvl="0" marL="0" rtl="0" algn="just">
              <a:lnSpc>
                <a:spcPct val="115000"/>
              </a:lnSpc>
              <a:spcBef>
                <a:spcPts val="0"/>
              </a:spcBef>
              <a:spcAft>
                <a:spcPts val="0"/>
              </a:spcAft>
              <a:buNone/>
            </a:pPr>
            <a:r>
              <a:t/>
            </a:r>
            <a:endParaRPr b="1" sz="1800">
              <a:solidFill>
                <a:schemeClr val="dk1"/>
              </a:solidFill>
            </a:endParaRPr>
          </a:p>
          <a:p>
            <a:pPr indent="0" lvl="0" marL="0" rtl="0" algn="just">
              <a:lnSpc>
                <a:spcPct val="115000"/>
              </a:lnSpc>
              <a:spcBef>
                <a:spcPts val="0"/>
              </a:spcBef>
              <a:spcAft>
                <a:spcPts val="0"/>
              </a:spcAft>
              <a:buNone/>
            </a:pPr>
            <a:r>
              <a:t/>
            </a:r>
            <a:endParaRPr b="1" sz="1800">
              <a:solidFill>
                <a:schemeClr val="dk1"/>
              </a:solidFill>
            </a:endParaRPr>
          </a:p>
          <a:p>
            <a:pPr indent="0" lvl="0" marL="0" rtl="0" algn="just">
              <a:lnSpc>
                <a:spcPct val="115000"/>
              </a:lnSpc>
              <a:spcBef>
                <a:spcPts val="0"/>
              </a:spcBef>
              <a:spcAft>
                <a:spcPts val="0"/>
              </a:spcAft>
              <a:buNone/>
            </a:pPr>
            <a:r>
              <a:rPr lang="es-ES" sz="1800">
                <a:solidFill>
                  <a:schemeClr val="dk1"/>
                </a:solidFill>
              </a:rPr>
              <a:t>Para los métodos se recomienda poner </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s-ES" sz="1800">
                <a:solidFill>
                  <a:schemeClr val="dk1"/>
                </a:solidFill>
              </a:rPr>
              <a:t>Argumentos</a:t>
            </a:r>
            <a:endParaRPr b="1"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s-ES" sz="1800">
                <a:solidFill>
                  <a:schemeClr val="dk1"/>
                </a:solidFill>
              </a:rPr>
              <a:t>Retorno</a:t>
            </a:r>
            <a:endParaRPr b="1" sz="1800">
              <a:solidFill>
                <a:schemeClr val="dk1"/>
              </a:solidFill>
            </a:endParaRPr>
          </a:p>
          <a:p>
            <a:pPr indent="0" lvl="0" marL="0" rtl="0" algn="just">
              <a:lnSpc>
                <a:spcPct val="115000"/>
              </a:lnSpc>
              <a:spcBef>
                <a:spcPts val="0"/>
              </a:spcBef>
              <a:spcAft>
                <a:spcPts val="0"/>
              </a:spcAft>
              <a:buNone/>
            </a:pPr>
            <a:r>
              <a:t/>
            </a:r>
            <a:endParaRPr b="1"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8" name="Shape 13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