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gZqG1zvE8sfbEp1bbO+UzSNDM6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7719d50a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77719d50a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59aa7fc6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859aa7fc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59aa7fc6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859aa7fc6f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hyperlink" Target="https://www.gb-advisors.com/wp-content/uploads/2018/04/Clave-o-contrase%C3%B1a4-esp.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1830900" y="3278800"/>
            <a:ext cx="8530200" cy="2711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lang="es-ES" sz="6000">
                <a:solidFill>
                  <a:srgbClr val="EAB21B"/>
                </a:solidFill>
                <a:latin typeface="Calibri"/>
                <a:ea typeface="Calibri"/>
                <a:cs typeface="Calibri"/>
                <a:sym typeface="Calibri"/>
              </a:rPr>
              <a:t>EXTENSIÓN DE PRIVACIDAD Y CONTROL DE SEGURIDAD</a:t>
            </a:r>
            <a:endParaRPr b="1" i="0" sz="3600" u="none" cap="none" strike="noStrike">
              <a:solidFill>
                <a:srgbClr val="EAB21B"/>
              </a:solidFill>
              <a:latin typeface="Calibri"/>
              <a:ea typeface="Calibri"/>
              <a:cs typeface="Calibri"/>
              <a:sym typeface="Calibri"/>
            </a:endParaRPr>
          </a:p>
        </p:txBody>
      </p:sp>
      <p:sp>
        <p:nvSpPr>
          <p:cNvPr id="89" name="Google Shape;89;p2"/>
          <p:cNvSpPr txBox="1"/>
          <p:nvPr/>
        </p:nvSpPr>
        <p:spPr>
          <a:xfrm>
            <a:off x="264367" y="6282611"/>
            <a:ext cx="878632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s-ES" sz="2000" u="none" cap="none" strike="noStrike">
                <a:solidFill>
                  <a:schemeClr val="lt1"/>
                </a:solidFill>
                <a:latin typeface="Calibri"/>
                <a:ea typeface="Calibri"/>
                <a:cs typeface="Calibri"/>
                <a:sym typeface="Calibri"/>
              </a:rPr>
              <a:t>Autor: </a:t>
            </a:r>
            <a:r>
              <a:rPr b="0" i="1" lang="es-ES" sz="2000" u="none" cap="none" strike="noStrike">
                <a:solidFill>
                  <a:schemeClr val="lt1"/>
                </a:solidFill>
                <a:latin typeface="Calibri"/>
                <a:ea typeface="Calibri"/>
                <a:cs typeface="Calibri"/>
                <a:sym typeface="Calibri"/>
              </a:rPr>
              <a:t>Nicolle Saavedra, Andrés Medina, Yeslie Mestizo – </a:t>
            </a:r>
            <a:r>
              <a:rPr b="1" i="1" lang="es-ES" sz="2000" u="none" cap="none" strike="noStrike">
                <a:solidFill>
                  <a:schemeClr val="lt1"/>
                </a:solidFill>
                <a:latin typeface="Calibri"/>
                <a:ea typeface="Calibri"/>
                <a:cs typeface="Calibri"/>
                <a:sym typeface="Calibri"/>
              </a:rPr>
              <a:t>Fecha: </a:t>
            </a:r>
            <a:r>
              <a:rPr i="1" lang="es-ES" sz="2000">
                <a:solidFill>
                  <a:schemeClr val="lt1"/>
                </a:solidFill>
                <a:latin typeface="Calibri"/>
                <a:ea typeface="Calibri"/>
                <a:cs typeface="Calibri"/>
                <a:sym typeface="Calibri"/>
              </a:rPr>
              <a:t>20</a:t>
            </a:r>
            <a:r>
              <a:rPr b="0" i="1" lang="es-ES" sz="2000" u="none" cap="none" strike="noStrike">
                <a:solidFill>
                  <a:schemeClr val="lt1"/>
                </a:solidFill>
                <a:latin typeface="Calibri"/>
                <a:ea typeface="Calibri"/>
                <a:cs typeface="Calibri"/>
                <a:sym typeface="Calibri"/>
              </a:rPr>
              <a:t>/0</a:t>
            </a:r>
            <a:r>
              <a:rPr i="1" lang="es-ES" sz="2000">
                <a:solidFill>
                  <a:schemeClr val="lt1"/>
                </a:solidFill>
                <a:latin typeface="Calibri"/>
                <a:ea typeface="Calibri"/>
                <a:cs typeface="Calibri"/>
                <a:sym typeface="Calibri"/>
              </a:rPr>
              <a:t>5</a:t>
            </a:r>
            <a:r>
              <a:rPr b="0" i="1" lang="es-ES" sz="2000" u="none" cap="none" strike="noStrike">
                <a:solidFill>
                  <a:schemeClr val="lt1"/>
                </a:solidFill>
                <a:latin typeface="Calibri"/>
                <a:ea typeface="Calibri"/>
                <a:cs typeface="Calibri"/>
                <a:sym typeface="Calibri"/>
              </a:rPr>
              <a:t>/2020</a:t>
            </a:r>
            <a:endParaRPr b="0" i="1" sz="20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3"/>
          <p:cNvSpPr txBox="1"/>
          <p:nvPr/>
        </p:nvSpPr>
        <p:spPr>
          <a:xfrm>
            <a:off x="3400960" y="1288569"/>
            <a:ext cx="5390100" cy="132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1" i="0" lang="es-ES" sz="8000" u="sng" cap="none" strike="noStrike">
                <a:solidFill>
                  <a:srgbClr val="99151A"/>
                </a:solidFill>
                <a:latin typeface="Calibri"/>
                <a:ea typeface="Calibri"/>
                <a:cs typeface="Calibri"/>
                <a:sym typeface="Calibri"/>
              </a:rPr>
              <a:t>CONTENIDO</a:t>
            </a:r>
            <a:endParaRPr b="1" i="0" sz="8000" u="sng" cap="none" strike="noStrike">
              <a:solidFill>
                <a:srgbClr val="99151A"/>
              </a:solidFill>
              <a:latin typeface="Calibri"/>
              <a:ea typeface="Calibri"/>
              <a:cs typeface="Calibri"/>
              <a:sym typeface="Calibri"/>
            </a:endParaRPr>
          </a:p>
        </p:txBody>
      </p:sp>
      <p:sp>
        <p:nvSpPr>
          <p:cNvPr id="95" name="Google Shape;95;p3"/>
          <p:cNvSpPr txBox="1"/>
          <p:nvPr/>
        </p:nvSpPr>
        <p:spPr>
          <a:xfrm>
            <a:off x="4891350" y="3207700"/>
            <a:ext cx="2409300" cy="14913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Pregunta 1</a:t>
            </a:r>
            <a:endParaRPr b="0" i="0" sz="2800" u="none" cap="none" strike="noStrike">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Pregunta 2</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Pregunta 3</a:t>
            </a:r>
            <a:endParaRPr sz="2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77719d50a3_0_18"/>
          <p:cNvSpPr txBox="1"/>
          <p:nvPr/>
        </p:nvSpPr>
        <p:spPr>
          <a:xfrm>
            <a:off x="1475375" y="5083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s-ES" sz="3200" u="none" cap="none" strike="noStrike">
                <a:solidFill>
                  <a:schemeClr val="accent4"/>
                </a:solidFill>
                <a:latin typeface="Calibri"/>
                <a:ea typeface="Calibri"/>
                <a:cs typeface="Calibri"/>
                <a:sym typeface="Calibri"/>
              </a:rPr>
              <a:t>   </a:t>
            </a:r>
            <a:r>
              <a:rPr b="1" lang="es-ES" sz="3200">
                <a:solidFill>
                  <a:schemeClr val="accent4"/>
                </a:solidFill>
                <a:latin typeface="Calibri"/>
                <a:ea typeface="Calibri"/>
                <a:cs typeface="Calibri"/>
                <a:sym typeface="Calibri"/>
              </a:rPr>
              <a:t>Pregunta 1</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sz="3200">
              <a:solidFill>
                <a:schemeClr val="accent4"/>
              </a:solidFill>
              <a:latin typeface="Calibri"/>
              <a:ea typeface="Calibri"/>
              <a:cs typeface="Calibri"/>
              <a:sym typeface="Calibri"/>
            </a:endParaRPr>
          </a:p>
        </p:txBody>
      </p:sp>
      <p:sp>
        <p:nvSpPr>
          <p:cNvPr id="101" name="Google Shape;101;g77719d50a3_0_18"/>
          <p:cNvSpPr txBox="1"/>
          <p:nvPr/>
        </p:nvSpPr>
        <p:spPr>
          <a:xfrm>
            <a:off x="1444950" y="1311775"/>
            <a:ext cx="9302100" cy="4776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s-ES" sz="2600">
                <a:solidFill>
                  <a:schemeClr val="dk1"/>
                </a:solidFill>
                <a:latin typeface="Calibri"/>
                <a:ea typeface="Calibri"/>
                <a:cs typeface="Calibri"/>
                <a:sym typeface="Calibri"/>
              </a:rPr>
              <a:t>¿Su empresa cómo garantiza a los usuarios la seguridad sobre los tratamientos de los datos personales?</a:t>
            </a:r>
            <a:endParaRPr sz="2600">
              <a:solidFill>
                <a:schemeClr val="dk1"/>
              </a:solidFill>
              <a:latin typeface="Calibri"/>
              <a:ea typeface="Calibri"/>
              <a:cs typeface="Calibri"/>
              <a:sym typeface="Calibri"/>
            </a:endParaRPr>
          </a:p>
          <a:p>
            <a:pPr indent="0" lvl="0" marL="0" rtl="0" algn="just">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800"/>
              <a:buFont typeface="Arial"/>
              <a:buNone/>
            </a:pPr>
            <a:r>
              <a:rPr lang="es-ES" sz="2800">
                <a:solidFill>
                  <a:schemeClr val="dk1"/>
                </a:solidFill>
                <a:latin typeface="Calibri"/>
                <a:ea typeface="Calibri"/>
                <a:cs typeface="Calibri"/>
                <a:sym typeface="Calibri"/>
              </a:rPr>
              <a:t>	Este es un tema que está muy bien definido dentro de la ley colombiana y es un tema que ha acarreado muchas sanciones a compañías por no tener un acuerdo de tratamiento de datos con los  usuarios finales, debido a eso la empresa Nortic se ha centrado en desarrollar software bajo acuerdos previamente definidos por asesores jurídicos, donde estos acuerdos cumplan toda la normatividad exigida por el estado colombiano.</a:t>
            </a:r>
            <a:endParaRPr sz="2800">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g859aa7fc6f_0_0"/>
          <p:cNvSpPr txBox="1"/>
          <p:nvPr/>
        </p:nvSpPr>
        <p:spPr>
          <a:xfrm>
            <a:off x="1475375" y="5083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s-ES" sz="3200" u="none" cap="none" strike="noStrike">
                <a:solidFill>
                  <a:schemeClr val="accent4"/>
                </a:solidFill>
                <a:latin typeface="Calibri"/>
                <a:ea typeface="Calibri"/>
                <a:cs typeface="Calibri"/>
                <a:sym typeface="Calibri"/>
              </a:rPr>
              <a:t>   </a:t>
            </a:r>
            <a:r>
              <a:rPr b="1" lang="es-ES" sz="3200">
                <a:solidFill>
                  <a:schemeClr val="accent4"/>
                </a:solidFill>
                <a:latin typeface="Calibri"/>
                <a:ea typeface="Calibri"/>
                <a:cs typeface="Calibri"/>
                <a:sym typeface="Calibri"/>
              </a:rPr>
              <a:t>Pregunta 2</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sz="3200">
              <a:solidFill>
                <a:schemeClr val="accent4"/>
              </a:solidFill>
              <a:latin typeface="Calibri"/>
              <a:ea typeface="Calibri"/>
              <a:cs typeface="Calibri"/>
              <a:sym typeface="Calibri"/>
            </a:endParaRPr>
          </a:p>
        </p:txBody>
      </p:sp>
      <p:sp>
        <p:nvSpPr>
          <p:cNvPr id="107" name="Google Shape;107;g859aa7fc6f_0_0"/>
          <p:cNvSpPr txBox="1"/>
          <p:nvPr/>
        </p:nvSpPr>
        <p:spPr>
          <a:xfrm>
            <a:off x="1444950" y="1311775"/>
            <a:ext cx="9302100" cy="365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sz="2600">
                <a:solidFill>
                  <a:schemeClr val="dk1"/>
                </a:solidFill>
                <a:latin typeface="Calibri"/>
                <a:ea typeface="Calibri"/>
                <a:cs typeface="Calibri"/>
                <a:sym typeface="Calibri"/>
              </a:rPr>
              <a:t>¿Qué tipo de criptografía usan sus software?</a:t>
            </a:r>
            <a:endParaRPr sz="2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pic>
        <p:nvPicPr>
          <p:cNvPr id="108" name="Google Shape;108;g859aa7fc6f_0_0"/>
          <p:cNvPicPr preferRelativeResize="0"/>
          <p:nvPr/>
        </p:nvPicPr>
        <p:blipFill>
          <a:blip r:embed="rId4">
            <a:alphaModFix/>
          </a:blip>
          <a:stretch>
            <a:fillRect/>
          </a:stretch>
        </p:blipFill>
        <p:spPr>
          <a:xfrm>
            <a:off x="1536350" y="1881125"/>
            <a:ext cx="8672724" cy="4538726"/>
          </a:xfrm>
          <a:prstGeom prst="rect">
            <a:avLst/>
          </a:prstGeom>
          <a:noFill/>
          <a:ln>
            <a:noFill/>
          </a:ln>
        </p:spPr>
      </p:pic>
      <p:sp>
        <p:nvSpPr>
          <p:cNvPr id="109" name="Google Shape;109;g859aa7fc6f_0_0"/>
          <p:cNvSpPr txBox="1"/>
          <p:nvPr/>
        </p:nvSpPr>
        <p:spPr>
          <a:xfrm>
            <a:off x="1184950" y="6419850"/>
            <a:ext cx="75543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100" u="sng">
                <a:solidFill>
                  <a:schemeClr val="hlink"/>
                </a:solidFill>
                <a:hlinkClick r:id="rId5"/>
              </a:rPr>
              <a:t>https://www.gb-advisors.com/wp-content/uploads/2018/04/Clave-o-contrase%C3%B1a4-esp.png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859aa7fc6f_0_4"/>
          <p:cNvSpPr txBox="1"/>
          <p:nvPr/>
        </p:nvSpPr>
        <p:spPr>
          <a:xfrm>
            <a:off x="1475375" y="5083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s-ES" sz="3200" u="none" cap="none" strike="noStrike">
                <a:solidFill>
                  <a:schemeClr val="accent4"/>
                </a:solidFill>
                <a:latin typeface="Calibri"/>
                <a:ea typeface="Calibri"/>
                <a:cs typeface="Calibri"/>
                <a:sym typeface="Calibri"/>
              </a:rPr>
              <a:t>   </a:t>
            </a:r>
            <a:r>
              <a:rPr b="1" lang="es-ES" sz="3200">
                <a:solidFill>
                  <a:schemeClr val="accent4"/>
                </a:solidFill>
                <a:latin typeface="Calibri"/>
                <a:ea typeface="Calibri"/>
                <a:cs typeface="Calibri"/>
                <a:sym typeface="Calibri"/>
              </a:rPr>
              <a:t>Pregunta 3</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sz="3200">
              <a:solidFill>
                <a:schemeClr val="accent4"/>
              </a:solidFill>
              <a:latin typeface="Calibri"/>
              <a:ea typeface="Calibri"/>
              <a:cs typeface="Calibri"/>
              <a:sym typeface="Calibri"/>
            </a:endParaRPr>
          </a:p>
        </p:txBody>
      </p:sp>
      <p:sp>
        <p:nvSpPr>
          <p:cNvPr id="115" name="Google Shape;115;g859aa7fc6f_0_4"/>
          <p:cNvSpPr txBox="1"/>
          <p:nvPr/>
        </p:nvSpPr>
        <p:spPr>
          <a:xfrm>
            <a:off x="1444950" y="1311775"/>
            <a:ext cx="9382800" cy="5087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s-ES" sz="2600">
                <a:solidFill>
                  <a:schemeClr val="dk1"/>
                </a:solidFill>
                <a:latin typeface="Calibri"/>
                <a:ea typeface="Calibri"/>
                <a:cs typeface="Calibri"/>
                <a:sym typeface="Calibri"/>
              </a:rPr>
              <a:t>¿Los desarrollos de software que realiza su empresa, le permite conocer qué deberes tienen los usuarios con respecto a sus datos personales y a que tienen derecho?</a:t>
            </a:r>
            <a:endParaRPr sz="2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800"/>
              <a:buFont typeface="Arial"/>
              <a:buNone/>
            </a:pPr>
            <a:r>
              <a:t/>
            </a:r>
            <a:endParaRPr b="0" i="0" sz="26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rPr lang="es-ES" sz="2600">
                <a:latin typeface="Calibri"/>
                <a:ea typeface="Calibri"/>
                <a:cs typeface="Calibri"/>
                <a:sym typeface="Calibri"/>
              </a:rPr>
              <a:t>En todos los desarrollos realizados por la empresa Nortic, desde el inicio del proyecto se le informa al cliente cómo van a ser tratados sus datos y cómo los deben manejar ellos mismos. Al finalizar el desarrollo y entregar el proyecto, se adjunta un apartado en el cual se especifica concretamente el trato de los datos personales establecidos por la ley tanto para el cliente como para la empresa, de los cuales ambas partes se hacen responsables al firmar el documento.</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9" name="Shape 119"/>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