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h0Yb3R3B615e7vbDc+2QQBRHsm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735f9d3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g7735f9d300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735f9d3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g7735f9d30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6e65e08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g76e65e08e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3ab021a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g73ab021a6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6e65e08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g76e65e08eb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746d298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g7746d2980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746d298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g7746d29800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746d2980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g7746d29800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6e65e08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g76e65e08eb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735f9d300_0_5"/>
          <p:cNvSpPr txBox="1"/>
          <p:nvPr/>
        </p:nvSpPr>
        <p:spPr>
          <a:xfrm>
            <a:off x="1556625" y="4758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Complejidad Ciclomática Por Método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7735f9d300_0_5"/>
          <p:cNvSpPr txBox="1"/>
          <p:nvPr/>
        </p:nvSpPr>
        <p:spPr>
          <a:xfrm>
            <a:off x="1410525" y="1238975"/>
            <a:ext cx="9032100" cy="51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Método 3: </a:t>
            </a:r>
            <a:endParaRPr sz="2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 (nodos) = 7</a:t>
            </a:r>
            <a:endParaRPr sz="2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 (aristas) = 9 </a:t>
            </a:r>
            <a:endParaRPr sz="2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v(g) = 9 - 7 + 2  ;   v(g) = 4</a:t>
            </a:r>
            <a:endParaRPr sz="2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 sz="2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Método 4: </a:t>
            </a:r>
            <a:endParaRPr sz="2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 sz="2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n (nodos) = 4</a:t>
            </a:r>
            <a:endParaRPr sz="2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 sz="2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 (aristas) = 4</a:t>
            </a:r>
            <a:endParaRPr sz="2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 sz="2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v(g) = 4 - 4 + 2  ;   v(g) = 2</a:t>
            </a:r>
            <a:endParaRPr sz="2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735f9d300_0_0"/>
          <p:cNvSpPr txBox="1"/>
          <p:nvPr/>
        </p:nvSpPr>
        <p:spPr>
          <a:xfrm>
            <a:off x="1556625" y="4758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Complejidad Ciclomática Por Método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7735f9d300_0_0"/>
          <p:cNvSpPr txBox="1"/>
          <p:nvPr/>
        </p:nvSpPr>
        <p:spPr>
          <a:xfrm>
            <a:off x="1406100" y="1272825"/>
            <a:ext cx="9032100" cy="51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2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ES" sz="2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v(g) = e - n + 2</a:t>
            </a:r>
            <a:endParaRPr b="1" sz="2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Método 5:</a:t>
            </a:r>
            <a:endParaRPr sz="2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 sz="2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n (nodos) = 7</a:t>
            </a:r>
            <a:endParaRPr sz="2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 sz="2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 (aristas) = 9</a:t>
            </a:r>
            <a:endParaRPr sz="2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 sz="2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v(g) = 9 - 7 + 2  ;   v(g) = 4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6e65e08eb_0_0"/>
          <p:cNvSpPr txBox="1"/>
          <p:nvPr/>
        </p:nvSpPr>
        <p:spPr>
          <a:xfrm>
            <a:off x="1556625" y="4758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Promedio de la Complejidad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76e65e08eb_0_0"/>
          <p:cNvSpPr txBox="1"/>
          <p:nvPr/>
        </p:nvSpPr>
        <p:spPr>
          <a:xfrm>
            <a:off x="1440150" y="1342650"/>
            <a:ext cx="9032100" cy="49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2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ES" sz="2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promedio = sum_complejidades / total_métodos</a:t>
            </a:r>
            <a:endParaRPr b="1" i="0" sz="28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promedio = 16/5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promedio = 3.2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/>
        </p:nvSpPr>
        <p:spPr>
          <a:xfrm>
            <a:off x="1585650" y="3397300"/>
            <a:ext cx="9020700" cy="22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-ES" sz="7000">
                <a:solidFill>
                  <a:srgbClr val="EAB21B"/>
                </a:solidFill>
                <a:latin typeface="Calibri"/>
                <a:ea typeface="Calibri"/>
                <a:cs typeface="Calibri"/>
                <a:sym typeface="Calibri"/>
              </a:rPr>
              <a:t>COMPLEJIDAD CICLOMÁTICA</a:t>
            </a:r>
            <a:endParaRPr b="1" i="0" sz="7000" u="none" cap="none" strike="noStrike">
              <a:solidFill>
                <a:srgbClr val="EAB21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264367" y="6282611"/>
            <a:ext cx="87863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s-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Autor: </a:t>
            </a:r>
            <a:r>
              <a:rPr b="0" i="1" lang="es-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Nicolle Saavedra, Andrés Medina, Yeslie Mestizo – </a:t>
            </a:r>
            <a:r>
              <a:rPr b="1" i="1" lang="es-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Fecha: </a:t>
            </a:r>
            <a:r>
              <a:rPr i="1"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/05</a:t>
            </a:r>
            <a:r>
              <a:rPr b="0" i="1" lang="es-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/0</a:t>
            </a:r>
            <a:r>
              <a:rPr i="1"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1" lang="es-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/2020</a:t>
            </a:r>
            <a:endParaRPr b="0" i="1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/>
        </p:nvSpPr>
        <p:spPr>
          <a:xfrm>
            <a:off x="3400960" y="1288569"/>
            <a:ext cx="53901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s-ES" sz="8000" u="sng" cap="none" strike="noStrike">
                <a:solidFill>
                  <a:srgbClr val="99151A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 b="1" i="0" sz="8000" u="sng" cap="none" strike="noStrike">
              <a:solidFill>
                <a:srgbClr val="9915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3012125" y="3161975"/>
            <a:ext cx="6645300" cy="18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b="0" i="0" lang="es-E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étodos y funciones del ejercicio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Grafos de los métodos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mplejidad ciclomática de cada método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Promedio de la complejidad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3ab021a62_0_0"/>
          <p:cNvSpPr txBox="1"/>
          <p:nvPr/>
        </p:nvSpPr>
        <p:spPr>
          <a:xfrm>
            <a:off x="1556625" y="4758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1" lang="es-ES" sz="3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étodos y Funciones del Ejercicio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73ab021a62_0_0"/>
          <p:cNvSpPr txBox="1"/>
          <p:nvPr/>
        </p:nvSpPr>
        <p:spPr>
          <a:xfrm>
            <a:off x="1440150" y="1342650"/>
            <a:ext cx="9032100" cy="49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s-ES" sz="2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 ejercicio consta de 5 métodos:</a:t>
            </a:r>
            <a:endParaRPr sz="2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06400" lvl="2" marL="13716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s-ES" sz="2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solicitarSms: 1 funciones</a:t>
            </a:r>
            <a:endParaRPr sz="2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06400" lvl="2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s-ES" sz="2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checkSMSPassword: 2 </a:t>
            </a:r>
            <a:r>
              <a:rPr lang="es-ES" sz="2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funciones</a:t>
            </a:r>
            <a:endParaRPr sz="2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06400" lvl="2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s-ES" sz="2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recoverPassword: </a:t>
            </a:r>
            <a:r>
              <a:rPr lang="es-ES" sz="2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s-ES" sz="2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funciones</a:t>
            </a:r>
            <a:endParaRPr sz="2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06400" lvl="2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s-ES" sz="2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sendSMS: 1 función</a:t>
            </a:r>
            <a:endParaRPr sz="2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06400" lvl="2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s-ES" sz="2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checkSMS: 2 funciones</a:t>
            </a:r>
            <a:endParaRPr sz="2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6e65e08eb_0_5"/>
          <p:cNvSpPr txBox="1"/>
          <p:nvPr/>
        </p:nvSpPr>
        <p:spPr>
          <a:xfrm>
            <a:off x="1556625" y="4758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Grafos de los </a:t>
            </a:r>
            <a:r>
              <a:rPr b="1" i="0" lang="es-ES" sz="3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1" lang="es-ES" sz="3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étodos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76e65e08eb_0_5"/>
          <p:cNvSpPr txBox="1"/>
          <p:nvPr/>
        </p:nvSpPr>
        <p:spPr>
          <a:xfrm>
            <a:off x="1964325" y="1582925"/>
            <a:ext cx="8398500" cy="9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Método 4:</a:t>
            </a:r>
            <a:endParaRPr/>
          </a:p>
        </p:txBody>
      </p:sp>
      <p:pic>
        <p:nvPicPr>
          <p:cNvPr id="108" name="Google Shape;108;g76e65e08eb_0_5"/>
          <p:cNvPicPr preferRelativeResize="0"/>
          <p:nvPr/>
        </p:nvPicPr>
        <p:blipFill rotWithShape="1">
          <a:blip r:embed="rId4">
            <a:alphaModFix/>
          </a:blip>
          <a:srcRect b="0" l="0" r="7689" t="0"/>
          <a:stretch/>
        </p:blipFill>
        <p:spPr>
          <a:xfrm>
            <a:off x="1689225" y="2481200"/>
            <a:ext cx="9156001" cy="236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746d29800_0_0"/>
          <p:cNvSpPr txBox="1"/>
          <p:nvPr/>
        </p:nvSpPr>
        <p:spPr>
          <a:xfrm>
            <a:off x="1556625" y="4758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Grafos de los </a:t>
            </a:r>
            <a:r>
              <a:rPr b="1" i="0" lang="es-ES" sz="3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1" lang="es-ES" sz="3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étodos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7746d29800_0_0"/>
          <p:cNvSpPr txBox="1"/>
          <p:nvPr/>
        </p:nvSpPr>
        <p:spPr>
          <a:xfrm>
            <a:off x="1440150" y="1342650"/>
            <a:ext cx="9032100" cy="49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g7746d29800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9510" y="1664025"/>
            <a:ext cx="5099725" cy="44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746d29800_0_10"/>
          <p:cNvSpPr txBox="1"/>
          <p:nvPr/>
        </p:nvSpPr>
        <p:spPr>
          <a:xfrm>
            <a:off x="1556625" y="4758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Grafos de los </a:t>
            </a:r>
            <a:r>
              <a:rPr b="1" i="0" lang="es-ES" sz="3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1" lang="es-ES" sz="3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étodos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7746d29800_0_10"/>
          <p:cNvSpPr txBox="1"/>
          <p:nvPr/>
        </p:nvSpPr>
        <p:spPr>
          <a:xfrm>
            <a:off x="1440150" y="1342650"/>
            <a:ext cx="9032100" cy="49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7746d29800_0_10"/>
          <p:cNvSpPr txBox="1"/>
          <p:nvPr/>
        </p:nvSpPr>
        <p:spPr>
          <a:xfrm>
            <a:off x="1756950" y="1342650"/>
            <a:ext cx="8398500" cy="9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Método 5:</a:t>
            </a:r>
            <a:endParaRPr/>
          </a:p>
        </p:txBody>
      </p:sp>
      <p:pic>
        <p:nvPicPr>
          <p:cNvPr id="123" name="Google Shape;123;g7746d29800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9538" y="2126675"/>
            <a:ext cx="7624675" cy="41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746d29800_0_18"/>
          <p:cNvSpPr txBox="1"/>
          <p:nvPr/>
        </p:nvSpPr>
        <p:spPr>
          <a:xfrm>
            <a:off x="1556625" y="4758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Grafos de los </a:t>
            </a:r>
            <a:r>
              <a:rPr b="1" i="0" lang="es-ES" sz="3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1" lang="es-ES" sz="3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étodos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7746d29800_0_18"/>
          <p:cNvSpPr txBox="1"/>
          <p:nvPr/>
        </p:nvSpPr>
        <p:spPr>
          <a:xfrm>
            <a:off x="1440150" y="1342650"/>
            <a:ext cx="9032100" cy="49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g7746d29800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8675" y="1342650"/>
            <a:ext cx="5395062" cy="51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6e65e08eb_0_10"/>
          <p:cNvSpPr txBox="1"/>
          <p:nvPr/>
        </p:nvSpPr>
        <p:spPr>
          <a:xfrm>
            <a:off x="1556625" y="4758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Complejidad Ciclomática Por Método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76e65e08eb_0_10"/>
          <p:cNvSpPr txBox="1"/>
          <p:nvPr/>
        </p:nvSpPr>
        <p:spPr>
          <a:xfrm>
            <a:off x="1410525" y="1238975"/>
            <a:ext cx="9032100" cy="51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ES" sz="2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v(g) = e - n + 2</a:t>
            </a:r>
            <a:endParaRPr b="1" sz="2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Método 1: </a:t>
            </a:r>
            <a:endParaRPr sz="2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 (nodos) = </a:t>
            </a:r>
            <a:r>
              <a:rPr lang="es-ES" sz="2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 (aristas) = 4 </a:t>
            </a:r>
            <a:endParaRPr sz="2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v(g) = 4 - 4 + </a:t>
            </a:r>
            <a:r>
              <a:rPr lang="es-ES" sz="2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s-ES" sz="2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;   v(g) = 2</a:t>
            </a:r>
            <a:endParaRPr sz="2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Método 2:</a:t>
            </a:r>
            <a:endParaRPr sz="2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 sz="2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n (nodos) = 7</a:t>
            </a:r>
            <a:endParaRPr sz="2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 sz="2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 (aristas) = 9 </a:t>
            </a:r>
            <a:endParaRPr sz="2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 sz="2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v(g) = 9 - 7 + 2  ;   v(g) = 4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