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4" r:id="rId9"/>
    <p:sldId id="262" r:id="rId10"/>
    <p:sldId id="263" r:id="rId11"/>
    <p:sldId id="265" r:id="rId12"/>
    <p:sldId id="266" r:id="rId13"/>
    <p:sldId id="272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2CCE-BD13-4755-8BC1-71A6B7C621F5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C43CC-94AB-4C23-B67B-7A5AF621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47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C43CC-94AB-4C23-B67B-7A5AF621F8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1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C43CC-94AB-4C23-B67B-7A5AF621F8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47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C43CC-94AB-4C23-B67B-7A5AF621F8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12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0457-C7D9-4655-B150-45E69B5C3DFC}" type="datetime1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52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1F47-3C1B-460A-B802-31FF0915F9E0}" type="datetime1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07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FE4-5385-4FBC-87CA-E102E1ACE866}" type="datetime1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92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CA8-2C24-43BA-A161-39D794843306}" type="datetime1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45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512A-4788-431D-B35E-1022544CAE70}" type="datetime1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7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207B-C0D6-4AD7-947F-23B5D8D370F5}" type="datetime1">
              <a:rPr lang="fr-FR" smtClean="0"/>
              <a:t>20/07/2017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32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3310-CAF3-4CB4-9169-B6A457382070}" type="datetime1">
              <a:rPr lang="fr-FR" smtClean="0"/>
              <a:t>20/07/2017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1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161-6C8C-4183-9EBE-ACAB7F40FD7E}" type="datetime1">
              <a:rPr lang="fr-FR" smtClean="0"/>
              <a:t>20/07/2017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69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E84-B60D-4D3B-99BD-91126426DBEA}" type="datetime1">
              <a:rPr lang="fr-FR" smtClean="0"/>
              <a:t>20/07/2017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78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4EB7-568E-40F6-B20A-F492DE23F616}" type="datetime1">
              <a:rPr lang="fr-FR" smtClean="0"/>
              <a:t>20/07/2017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9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03AD-0A2D-403F-95E8-62879E43FB6E}" type="datetime1">
              <a:rPr lang="fr-FR" smtClean="0"/>
              <a:t>20/07/2017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97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BF49-4AB9-4C1C-9917-918ED8E8729C}" type="datetime1">
              <a:rPr lang="fr-FR" smtClean="0"/>
              <a:t>20/07/2017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D9F7-9A74-4CDB-9220-515BF7EF1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58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Radial Basis </a:t>
            </a:r>
            <a:r>
              <a:rPr lang="fr-FR" dirty="0" err="1" smtClean="0">
                <a:solidFill>
                  <a:schemeClr val="tx1"/>
                </a:solidFill>
              </a:rPr>
              <a:t>Function</a:t>
            </a:r>
            <a:r>
              <a:rPr lang="fr-FR" dirty="0" smtClean="0">
                <a:solidFill>
                  <a:schemeClr val="tx1"/>
                </a:solidFill>
              </a:rPr>
              <a:t> Neural Network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dirty="0" err="1" smtClean="0"/>
              <a:t>Yesmine</a:t>
            </a:r>
            <a:r>
              <a:rPr lang="fr-FR" dirty="0" smtClean="0"/>
              <a:t> </a:t>
            </a:r>
            <a:r>
              <a:rPr lang="fr-FR" dirty="0" err="1" smtClean="0"/>
              <a:t>Bellalah</a:t>
            </a:r>
            <a:endParaRPr lang="fr-FR" dirty="0" smtClean="0"/>
          </a:p>
          <a:p>
            <a:pPr algn="r"/>
            <a:r>
              <a:rPr lang="fr-FR" dirty="0" err="1" smtClean="0"/>
              <a:t>Supervisor</a:t>
            </a:r>
            <a:r>
              <a:rPr lang="fr-FR" dirty="0" smtClean="0"/>
              <a:t>: Dr. Nabil </a:t>
            </a:r>
            <a:r>
              <a:rPr lang="fr-FR" dirty="0" err="1" smtClean="0"/>
              <a:t>Belgasmi</a:t>
            </a:r>
            <a:endParaRPr lang="fr-FR" dirty="0" smtClean="0"/>
          </a:p>
          <a:p>
            <a:pPr algn="r"/>
            <a:r>
              <a:rPr lang="fr-FR" dirty="0" err="1" smtClean="0"/>
              <a:t>Internship</a:t>
            </a:r>
            <a:r>
              <a:rPr lang="fr-FR" dirty="0" smtClean="0"/>
              <a:t> : Banque de Tunisie</a:t>
            </a:r>
          </a:p>
          <a:p>
            <a:pPr algn="r"/>
            <a:r>
              <a:rPr lang="fr-FR" dirty="0" smtClean="0"/>
              <a:t>July-2017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7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RBFN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algorithms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7840" y="2560319"/>
            <a:ext cx="8001000" cy="174752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centers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 at </a:t>
            </a:r>
            <a:r>
              <a:rPr lang="fr-FR" dirty="0" err="1" smtClean="0"/>
              <a:t>random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 err="1" smtClean="0"/>
              <a:t>Hybrid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/ </a:t>
            </a:r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 err="1" smtClean="0"/>
              <a:t>Supervised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4742" y="365126"/>
            <a:ext cx="9329057" cy="85951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 </a:t>
            </a:r>
            <a:r>
              <a:rPr lang="fr-FR" dirty="0" smtClean="0"/>
              <a:t>1-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/>
              <a:t>centers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at </a:t>
            </a:r>
            <a:r>
              <a:rPr lang="fr-FR" dirty="0" err="1"/>
              <a:t>random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224644"/>
            <a:ext cx="10722430" cy="513170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</a:t>
            </a:r>
            <a:r>
              <a:rPr lang="fr-FR" dirty="0" err="1" smtClean="0"/>
              <a:t>Simplest</a:t>
            </a:r>
            <a:r>
              <a:rPr lang="fr-FR" dirty="0" smtClean="0"/>
              <a:t> and </a:t>
            </a:r>
            <a:r>
              <a:rPr lang="fr-FR" dirty="0" err="1" smtClean="0"/>
              <a:t>quickest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>
              <a:buFontTx/>
              <a:buChar char="-"/>
            </a:pPr>
            <a:r>
              <a:rPr lang="fr-FR" dirty="0" smtClean="0"/>
              <a:t>Select M points at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N data points as </a:t>
            </a:r>
            <a:r>
              <a:rPr lang="fr-FR" dirty="0" err="1" smtClean="0"/>
              <a:t>centers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r>
              <a:rPr lang="fr-FR" dirty="0" smtClean="0"/>
              <a:t>Set all the </a:t>
            </a:r>
            <a:r>
              <a:rPr lang="fr-FR" dirty="0" err="1" smtClean="0"/>
              <a:t>widths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equal</a:t>
            </a:r>
            <a:r>
              <a:rPr lang="fr-FR" dirty="0" smtClean="0"/>
              <a:t> or </a:t>
            </a:r>
            <a:r>
              <a:rPr lang="fr-FR" dirty="0" err="1" smtClean="0"/>
              <a:t>fixed</a:t>
            </a:r>
            <a:r>
              <a:rPr lang="fr-FR" dirty="0" smtClean="0"/>
              <a:t> at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</a:t>
            </a:r>
            <a:r>
              <a:rPr lang="fr-FR" dirty="0"/>
              <a:t> </a:t>
            </a:r>
            <a:r>
              <a:rPr lang="fr-FR" dirty="0" smtClean="0"/>
              <a:t>                            or </a:t>
            </a:r>
          </a:p>
          <a:p>
            <a:pPr marL="0" indent="0">
              <a:buNone/>
            </a:pPr>
            <a:r>
              <a:rPr lang="fr-FR" dirty="0" smtClean="0"/>
              <a:t>( </a:t>
            </a:r>
            <a:r>
              <a:rPr lang="fr-FR" dirty="0" err="1" smtClean="0"/>
              <a:t>dmax</a:t>
            </a:r>
            <a:r>
              <a:rPr lang="fr-FR" dirty="0" smtClean="0"/>
              <a:t> and </a:t>
            </a:r>
            <a:r>
              <a:rPr lang="fr-FR" dirty="0" err="1" smtClean="0"/>
              <a:t>dave</a:t>
            </a:r>
            <a:r>
              <a:rPr lang="fr-FR" dirty="0" smtClean="0"/>
              <a:t> are the maximum and </a:t>
            </a:r>
            <a:r>
              <a:rPr lang="fr-FR" dirty="0" err="1" smtClean="0"/>
              <a:t>average</a:t>
            </a:r>
            <a:r>
              <a:rPr lang="fr-FR" dirty="0" smtClean="0"/>
              <a:t> distance </a:t>
            </a:r>
            <a:r>
              <a:rPr lang="fr-FR" dirty="0" err="1" smtClean="0"/>
              <a:t>between</a:t>
            </a:r>
            <a:r>
              <a:rPr lang="fr-FR" dirty="0" smtClean="0"/>
              <a:t> the </a:t>
            </a:r>
            <a:r>
              <a:rPr lang="fr-FR" dirty="0" err="1" smtClean="0"/>
              <a:t>chosen</a:t>
            </a:r>
            <a:r>
              <a:rPr lang="fr-FR" dirty="0" smtClean="0"/>
              <a:t> </a:t>
            </a:r>
            <a:r>
              <a:rPr lang="fr-FR" dirty="0" err="1" smtClean="0"/>
              <a:t>centers</a:t>
            </a:r>
            <a:r>
              <a:rPr lang="fr-FR" dirty="0" smtClean="0"/>
              <a:t> µ</a:t>
            </a:r>
            <a:r>
              <a:rPr lang="fr-FR" baseline="-25000" dirty="0" smtClean="0"/>
              <a:t>j</a:t>
            </a:r>
            <a:r>
              <a:rPr lang="fr-FR" dirty="0" smtClean="0"/>
              <a:t> , to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individaul</a:t>
            </a:r>
            <a:r>
              <a:rPr lang="fr-FR" dirty="0" smtClean="0"/>
              <a:t> </a:t>
            </a:r>
            <a:r>
              <a:rPr lang="fr-FR" dirty="0" err="1" smtClean="0"/>
              <a:t>RBFs</a:t>
            </a:r>
            <a:r>
              <a:rPr lang="fr-FR" dirty="0" smtClean="0"/>
              <a:t> are </a:t>
            </a:r>
            <a:r>
              <a:rPr lang="fr-FR" dirty="0" err="1" smtClean="0"/>
              <a:t>neither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wide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narrow</a:t>
            </a:r>
            <a:r>
              <a:rPr lang="fr-FR" dirty="0" smtClean="0"/>
              <a:t>.)</a:t>
            </a:r>
          </a:p>
          <a:p>
            <a:pPr>
              <a:buFontTx/>
              <a:buChar char="-"/>
            </a:pPr>
            <a:r>
              <a:rPr lang="fr-FR" dirty="0" err="1" smtClean="0"/>
              <a:t>Compute</a:t>
            </a:r>
            <a:r>
              <a:rPr lang="fr-FR" dirty="0" smtClean="0"/>
              <a:t> the output </a:t>
            </a:r>
            <a:r>
              <a:rPr lang="fr-FR" dirty="0" err="1" smtClean="0"/>
              <a:t>weights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3227466"/>
            <a:ext cx="1129394" cy="5944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09" y="3299855"/>
            <a:ext cx="941614" cy="5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2- </a:t>
            </a:r>
            <a:r>
              <a:rPr lang="fr-FR" dirty="0" err="1" smtClean="0"/>
              <a:t>Hybrid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52368"/>
                <a:ext cx="10515600" cy="31619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To </a:t>
                </a:r>
                <a:r>
                  <a:rPr lang="fr-FR" dirty="0" err="1" smtClean="0"/>
                  <a:t>determine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centers</a:t>
                </a:r>
                <a:r>
                  <a:rPr lang="fr-FR" dirty="0" smtClean="0"/>
                  <a:t>, use the </a:t>
                </a:r>
                <a:r>
                  <a:rPr lang="fr-FR" dirty="0" err="1" smtClean="0"/>
                  <a:t>clustering</a:t>
                </a:r>
                <a:r>
                  <a:rPr lang="fr-FR" dirty="0" smtClean="0"/>
                  <a:t> techniques ( K-</a:t>
                </a:r>
                <a:r>
                  <a:rPr lang="fr-FR" dirty="0" err="1" smtClean="0"/>
                  <a:t>means</a:t>
                </a:r>
                <a:r>
                  <a:rPr lang="fr-FR" dirty="0" smtClean="0"/>
                  <a:t>, KNN …).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r>
                  <a:rPr lang="fr-FR" dirty="0"/>
                  <a:t> </a:t>
                </a:r>
                <a:r>
                  <a:rPr lang="fr-FR" dirty="0" err="1" smtClean="0"/>
                  <a:t>Compute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radials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RBF </a:t>
                </a:r>
                <a:r>
                  <a:rPr lang="fr-FR" dirty="0" err="1" smtClean="0"/>
                  <a:t>node</a:t>
                </a:r>
                <a:r>
                  <a:rPr lang="fr-FR" dirty="0" smtClean="0"/>
                  <a:t>:   </a:t>
                </a:r>
                <a:r>
                  <a:rPr lang="fr-FR" dirty="0"/>
                  <a:t>σ </a:t>
                </a:r>
                <a:r>
                  <a:rPr lang="fr-FR" baseline="-25000" dirty="0"/>
                  <a:t>j </a:t>
                </a:r>
                <a:r>
                  <a:rPr lang="fr-FR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nary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       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52368"/>
                <a:ext cx="10515600" cy="3161914"/>
              </a:xfrm>
              <a:blipFill rotWithShape="0">
                <a:blip r:embed="rId2"/>
                <a:stretch>
                  <a:fillRect l="-1043" t="-42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8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691"/>
          </a:xfrm>
        </p:spPr>
        <p:txBody>
          <a:bodyPr/>
          <a:lstStyle/>
          <a:p>
            <a:pPr algn="ctr"/>
            <a:r>
              <a:rPr lang="fr-FR" dirty="0" err="1" smtClean="0"/>
              <a:t>Dealing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output layer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09816"/>
            <a:ext cx="10515600" cy="4867147"/>
          </a:xfrm>
        </p:spPr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have to </a:t>
            </a:r>
            <a:r>
              <a:rPr lang="fr-FR" dirty="0" err="1" smtClean="0"/>
              <a:t>optimize</a:t>
            </a:r>
            <a:r>
              <a:rPr lang="fr-FR" dirty="0" smtClean="0"/>
              <a:t> a single layer </a:t>
            </a:r>
            <a:r>
              <a:rPr lang="fr-FR" dirty="0" err="1" smtClean="0"/>
              <a:t>linear</a:t>
            </a:r>
            <a:r>
              <a:rPr lang="fr-FR" dirty="0" smtClean="0"/>
              <a:t> network.</a:t>
            </a:r>
          </a:p>
          <a:p>
            <a:r>
              <a:rPr lang="fr-FR" dirty="0" err="1" smtClean="0"/>
              <a:t>Define</a:t>
            </a:r>
            <a:r>
              <a:rPr lang="fr-FR" dirty="0" smtClean="0"/>
              <a:t> the </a:t>
            </a:r>
            <a:r>
              <a:rPr lang="fr-FR" dirty="0" err="1" smtClean="0"/>
              <a:t>sum-squared</a:t>
            </a:r>
            <a:r>
              <a:rPr lang="fr-FR" dirty="0" smtClean="0"/>
              <a:t> output </a:t>
            </a:r>
            <a:r>
              <a:rPr lang="fr-FR" dirty="0" err="1" smtClean="0"/>
              <a:t>error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At the minimum of E the gradients </a:t>
            </a:r>
            <a:r>
              <a:rPr lang="fr-FR" dirty="0" err="1" smtClean="0"/>
              <a:t>with</a:t>
            </a:r>
            <a:r>
              <a:rPr lang="fr-FR" dirty="0" smtClean="0"/>
              <a:t> respect to all the </a:t>
            </a:r>
            <a:r>
              <a:rPr lang="fr-FR" dirty="0" err="1" smtClean="0"/>
              <a:t>weights</a:t>
            </a:r>
            <a:r>
              <a:rPr lang="fr-FR" dirty="0" smtClean="0"/>
              <a:t> </a:t>
            </a:r>
            <a:r>
              <a:rPr lang="fr-FR" dirty="0" err="1" smtClean="0"/>
              <a:t>w</a:t>
            </a:r>
            <a:r>
              <a:rPr lang="fr-FR" baseline="-25000" dirty="0" err="1" smtClean="0"/>
              <a:t>ki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82" y="2748325"/>
            <a:ext cx="3558618" cy="9950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9" y="2748325"/>
            <a:ext cx="2815282" cy="9950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67" y="4967415"/>
            <a:ext cx="4374292" cy="13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Computing</a:t>
            </a:r>
            <a:r>
              <a:rPr lang="fr-FR" dirty="0" smtClean="0"/>
              <a:t> the output </a:t>
            </a:r>
            <a:r>
              <a:rPr lang="fr-FR" dirty="0" err="1" smtClean="0"/>
              <a:t>weights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23069"/>
            <a:ext cx="10515600" cy="385389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: </a:t>
            </a:r>
            <a:r>
              <a:rPr lang="fr-FR" dirty="0"/>
              <a:t>( W)</a:t>
            </a:r>
            <a:r>
              <a:rPr lang="fr-FR" baseline="-25000" dirty="0" err="1"/>
              <a:t>kj</a:t>
            </a:r>
            <a:r>
              <a:rPr lang="fr-FR" dirty="0"/>
              <a:t>= </a:t>
            </a:r>
            <a:r>
              <a:rPr lang="fr-FR" dirty="0" err="1"/>
              <a:t>w</a:t>
            </a:r>
            <a:r>
              <a:rPr lang="fr-FR" baseline="-25000" dirty="0" err="1"/>
              <a:t>kj</a:t>
            </a:r>
            <a:r>
              <a:rPr lang="fr-FR" baseline="-25000" dirty="0"/>
              <a:t>   </a:t>
            </a:r>
            <a:r>
              <a:rPr lang="fr-FR" baseline="-25000" dirty="0" smtClean="0"/>
              <a:t>,</a:t>
            </a:r>
            <a:r>
              <a:rPr lang="fr-FR" dirty="0" smtClean="0"/>
              <a:t> </a:t>
            </a:r>
            <a:r>
              <a:rPr lang="fr-FR" dirty="0"/>
              <a:t>(φ)</a:t>
            </a:r>
            <a:r>
              <a:rPr lang="fr-FR" baseline="-25000" dirty="0" err="1"/>
              <a:t>pj</a:t>
            </a:r>
            <a:r>
              <a:rPr lang="fr-FR" dirty="0"/>
              <a:t>= </a:t>
            </a:r>
            <a:r>
              <a:rPr lang="fr-FR" dirty="0" err="1" smtClean="0"/>
              <a:t>φ</a:t>
            </a:r>
            <a:r>
              <a:rPr lang="fr-FR" baseline="-25000" dirty="0" err="1" smtClean="0"/>
              <a:t>pj</a:t>
            </a:r>
            <a:r>
              <a:rPr lang="fr-FR" baseline="-25000" dirty="0" smtClean="0"/>
              <a:t> , </a:t>
            </a:r>
            <a:r>
              <a:rPr lang="fr-FR" dirty="0"/>
              <a:t>(T)</a:t>
            </a:r>
            <a:r>
              <a:rPr lang="fr-FR" baseline="-25000" dirty="0"/>
              <a:t>pk</a:t>
            </a:r>
            <a:r>
              <a:rPr lang="fr-FR" dirty="0"/>
              <a:t>={</a:t>
            </a:r>
            <a:r>
              <a:rPr lang="fr-FR" dirty="0" err="1" smtClean="0"/>
              <a:t>t</a:t>
            </a:r>
            <a:r>
              <a:rPr lang="fr-FR" baseline="-25000" dirty="0" err="1" smtClean="0"/>
              <a:t>k</a:t>
            </a:r>
            <a:r>
              <a:rPr lang="fr-FR" baseline="30000" dirty="0" err="1" smtClean="0"/>
              <a:t>p</a:t>
            </a:r>
            <a:r>
              <a:rPr lang="fr-FR" baseline="30000" dirty="0" smtClean="0"/>
              <a:t> </a:t>
            </a:r>
            <a:r>
              <a:rPr lang="fr-FR" dirty="0" smtClean="0"/>
              <a:t>}</a:t>
            </a:r>
            <a:endParaRPr lang="fr-FR" dirty="0"/>
          </a:p>
          <a:p>
            <a:r>
              <a:rPr lang="fr-FR" dirty="0" smtClean="0"/>
              <a:t> </a:t>
            </a:r>
            <a:r>
              <a:rPr lang="fr-FR" dirty="0" err="1" smtClean="0"/>
              <a:t>Φ</a:t>
            </a:r>
            <a:r>
              <a:rPr lang="fr-FR" baseline="30000" dirty="0" err="1" smtClean="0"/>
              <a:t>t</a:t>
            </a:r>
            <a:r>
              <a:rPr lang="fr-FR" dirty="0" smtClean="0"/>
              <a:t> </a:t>
            </a:r>
            <a:r>
              <a:rPr lang="fr-FR" dirty="0"/>
              <a:t>( T- Φ </a:t>
            </a:r>
            <a:r>
              <a:rPr lang="fr-FR" dirty="0" err="1"/>
              <a:t>W</a:t>
            </a:r>
            <a:r>
              <a:rPr lang="fr-FR" baseline="30000" dirty="0" err="1"/>
              <a:t>t</a:t>
            </a:r>
            <a:r>
              <a:rPr lang="fr-FR" dirty="0"/>
              <a:t>)=0</a:t>
            </a:r>
          </a:p>
          <a:p>
            <a:r>
              <a:rPr lang="fr-FR" dirty="0" err="1" smtClean="0"/>
              <a:t>Formal</a:t>
            </a:r>
            <a:r>
              <a:rPr lang="fr-FR" dirty="0" smtClean="0"/>
              <a:t> solution for the </a:t>
            </a:r>
            <a:r>
              <a:rPr lang="fr-FR" dirty="0" err="1" smtClean="0"/>
              <a:t>weights</a:t>
            </a:r>
            <a:r>
              <a:rPr lang="fr-FR" dirty="0" smtClean="0"/>
              <a:t>: </a:t>
            </a:r>
            <a:r>
              <a:rPr lang="fr-FR" dirty="0" err="1" smtClean="0"/>
              <a:t>W</a:t>
            </a:r>
            <a:r>
              <a:rPr lang="fr-FR" baseline="30000" dirty="0" err="1" smtClean="0"/>
              <a:t>t</a:t>
            </a:r>
            <a:r>
              <a:rPr lang="fr-FR" dirty="0"/>
              <a:t>= (</a:t>
            </a:r>
            <a:r>
              <a:rPr lang="fr-FR" dirty="0" err="1"/>
              <a:t>Φ</a:t>
            </a:r>
            <a:r>
              <a:rPr lang="fr-FR" baseline="30000" dirty="0" err="1"/>
              <a:t>t</a:t>
            </a:r>
            <a:r>
              <a:rPr lang="fr-FR" dirty="0"/>
              <a:t> Φ)</a:t>
            </a:r>
            <a:r>
              <a:rPr lang="fr-FR" baseline="30000" dirty="0"/>
              <a:t>-1</a:t>
            </a:r>
            <a:r>
              <a:rPr lang="fr-FR" dirty="0"/>
              <a:t> </a:t>
            </a:r>
            <a:r>
              <a:rPr lang="fr-FR" dirty="0" err="1"/>
              <a:t>Φ</a:t>
            </a:r>
            <a:r>
              <a:rPr lang="fr-FR" baseline="30000" dirty="0" err="1"/>
              <a:t>t</a:t>
            </a:r>
            <a:r>
              <a:rPr lang="fr-FR" baseline="30000" dirty="0"/>
              <a:t> </a:t>
            </a:r>
            <a:r>
              <a:rPr lang="fr-FR" dirty="0" smtClean="0"/>
              <a:t>T</a:t>
            </a:r>
          </a:p>
          <a:p>
            <a:r>
              <a:rPr lang="fr-FR" dirty="0"/>
              <a:t> </a:t>
            </a:r>
            <a:r>
              <a:rPr lang="fr-FR" dirty="0" smtClean="0"/>
              <a:t>Pseudo inverse: </a:t>
            </a:r>
            <a:r>
              <a:rPr lang="fr-FR" dirty="0" err="1" smtClean="0"/>
              <a:t>Φ</a:t>
            </a:r>
            <a:r>
              <a:rPr lang="fr-FR" baseline="30000" dirty="0" err="1" smtClean="0"/>
              <a:t>ψ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/>
              <a:t>(</a:t>
            </a:r>
            <a:r>
              <a:rPr lang="fr-FR" dirty="0" err="1"/>
              <a:t>Φ</a:t>
            </a:r>
            <a:r>
              <a:rPr lang="fr-FR" baseline="30000" dirty="0" err="1"/>
              <a:t>t</a:t>
            </a:r>
            <a:r>
              <a:rPr lang="fr-FR" dirty="0"/>
              <a:t> Φ)</a:t>
            </a:r>
            <a:r>
              <a:rPr lang="fr-FR" baseline="30000" dirty="0"/>
              <a:t>-1</a:t>
            </a:r>
            <a:r>
              <a:rPr lang="fr-FR" dirty="0"/>
              <a:t> </a:t>
            </a:r>
            <a:r>
              <a:rPr lang="fr-FR" dirty="0" err="1"/>
              <a:t>Φ</a:t>
            </a:r>
            <a:r>
              <a:rPr lang="fr-FR" baseline="30000" dirty="0" err="1"/>
              <a:t>t</a:t>
            </a:r>
            <a:r>
              <a:rPr lang="fr-FR" baseline="30000" dirty="0"/>
              <a:t> </a:t>
            </a:r>
            <a:r>
              <a:rPr lang="fr-FR" dirty="0" smtClean="0"/>
              <a:t>  </a:t>
            </a:r>
          </a:p>
          <a:p>
            <a:r>
              <a:rPr lang="fr-FR" dirty="0"/>
              <a:t> </a:t>
            </a:r>
            <a:r>
              <a:rPr lang="fr-FR" dirty="0" smtClean="0"/>
              <a:t>In practice, </a:t>
            </a:r>
            <a:r>
              <a:rPr lang="fr-FR" dirty="0" err="1" smtClean="0"/>
              <a:t>we</a:t>
            </a:r>
            <a:r>
              <a:rPr lang="fr-FR" dirty="0" smtClean="0"/>
              <a:t> use SVD ( </a:t>
            </a:r>
            <a:r>
              <a:rPr lang="fr-FR" dirty="0" err="1" smtClean="0"/>
              <a:t>Singular</a:t>
            </a:r>
            <a:r>
              <a:rPr lang="fr-FR" dirty="0" smtClean="0"/>
              <a:t> Value </a:t>
            </a:r>
            <a:r>
              <a:rPr lang="fr-FR" dirty="0" err="1" smtClean="0"/>
              <a:t>Decomposition</a:t>
            </a:r>
            <a:r>
              <a:rPr lang="fr-FR" dirty="0" smtClean="0"/>
              <a:t>) techniques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due to possible </a:t>
            </a:r>
            <a:r>
              <a:rPr lang="fr-FR" dirty="0" err="1" smtClean="0"/>
              <a:t>ill</a:t>
            </a:r>
            <a:r>
              <a:rPr lang="fr-FR" dirty="0" smtClean="0"/>
              <a:t>- </a:t>
            </a:r>
            <a:r>
              <a:rPr lang="fr-FR" dirty="0" err="1" smtClean="0"/>
              <a:t>conditioning</a:t>
            </a:r>
            <a:r>
              <a:rPr lang="fr-FR" dirty="0" smtClean="0"/>
              <a:t> of Φ.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8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3- </a:t>
            </a:r>
            <a:r>
              <a:rPr lang="fr-FR" dirty="0" err="1" smtClean="0"/>
              <a:t>Supervised</a:t>
            </a:r>
            <a:r>
              <a:rPr lang="fr-FR" dirty="0" smtClean="0"/>
              <a:t> </a:t>
            </a:r>
            <a:r>
              <a:rPr lang="fr-FR" dirty="0" err="1"/>
              <a:t>learning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708" y="1159100"/>
            <a:ext cx="11788346" cy="4772143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 smtClean="0"/>
              <a:t>Supervised</a:t>
            </a:r>
            <a:r>
              <a:rPr lang="fr-FR" dirty="0" smtClean="0"/>
              <a:t> training of RBF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lead  to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unsupervised</a:t>
            </a:r>
            <a:r>
              <a:rPr lang="fr-FR" dirty="0" smtClean="0"/>
              <a:t> </a:t>
            </a:r>
            <a:r>
              <a:rPr lang="fr-FR" dirty="0" err="1" smtClean="0"/>
              <a:t>procedures</a:t>
            </a:r>
            <a:r>
              <a:rPr lang="fr-FR" dirty="0" smtClean="0"/>
              <a:t>, but the </a:t>
            </a:r>
            <a:r>
              <a:rPr lang="fr-FR" dirty="0" err="1" smtClean="0"/>
              <a:t>computational</a:t>
            </a:r>
            <a:r>
              <a:rPr lang="fr-FR" dirty="0" smtClean="0"/>
              <a:t> </a:t>
            </a:r>
            <a:r>
              <a:rPr lang="fr-FR" dirty="0" err="1" smtClean="0"/>
              <a:t>costs</a:t>
            </a:r>
            <a:r>
              <a:rPr lang="fr-FR" dirty="0" smtClean="0"/>
              <a:t> are </a:t>
            </a:r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enormous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Perform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r>
              <a:rPr lang="fr-FR" dirty="0" smtClean="0"/>
              <a:t> on </a:t>
            </a:r>
            <a:r>
              <a:rPr lang="fr-FR" dirty="0" err="1" smtClean="0"/>
              <a:t>sum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ouutput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err="1" smtClean="0"/>
              <a:t>Iteratively</a:t>
            </a:r>
            <a:r>
              <a:rPr lang="fr-FR" dirty="0" smtClean="0"/>
              <a:t> update the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: 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8" y="4145409"/>
            <a:ext cx="6402409" cy="9298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724" y="2150076"/>
            <a:ext cx="6256218" cy="10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Comparison</a:t>
            </a:r>
            <a:r>
              <a:rPr lang="fr-FR" dirty="0" smtClean="0"/>
              <a:t>: RBFN vs 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13792"/>
            <a:ext cx="10515600" cy="5707683"/>
          </a:xfrm>
        </p:spPr>
        <p:txBody>
          <a:bodyPr>
            <a:normAutofit/>
          </a:bodyPr>
          <a:lstStyle/>
          <a:p>
            <a:r>
              <a:rPr lang="fr-FR" u="sng" dirty="0" err="1" smtClean="0">
                <a:solidFill>
                  <a:schemeClr val="accent6">
                    <a:lumMod val="75000"/>
                  </a:schemeClr>
                </a:solidFill>
              </a:rPr>
              <a:t>Differences</a:t>
            </a:r>
            <a:endParaRPr lang="fr-FR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/>
              <a:t>- RBF networks are </a:t>
            </a:r>
            <a:r>
              <a:rPr lang="fr-FR" dirty="0" err="1" smtClean="0"/>
              <a:t>naturally</a:t>
            </a:r>
            <a:r>
              <a:rPr lang="fr-FR" dirty="0" smtClean="0"/>
              <a:t>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single </a:t>
            </a:r>
            <a:r>
              <a:rPr lang="fr-FR" dirty="0" err="1" smtClean="0"/>
              <a:t>hidden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r>
              <a:rPr lang="fr-FR" dirty="0" smtClean="0"/>
              <a:t>, </a:t>
            </a:r>
            <a:r>
              <a:rPr lang="fr-FR" dirty="0" err="1" smtClean="0"/>
              <a:t>MLPs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hidden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smtClean="0"/>
              <a:t>- RBFN have the </a:t>
            </a:r>
            <a:r>
              <a:rPr lang="fr-FR" dirty="0" err="1" smtClean="0"/>
              <a:t>same</a:t>
            </a:r>
            <a:r>
              <a:rPr lang="fr-FR" dirty="0" smtClean="0"/>
              <a:t> activation </a:t>
            </a:r>
            <a:r>
              <a:rPr lang="fr-FR" dirty="0" err="1" smtClean="0"/>
              <a:t>function</a:t>
            </a:r>
            <a:r>
              <a:rPr lang="fr-FR" dirty="0" smtClean="0"/>
              <a:t> , </a:t>
            </a:r>
            <a:r>
              <a:rPr lang="fr-FR" dirty="0" err="1" smtClean="0"/>
              <a:t>MLP’s</a:t>
            </a:r>
            <a:r>
              <a:rPr lang="fr-FR" dirty="0" smtClean="0"/>
              <a:t> neurones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necessarily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activation </a:t>
            </a:r>
            <a:r>
              <a:rPr lang="fr-FR" dirty="0" err="1" smtClean="0"/>
              <a:t>function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 -  RBF: quick training, MLP:  slow training.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  </a:t>
            </a:r>
            <a:r>
              <a:rPr lang="en-US" dirty="0"/>
              <a:t>MLPs construct global approximations to non-linear input-output mappings with distributed hidden representations, whereas RBF networks tend to use </a:t>
            </a:r>
            <a:r>
              <a:rPr lang="en-US" dirty="0" err="1"/>
              <a:t>localised</a:t>
            </a:r>
            <a:r>
              <a:rPr lang="en-US" dirty="0"/>
              <a:t> non-</a:t>
            </a:r>
            <a:r>
              <a:rPr lang="en-US" dirty="0" err="1"/>
              <a:t>linearities</a:t>
            </a:r>
            <a:r>
              <a:rPr lang="en-US" dirty="0"/>
              <a:t> (Gaussians) at the hidden </a:t>
            </a:r>
            <a:r>
              <a:rPr lang="en-US" dirty="0" smtClean="0"/>
              <a:t>layer </a:t>
            </a:r>
            <a:r>
              <a:rPr lang="en-US" dirty="0"/>
              <a:t>to construct local approximations</a:t>
            </a:r>
            <a:r>
              <a:rPr lang="en-US" dirty="0" smtClean="0"/>
              <a:t>.</a:t>
            </a:r>
          </a:p>
          <a:p>
            <a:r>
              <a:rPr lang="fr-FR" u="sng" dirty="0" err="1" smtClean="0">
                <a:solidFill>
                  <a:schemeClr val="accent6">
                    <a:lumMod val="75000"/>
                  </a:schemeClr>
                </a:solidFill>
              </a:rPr>
              <a:t>Similarities</a:t>
            </a:r>
            <a:endParaRPr lang="fr-FR" u="sng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dirty="0" err="1" smtClean="0"/>
              <a:t>Both</a:t>
            </a:r>
            <a:r>
              <a:rPr lang="fr-FR" dirty="0" smtClean="0"/>
              <a:t> non-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feed-forward</a:t>
            </a:r>
            <a:r>
              <a:rPr lang="fr-FR" dirty="0" smtClean="0"/>
              <a:t> networks.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6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a RBF network </a:t>
            </a:r>
            <a:r>
              <a:rPr lang="fr-FR" dirty="0" smtClean="0"/>
              <a:t>?</a:t>
            </a:r>
          </a:p>
          <a:p>
            <a:r>
              <a:rPr lang="fr-FR" dirty="0" smtClean="0"/>
              <a:t>RBF network architecture</a:t>
            </a:r>
          </a:p>
          <a:p>
            <a:r>
              <a:rPr lang="fr-FR" dirty="0"/>
              <a:t>Radial Basis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smtClean="0"/>
              <a:t>RBF </a:t>
            </a:r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Training of the RBF network</a:t>
            </a:r>
          </a:p>
          <a:p>
            <a:r>
              <a:rPr lang="fr-FR" dirty="0"/>
              <a:t> </a:t>
            </a:r>
            <a:r>
              <a:rPr lang="fr-FR" dirty="0" smtClean="0"/>
              <a:t>RBFN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algorithms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err="1" smtClean="0"/>
              <a:t>Comparison</a:t>
            </a:r>
            <a:r>
              <a:rPr lang="fr-FR" dirty="0" smtClean="0"/>
              <a:t>: MLP/ RBFN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                 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3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RBF network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4462" y="1690688"/>
            <a:ext cx="10204938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Particular</a:t>
            </a:r>
            <a:r>
              <a:rPr lang="fr-FR" dirty="0" smtClean="0"/>
              <a:t> type of </a:t>
            </a:r>
            <a:r>
              <a:rPr lang="fr-FR" dirty="0" err="1" smtClean="0"/>
              <a:t>artificial</a:t>
            </a:r>
            <a:r>
              <a:rPr lang="fr-FR" dirty="0" smtClean="0"/>
              <a:t> neural network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first </a:t>
            </a:r>
            <a:r>
              <a:rPr lang="fr-FR" dirty="0" err="1" smtClean="0"/>
              <a:t>formulated</a:t>
            </a:r>
            <a:r>
              <a:rPr lang="fr-FR" dirty="0" smtClean="0"/>
              <a:t> in 1988 by </a:t>
            </a:r>
            <a:r>
              <a:rPr lang="fr-FR" dirty="0" err="1" smtClean="0"/>
              <a:t>Broomhead</a:t>
            </a:r>
            <a:r>
              <a:rPr lang="fr-FR" dirty="0" smtClean="0"/>
              <a:t> and Lowe.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regression</a:t>
            </a:r>
            <a:r>
              <a:rPr lang="fr-FR" dirty="0" smtClean="0"/>
              <a:t> , classification </a:t>
            </a:r>
            <a:r>
              <a:rPr lang="fr-FR" dirty="0" err="1" smtClean="0"/>
              <a:t>problems</a:t>
            </a:r>
            <a:r>
              <a:rPr lang="fr-FR" dirty="0" smtClean="0"/>
              <a:t> and time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 err="1" smtClean="0"/>
              <a:t>prediction</a:t>
            </a:r>
            <a:r>
              <a:rPr lang="fr-FR" dirty="0"/>
              <a:t> </a:t>
            </a:r>
            <a:r>
              <a:rPr lang="fr-FR" dirty="0" smtClean="0"/>
              <a:t>, and </a:t>
            </a:r>
            <a:r>
              <a:rPr lang="fr-FR" dirty="0" err="1" smtClean="0"/>
              <a:t>function</a:t>
            </a:r>
            <a:r>
              <a:rPr lang="fr-FR" dirty="0" smtClean="0"/>
              <a:t> approximation.</a:t>
            </a:r>
          </a:p>
          <a:p>
            <a:endParaRPr lang="fr-FR" dirty="0"/>
          </a:p>
          <a:p>
            <a:r>
              <a:rPr lang="fr-FR" dirty="0" smtClean="0"/>
              <a:t> </a:t>
            </a:r>
            <a:r>
              <a:rPr lang="fr-FR" dirty="0" err="1" smtClean="0"/>
              <a:t>Biologically</a:t>
            </a:r>
            <a:r>
              <a:rPr lang="fr-FR" dirty="0" smtClean="0"/>
              <a:t> </a:t>
            </a:r>
            <a:r>
              <a:rPr lang="fr-FR" dirty="0" err="1" smtClean="0"/>
              <a:t>inspired</a:t>
            </a:r>
            <a:r>
              <a:rPr lang="fr-FR" dirty="0" smtClean="0"/>
              <a:t> 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neurons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local/ </a:t>
            </a:r>
            <a:r>
              <a:rPr lang="fr-FR" dirty="0" err="1" smtClean="0"/>
              <a:t>tuned</a:t>
            </a:r>
            <a:r>
              <a:rPr lang="fr-FR" dirty="0" smtClean="0"/>
              <a:t>  </a:t>
            </a:r>
            <a:r>
              <a:rPr lang="fr-FR" dirty="0" err="1" smtClean="0"/>
              <a:t>receptive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r>
              <a:rPr lang="fr-FR" dirty="0" smtClean="0"/>
              <a:t> of the </a:t>
            </a:r>
            <a:r>
              <a:rPr lang="fr-FR" dirty="0" err="1" smtClean="0"/>
              <a:t>nervous</a:t>
            </a:r>
            <a:r>
              <a:rPr lang="fr-FR" dirty="0" smtClean="0"/>
              <a:t> system.</a:t>
            </a:r>
          </a:p>
          <a:p>
            <a:pPr marL="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Example</a:t>
            </a:r>
            <a:r>
              <a:rPr lang="fr-FR" dirty="0" smtClean="0"/>
              <a:t>: - Orientation-</a:t>
            </a:r>
            <a:r>
              <a:rPr lang="fr-FR" dirty="0" err="1" smtClean="0"/>
              <a:t>selective</a:t>
            </a:r>
            <a:r>
              <a:rPr lang="fr-FR" dirty="0" smtClean="0"/>
              <a:t> </a:t>
            </a:r>
            <a:r>
              <a:rPr lang="fr-FR" dirty="0" err="1" smtClean="0"/>
              <a:t>cells</a:t>
            </a:r>
            <a:r>
              <a:rPr lang="fr-FR" dirty="0" smtClean="0"/>
              <a:t> in </a:t>
            </a:r>
            <a:r>
              <a:rPr lang="fr-FR" dirty="0" err="1" smtClean="0"/>
              <a:t>visual</a:t>
            </a:r>
            <a:r>
              <a:rPr lang="fr-FR" dirty="0" smtClean="0"/>
              <a:t> cortex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- </a:t>
            </a:r>
            <a:r>
              <a:rPr lang="fr-FR" dirty="0" err="1" smtClean="0"/>
              <a:t>Somatosensory</a:t>
            </a:r>
            <a:r>
              <a:rPr lang="fr-FR" dirty="0" smtClean="0"/>
              <a:t> </a:t>
            </a:r>
            <a:r>
              <a:rPr lang="fr-FR" dirty="0" err="1" smtClean="0"/>
              <a:t>cells</a:t>
            </a:r>
            <a:r>
              <a:rPr lang="fr-FR" dirty="0" smtClean="0"/>
              <a:t> responsive to </a:t>
            </a:r>
            <a:r>
              <a:rPr lang="fr-FR" dirty="0" err="1" smtClean="0"/>
              <a:t>specific</a:t>
            </a:r>
            <a:r>
              <a:rPr lang="fr-FR" dirty="0" smtClean="0"/>
              <a:t> body </a:t>
            </a:r>
            <a:r>
              <a:rPr lang="fr-FR" dirty="0" err="1" smtClean="0"/>
              <a:t>regions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- </a:t>
            </a:r>
            <a:r>
              <a:rPr lang="fr-FR" dirty="0" err="1" smtClean="0"/>
              <a:t>Auditory</a:t>
            </a:r>
            <a:r>
              <a:rPr lang="fr-FR" dirty="0" smtClean="0"/>
              <a:t> system </a:t>
            </a:r>
            <a:r>
              <a:rPr lang="fr-FR" dirty="0" err="1" smtClean="0"/>
              <a:t>selective</a:t>
            </a:r>
            <a:r>
              <a:rPr lang="fr-FR" dirty="0" smtClean="0"/>
              <a:t> to </a:t>
            </a:r>
            <a:r>
              <a:rPr lang="fr-FR" dirty="0" err="1" smtClean="0"/>
              <a:t>small</a:t>
            </a:r>
            <a:r>
              <a:rPr lang="fr-FR" dirty="0" smtClean="0"/>
              <a:t> bands of </a:t>
            </a:r>
            <a:r>
              <a:rPr lang="fr-FR" dirty="0" err="1" smtClean="0"/>
              <a:t>frequencies</a:t>
            </a:r>
            <a:r>
              <a:rPr lang="fr-FR" dirty="0" smtClean="0"/>
              <a:t> ..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034" y="3866357"/>
            <a:ext cx="2369712" cy="196654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3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RBFN architecture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215" y="1416676"/>
            <a:ext cx="8587408" cy="49396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0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0486" y="881743"/>
            <a:ext cx="10733314" cy="5474607"/>
          </a:xfrm>
        </p:spPr>
        <p:txBody>
          <a:bodyPr>
            <a:normAutofit/>
          </a:bodyPr>
          <a:lstStyle/>
          <a:p>
            <a:r>
              <a:rPr lang="en-US" dirty="0"/>
              <a:t>An RBFN performs classification by measuring the input’s similarity to examples from the training </a:t>
            </a:r>
            <a:r>
              <a:rPr lang="en-US" dirty="0" smtClean="0"/>
              <a:t>set.</a:t>
            </a:r>
          </a:p>
          <a:p>
            <a:pPr marL="0" indent="0">
              <a:buNone/>
            </a:pPr>
            <a:endParaRPr lang="en-GB" altLang="fr-FR" dirty="0" smtClean="0">
              <a:cs typeface="Arial" panose="020B0604020202020204" pitchFamily="34" charset="0"/>
            </a:endParaRPr>
          </a:p>
          <a:p>
            <a:r>
              <a:rPr lang="en-GB" altLang="fr-FR" dirty="0" smtClean="0">
                <a:cs typeface="Arial" panose="020B0604020202020204" pitchFamily="34" charset="0"/>
              </a:rPr>
              <a:t>The </a:t>
            </a:r>
            <a:r>
              <a:rPr lang="en-GB" altLang="fr-FR" dirty="0">
                <a:cs typeface="Arial" panose="020B0604020202020204" pitchFamily="34" charset="0"/>
              </a:rPr>
              <a:t>basic architecture for a RBF is a 3-layer </a:t>
            </a:r>
            <a:r>
              <a:rPr lang="en-GB" altLang="fr-FR" dirty="0" smtClean="0">
                <a:cs typeface="Arial" panose="020B0604020202020204" pitchFamily="34" charset="0"/>
              </a:rPr>
              <a:t>network.</a:t>
            </a:r>
          </a:p>
          <a:p>
            <a:pPr marL="0" indent="0">
              <a:buNone/>
            </a:pPr>
            <a:endParaRPr lang="en-GB" altLang="fr-FR" dirty="0" smtClean="0">
              <a:cs typeface="Arial" panose="020B0604020202020204" pitchFamily="34" charset="0"/>
            </a:endParaRPr>
          </a:p>
          <a:p>
            <a:r>
              <a:rPr lang="en-GB" dirty="0" smtClean="0">
                <a:cs typeface="Arial" panose="020B0604020202020204" pitchFamily="34" charset="0"/>
              </a:rPr>
              <a:t>The first layer is the input layer:</a:t>
            </a:r>
            <a:r>
              <a:rPr lang="en-US" dirty="0"/>
              <a:t> </a:t>
            </a:r>
            <a:r>
              <a:rPr lang="en-US" i="1" dirty="0"/>
              <a:t>n</a:t>
            </a:r>
            <a:r>
              <a:rPr lang="en-US" dirty="0"/>
              <a:t>-dimensional vector that you are trying to </a:t>
            </a:r>
            <a:r>
              <a:rPr lang="en-US" dirty="0" smtClean="0"/>
              <a:t>classify.</a:t>
            </a:r>
          </a:p>
          <a:p>
            <a:pPr marL="0" indent="0">
              <a:buNone/>
            </a:pPr>
            <a:endParaRPr lang="en-GB" dirty="0" smtClean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smtClean="0">
                <a:cs typeface="Arial" panose="020B0604020202020204" pitchFamily="34" charset="0"/>
              </a:rPr>
              <a:t>The hidden layer is called the “RBF layer” : </a:t>
            </a:r>
            <a:r>
              <a:rPr lang="en-US" dirty="0"/>
              <a:t>Each RBFN neuron stores a “prototype</a:t>
            </a:r>
            <a:r>
              <a:rPr lang="en-US" dirty="0" smtClean="0"/>
              <a:t>” (center), </a:t>
            </a:r>
            <a:r>
              <a:rPr lang="en-US" dirty="0"/>
              <a:t>which is just one of the examples from the training </a:t>
            </a:r>
            <a:r>
              <a:rPr lang="en-US" dirty="0" smtClean="0"/>
              <a:t>set and </a:t>
            </a:r>
            <a:r>
              <a:rPr lang="en-US" dirty="0"/>
              <a:t>implement a set of radial basis </a:t>
            </a:r>
            <a:r>
              <a:rPr lang="en-US" dirty="0" smtClean="0"/>
              <a:t>functions.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1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81743"/>
            <a:ext cx="10515600" cy="5295220"/>
          </a:xfrm>
        </p:spPr>
        <p:txBody>
          <a:bodyPr>
            <a:normAutofit/>
          </a:bodyPr>
          <a:lstStyle/>
          <a:p>
            <a:r>
              <a:rPr lang="en-US" dirty="0"/>
              <a:t>The final layer performs a simple weighted summation with a linear output as in an MLP. </a:t>
            </a:r>
          </a:p>
          <a:p>
            <a:pPr marL="0" indent="0">
              <a:buNone/>
            </a:pPr>
            <a:r>
              <a:rPr lang="en-GB" altLang="fr-FR" dirty="0">
                <a:cs typeface="Arial" panose="020B0604020202020204" pitchFamily="34" charset="0"/>
              </a:rPr>
              <a:t>         - If the RBF network is used for function approximation (matching a real number) then this output is fine. </a:t>
            </a:r>
          </a:p>
          <a:p>
            <a:pPr marL="0" indent="0">
              <a:buNone/>
            </a:pPr>
            <a:r>
              <a:rPr lang="en-US" dirty="0"/>
              <a:t>         - </a:t>
            </a:r>
            <a:r>
              <a:rPr lang="en-GB" dirty="0">
                <a:cs typeface="Arial" panose="020B0604020202020204" pitchFamily="34" charset="0"/>
              </a:rPr>
              <a:t>I</a:t>
            </a:r>
            <a:r>
              <a:rPr lang="en-GB" altLang="fr-FR" dirty="0">
                <a:cs typeface="Arial" panose="020B0604020202020204" pitchFamily="34" charset="0"/>
              </a:rPr>
              <a:t>f pattern classification is required, then a hard-limiter or sigmoid function could be placed on the output neurons to give 0/1 output values</a:t>
            </a:r>
            <a:r>
              <a:rPr lang="en-US" altLang="fr-F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network training is divided into two stages: first the weights from the input to hidden layer are determined ( prototypes), and then the weights from the hidden to output layer.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737"/>
          </a:xfrm>
        </p:spPr>
        <p:txBody>
          <a:bodyPr/>
          <a:lstStyle/>
          <a:p>
            <a:pPr algn="ctr"/>
            <a:r>
              <a:rPr lang="fr-FR" dirty="0" smtClean="0"/>
              <a:t>Radial Basis </a:t>
            </a:r>
            <a:r>
              <a:rPr lang="fr-FR" dirty="0" err="1" smtClean="0"/>
              <a:t>Functions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22031" y="1387929"/>
                <a:ext cx="10931769" cy="47890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radial basis function (RBF) is a term that describes any real valued function whose output depends exclusively on the distance of its input from some origin or  from an other point.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Notation: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/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fr-FR" dirty="0"/>
                  <a:t> Φ</a:t>
                </a:r>
                <a:r>
                  <a:rPr lang="fr-FR" dirty="0" smtClean="0"/>
                  <a:t>(||x||)  / Φ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fr-FR" dirty="0"/>
                  <a:t> Φ(||</a:t>
                </a:r>
                <a:r>
                  <a:rPr lang="fr-FR" dirty="0" smtClean="0"/>
                  <a:t>x-c||) </a:t>
                </a:r>
              </a:p>
              <a:p>
                <a:r>
                  <a:rPr lang="fr-FR" dirty="0" smtClean="0"/>
                  <a:t>Most </a:t>
                </a:r>
                <a:r>
                  <a:rPr lang="fr-FR" dirty="0" err="1" smtClean="0"/>
                  <a:t>used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r>
                  <a:rPr lang="fr-FR" dirty="0"/>
                  <a:t> </a:t>
                </a:r>
                <a:r>
                  <a:rPr lang="fr-FR" dirty="0" smtClean="0"/>
                  <a:t>        - </a:t>
                </a:r>
                <a:r>
                  <a:rPr lang="fr-FR" dirty="0" err="1" smtClean="0"/>
                  <a:t>Gaussian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: </a:t>
                </a:r>
              </a:p>
              <a:p>
                <a:pPr marL="0" indent="0">
                  <a:buNone/>
                </a:pPr>
                <a:r>
                  <a:rPr lang="fr-FR" dirty="0"/>
                  <a:t> </a:t>
                </a:r>
                <a:r>
                  <a:rPr lang="fr-FR" dirty="0" smtClean="0"/>
                  <a:t>        - Multi-</a:t>
                </a:r>
                <a:r>
                  <a:rPr lang="fr-FR" dirty="0" err="1" smtClean="0"/>
                  <a:t>quadratic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r>
                  <a:rPr lang="fr-FR" dirty="0"/>
                  <a:t> </a:t>
                </a:r>
                <a:r>
                  <a:rPr lang="fr-FR" dirty="0" smtClean="0"/>
                  <a:t>        - </a:t>
                </a:r>
                <a:r>
                  <a:rPr lang="fr-FR" dirty="0" err="1" smtClean="0"/>
                  <a:t>Genrealized</a:t>
                </a:r>
                <a:r>
                  <a:rPr lang="fr-FR" dirty="0" smtClean="0"/>
                  <a:t> multi-</a:t>
                </a:r>
                <a:r>
                  <a:rPr lang="fr-FR" dirty="0" err="1" smtClean="0"/>
                  <a:t>quadratic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r>
                  <a:rPr lang="fr-FR" dirty="0"/>
                  <a:t> </a:t>
                </a:r>
                <a:r>
                  <a:rPr lang="fr-FR" dirty="0" smtClean="0"/>
                  <a:t>        - </a:t>
                </a:r>
                <a:r>
                  <a:rPr lang="fr-FR" dirty="0" err="1" smtClean="0"/>
                  <a:t>Thin</a:t>
                </a:r>
                <a:r>
                  <a:rPr lang="fr-FR" dirty="0" smtClean="0"/>
                  <a:t> plate </a:t>
                </a:r>
                <a:r>
                  <a:rPr lang="fr-FR" dirty="0" err="1" smtClean="0"/>
                  <a:t>spline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:    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031" y="1387929"/>
                <a:ext cx="10931769" cy="4789034"/>
              </a:xfrm>
              <a:blipFill rotWithShape="0">
                <a:blip r:embed="rId3"/>
                <a:stretch>
                  <a:fillRect l="-1003" t="-2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263" y="3500948"/>
            <a:ext cx="4288083" cy="55290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263" y="4118752"/>
            <a:ext cx="4288083" cy="3861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483" y="4564859"/>
            <a:ext cx="4748276" cy="5207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6263" y="5182950"/>
            <a:ext cx="3833018" cy="448334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2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4350"/>
            <a:ext cx="10515600" cy="1029429"/>
          </a:xfrm>
        </p:spPr>
        <p:txBody>
          <a:bodyPr/>
          <a:lstStyle/>
          <a:p>
            <a:pPr algn="ctr"/>
            <a:r>
              <a:rPr lang="fr-FR" dirty="0" smtClean="0"/>
              <a:t>The RBF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2643" y="1376500"/>
            <a:ext cx="6322255" cy="463910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N training data points in a D </a:t>
            </a:r>
            <a:r>
              <a:rPr lang="fr-FR" dirty="0" err="1" smtClean="0"/>
              <a:t>dimensional</a:t>
            </a:r>
            <a:r>
              <a:rPr lang="fr-FR" dirty="0" smtClean="0"/>
              <a:t> input </a:t>
            </a:r>
            <a:r>
              <a:rPr lang="fr-FR" dirty="0" err="1" smtClean="0"/>
              <a:t>space</a:t>
            </a:r>
            <a:r>
              <a:rPr lang="fr-FR" dirty="0" smtClean="0"/>
              <a:t>.</a:t>
            </a:r>
          </a:p>
          <a:p>
            <a:r>
              <a:rPr lang="fr-FR" dirty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input </a:t>
            </a:r>
            <a:r>
              <a:rPr lang="fr-FR" dirty="0" err="1" smtClean="0"/>
              <a:t>vector</a:t>
            </a:r>
            <a:r>
              <a:rPr lang="fr-FR" dirty="0" smtClean="0"/>
              <a:t>                             has a </a:t>
            </a:r>
            <a:r>
              <a:rPr lang="fr-FR" dirty="0" err="1" smtClean="0"/>
              <a:t>corresponding</a:t>
            </a:r>
            <a:r>
              <a:rPr lang="fr-FR" dirty="0" smtClean="0"/>
              <a:t> K </a:t>
            </a:r>
            <a:r>
              <a:rPr lang="fr-FR" dirty="0" err="1" smtClean="0"/>
              <a:t>dimensional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  <a:r>
              <a:rPr lang="fr-FR" dirty="0" err="1" smtClean="0"/>
              <a:t>outout</a:t>
            </a:r>
            <a:r>
              <a:rPr lang="fr-FR" dirty="0" smtClean="0"/>
              <a:t>                             .</a:t>
            </a:r>
          </a:p>
          <a:p>
            <a:endParaRPr lang="fr-FR" dirty="0"/>
          </a:p>
          <a:p>
            <a:r>
              <a:rPr lang="fr-FR" dirty="0" smtClean="0"/>
              <a:t>Output </a:t>
            </a:r>
            <a:r>
              <a:rPr lang="fr-FR" dirty="0" err="1" smtClean="0"/>
              <a:t>function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r>
              <a:rPr lang="fr-FR" dirty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shall</a:t>
            </a:r>
            <a:r>
              <a:rPr lang="fr-FR" dirty="0" smtClean="0"/>
              <a:t> </a:t>
            </a:r>
            <a:r>
              <a:rPr lang="fr-FR" dirty="0" err="1" smtClean="0"/>
              <a:t>concentrate</a:t>
            </a:r>
            <a:r>
              <a:rPr lang="fr-FR" dirty="0" smtClean="0"/>
              <a:t> on the case of </a:t>
            </a:r>
            <a:r>
              <a:rPr lang="fr-FR" dirty="0" err="1" smtClean="0"/>
              <a:t>Gaussian</a:t>
            </a:r>
            <a:r>
              <a:rPr lang="fr-FR" dirty="0" smtClean="0"/>
              <a:t> basis </a:t>
            </a:r>
            <a:r>
              <a:rPr lang="fr-FR" dirty="0" err="1" smtClean="0"/>
              <a:t>functions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have </a:t>
            </a:r>
            <a:r>
              <a:rPr lang="fr-FR" dirty="0" err="1" smtClean="0"/>
              <a:t>centers</a:t>
            </a:r>
            <a:r>
              <a:rPr lang="fr-FR" dirty="0" smtClean="0"/>
              <a:t> {µ</a:t>
            </a:r>
            <a:r>
              <a:rPr lang="fr-FR" baseline="-25000" dirty="0" smtClean="0"/>
              <a:t>j</a:t>
            </a:r>
            <a:r>
              <a:rPr lang="fr-FR" dirty="0" smtClean="0"/>
              <a:t>} and </a:t>
            </a:r>
            <a:r>
              <a:rPr lang="fr-FR" dirty="0" err="1" smtClean="0"/>
              <a:t>widths</a:t>
            </a:r>
            <a:r>
              <a:rPr lang="fr-FR" dirty="0" smtClean="0"/>
              <a:t> {</a:t>
            </a:r>
            <a:r>
              <a:rPr lang="fr-FR" dirty="0" err="1"/>
              <a:t>σ</a:t>
            </a:r>
            <a:r>
              <a:rPr lang="fr-FR" baseline="-25000" dirty="0" err="1"/>
              <a:t>j</a:t>
            </a:r>
            <a:r>
              <a:rPr lang="fr-FR" dirty="0" smtClean="0"/>
              <a:t>} : 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70" y="2143845"/>
            <a:ext cx="1926746" cy="4246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90" y="2901786"/>
            <a:ext cx="2100648" cy="4340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770" y="3426221"/>
            <a:ext cx="2669060" cy="96433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976" y="5665471"/>
            <a:ext cx="2797844" cy="105600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6965" y="1943100"/>
            <a:ext cx="4652417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Training of the RBFN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9329" y="1690688"/>
            <a:ext cx="9878786" cy="46656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dirty="0"/>
              <a:t>The following parameters are determined by the training </a:t>
            </a:r>
            <a:r>
              <a:rPr lang="en-US" dirty="0" smtClean="0"/>
              <a:t>process 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The number of neurons in the hidden layer.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The coordinates of the center of each hidden-layer RBF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The radius (spread) of each RBF function in each dimension.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The weights applied to the RBF function outputs as they are passed to the summation layer.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D9F7-9A74-4CDB-9220-515BF7EF1F6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7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881</Words>
  <Application>Microsoft Office PowerPoint</Application>
  <PresentationFormat>Grand écran</PresentationFormat>
  <Paragraphs>141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Radial Basis Function Neural Network</vt:lpstr>
      <vt:lpstr>Outline</vt:lpstr>
      <vt:lpstr>What is a RBF network ?</vt:lpstr>
      <vt:lpstr>RBFN architecture</vt:lpstr>
      <vt:lpstr>Présentation PowerPoint</vt:lpstr>
      <vt:lpstr>Présentation PowerPoint</vt:lpstr>
      <vt:lpstr>Radial Basis Functions</vt:lpstr>
      <vt:lpstr>The RBF mapping</vt:lpstr>
      <vt:lpstr>Training of the RBFN</vt:lpstr>
      <vt:lpstr>RBFN learning algorithms</vt:lpstr>
      <vt:lpstr> 1- Fixed centers selected at random </vt:lpstr>
      <vt:lpstr>2- Hybrid learning process</vt:lpstr>
      <vt:lpstr>Dealing with the output layer </vt:lpstr>
      <vt:lpstr>Computing the output weights</vt:lpstr>
      <vt:lpstr>3- Supervised learning </vt:lpstr>
      <vt:lpstr>Comparison: RBFN vs MLP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Basis Function Neural Network</dc:title>
  <dc:creator>Oussama Bellaleh</dc:creator>
  <cp:lastModifiedBy>Oussama Bellaleh</cp:lastModifiedBy>
  <cp:revision>73</cp:revision>
  <dcterms:created xsi:type="dcterms:W3CDTF">2017-07-17T04:11:57Z</dcterms:created>
  <dcterms:modified xsi:type="dcterms:W3CDTF">2017-07-20T05:28:03Z</dcterms:modified>
</cp:coreProperties>
</file>