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80" r:id="rId4"/>
    <p:sldId id="258" r:id="rId5"/>
    <p:sldId id="260" r:id="rId6"/>
    <p:sldId id="275" r:id="rId7"/>
    <p:sldId id="259" r:id="rId8"/>
    <p:sldId id="261" r:id="rId9"/>
    <p:sldId id="257" r:id="rId10"/>
    <p:sldId id="289" r:id="rId11"/>
    <p:sldId id="288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Proxima Nova Semibold" panose="020B0604020202020204" charset="0"/>
      <p:regular r:id="rId18"/>
      <p:bold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Fira Sans Extra Condensed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30DA77-AD98-4D5A-B0E6-6760CB85F528}">
  <a:tblStyle styleId="{1130DA77-AD98-4D5A-B0E6-6760CB85F5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3460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29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e4f2e5e74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e4f2e5e74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02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f2e2d6673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f2e2d6673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805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d10d2d12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d10d2d12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01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2daf039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2daf039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99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f2daf039c7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f2daf039c7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04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d10d2d12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d10d2d12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91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10d2d12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d10d2d12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70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c1d4239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ec1d4239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87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65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95063" y="1103038"/>
            <a:ext cx="3498000" cy="25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95038" y="3612650"/>
            <a:ext cx="34980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sci.com/" TargetMode="External"/><Relationship Id="rId3" Type="http://schemas.openxmlformats.org/officeDocument/2006/relationships/hyperlink" Target="https://www.hbrfrance.fr/" TargetMode="External"/><Relationship Id="rId7" Type="http://schemas.openxmlformats.org/officeDocument/2006/relationships/hyperlink" Target="https://www.entreprise-carrieres.com/" TargetMode="External"/><Relationship Id="rId12" Type="http://schemas.openxmlformats.org/officeDocument/2006/relationships/hyperlink" Target="https://www.consultor.f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indtools.com/" TargetMode="External"/><Relationship Id="rId11" Type="http://schemas.openxmlformats.org/officeDocument/2006/relationships/hyperlink" Target="https://www.kotterinc.com/" TargetMode="External"/><Relationship Id="rId5" Type="http://schemas.openxmlformats.org/officeDocument/2006/relationships/hyperlink" Target="https://www.change-management.com/" TargetMode="External"/><Relationship Id="rId10" Type="http://schemas.openxmlformats.org/officeDocument/2006/relationships/hyperlink" Target="https://www.academie-leadership.com/" TargetMode="External"/><Relationship Id="rId4" Type="http://schemas.openxmlformats.org/officeDocument/2006/relationships/hyperlink" Target="https://www.manager-go.com/" TargetMode="External"/><Relationship Id="rId9" Type="http://schemas.openxmlformats.org/officeDocument/2006/relationships/hyperlink" Target="https://www.mckinse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1195063" y="1103038"/>
            <a:ext cx="3498000" cy="25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Conduite</a:t>
            </a:r>
            <a:br>
              <a:rPr lang="en" dirty="0" smtClean="0"/>
            </a:br>
            <a:r>
              <a:rPr lang="en" dirty="0" smtClean="0"/>
              <a:t>du </a:t>
            </a:r>
            <a:br>
              <a:rPr lang="en" dirty="0" smtClean="0"/>
            </a:br>
            <a:r>
              <a:rPr lang="en" dirty="0" smtClean="0"/>
              <a:t>changement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1195038" y="3612650"/>
            <a:ext cx="34980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Réalisé par : </a:t>
            </a:r>
            <a:r>
              <a:rPr lang="fr-FR" dirty="0" smtClean="0"/>
              <a:t>Trabelsi</a:t>
            </a:r>
            <a:r>
              <a:rPr lang="fr-FR" dirty="0" smtClean="0"/>
              <a:t> </a:t>
            </a:r>
            <a:r>
              <a:rPr lang="fr-FR" dirty="0" smtClean="0"/>
              <a:t>Outail</a:t>
            </a:r>
            <a:r>
              <a:rPr lang="fr-FR" dirty="0" smtClean="0"/>
              <a:t> &amp; Naccache Mohamed Yessine</a:t>
            </a:r>
            <a:endParaRPr dirty="0"/>
          </a:p>
        </p:txBody>
      </p:sp>
      <p:sp>
        <p:nvSpPr>
          <p:cNvPr id="49" name="Google Shape;49;p15"/>
          <p:cNvSpPr/>
          <p:nvPr/>
        </p:nvSpPr>
        <p:spPr>
          <a:xfrm flipH="1">
            <a:off x="4007059" y="1261813"/>
            <a:ext cx="3616328" cy="696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4693075" y="1958651"/>
            <a:ext cx="2930249" cy="696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15"/>
          <p:cNvSpPr/>
          <p:nvPr/>
        </p:nvSpPr>
        <p:spPr>
          <a:xfrm flipH="1">
            <a:off x="5213612" y="2655464"/>
            <a:ext cx="2409775" cy="696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15"/>
          <p:cNvSpPr/>
          <p:nvPr/>
        </p:nvSpPr>
        <p:spPr>
          <a:xfrm rot="10800000">
            <a:off x="5809725" y="3352373"/>
            <a:ext cx="1813662" cy="696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39503" y="4250120"/>
            <a:ext cx="1016220" cy="1786759"/>
            <a:chOff x="8639503" y="4250120"/>
            <a:chExt cx="1016220" cy="1786759"/>
          </a:xfrm>
        </p:grpSpPr>
        <p:sp>
          <p:nvSpPr>
            <p:cNvPr id="2" name="Rectangle 1"/>
            <p:cNvSpPr/>
            <p:nvPr/>
          </p:nvSpPr>
          <p:spPr>
            <a:xfrm rot="2810808">
              <a:off x="8355724" y="4736881"/>
              <a:ext cx="1786759" cy="813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639503" y="4593021"/>
              <a:ext cx="430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1</a:t>
              </a:r>
              <a:endParaRPr lang="fr-FR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build="p"/>
      <p:bldP spid="49" grpId="0" animBg="1"/>
      <p:bldP spid="50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/>
          <p:nvPr/>
        </p:nvSpPr>
        <p:spPr>
          <a:xfrm>
            <a:off x="1237536" y="2299795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Merci pour votre attention</a:t>
            </a:r>
            <a:endParaRPr sz="24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39503" y="4250120"/>
            <a:ext cx="1016220" cy="1786759"/>
            <a:chOff x="8639503" y="4250120"/>
            <a:chExt cx="1016220" cy="1786759"/>
          </a:xfrm>
        </p:grpSpPr>
        <p:sp>
          <p:nvSpPr>
            <p:cNvPr id="6" name="Rectangle 5"/>
            <p:cNvSpPr/>
            <p:nvPr/>
          </p:nvSpPr>
          <p:spPr>
            <a:xfrm rot="2810808">
              <a:off x="8355724" y="4736881"/>
              <a:ext cx="1786759" cy="813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39503" y="4593021"/>
              <a:ext cx="882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10</a:t>
              </a:r>
              <a:endParaRPr lang="fr-FR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9"/>
          <p:cNvSpPr txBox="1"/>
          <p:nvPr/>
        </p:nvSpPr>
        <p:spPr>
          <a:xfrm>
            <a:off x="1099075" y="947875"/>
            <a:ext cx="7620000" cy="3784200"/>
          </a:xfrm>
          <a:prstGeom prst="rect">
            <a:avLst/>
          </a:prstGeom>
          <a:solidFill>
            <a:srgbClr val="23C8AC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6" name="Google Shape;846;p39"/>
          <p:cNvSpPr/>
          <p:nvPr/>
        </p:nvSpPr>
        <p:spPr>
          <a:xfrm>
            <a:off x="2576975" y="-3787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7" name="Google Shape;847;p39"/>
          <p:cNvSpPr/>
          <p:nvPr/>
        </p:nvSpPr>
        <p:spPr>
          <a:xfrm>
            <a:off x="2569775" y="-3135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8" name="Google Shape;848;p39"/>
          <p:cNvGrpSpPr/>
          <p:nvPr/>
        </p:nvGrpSpPr>
        <p:grpSpPr>
          <a:xfrm>
            <a:off x="5450413" y="2082375"/>
            <a:ext cx="2804100" cy="594000"/>
            <a:chOff x="5850375" y="1564277"/>
            <a:chExt cx="2804100" cy="594000"/>
          </a:xfrm>
        </p:grpSpPr>
        <p:sp>
          <p:nvSpPr>
            <p:cNvPr id="850" name="Google Shape;850;p39"/>
            <p:cNvSpPr txBox="1"/>
            <p:nvPr/>
          </p:nvSpPr>
          <p:spPr>
            <a:xfrm>
              <a:off x="6593475" y="16802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Vaincre les résistances au changement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2" name="Google Shape;852;p39"/>
            <p:cNvSpPr txBox="1"/>
            <p:nvPr/>
          </p:nvSpPr>
          <p:spPr>
            <a:xfrm>
              <a:off x="5850375" y="1564277"/>
              <a:ext cx="666900" cy="5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3" name="Google Shape;853;p39"/>
          <p:cNvGrpSpPr/>
          <p:nvPr/>
        </p:nvGrpSpPr>
        <p:grpSpPr>
          <a:xfrm>
            <a:off x="5463650" y="3407225"/>
            <a:ext cx="2804100" cy="594000"/>
            <a:chOff x="5850375" y="2539156"/>
            <a:chExt cx="2804100" cy="594000"/>
          </a:xfrm>
        </p:grpSpPr>
        <p:sp>
          <p:nvSpPr>
            <p:cNvPr id="855" name="Google Shape;855;p39"/>
            <p:cNvSpPr txBox="1"/>
            <p:nvPr/>
          </p:nvSpPr>
          <p:spPr>
            <a:xfrm>
              <a:off x="6593475" y="2676262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7" name="Google Shape;857;p39"/>
            <p:cNvSpPr txBox="1"/>
            <p:nvPr/>
          </p:nvSpPr>
          <p:spPr>
            <a:xfrm>
              <a:off x="5850375" y="2539156"/>
              <a:ext cx="666900" cy="59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2659550" y="1219963"/>
            <a:ext cx="2804100" cy="594000"/>
            <a:chOff x="2659550" y="1080575"/>
            <a:chExt cx="2804100" cy="594000"/>
          </a:xfrm>
        </p:grpSpPr>
        <p:sp>
          <p:nvSpPr>
            <p:cNvPr id="865" name="Google Shape;865;p39"/>
            <p:cNvSpPr txBox="1"/>
            <p:nvPr/>
          </p:nvSpPr>
          <p:spPr>
            <a:xfrm>
              <a:off x="3402650" y="1195126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7" name="Google Shape;867;p39"/>
            <p:cNvSpPr txBox="1"/>
            <p:nvPr/>
          </p:nvSpPr>
          <p:spPr>
            <a:xfrm>
              <a:off x="2659550" y="1080575"/>
              <a:ext cx="666900" cy="59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2659550" y="2118642"/>
            <a:ext cx="2804100" cy="594000"/>
            <a:chOff x="2659550" y="2055454"/>
            <a:chExt cx="2804100" cy="594000"/>
          </a:xfrm>
        </p:grpSpPr>
        <p:sp>
          <p:nvSpPr>
            <p:cNvPr id="870" name="Google Shape;870;p39"/>
            <p:cNvSpPr txBox="1"/>
            <p:nvPr/>
          </p:nvSpPr>
          <p:spPr>
            <a:xfrm>
              <a:off x="3402650" y="219255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Concepts du changement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2" name="Google Shape;872;p39"/>
            <p:cNvSpPr txBox="1"/>
            <p:nvPr/>
          </p:nvSpPr>
          <p:spPr>
            <a:xfrm>
              <a:off x="2659550" y="2055454"/>
              <a:ext cx="666900" cy="59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3" name="Google Shape;873;p39"/>
          <p:cNvGrpSpPr/>
          <p:nvPr/>
        </p:nvGrpSpPr>
        <p:grpSpPr>
          <a:xfrm>
            <a:off x="2659550" y="3017321"/>
            <a:ext cx="2790863" cy="594000"/>
            <a:chOff x="2659550" y="3030333"/>
            <a:chExt cx="2790863" cy="594000"/>
          </a:xfrm>
        </p:grpSpPr>
        <p:sp>
          <p:nvSpPr>
            <p:cNvPr id="875" name="Google Shape;875;p39"/>
            <p:cNvSpPr txBox="1"/>
            <p:nvPr/>
          </p:nvSpPr>
          <p:spPr>
            <a:xfrm>
              <a:off x="3389413" y="316334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Styles de personnalitée face au changement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7" name="Google Shape;877;p39"/>
            <p:cNvSpPr txBox="1"/>
            <p:nvPr/>
          </p:nvSpPr>
          <p:spPr>
            <a:xfrm>
              <a:off x="2659550" y="3030333"/>
              <a:ext cx="666900" cy="59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2659550" y="3916001"/>
            <a:ext cx="2759046" cy="594000"/>
            <a:chOff x="2659550" y="4005213"/>
            <a:chExt cx="2759046" cy="594000"/>
          </a:xfrm>
        </p:grpSpPr>
        <p:sp>
          <p:nvSpPr>
            <p:cNvPr id="880" name="Google Shape;880;p39"/>
            <p:cNvSpPr txBox="1"/>
            <p:nvPr/>
          </p:nvSpPr>
          <p:spPr>
            <a:xfrm>
              <a:off x="3357596" y="4130841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 courbe du changement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2" name="Google Shape;882;p39"/>
            <p:cNvSpPr txBox="1"/>
            <p:nvPr/>
          </p:nvSpPr>
          <p:spPr>
            <a:xfrm>
              <a:off x="2659550" y="4005213"/>
              <a:ext cx="666900" cy="5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83" name="Google Shape;883;p39"/>
          <p:cNvSpPr txBox="1"/>
          <p:nvPr/>
        </p:nvSpPr>
        <p:spPr>
          <a:xfrm>
            <a:off x="457250" y="2055450"/>
            <a:ext cx="1325100" cy="156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Tableau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contenu</a:t>
            </a:r>
            <a:endParaRPr sz="24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639503" y="4250120"/>
            <a:ext cx="1016220" cy="1786759"/>
            <a:chOff x="8639503" y="4250120"/>
            <a:chExt cx="1016220" cy="1786759"/>
          </a:xfrm>
        </p:grpSpPr>
        <p:sp>
          <p:nvSpPr>
            <p:cNvPr id="44" name="Rectangle 43"/>
            <p:cNvSpPr/>
            <p:nvPr/>
          </p:nvSpPr>
          <p:spPr>
            <a:xfrm rot="2810808">
              <a:off x="8355724" y="4736881"/>
              <a:ext cx="1786759" cy="813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39503" y="4593021"/>
              <a:ext cx="430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 animBg="1"/>
      <p:bldP spid="8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6197700" y="1864225"/>
            <a:ext cx="2489100" cy="2480400"/>
          </a:xfrm>
          <a:prstGeom prst="rect">
            <a:avLst/>
          </a:prstGeom>
          <a:solidFill>
            <a:srgbClr val="21979E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327450" y="1864225"/>
            <a:ext cx="2489100" cy="2480400"/>
          </a:xfrm>
          <a:prstGeom prst="rect">
            <a:avLst/>
          </a:prstGeom>
          <a:solidFill>
            <a:srgbClr val="21879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57200" y="1864225"/>
            <a:ext cx="2489100" cy="2480400"/>
          </a:xfrm>
          <a:prstGeom prst="rect">
            <a:avLst/>
          </a:prstGeom>
          <a:solidFill>
            <a:srgbClr val="207794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92" name="Google Shape;92;p17"/>
          <p:cNvSpPr/>
          <p:nvPr/>
        </p:nvSpPr>
        <p:spPr>
          <a:xfrm>
            <a:off x="2576975" y="-3787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2569775" y="-3135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4" name="Google Shape;94;p17"/>
          <p:cNvGrpSpPr/>
          <p:nvPr/>
        </p:nvGrpSpPr>
        <p:grpSpPr>
          <a:xfrm>
            <a:off x="457200" y="1676950"/>
            <a:ext cx="2489100" cy="2138813"/>
            <a:chOff x="457200" y="1377325"/>
            <a:chExt cx="2489100" cy="2138813"/>
          </a:xfrm>
        </p:grpSpPr>
        <p:sp>
          <p:nvSpPr>
            <p:cNvPr id="95" name="Google Shape;95;p17"/>
            <p:cNvSpPr txBox="1"/>
            <p:nvPr/>
          </p:nvSpPr>
          <p:spPr>
            <a:xfrm>
              <a:off x="773850" y="1377325"/>
              <a:ext cx="18558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Adaptation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457200" y="1831638"/>
              <a:ext cx="2489100" cy="16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✓"/>
              </a:pPr>
              <a:r>
                <a:rPr lang="fr-FR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Le changement est un processus qui permet à une organisation de ou une personne de s’ajuster aux transformations de son environnement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6197700" y="1676950"/>
            <a:ext cx="2489100" cy="2138813"/>
            <a:chOff x="6197700" y="1377325"/>
            <a:chExt cx="2489100" cy="2138813"/>
          </a:xfrm>
        </p:grpSpPr>
        <p:sp>
          <p:nvSpPr>
            <p:cNvPr id="98" name="Google Shape;98;p17"/>
            <p:cNvSpPr txBox="1"/>
            <p:nvPr/>
          </p:nvSpPr>
          <p:spPr>
            <a:xfrm>
              <a:off x="6514400" y="1377325"/>
              <a:ext cx="1855800" cy="37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Croissance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6197700" y="1831638"/>
              <a:ext cx="2489100" cy="16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✓"/>
              </a:pPr>
              <a:r>
                <a:rPr lang="fr-FR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Le changement est une opportunité de développement, permettant d’augmenter la compétitivit</a:t>
              </a:r>
              <a:r>
                <a:rPr lang="fr-FR" dirty="0" smtClean="0">
                  <a:latin typeface="Roboto"/>
                  <a:ea typeface="Roboto"/>
                  <a:cs typeface="Roboto"/>
                  <a:sym typeface="Roboto"/>
                </a:rPr>
                <a:t>é, l’efficacité et la capacité à répondre aux nouveaux défis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3327450" y="1676950"/>
            <a:ext cx="2489100" cy="2138813"/>
            <a:chOff x="3327450" y="1377325"/>
            <a:chExt cx="2489100" cy="2138813"/>
          </a:xfrm>
        </p:grpSpPr>
        <p:sp>
          <p:nvSpPr>
            <p:cNvPr id="101" name="Google Shape;101;p17"/>
            <p:cNvSpPr txBox="1"/>
            <p:nvPr/>
          </p:nvSpPr>
          <p:spPr>
            <a:xfrm>
              <a:off x="3327450" y="1831638"/>
              <a:ext cx="2489100" cy="16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lang="fr-FR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Il s’agit d’une transition d’un état actuel vers un état futur, visant à améliorer, innover ou résoudre des problèmes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3644100" y="1377325"/>
              <a:ext cx="18558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Progression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3" name="Google Shape;103;p17"/>
          <p:cNvSpPr/>
          <p:nvPr/>
        </p:nvSpPr>
        <p:spPr>
          <a:xfrm>
            <a:off x="1285050" y="3898675"/>
            <a:ext cx="833400" cy="8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7"/>
          <p:cNvSpPr/>
          <p:nvPr/>
        </p:nvSpPr>
        <p:spPr>
          <a:xfrm>
            <a:off x="4155300" y="3898675"/>
            <a:ext cx="833400" cy="8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7"/>
          <p:cNvSpPr/>
          <p:nvPr/>
        </p:nvSpPr>
        <p:spPr>
          <a:xfrm>
            <a:off x="7025550" y="3898675"/>
            <a:ext cx="833400" cy="8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7"/>
          <p:cNvSpPr/>
          <p:nvPr/>
        </p:nvSpPr>
        <p:spPr>
          <a:xfrm>
            <a:off x="1517270" y="4137942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7263522" y="4137129"/>
            <a:ext cx="357468" cy="356497"/>
            <a:chOff x="-31455100" y="3909350"/>
            <a:chExt cx="294600" cy="293800"/>
          </a:xfrm>
        </p:grpSpPr>
        <p:sp>
          <p:nvSpPr>
            <p:cNvPr id="108" name="Google Shape;108;p17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4395184" y="4138562"/>
            <a:ext cx="353645" cy="353645"/>
            <a:chOff x="-34763900" y="3561225"/>
            <a:chExt cx="291450" cy="291450"/>
          </a:xfrm>
        </p:grpSpPr>
        <p:sp>
          <p:nvSpPr>
            <p:cNvPr id="111" name="Google Shape;111;p17"/>
            <p:cNvSpPr/>
            <p:nvPr/>
          </p:nvSpPr>
          <p:spPr>
            <a:xfrm>
              <a:off x="-34693800" y="3629750"/>
              <a:ext cx="152025" cy="152825"/>
            </a:xfrm>
            <a:custGeom>
              <a:avLst/>
              <a:gdLst/>
              <a:ahLst/>
              <a:cxnLst/>
              <a:rect l="l" t="t" r="r" b="b"/>
              <a:pathLst>
                <a:path w="6081" h="6113" extrusionOk="0">
                  <a:moveTo>
                    <a:pt x="3025" y="1387"/>
                  </a:moveTo>
                  <a:cubicBezTo>
                    <a:pt x="3970" y="1387"/>
                    <a:pt x="4726" y="2143"/>
                    <a:pt x="4726" y="3088"/>
                  </a:cubicBezTo>
                  <a:cubicBezTo>
                    <a:pt x="4726" y="4033"/>
                    <a:pt x="3970" y="4789"/>
                    <a:pt x="3025" y="4789"/>
                  </a:cubicBezTo>
                  <a:cubicBezTo>
                    <a:pt x="2080" y="4789"/>
                    <a:pt x="1324" y="4033"/>
                    <a:pt x="1324" y="3088"/>
                  </a:cubicBezTo>
                  <a:cubicBezTo>
                    <a:pt x="1324" y="2143"/>
                    <a:pt x="2080" y="1387"/>
                    <a:pt x="3025" y="1387"/>
                  </a:cubicBezTo>
                  <a:close/>
                  <a:moveTo>
                    <a:pt x="2710" y="0"/>
                  </a:moveTo>
                  <a:lnTo>
                    <a:pt x="2710" y="442"/>
                  </a:lnTo>
                  <a:cubicBezTo>
                    <a:pt x="2710" y="599"/>
                    <a:pt x="2584" y="725"/>
                    <a:pt x="2426" y="757"/>
                  </a:cubicBezTo>
                  <a:cubicBezTo>
                    <a:pt x="2237" y="788"/>
                    <a:pt x="2017" y="914"/>
                    <a:pt x="1859" y="1009"/>
                  </a:cubicBezTo>
                  <a:cubicBezTo>
                    <a:pt x="1815" y="1031"/>
                    <a:pt x="1762" y="1041"/>
                    <a:pt x="1707" y="1041"/>
                  </a:cubicBezTo>
                  <a:cubicBezTo>
                    <a:pt x="1607" y="1041"/>
                    <a:pt x="1500" y="1007"/>
                    <a:pt x="1418" y="946"/>
                  </a:cubicBezTo>
                  <a:lnTo>
                    <a:pt x="1103" y="631"/>
                  </a:lnTo>
                  <a:lnTo>
                    <a:pt x="631" y="1103"/>
                  </a:lnTo>
                  <a:lnTo>
                    <a:pt x="946" y="1418"/>
                  </a:lnTo>
                  <a:cubicBezTo>
                    <a:pt x="1072" y="1544"/>
                    <a:pt x="1072" y="1702"/>
                    <a:pt x="977" y="1859"/>
                  </a:cubicBezTo>
                  <a:cubicBezTo>
                    <a:pt x="851" y="2048"/>
                    <a:pt x="788" y="2269"/>
                    <a:pt x="757" y="2458"/>
                  </a:cubicBezTo>
                  <a:cubicBezTo>
                    <a:pt x="694" y="2615"/>
                    <a:pt x="599" y="2710"/>
                    <a:pt x="442" y="2710"/>
                  </a:cubicBezTo>
                  <a:lnTo>
                    <a:pt x="1" y="2710"/>
                  </a:lnTo>
                  <a:lnTo>
                    <a:pt x="1" y="3403"/>
                  </a:lnTo>
                  <a:lnTo>
                    <a:pt x="442" y="3403"/>
                  </a:lnTo>
                  <a:cubicBezTo>
                    <a:pt x="599" y="3403"/>
                    <a:pt x="694" y="3498"/>
                    <a:pt x="757" y="3655"/>
                  </a:cubicBezTo>
                  <a:cubicBezTo>
                    <a:pt x="788" y="3876"/>
                    <a:pt x="914" y="4096"/>
                    <a:pt x="977" y="4254"/>
                  </a:cubicBezTo>
                  <a:cubicBezTo>
                    <a:pt x="1072" y="4380"/>
                    <a:pt x="1009" y="4569"/>
                    <a:pt x="946" y="4695"/>
                  </a:cubicBezTo>
                  <a:lnTo>
                    <a:pt x="631" y="5010"/>
                  </a:lnTo>
                  <a:lnTo>
                    <a:pt x="1103" y="5482"/>
                  </a:lnTo>
                  <a:lnTo>
                    <a:pt x="1418" y="5167"/>
                  </a:lnTo>
                  <a:cubicBezTo>
                    <a:pt x="1486" y="5100"/>
                    <a:pt x="1562" y="5068"/>
                    <a:pt x="1643" y="5068"/>
                  </a:cubicBezTo>
                  <a:cubicBezTo>
                    <a:pt x="1713" y="5068"/>
                    <a:pt x="1786" y="5092"/>
                    <a:pt x="1859" y="5136"/>
                  </a:cubicBezTo>
                  <a:cubicBezTo>
                    <a:pt x="2048" y="5230"/>
                    <a:pt x="2237" y="5325"/>
                    <a:pt x="2426" y="5356"/>
                  </a:cubicBezTo>
                  <a:cubicBezTo>
                    <a:pt x="2584" y="5419"/>
                    <a:pt x="2710" y="5514"/>
                    <a:pt x="2710" y="5671"/>
                  </a:cubicBezTo>
                  <a:lnTo>
                    <a:pt x="2710" y="6112"/>
                  </a:lnTo>
                  <a:lnTo>
                    <a:pt x="3372" y="6112"/>
                  </a:lnTo>
                  <a:lnTo>
                    <a:pt x="3372" y="5734"/>
                  </a:lnTo>
                  <a:cubicBezTo>
                    <a:pt x="3372" y="5577"/>
                    <a:pt x="3498" y="5451"/>
                    <a:pt x="3655" y="5419"/>
                  </a:cubicBezTo>
                  <a:cubicBezTo>
                    <a:pt x="3844" y="5356"/>
                    <a:pt x="4096" y="5262"/>
                    <a:pt x="4254" y="5167"/>
                  </a:cubicBezTo>
                  <a:cubicBezTo>
                    <a:pt x="4300" y="5133"/>
                    <a:pt x="4355" y="5119"/>
                    <a:pt x="4410" y="5119"/>
                  </a:cubicBezTo>
                  <a:cubicBezTo>
                    <a:pt x="4506" y="5119"/>
                    <a:pt x="4603" y="5159"/>
                    <a:pt x="4663" y="5199"/>
                  </a:cubicBezTo>
                  <a:lnTo>
                    <a:pt x="5010" y="5514"/>
                  </a:lnTo>
                  <a:lnTo>
                    <a:pt x="5451" y="5041"/>
                  </a:lnTo>
                  <a:lnTo>
                    <a:pt x="5136" y="4726"/>
                  </a:lnTo>
                  <a:cubicBezTo>
                    <a:pt x="5041" y="4632"/>
                    <a:pt x="5041" y="4474"/>
                    <a:pt x="5104" y="4285"/>
                  </a:cubicBezTo>
                  <a:cubicBezTo>
                    <a:pt x="5230" y="4096"/>
                    <a:pt x="5293" y="3907"/>
                    <a:pt x="5356" y="3718"/>
                  </a:cubicBezTo>
                  <a:cubicBezTo>
                    <a:pt x="5388" y="3561"/>
                    <a:pt x="5514" y="3434"/>
                    <a:pt x="5671" y="3434"/>
                  </a:cubicBezTo>
                  <a:lnTo>
                    <a:pt x="6081" y="3434"/>
                  </a:lnTo>
                  <a:lnTo>
                    <a:pt x="6081" y="2773"/>
                  </a:lnTo>
                  <a:lnTo>
                    <a:pt x="5671" y="2773"/>
                  </a:lnTo>
                  <a:cubicBezTo>
                    <a:pt x="5514" y="2710"/>
                    <a:pt x="5388" y="2615"/>
                    <a:pt x="5356" y="2458"/>
                  </a:cubicBezTo>
                  <a:cubicBezTo>
                    <a:pt x="5293" y="2269"/>
                    <a:pt x="5199" y="2017"/>
                    <a:pt x="5104" y="1859"/>
                  </a:cubicBezTo>
                  <a:cubicBezTo>
                    <a:pt x="5041" y="1733"/>
                    <a:pt x="5073" y="1544"/>
                    <a:pt x="5136" y="1418"/>
                  </a:cubicBezTo>
                  <a:lnTo>
                    <a:pt x="5451" y="1103"/>
                  </a:lnTo>
                  <a:lnTo>
                    <a:pt x="5010" y="631"/>
                  </a:lnTo>
                  <a:lnTo>
                    <a:pt x="4663" y="946"/>
                  </a:lnTo>
                  <a:cubicBezTo>
                    <a:pt x="4608" y="1019"/>
                    <a:pt x="4531" y="1050"/>
                    <a:pt x="4445" y="1050"/>
                  </a:cubicBezTo>
                  <a:cubicBezTo>
                    <a:pt x="4384" y="1050"/>
                    <a:pt x="4319" y="1035"/>
                    <a:pt x="4254" y="1009"/>
                  </a:cubicBezTo>
                  <a:cubicBezTo>
                    <a:pt x="4033" y="883"/>
                    <a:pt x="3844" y="788"/>
                    <a:pt x="3655" y="757"/>
                  </a:cubicBezTo>
                  <a:cubicBezTo>
                    <a:pt x="3498" y="725"/>
                    <a:pt x="3372" y="599"/>
                    <a:pt x="3372" y="442"/>
                  </a:cubicBezTo>
                  <a:lnTo>
                    <a:pt x="3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-34763900" y="35612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522" y="2048"/>
                  </a:moveTo>
                  <a:cubicBezTo>
                    <a:pt x="6743" y="2048"/>
                    <a:pt x="6900" y="2206"/>
                    <a:pt x="6900" y="2395"/>
                  </a:cubicBezTo>
                  <a:lnTo>
                    <a:pt x="6900" y="2899"/>
                  </a:lnTo>
                  <a:cubicBezTo>
                    <a:pt x="6995" y="2962"/>
                    <a:pt x="7089" y="2994"/>
                    <a:pt x="7152" y="3025"/>
                  </a:cubicBezTo>
                  <a:lnTo>
                    <a:pt x="7530" y="2678"/>
                  </a:lnTo>
                  <a:cubicBezTo>
                    <a:pt x="7578" y="2615"/>
                    <a:pt x="7664" y="2584"/>
                    <a:pt x="7755" y="2584"/>
                  </a:cubicBezTo>
                  <a:cubicBezTo>
                    <a:pt x="7845" y="2584"/>
                    <a:pt x="7940" y="2615"/>
                    <a:pt x="8003" y="2678"/>
                  </a:cubicBezTo>
                  <a:lnTo>
                    <a:pt x="8979" y="3655"/>
                  </a:lnTo>
                  <a:cubicBezTo>
                    <a:pt x="9106" y="3781"/>
                    <a:pt x="9106" y="4002"/>
                    <a:pt x="8979" y="4128"/>
                  </a:cubicBezTo>
                  <a:lnTo>
                    <a:pt x="8633" y="4474"/>
                  </a:lnTo>
                  <a:cubicBezTo>
                    <a:pt x="8664" y="4569"/>
                    <a:pt x="8696" y="4695"/>
                    <a:pt x="8727" y="4758"/>
                  </a:cubicBezTo>
                  <a:lnTo>
                    <a:pt x="9263" y="4758"/>
                  </a:lnTo>
                  <a:cubicBezTo>
                    <a:pt x="9452" y="4758"/>
                    <a:pt x="9610" y="4915"/>
                    <a:pt x="9610" y="5104"/>
                  </a:cubicBezTo>
                  <a:lnTo>
                    <a:pt x="9610" y="6491"/>
                  </a:lnTo>
                  <a:cubicBezTo>
                    <a:pt x="9610" y="6680"/>
                    <a:pt x="9452" y="6837"/>
                    <a:pt x="9263" y="6837"/>
                  </a:cubicBezTo>
                  <a:lnTo>
                    <a:pt x="8727" y="6837"/>
                  </a:lnTo>
                  <a:cubicBezTo>
                    <a:pt x="8696" y="6963"/>
                    <a:pt x="8664" y="7026"/>
                    <a:pt x="8633" y="7121"/>
                  </a:cubicBezTo>
                  <a:lnTo>
                    <a:pt x="8979" y="7467"/>
                  </a:lnTo>
                  <a:cubicBezTo>
                    <a:pt x="9106" y="7593"/>
                    <a:pt x="9106" y="7814"/>
                    <a:pt x="8979" y="7940"/>
                  </a:cubicBezTo>
                  <a:lnTo>
                    <a:pt x="8003" y="8916"/>
                  </a:lnTo>
                  <a:cubicBezTo>
                    <a:pt x="7940" y="8979"/>
                    <a:pt x="7845" y="9011"/>
                    <a:pt x="7755" y="9011"/>
                  </a:cubicBezTo>
                  <a:cubicBezTo>
                    <a:pt x="7664" y="9011"/>
                    <a:pt x="7578" y="8979"/>
                    <a:pt x="7530" y="8916"/>
                  </a:cubicBezTo>
                  <a:lnTo>
                    <a:pt x="7152" y="8570"/>
                  </a:lnTo>
                  <a:cubicBezTo>
                    <a:pt x="7089" y="8601"/>
                    <a:pt x="6963" y="8664"/>
                    <a:pt x="6900" y="8696"/>
                  </a:cubicBezTo>
                  <a:lnTo>
                    <a:pt x="6900" y="9200"/>
                  </a:lnTo>
                  <a:cubicBezTo>
                    <a:pt x="6900" y="9389"/>
                    <a:pt x="6743" y="9547"/>
                    <a:pt x="6522" y="9547"/>
                  </a:cubicBezTo>
                  <a:lnTo>
                    <a:pt x="5167" y="9547"/>
                  </a:lnTo>
                  <a:cubicBezTo>
                    <a:pt x="4947" y="9547"/>
                    <a:pt x="4789" y="9389"/>
                    <a:pt x="4789" y="9200"/>
                  </a:cubicBezTo>
                  <a:lnTo>
                    <a:pt x="4789" y="8696"/>
                  </a:lnTo>
                  <a:cubicBezTo>
                    <a:pt x="4695" y="8664"/>
                    <a:pt x="4600" y="8601"/>
                    <a:pt x="4537" y="8570"/>
                  </a:cubicBezTo>
                  <a:lnTo>
                    <a:pt x="4159" y="8916"/>
                  </a:lnTo>
                  <a:cubicBezTo>
                    <a:pt x="4112" y="8979"/>
                    <a:pt x="4025" y="9011"/>
                    <a:pt x="3935" y="9011"/>
                  </a:cubicBezTo>
                  <a:cubicBezTo>
                    <a:pt x="3844" y="9011"/>
                    <a:pt x="3750" y="8979"/>
                    <a:pt x="3687" y="8916"/>
                  </a:cubicBezTo>
                  <a:lnTo>
                    <a:pt x="2710" y="7940"/>
                  </a:lnTo>
                  <a:cubicBezTo>
                    <a:pt x="2584" y="7814"/>
                    <a:pt x="2584" y="7593"/>
                    <a:pt x="2710" y="7467"/>
                  </a:cubicBezTo>
                  <a:lnTo>
                    <a:pt x="3057" y="7121"/>
                  </a:lnTo>
                  <a:cubicBezTo>
                    <a:pt x="3025" y="7026"/>
                    <a:pt x="2994" y="6932"/>
                    <a:pt x="2962" y="6837"/>
                  </a:cubicBezTo>
                  <a:lnTo>
                    <a:pt x="2426" y="6837"/>
                  </a:lnTo>
                  <a:cubicBezTo>
                    <a:pt x="2237" y="6837"/>
                    <a:pt x="2080" y="6680"/>
                    <a:pt x="2080" y="6491"/>
                  </a:cubicBezTo>
                  <a:lnTo>
                    <a:pt x="2080" y="5104"/>
                  </a:lnTo>
                  <a:cubicBezTo>
                    <a:pt x="2080" y="4915"/>
                    <a:pt x="2237" y="4758"/>
                    <a:pt x="2426" y="4758"/>
                  </a:cubicBezTo>
                  <a:lnTo>
                    <a:pt x="2962" y="4758"/>
                  </a:lnTo>
                  <a:cubicBezTo>
                    <a:pt x="2994" y="4632"/>
                    <a:pt x="3025" y="4569"/>
                    <a:pt x="3057" y="4474"/>
                  </a:cubicBezTo>
                  <a:lnTo>
                    <a:pt x="2710" y="4128"/>
                  </a:lnTo>
                  <a:cubicBezTo>
                    <a:pt x="2584" y="4002"/>
                    <a:pt x="2584" y="3781"/>
                    <a:pt x="2710" y="3655"/>
                  </a:cubicBezTo>
                  <a:lnTo>
                    <a:pt x="3687" y="2678"/>
                  </a:lnTo>
                  <a:cubicBezTo>
                    <a:pt x="3750" y="2615"/>
                    <a:pt x="3844" y="2584"/>
                    <a:pt x="3935" y="2584"/>
                  </a:cubicBezTo>
                  <a:cubicBezTo>
                    <a:pt x="4025" y="2584"/>
                    <a:pt x="4112" y="2615"/>
                    <a:pt x="4159" y="2678"/>
                  </a:cubicBezTo>
                  <a:lnTo>
                    <a:pt x="4537" y="3025"/>
                  </a:lnTo>
                  <a:cubicBezTo>
                    <a:pt x="4600" y="2994"/>
                    <a:pt x="4726" y="2962"/>
                    <a:pt x="4789" y="2899"/>
                  </a:cubicBezTo>
                  <a:lnTo>
                    <a:pt x="4789" y="2395"/>
                  </a:lnTo>
                  <a:cubicBezTo>
                    <a:pt x="4789" y="2206"/>
                    <a:pt x="4947" y="2048"/>
                    <a:pt x="5167" y="2048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1" y="6837"/>
                    <a:pt x="284" y="7877"/>
                    <a:pt x="820" y="8790"/>
                  </a:cubicBezTo>
                  <a:lnTo>
                    <a:pt x="32" y="11185"/>
                  </a:lnTo>
                  <a:cubicBezTo>
                    <a:pt x="1" y="11311"/>
                    <a:pt x="32" y="11468"/>
                    <a:pt x="127" y="11531"/>
                  </a:cubicBezTo>
                  <a:cubicBezTo>
                    <a:pt x="174" y="11602"/>
                    <a:pt x="274" y="11638"/>
                    <a:pt x="375" y="11638"/>
                  </a:cubicBezTo>
                  <a:cubicBezTo>
                    <a:pt x="408" y="11638"/>
                    <a:pt x="442" y="11634"/>
                    <a:pt x="473" y="11626"/>
                  </a:cubicBezTo>
                  <a:lnTo>
                    <a:pt x="2868" y="10838"/>
                  </a:lnTo>
                  <a:cubicBezTo>
                    <a:pt x="3781" y="11374"/>
                    <a:pt x="4789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-34644175" y="368095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41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" name="Google Shape;114;p17"/>
          <p:cNvSpPr txBox="1"/>
          <p:nvPr/>
        </p:nvSpPr>
        <p:spPr>
          <a:xfrm>
            <a:off x="3327450" y="982775"/>
            <a:ext cx="2489100" cy="37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Changement 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5" name="Google Shape;115;p17"/>
          <p:cNvCxnSpPr>
            <a:stCxn id="114" idx="2"/>
            <a:endCxn id="95" idx="0"/>
          </p:cNvCxnSpPr>
          <p:nvPr/>
        </p:nvCxnSpPr>
        <p:spPr>
          <a:xfrm rot="5400000">
            <a:off x="2975400" y="80375"/>
            <a:ext cx="322800" cy="2870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7"/>
          <p:cNvCxnSpPr>
            <a:stCxn id="114" idx="2"/>
            <a:endCxn id="102" idx="0"/>
          </p:cNvCxnSpPr>
          <p:nvPr/>
        </p:nvCxnSpPr>
        <p:spPr>
          <a:xfrm rot="-5400000" flipH="1">
            <a:off x="4410900" y="1515275"/>
            <a:ext cx="3228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7"/>
          <p:cNvCxnSpPr>
            <a:stCxn id="114" idx="2"/>
            <a:endCxn id="98" idx="0"/>
          </p:cNvCxnSpPr>
          <p:nvPr/>
        </p:nvCxnSpPr>
        <p:spPr>
          <a:xfrm rot="-5400000" flipH="1">
            <a:off x="5845800" y="80375"/>
            <a:ext cx="322800" cy="2870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roup 31"/>
          <p:cNvGrpSpPr/>
          <p:nvPr/>
        </p:nvGrpSpPr>
        <p:grpSpPr>
          <a:xfrm>
            <a:off x="8639503" y="4250120"/>
            <a:ext cx="1016220" cy="1786759"/>
            <a:chOff x="8639503" y="4250120"/>
            <a:chExt cx="1016220" cy="1786759"/>
          </a:xfrm>
        </p:grpSpPr>
        <p:sp>
          <p:nvSpPr>
            <p:cNvPr id="33" name="Rectangle 32"/>
            <p:cNvSpPr/>
            <p:nvPr/>
          </p:nvSpPr>
          <p:spPr>
            <a:xfrm rot="2810808">
              <a:off x="8355724" y="4736881"/>
              <a:ext cx="1786759" cy="813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39503" y="4593021"/>
              <a:ext cx="430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03" grpId="0" animBg="1"/>
      <p:bldP spid="104" grpId="0" animBg="1"/>
      <p:bldP spid="105" grpId="0" animBg="1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Concepts du changement en entreprise</a:t>
            </a:r>
            <a:endParaRPr dirty="0"/>
          </a:p>
        </p:txBody>
      </p:sp>
      <p:sp>
        <p:nvSpPr>
          <p:cNvPr id="153" name="Google Shape;153;p19"/>
          <p:cNvSpPr/>
          <p:nvPr/>
        </p:nvSpPr>
        <p:spPr>
          <a:xfrm>
            <a:off x="2576975" y="-3787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19"/>
          <p:cNvSpPr/>
          <p:nvPr/>
        </p:nvSpPr>
        <p:spPr>
          <a:xfrm>
            <a:off x="2569775" y="-3135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55" name="Google Shape;155;p19"/>
          <p:cNvGraphicFramePr/>
          <p:nvPr>
            <p:extLst>
              <p:ext uri="{D42A27DB-BD31-4B8C-83A1-F6EECF244321}">
                <p14:modId xmlns:p14="http://schemas.microsoft.com/office/powerpoint/2010/main" val="723099768"/>
              </p:ext>
            </p:extLst>
          </p:nvPr>
        </p:nvGraphicFramePr>
        <p:xfrm>
          <a:off x="457200" y="1123100"/>
          <a:ext cx="8229600" cy="3484175"/>
        </p:xfrm>
        <a:graphic>
          <a:graphicData uri="http://schemas.openxmlformats.org/drawingml/2006/table">
            <a:tbl>
              <a:tblPr>
                <a:noFill/>
                <a:tableStyleId>{1130DA77-AD98-4D5A-B0E6-6760CB85F528}</a:tableStyleId>
              </a:tblPr>
              <a:tblGrid>
                <a:gridCol w="4114800"/>
                <a:gridCol w="4114800"/>
              </a:tblGrid>
              <a:tr h="5693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1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Processus</a:t>
                      </a:r>
                      <a:r>
                        <a:rPr lang="fr-FR" sz="2100" b="1" baseline="0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d’adaptation aux évolutions internes ou externes </a:t>
                      </a:r>
                      <a:endParaRPr sz="21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9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800" dirty="0" smtClean="0">
                          <a:latin typeface="Fira Sans Extra Condensed" panose="020B0604020202020204" charset="0"/>
                        </a:rPr>
                        <a:t>Exemples concrets</a:t>
                      </a:r>
                      <a:endParaRPr sz="1800" dirty="0">
                        <a:latin typeface="Fira Sans Extra Condensed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 smtClean="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Pourquoi changer ?</a:t>
                      </a:r>
                      <a:endParaRPr sz="1800" b="1" dirty="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0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Réorganisation structurelle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800" dirty="0" smtClean="0">
                          <a:latin typeface="Fira Sans Extra Condensed" panose="020B0604020202020204" charset="0"/>
                        </a:rPr>
                        <a:t>Rester</a:t>
                      </a:r>
                      <a:r>
                        <a:rPr lang="fr-FR" sz="1800" baseline="0" dirty="0" smtClean="0">
                          <a:latin typeface="Fira Sans Extra Condensed" panose="020B0604020202020204" charset="0"/>
                        </a:rPr>
                        <a:t> compétitif</a:t>
                      </a:r>
                      <a:endParaRPr sz="1800" dirty="0">
                        <a:latin typeface="Fira Sans Extra Condensed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8799">
                        <a:alpha val="25099"/>
                      </a:srgbClr>
                    </a:solidFill>
                  </a:tcPr>
                </a:tc>
              </a:tr>
              <a:tr h="80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Introduction des nouvelles technologies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800" dirty="0" smtClean="0">
                          <a:latin typeface="Fira Sans Extra Condensed" panose="020B0604020202020204" charset="0"/>
                        </a:rPr>
                        <a:t>Répondre</a:t>
                      </a:r>
                      <a:r>
                        <a:rPr lang="fr-FR" sz="1800" baseline="0" dirty="0" smtClean="0">
                          <a:latin typeface="Fira Sans Extra Condensed" panose="020B0604020202020204" charset="0"/>
                        </a:rPr>
                        <a:t> aux attentes du marché</a:t>
                      </a:r>
                      <a:endParaRPr sz="1800" dirty="0">
                        <a:latin typeface="Fira Sans Extra Condensed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979E">
                        <a:alpha val="25099"/>
                      </a:srgbClr>
                    </a:solidFill>
                  </a:tcPr>
                </a:tc>
              </a:tr>
              <a:tr h="80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Changement</a:t>
                      </a:r>
                      <a:r>
                        <a:rPr lang="fr-FR" sz="1800" b="1" baseline="0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culturel ou stratégique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800" dirty="0" smtClean="0">
                          <a:latin typeface="Fira Sans Extra Condensed" panose="020B0604020202020204" charset="0"/>
                        </a:rPr>
                        <a:t>Innover</a:t>
                      </a:r>
                      <a:r>
                        <a:rPr lang="fr-FR" sz="1800" baseline="0" dirty="0" smtClean="0">
                          <a:latin typeface="Fira Sans Extra Condensed" panose="020B0604020202020204" charset="0"/>
                        </a:rPr>
                        <a:t> ou résoudre des problèmes internes</a:t>
                      </a:r>
                      <a:endParaRPr sz="1800" dirty="0">
                        <a:latin typeface="Fira Sans Extra Condensed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2A8A2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639503" y="4250120"/>
            <a:ext cx="1016220" cy="1786759"/>
            <a:chOff x="8639503" y="4250120"/>
            <a:chExt cx="1016220" cy="1786759"/>
          </a:xfrm>
        </p:grpSpPr>
        <p:sp>
          <p:nvSpPr>
            <p:cNvPr id="7" name="Rectangle 6"/>
            <p:cNvSpPr/>
            <p:nvPr/>
          </p:nvSpPr>
          <p:spPr>
            <a:xfrm rot="2810808">
              <a:off x="8355724" y="4736881"/>
              <a:ext cx="1786759" cy="813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39503" y="4593021"/>
              <a:ext cx="430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4"/>
          <p:cNvSpPr txBox="1">
            <a:spLocks noGrp="1"/>
          </p:cNvSpPr>
          <p:nvPr>
            <p:ph type="title"/>
          </p:nvPr>
        </p:nvSpPr>
        <p:spPr>
          <a:xfrm>
            <a:off x="45725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La courbe du changement</a:t>
            </a:r>
            <a:endParaRPr dirty="0"/>
          </a:p>
        </p:txBody>
      </p:sp>
      <p:sp>
        <p:nvSpPr>
          <p:cNvPr id="689" name="Google Shape;689;p34"/>
          <p:cNvSpPr/>
          <p:nvPr/>
        </p:nvSpPr>
        <p:spPr>
          <a:xfrm>
            <a:off x="2576975" y="-3787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4"/>
          <p:cNvSpPr/>
          <p:nvPr/>
        </p:nvSpPr>
        <p:spPr>
          <a:xfrm>
            <a:off x="2569775" y="-3135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91" name="Google Shape;691;p34"/>
          <p:cNvGrpSpPr/>
          <p:nvPr/>
        </p:nvGrpSpPr>
        <p:grpSpPr>
          <a:xfrm>
            <a:off x="840778" y="1206350"/>
            <a:ext cx="2496772" cy="594000"/>
            <a:chOff x="840778" y="1206350"/>
            <a:chExt cx="2496772" cy="594000"/>
          </a:xfrm>
        </p:grpSpPr>
        <p:sp>
          <p:nvSpPr>
            <p:cNvPr id="694" name="Google Shape;694;p34"/>
            <p:cNvSpPr txBox="1"/>
            <p:nvPr/>
          </p:nvSpPr>
          <p:spPr>
            <a:xfrm>
              <a:off x="840778" y="1281964"/>
              <a:ext cx="1677372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Inquiétude ou surprise face à l’annonce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34"/>
            <p:cNvSpPr txBox="1"/>
            <p:nvPr/>
          </p:nvSpPr>
          <p:spPr>
            <a:xfrm>
              <a:off x="2518200" y="1206350"/>
              <a:ext cx="819350" cy="59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Choc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6" name="Google Shape;696;p34"/>
          <p:cNvGrpSpPr/>
          <p:nvPr/>
        </p:nvGrpSpPr>
        <p:grpSpPr>
          <a:xfrm>
            <a:off x="5806549" y="1206350"/>
            <a:ext cx="2880301" cy="594000"/>
            <a:chOff x="5806549" y="1206350"/>
            <a:chExt cx="2880301" cy="594000"/>
          </a:xfrm>
        </p:grpSpPr>
        <p:sp>
          <p:nvSpPr>
            <p:cNvPr id="699" name="Google Shape;699;p34"/>
            <p:cNvSpPr txBox="1"/>
            <p:nvPr/>
          </p:nvSpPr>
          <p:spPr>
            <a:xfrm>
              <a:off x="7174574" y="1303998"/>
              <a:ext cx="1512276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Perte de motivation et d’engagement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34"/>
            <p:cNvSpPr txBox="1"/>
            <p:nvPr/>
          </p:nvSpPr>
          <p:spPr>
            <a:xfrm>
              <a:off x="5806549" y="1206350"/>
              <a:ext cx="1368025" cy="5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Dépression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34"/>
          <p:cNvGrpSpPr/>
          <p:nvPr/>
        </p:nvGrpSpPr>
        <p:grpSpPr>
          <a:xfrm>
            <a:off x="840778" y="2689968"/>
            <a:ext cx="2496722" cy="594000"/>
            <a:chOff x="840828" y="2181229"/>
            <a:chExt cx="2496722" cy="594000"/>
          </a:xfrm>
        </p:grpSpPr>
        <p:sp>
          <p:nvSpPr>
            <p:cNvPr id="704" name="Google Shape;704;p34"/>
            <p:cNvSpPr txBox="1"/>
            <p:nvPr/>
          </p:nvSpPr>
          <p:spPr>
            <a:xfrm>
              <a:off x="840828" y="2296531"/>
              <a:ext cx="1677422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Refus de reconnaitre la nécessité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34"/>
            <p:cNvSpPr txBox="1"/>
            <p:nvPr/>
          </p:nvSpPr>
          <p:spPr>
            <a:xfrm>
              <a:off x="2518200" y="2181229"/>
              <a:ext cx="819350" cy="59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Déni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34"/>
          <p:cNvGrpSpPr/>
          <p:nvPr/>
        </p:nvGrpSpPr>
        <p:grpSpPr>
          <a:xfrm>
            <a:off x="5806550" y="2675211"/>
            <a:ext cx="2880300" cy="594000"/>
            <a:chOff x="5806550" y="2181229"/>
            <a:chExt cx="2880300" cy="594000"/>
          </a:xfrm>
        </p:grpSpPr>
        <p:sp>
          <p:nvSpPr>
            <p:cNvPr id="709" name="Google Shape;709;p34"/>
            <p:cNvSpPr txBox="1"/>
            <p:nvPr/>
          </p:nvSpPr>
          <p:spPr>
            <a:xfrm>
              <a:off x="7174574" y="2291236"/>
              <a:ext cx="1512276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Reconnaissance des bénéfices potentiels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0" name="Google Shape;710;p34"/>
            <p:cNvSpPr txBox="1"/>
            <p:nvPr/>
          </p:nvSpPr>
          <p:spPr>
            <a:xfrm>
              <a:off x="5806550" y="2181229"/>
              <a:ext cx="1368024" cy="59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Acceptation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34"/>
          <p:cNvGrpSpPr/>
          <p:nvPr/>
        </p:nvGrpSpPr>
        <p:grpSpPr>
          <a:xfrm>
            <a:off x="840778" y="4130988"/>
            <a:ext cx="2496772" cy="601089"/>
            <a:chOff x="840778" y="4130988"/>
            <a:chExt cx="2496772" cy="601089"/>
          </a:xfrm>
        </p:grpSpPr>
        <p:sp>
          <p:nvSpPr>
            <p:cNvPr id="724" name="Google Shape;724;p34"/>
            <p:cNvSpPr txBox="1"/>
            <p:nvPr/>
          </p:nvSpPr>
          <p:spPr>
            <a:xfrm>
              <a:off x="840778" y="4333377"/>
              <a:ext cx="1677472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Frustration liée aux incertitudes ou efforts supplémentaires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p34"/>
            <p:cNvSpPr txBox="1"/>
            <p:nvPr/>
          </p:nvSpPr>
          <p:spPr>
            <a:xfrm>
              <a:off x="2518200" y="4130988"/>
              <a:ext cx="819350" cy="5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Colère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34"/>
          <p:cNvGrpSpPr/>
          <p:nvPr/>
        </p:nvGrpSpPr>
        <p:grpSpPr>
          <a:xfrm>
            <a:off x="5806550" y="4130988"/>
            <a:ext cx="2781715" cy="594000"/>
            <a:chOff x="5806550" y="4130988"/>
            <a:chExt cx="2781715" cy="594000"/>
          </a:xfrm>
        </p:grpSpPr>
        <p:sp>
          <p:nvSpPr>
            <p:cNvPr id="729" name="Google Shape;729;p34"/>
            <p:cNvSpPr txBox="1"/>
            <p:nvPr/>
          </p:nvSpPr>
          <p:spPr>
            <a:xfrm>
              <a:off x="7174574" y="4314955"/>
              <a:ext cx="1413691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Le changement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latin typeface="Roboto"/>
                  <a:ea typeface="Roboto"/>
                  <a:cs typeface="Roboto"/>
                  <a:sym typeface="Roboto"/>
                </a:rPr>
                <a:t>Devient la nouvelle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norme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34"/>
            <p:cNvSpPr txBox="1"/>
            <p:nvPr/>
          </p:nvSpPr>
          <p:spPr>
            <a:xfrm>
              <a:off x="5806550" y="4130988"/>
              <a:ext cx="1368024" cy="59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Intégration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31" name="Google Shape;731;p34"/>
          <p:cNvSpPr txBox="1"/>
          <p:nvPr/>
        </p:nvSpPr>
        <p:spPr>
          <a:xfrm>
            <a:off x="3886225" y="2181225"/>
            <a:ext cx="1371600" cy="156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étapes</a:t>
            </a:r>
            <a:endParaRPr sz="21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2" name="Google Shape;732;p34"/>
          <p:cNvCxnSpPr>
            <a:stCxn id="695" idx="3"/>
            <a:endCxn id="731" idx="0"/>
          </p:cNvCxnSpPr>
          <p:nvPr/>
        </p:nvCxnSpPr>
        <p:spPr>
          <a:xfrm>
            <a:off x="3337550" y="1503350"/>
            <a:ext cx="1234475" cy="6778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34"/>
          <p:cNvCxnSpPr>
            <a:stCxn id="700" idx="1"/>
            <a:endCxn id="731" idx="0"/>
          </p:cNvCxnSpPr>
          <p:nvPr/>
        </p:nvCxnSpPr>
        <p:spPr>
          <a:xfrm rot="10800000" flipV="1">
            <a:off x="4572025" y="1503349"/>
            <a:ext cx="1234524" cy="6778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34"/>
          <p:cNvCxnSpPr>
            <a:stCxn id="725" idx="3"/>
            <a:endCxn id="731" idx="2"/>
          </p:cNvCxnSpPr>
          <p:nvPr/>
        </p:nvCxnSpPr>
        <p:spPr>
          <a:xfrm flipV="1">
            <a:off x="3337550" y="3750225"/>
            <a:ext cx="1234475" cy="67776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34"/>
          <p:cNvCxnSpPr>
            <a:stCxn id="731" idx="2"/>
            <a:endCxn id="730" idx="1"/>
          </p:cNvCxnSpPr>
          <p:nvPr/>
        </p:nvCxnSpPr>
        <p:spPr>
          <a:xfrm rot="16200000" flipH="1">
            <a:off x="4850406" y="3471843"/>
            <a:ext cx="677763" cy="12345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34"/>
          <p:cNvCxnSpPr>
            <a:stCxn id="731" idx="1"/>
            <a:endCxn id="705" idx="3"/>
          </p:cNvCxnSpPr>
          <p:nvPr/>
        </p:nvCxnSpPr>
        <p:spPr>
          <a:xfrm rot="10800000" flipV="1">
            <a:off x="3337501" y="2965724"/>
            <a:ext cx="548725" cy="212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34"/>
          <p:cNvCxnSpPr>
            <a:stCxn id="731" idx="3"/>
            <a:endCxn id="710" idx="1"/>
          </p:cNvCxnSpPr>
          <p:nvPr/>
        </p:nvCxnSpPr>
        <p:spPr>
          <a:xfrm>
            <a:off x="5257825" y="2965725"/>
            <a:ext cx="548725" cy="64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roup 63"/>
          <p:cNvGrpSpPr/>
          <p:nvPr/>
        </p:nvGrpSpPr>
        <p:grpSpPr>
          <a:xfrm>
            <a:off x="8639503" y="4250120"/>
            <a:ext cx="1016220" cy="1786759"/>
            <a:chOff x="8639503" y="4250120"/>
            <a:chExt cx="1016220" cy="1786759"/>
          </a:xfrm>
        </p:grpSpPr>
        <p:sp>
          <p:nvSpPr>
            <p:cNvPr id="65" name="Rectangle 64"/>
            <p:cNvSpPr/>
            <p:nvPr/>
          </p:nvSpPr>
          <p:spPr>
            <a:xfrm rot="2810808">
              <a:off x="8355724" y="4736881"/>
              <a:ext cx="1786759" cy="813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39503" y="4593021"/>
              <a:ext cx="430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" grpId="0"/>
      <p:bldP spid="7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Vaincre les résistances au changement</a:t>
            </a:r>
            <a:endParaRPr dirty="0"/>
          </a:p>
        </p:txBody>
      </p:sp>
      <p:sp>
        <p:nvSpPr>
          <p:cNvPr id="124" name="Google Shape;124;p18"/>
          <p:cNvSpPr/>
          <p:nvPr/>
        </p:nvSpPr>
        <p:spPr>
          <a:xfrm>
            <a:off x="2576975" y="-3787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8"/>
          <p:cNvSpPr/>
          <p:nvPr/>
        </p:nvSpPr>
        <p:spPr>
          <a:xfrm>
            <a:off x="2569775" y="-3135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785850" y="1718005"/>
            <a:ext cx="3343500" cy="1010700"/>
            <a:chOff x="785850" y="1718005"/>
            <a:chExt cx="3343500" cy="1010700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785850" y="1718005"/>
              <a:ext cx="3343500" cy="1010700"/>
            </a:xfrm>
            <a:prstGeom prst="rect">
              <a:avLst/>
            </a:prstGeom>
            <a:solidFill>
              <a:srgbClr val="20779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1839599" y="2058430"/>
              <a:ext cx="21765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Peur de l’inconnu ou de perdre son rôle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965231" y="1866730"/>
              <a:ext cx="816000" cy="7083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1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5850" y="3025680"/>
            <a:ext cx="3343500" cy="1010700"/>
            <a:chOff x="785850" y="3025680"/>
            <a:chExt cx="3343500" cy="1010700"/>
          </a:xfrm>
        </p:grpSpPr>
        <p:sp>
          <p:nvSpPr>
            <p:cNvPr id="129" name="Google Shape;129;p18"/>
            <p:cNvSpPr txBox="1"/>
            <p:nvPr/>
          </p:nvSpPr>
          <p:spPr>
            <a:xfrm>
              <a:off x="785850" y="3025680"/>
              <a:ext cx="3343500" cy="1010700"/>
            </a:xfrm>
            <a:prstGeom prst="rect">
              <a:avLst/>
            </a:prstGeom>
            <a:solidFill>
              <a:srgbClr val="20779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1839599" y="3318031"/>
              <a:ext cx="21765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Manque d’information sur le « quoi » et le «comment»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965231" y="3174405"/>
              <a:ext cx="816000" cy="7083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1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14658" y="2417779"/>
            <a:ext cx="3343500" cy="1010700"/>
            <a:chOff x="5014658" y="2417779"/>
            <a:chExt cx="3343500" cy="1010700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5014658" y="2417779"/>
              <a:ext cx="3343500" cy="1010700"/>
            </a:xfrm>
            <a:prstGeom prst="rect">
              <a:avLst/>
            </a:prstGeom>
            <a:solidFill>
              <a:srgbClr val="21879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6092789" y="2741201"/>
              <a:ext cx="21765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Absence de participation ou de reconnaissance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187920" y="2565346"/>
              <a:ext cx="816000" cy="7083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1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43" name="Google Shape;143;p18"/>
          <p:cNvCxnSpPr>
            <a:endCxn id="138" idx="1"/>
          </p:cNvCxnSpPr>
          <p:nvPr/>
        </p:nvCxnSpPr>
        <p:spPr>
          <a:xfrm flipV="1">
            <a:off x="4129350" y="2923129"/>
            <a:ext cx="885308" cy="6054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8"/>
          <p:cNvCxnSpPr>
            <a:stCxn id="122" idx="2"/>
            <a:endCxn id="129" idx="0"/>
          </p:cNvCxnSpPr>
          <p:nvPr/>
        </p:nvCxnSpPr>
        <p:spPr>
          <a:xfrm>
            <a:off x="2457600" y="2728705"/>
            <a:ext cx="0" cy="2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23;p18"/>
          <p:cNvSpPr txBox="1">
            <a:spLocks/>
          </p:cNvSpPr>
          <p:nvPr/>
        </p:nvSpPr>
        <p:spPr>
          <a:xfrm>
            <a:off x="785850" y="106869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fr-FR" dirty="0" smtClean="0"/>
              <a:t>Causes fréquentes</a:t>
            </a:r>
            <a:endParaRPr lang="fr-FR" dirty="0"/>
          </a:p>
        </p:txBody>
      </p:sp>
      <p:cxnSp>
        <p:nvCxnSpPr>
          <p:cNvPr id="31" name="Google Shape;143;p18"/>
          <p:cNvCxnSpPr>
            <a:endCxn id="138" idx="1"/>
          </p:cNvCxnSpPr>
          <p:nvPr/>
        </p:nvCxnSpPr>
        <p:spPr>
          <a:xfrm>
            <a:off x="4129350" y="2212667"/>
            <a:ext cx="885308" cy="7104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roup 32"/>
          <p:cNvGrpSpPr/>
          <p:nvPr/>
        </p:nvGrpSpPr>
        <p:grpSpPr>
          <a:xfrm>
            <a:off x="8639503" y="4250120"/>
            <a:ext cx="1016220" cy="1786759"/>
            <a:chOff x="8639503" y="4250120"/>
            <a:chExt cx="1016220" cy="1786759"/>
          </a:xfrm>
        </p:grpSpPr>
        <p:sp>
          <p:nvSpPr>
            <p:cNvPr id="34" name="Rectangle 33"/>
            <p:cNvSpPr/>
            <p:nvPr/>
          </p:nvSpPr>
          <p:spPr>
            <a:xfrm rot="2810808">
              <a:off x="8355724" y="4736881"/>
              <a:ext cx="1786759" cy="813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39503" y="4593021"/>
              <a:ext cx="430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2576975" y="-3787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0"/>
          <p:cNvSpPr/>
          <p:nvPr/>
        </p:nvSpPr>
        <p:spPr>
          <a:xfrm>
            <a:off x="2569775" y="-3135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0"/>
          <p:cNvSpPr/>
          <p:nvPr/>
        </p:nvSpPr>
        <p:spPr>
          <a:xfrm>
            <a:off x="457200" y="2162375"/>
            <a:ext cx="2028000" cy="13749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smtClean="0">
                <a:solidFill>
                  <a:schemeClr val="lt1"/>
                </a:solidFill>
              </a:rPr>
              <a:t>Solutions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1600" y="1055400"/>
            <a:ext cx="5157000" cy="777000"/>
            <a:chOff x="3501600" y="1055400"/>
            <a:chExt cx="5157000" cy="777000"/>
          </a:xfrm>
        </p:grpSpPr>
        <p:grpSp>
          <p:nvGrpSpPr>
            <p:cNvPr id="164" name="Google Shape;164;p20"/>
            <p:cNvGrpSpPr/>
            <p:nvPr/>
          </p:nvGrpSpPr>
          <p:grpSpPr>
            <a:xfrm>
              <a:off x="3501600" y="1216950"/>
              <a:ext cx="5157000" cy="445750"/>
              <a:chOff x="3501600" y="1216950"/>
              <a:chExt cx="5157000" cy="445750"/>
            </a:xfrm>
          </p:grpSpPr>
          <p:sp>
            <p:nvSpPr>
              <p:cNvPr id="165" name="Google Shape;165;p20"/>
              <p:cNvSpPr/>
              <p:nvPr/>
            </p:nvSpPr>
            <p:spPr>
              <a:xfrm>
                <a:off x="3501600" y="1225000"/>
                <a:ext cx="2084400" cy="43770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sz="1800"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66" name="Google Shape;166;p20"/>
              <p:cNvGrpSpPr/>
              <p:nvPr/>
            </p:nvGrpSpPr>
            <p:grpSpPr>
              <a:xfrm>
                <a:off x="6574200" y="1216950"/>
                <a:ext cx="2084400" cy="398700"/>
                <a:chOff x="6387700" y="1266875"/>
                <a:chExt cx="2084400" cy="398700"/>
              </a:xfrm>
            </p:grpSpPr>
            <p:sp>
              <p:nvSpPr>
                <p:cNvPr id="167" name="Google Shape;167;p20"/>
                <p:cNvSpPr txBox="1"/>
                <p:nvPr/>
              </p:nvSpPr>
              <p:spPr>
                <a:xfrm>
                  <a:off x="6387700" y="1266875"/>
                  <a:ext cx="20844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800" b="1" dirty="0" smtClean="0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Communication claire et régulière </a:t>
                  </a:r>
                  <a:endParaRPr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69" name="Google Shape;169;p20"/>
                <p:cNvSpPr/>
                <p:nvPr/>
              </p:nvSpPr>
              <p:spPr>
                <a:xfrm>
                  <a:off x="6582380" y="1409867"/>
                  <a:ext cx="167400" cy="1674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88" name="Google Shape;188;p20"/>
            <p:cNvGrpSpPr/>
            <p:nvPr/>
          </p:nvGrpSpPr>
          <p:grpSpPr>
            <a:xfrm>
              <a:off x="4616687" y="1055400"/>
              <a:ext cx="777224" cy="777000"/>
              <a:chOff x="4616687" y="1055400"/>
              <a:chExt cx="777224" cy="777000"/>
            </a:xfrm>
          </p:grpSpPr>
          <p:sp>
            <p:nvSpPr>
              <p:cNvPr id="189" name="Google Shape;189;p20"/>
              <p:cNvSpPr/>
              <p:nvPr/>
            </p:nvSpPr>
            <p:spPr>
              <a:xfrm>
                <a:off x="4616912" y="1055422"/>
                <a:ext cx="777000" cy="77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4616687" y="1055400"/>
                <a:ext cx="777000" cy="777000"/>
              </a:xfrm>
              <a:prstGeom prst="pie">
                <a:avLst>
                  <a:gd name="adj1" fmla="val 16261269"/>
                  <a:gd name="adj2" fmla="val 22902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501600" y="1992837"/>
            <a:ext cx="5185188" cy="777000"/>
            <a:chOff x="3501600" y="1992837"/>
            <a:chExt cx="5185188" cy="777000"/>
          </a:xfrm>
        </p:grpSpPr>
        <p:grpSp>
          <p:nvGrpSpPr>
            <p:cNvPr id="170" name="Google Shape;170;p20"/>
            <p:cNvGrpSpPr/>
            <p:nvPr/>
          </p:nvGrpSpPr>
          <p:grpSpPr>
            <a:xfrm>
              <a:off x="3501600" y="2124170"/>
              <a:ext cx="5185188" cy="475896"/>
              <a:chOff x="3501600" y="2124170"/>
              <a:chExt cx="5185188" cy="475896"/>
            </a:xfrm>
          </p:grpSpPr>
          <p:sp>
            <p:nvSpPr>
              <p:cNvPr id="171" name="Google Shape;171;p20"/>
              <p:cNvSpPr/>
              <p:nvPr/>
            </p:nvSpPr>
            <p:spPr>
              <a:xfrm>
                <a:off x="3501600" y="2162366"/>
                <a:ext cx="2084400" cy="437700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sz="1800"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72" name="Google Shape;172;p20"/>
              <p:cNvGrpSpPr/>
              <p:nvPr/>
            </p:nvGrpSpPr>
            <p:grpSpPr>
              <a:xfrm>
                <a:off x="6602388" y="2124170"/>
                <a:ext cx="2084400" cy="398700"/>
                <a:chOff x="6415888" y="2174088"/>
                <a:chExt cx="2084400" cy="398700"/>
              </a:xfrm>
            </p:grpSpPr>
            <p:sp>
              <p:nvSpPr>
                <p:cNvPr id="173" name="Google Shape;173;p20"/>
                <p:cNvSpPr txBox="1"/>
                <p:nvPr/>
              </p:nvSpPr>
              <p:spPr>
                <a:xfrm>
                  <a:off x="6415888" y="2174088"/>
                  <a:ext cx="20844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800" b="1" dirty="0" smtClean="0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Formation et accompagnement</a:t>
                  </a:r>
                  <a:endParaRPr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75" name="Google Shape;175;p20"/>
                <p:cNvSpPr/>
                <p:nvPr/>
              </p:nvSpPr>
              <p:spPr>
                <a:xfrm>
                  <a:off x="6582380" y="2347304"/>
                  <a:ext cx="167400" cy="1674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91" name="Google Shape;191;p20"/>
            <p:cNvGrpSpPr/>
            <p:nvPr/>
          </p:nvGrpSpPr>
          <p:grpSpPr>
            <a:xfrm>
              <a:off x="4616687" y="1992837"/>
              <a:ext cx="777224" cy="777000"/>
              <a:chOff x="4616687" y="1992837"/>
              <a:chExt cx="777224" cy="777000"/>
            </a:xfrm>
          </p:grpSpPr>
          <p:sp>
            <p:nvSpPr>
              <p:cNvPr id="192" name="Google Shape;192;p20"/>
              <p:cNvSpPr/>
              <p:nvPr/>
            </p:nvSpPr>
            <p:spPr>
              <a:xfrm>
                <a:off x="4616912" y="1992860"/>
                <a:ext cx="777000" cy="77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4616687" y="1992837"/>
                <a:ext cx="777000" cy="777000"/>
              </a:xfrm>
              <a:prstGeom prst="pie">
                <a:avLst>
                  <a:gd name="adj1" fmla="val 16261269"/>
                  <a:gd name="adj2" fmla="val 1927335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01600" y="2930262"/>
            <a:ext cx="5185188" cy="777000"/>
            <a:chOff x="3501600" y="2930262"/>
            <a:chExt cx="5185188" cy="777000"/>
          </a:xfrm>
        </p:grpSpPr>
        <p:grpSp>
          <p:nvGrpSpPr>
            <p:cNvPr id="176" name="Google Shape;176;p20"/>
            <p:cNvGrpSpPr/>
            <p:nvPr/>
          </p:nvGrpSpPr>
          <p:grpSpPr>
            <a:xfrm>
              <a:off x="3501600" y="3084125"/>
              <a:ext cx="5185188" cy="453284"/>
              <a:chOff x="3501600" y="3084125"/>
              <a:chExt cx="5185188" cy="453284"/>
            </a:xfrm>
          </p:grpSpPr>
          <p:sp>
            <p:nvSpPr>
              <p:cNvPr id="177" name="Google Shape;177;p20"/>
              <p:cNvSpPr/>
              <p:nvPr/>
            </p:nvSpPr>
            <p:spPr>
              <a:xfrm>
                <a:off x="3501600" y="3099709"/>
                <a:ext cx="2084400" cy="437700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sz="1800"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78" name="Google Shape;178;p20"/>
              <p:cNvGrpSpPr/>
              <p:nvPr/>
            </p:nvGrpSpPr>
            <p:grpSpPr>
              <a:xfrm>
                <a:off x="6602388" y="3084125"/>
                <a:ext cx="2084400" cy="398700"/>
                <a:chOff x="6415888" y="3134057"/>
                <a:chExt cx="2084400" cy="398700"/>
              </a:xfrm>
            </p:grpSpPr>
            <p:sp>
              <p:nvSpPr>
                <p:cNvPr id="179" name="Google Shape;179;p20"/>
                <p:cNvSpPr txBox="1"/>
                <p:nvPr/>
              </p:nvSpPr>
              <p:spPr>
                <a:xfrm>
                  <a:off x="6415888" y="3134057"/>
                  <a:ext cx="20844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1800" b="1" dirty="0" smtClean="0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Impliquer les parties prenantes</a:t>
                  </a:r>
                  <a:endParaRPr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81" name="Google Shape;181;p20"/>
                <p:cNvSpPr/>
                <p:nvPr/>
              </p:nvSpPr>
              <p:spPr>
                <a:xfrm>
                  <a:off x="6582380" y="3284729"/>
                  <a:ext cx="167400" cy="1674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94" name="Google Shape;194;p20"/>
            <p:cNvGrpSpPr/>
            <p:nvPr/>
          </p:nvGrpSpPr>
          <p:grpSpPr>
            <a:xfrm>
              <a:off x="4616687" y="2930262"/>
              <a:ext cx="777224" cy="777000"/>
              <a:chOff x="4616687" y="2930262"/>
              <a:chExt cx="777224" cy="777000"/>
            </a:xfrm>
          </p:grpSpPr>
          <p:sp>
            <p:nvSpPr>
              <p:cNvPr id="195" name="Google Shape;195;p20"/>
              <p:cNvSpPr/>
              <p:nvPr/>
            </p:nvSpPr>
            <p:spPr>
              <a:xfrm>
                <a:off x="4616912" y="2930285"/>
                <a:ext cx="777000" cy="77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4616687" y="2930262"/>
                <a:ext cx="777000" cy="777000"/>
              </a:xfrm>
              <a:prstGeom prst="pie">
                <a:avLst>
                  <a:gd name="adj1" fmla="val 16261269"/>
                  <a:gd name="adj2" fmla="val 205758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82" name="Google Shape;182;p20"/>
          <p:cNvGrpSpPr/>
          <p:nvPr/>
        </p:nvGrpSpPr>
        <p:grpSpPr>
          <a:xfrm>
            <a:off x="3501600" y="3998536"/>
            <a:ext cx="5185188" cy="476239"/>
            <a:chOff x="3501600" y="3998536"/>
            <a:chExt cx="5185188" cy="476239"/>
          </a:xfrm>
        </p:grpSpPr>
        <p:sp>
          <p:nvSpPr>
            <p:cNvPr id="183" name="Google Shape;183;p20"/>
            <p:cNvSpPr/>
            <p:nvPr/>
          </p:nvSpPr>
          <p:spPr>
            <a:xfrm>
              <a:off x="3501600" y="4037075"/>
              <a:ext cx="2084400" cy="4377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dirty="0">
                <a:solidFill>
                  <a:schemeClr val="lt1"/>
                </a:solidFill>
              </a:endParaRPr>
            </a:p>
          </p:txBody>
        </p:sp>
        <p:grpSp>
          <p:nvGrpSpPr>
            <p:cNvPr id="184" name="Google Shape;184;p20"/>
            <p:cNvGrpSpPr/>
            <p:nvPr/>
          </p:nvGrpSpPr>
          <p:grpSpPr>
            <a:xfrm>
              <a:off x="6602388" y="3998536"/>
              <a:ext cx="2084400" cy="398700"/>
              <a:chOff x="6415888" y="4048436"/>
              <a:chExt cx="2084400" cy="398700"/>
            </a:xfrm>
          </p:grpSpPr>
          <p:sp>
            <p:nvSpPr>
              <p:cNvPr id="185" name="Google Shape;185;p20"/>
              <p:cNvSpPr txBox="1"/>
              <p:nvPr/>
            </p:nvSpPr>
            <p:spPr>
              <a:xfrm>
                <a:off x="6415888" y="4048436"/>
                <a:ext cx="20844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b="1" dirty="0" smtClean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Reconnaissance et Feedback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6582380" y="4222129"/>
                <a:ext cx="167400" cy="167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7" name="Google Shape;197;p20"/>
          <p:cNvSpPr/>
          <p:nvPr/>
        </p:nvSpPr>
        <p:spPr>
          <a:xfrm>
            <a:off x="4616912" y="3829710"/>
            <a:ext cx="777000" cy="77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0"/>
          <p:cNvSpPr/>
          <p:nvPr/>
        </p:nvSpPr>
        <p:spPr>
          <a:xfrm>
            <a:off x="4616687" y="3829687"/>
            <a:ext cx="777000" cy="777000"/>
          </a:xfrm>
          <a:prstGeom prst="pie">
            <a:avLst>
              <a:gd name="adj1" fmla="val 16261269"/>
              <a:gd name="adj2" fmla="val 41112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9" name="Google Shape;199;p20"/>
          <p:cNvCxnSpPr>
            <a:stCxn id="165" idx="3"/>
            <a:endCxn id="169" idx="2"/>
          </p:cNvCxnSpPr>
          <p:nvPr/>
        </p:nvCxnSpPr>
        <p:spPr>
          <a:xfrm rot="10800000" flipH="1">
            <a:off x="5586000" y="1443550"/>
            <a:ext cx="1182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0" name="Google Shape;200;p20"/>
          <p:cNvCxnSpPr>
            <a:stCxn id="171" idx="3"/>
            <a:endCxn id="175" idx="2"/>
          </p:cNvCxnSpPr>
          <p:nvPr/>
        </p:nvCxnSpPr>
        <p:spPr>
          <a:xfrm>
            <a:off x="5586000" y="2381216"/>
            <a:ext cx="11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1" name="Google Shape;201;p20"/>
          <p:cNvCxnSpPr>
            <a:stCxn id="177" idx="3"/>
            <a:endCxn id="181" idx="2"/>
          </p:cNvCxnSpPr>
          <p:nvPr/>
        </p:nvCxnSpPr>
        <p:spPr>
          <a:xfrm>
            <a:off x="5586000" y="3318559"/>
            <a:ext cx="11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2" name="Google Shape;202;p20"/>
          <p:cNvCxnSpPr>
            <a:stCxn id="183" idx="3"/>
            <a:endCxn id="187" idx="2"/>
          </p:cNvCxnSpPr>
          <p:nvPr/>
        </p:nvCxnSpPr>
        <p:spPr>
          <a:xfrm>
            <a:off x="5586000" y="4255925"/>
            <a:ext cx="11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3" name="Google Shape;203;p20"/>
          <p:cNvCxnSpPr>
            <a:stCxn id="163" idx="0"/>
            <a:endCxn id="165" idx="1"/>
          </p:cNvCxnSpPr>
          <p:nvPr/>
        </p:nvCxnSpPr>
        <p:spPr>
          <a:xfrm rot="-5400000">
            <a:off x="2127150" y="787925"/>
            <a:ext cx="718500" cy="2030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0"/>
          <p:cNvCxnSpPr>
            <a:stCxn id="163" idx="2"/>
            <a:endCxn id="183" idx="1"/>
          </p:cNvCxnSpPr>
          <p:nvPr/>
        </p:nvCxnSpPr>
        <p:spPr>
          <a:xfrm rot="-5400000" flipH="1">
            <a:off x="2127000" y="2881475"/>
            <a:ext cx="718800" cy="2030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0"/>
          <p:cNvCxnSpPr>
            <a:stCxn id="163" idx="3"/>
            <a:endCxn id="171" idx="1"/>
          </p:cNvCxnSpPr>
          <p:nvPr/>
        </p:nvCxnSpPr>
        <p:spPr>
          <a:xfrm rot="10800000" flipH="1">
            <a:off x="2485200" y="2381225"/>
            <a:ext cx="1016400" cy="46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0"/>
          <p:cNvCxnSpPr>
            <a:stCxn id="163" idx="3"/>
            <a:endCxn id="177" idx="1"/>
          </p:cNvCxnSpPr>
          <p:nvPr/>
        </p:nvCxnSpPr>
        <p:spPr>
          <a:xfrm>
            <a:off x="2485200" y="2849825"/>
            <a:ext cx="1016400" cy="46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3;p18"/>
          <p:cNvSpPr txBox="1">
            <a:spLocks/>
          </p:cNvSpPr>
          <p:nvPr/>
        </p:nvSpPr>
        <p:spPr>
          <a:xfrm>
            <a:off x="620111" y="35185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fr-FR" dirty="0" smtClean="0"/>
              <a:t>Vaincre les résistances au changement</a:t>
            </a:r>
            <a:endParaRPr lang="fr-FR" dirty="0"/>
          </a:p>
        </p:txBody>
      </p:sp>
      <p:grpSp>
        <p:nvGrpSpPr>
          <p:cNvPr id="53" name="Group 52"/>
          <p:cNvGrpSpPr/>
          <p:nvPr/>
        </p:nvGrpSpPr>
        <p:grpSpPr>
          <a:xfrm>
            <a:off x="8639503" y="4250120"/>
            <a:ext cx="1016220" cy="1786759"/>
            <a:chOff x="8639503" y="4250120"/>
            <a:chExt cx="1016220" cy="1786759"/>
          </a:xfrm>
        </p:grpSpPr>
        <p:sp>
          <p:nvSpPr>
            <p:cNvPr id="54" name="Rectangle 53"/>
            <p:cNvSpPr/>
            <p:nvPr/>
          </p:nvSpPr>
          <p:spPr>
            <a:xfrm rot="2810808">
              <a:off x="8355724" y="4736881"/>
              <a:ext cx="1786759" cy="813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39503" y="4593021"/>
              <a:ext cx="430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97" grpId="0" animBg="1"/>
      <p:bldP spid="198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 </a:t>
            </a:r>
            <a:endParaRPr dirty="0"/>
          </a:p>
        </p:txBody>
      </p:sp>
      <p:sp>
        <p:nvSpPr>
          <p:cNvPr id="58" name="Google Shape;58;p16"/>
          <p:cNvSpPr/>
          <p:nvPr/>
        </p:nvSpPr>
        <p:spPr>
          <a:xfrm>
            <a:off x="2576975" y="-3787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6"/>
          <p:cNvSpPr/>
          <p:nvPr/>
        </p:nvSpPr>
        <p:spPr>
          <a:xfrm>
            <a:off x="2569775" y="-3135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" name="Google Shape;60;p16"/>
          <p:cNvGrpSpPr/>
          <p:nvPr/>
        </p:nvGrpSpPr>
        <p:grpSpPr>
          <a:xfrm>
            <a:off x="395659" y="1327385"/>
            <a:ext cx="1917900" cy="1028890"/>
            <a:chOff x="457013" y="1302975"/>
            <a:chExt cx="1917900" cy="1028890"/>
          </a:xfrm>
        </p:grpSpPr>
        <p:sp>
          <p:nvSpPr>
            <p:cNvPr id="61" name="Google Shape;61;p16"/>
            <p:cNvSpPr txBox="1"/>
            <p:nvPr/>
          </p:nvSpPr>
          <p:spPr>
            <a:xfrm>
              <a:off x="457013" y="1894165"/>
              <a:ext cx="1917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Une vision claire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et partagée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1137413" y="1302975"/>
              <a:ext cx="557100" cy="437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64;p16"/>
          <p:cNvGrpSpPr/>
          <p:nvPr/>
        </p:nvGrpSpPr>
        <p:grpSpPr>
          <a:xfrm>
            <a:off x="3243718" y="3242641"/>
            <a:ext cx="1917900" cy="983347"/>
            <a:chOff x="2035028" y="3200600"/>
            <a:chExt cx="1917900" cy="983347"/>
          </a:xfrm>
        </p:grpSpPr>
        <p:sp>
          <p:nvSpPr>
            <p:cNvPr id="65" name="Google Shape;65;p16"/>
            <p:cNvSpPr txBox="1"/>
            <p:nvPr/>
          </p:nvSpPr>
          <p:spPr>
            <a:xfrm>
              <a:off x="2035028" y="3746247"/>
              <a:ext cx="1917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1800" dirty="0">
                  <a:latin typeface="Fira Sans Extra Condensed" panose="020B0604020202020204" charset="0"/>
                </a:rPr>
                <a:t>Une communication efficace et </a:t>
              </a:r>
              <a:r>
                <a:rPr lang="fr-FR" sz="1800" dirty="0" smtClean="0">
                  <a:latin typeface="Fira Sans Extra Condensed" panose="020B0604020202020204" charset="0"/>
                </a:rPr>
                <a:t>adaptée</a:t>
              </a:r>
              <a:endParaRPr sz="1800" b="1" dirty="0">
                <a:solidFill>
                  <a:srgbClr val="000000"/>
                </a:solidFill>
                <a:latin typeface="Fira Sans Extra Condensed" panose="020B060402020202020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2715428" y="3200600"/>
              <a:ext cx="557100" cy="437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oogle Shape;68;p16"/>
          <p:cNvGrpSpPr/>
          <p:nvPr/>
        </p:nvGrpSpPr>
        <p:grpSpPr>
          <a:xfrm>
            <a:off x="6293125" y="1435231"/>
            <a:ext cx="1917900" cy="1223886"/>
            <a:chOff x="3612987" y="1302975"/>
            <a:chExt cx="1917900" cy="1223886"/>
          </a:xfrm>
        </p:grpSpPr>
        <p:sp>
          <p:nvSpPr>
            <p:cNvPr id="69" name="Google Shape;69;p16"/>
            <p:cNvSpPr txBox="1"/>
            <p:nvPr/>
          </p:nvSpPr>
          <p:spPr>
            <a:xfrm>
              <a:off x="3612987" y="1955331"/>
              <a:ext cx="1917900" cy="571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1800" dirty="0">
                  <a:latin typeface="Fira Sans Extra Condensed" panose="020B0604020202020204" charset="0"/>
                </a:rPr>
                <a:t>Une gestion proactive des résistances</a:t>
              </a:r>
              <a:endParaRPr sz="1800" b="1" dirty="0">
                <a:solidFill>
                  <a:srgbClr val="000000"/>
                </a:solidFill>
                <a:latin typeface="Fira Sans Extra Condensed" panose="020B060402020202020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293397" y="1302975"/>
              <a:ext cx="557100" cy="4377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0" name="Google Shape;80;p16"/>
          <p:cNvCxnSpPr>
            <a:stCxn id="63" idx="3"/>
            <a:endCxn id="67" idx="0"/>
          </p:cNvCxnSpPr>
          <p:nvPr/>
        </p:nvCxnSpPr>
        <p:spPr>
          <a:xfrm>
            <a:off x="1633159" y="1546235"/>
            <a:ext cx="2569509" cy="169640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6"/>
          <p:cNvCxnSpPr>
            <a:stCxn id="67" idx="3"/>
            <a:endCxn id="69" idx="1"/>
          </p:cNvCxnSpPr>
          <p:nvPr/>
        </p:nvCxnSpPr>
        <p:spPr>
          <a:xfrm flipV="1">
            <a:off x="4481218" y="2373352"/>
            <a:ext cx="1811907" cy="10881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008993" y="782875"/>
            <a:ext cx="260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22A8A2"/>
                </a:solidFill>
                <a:latin typeface="Fira Sans Extra Condensed" panose="020B0604020202020204" charset="0"/>
              </a:rPr>
              <a:t>« Changer pour réussir »</a:t>
            </a:r>
            <a:endParaRPr lang="fr-FR" sz="1800" dirty="0">
              <a:solidFill>
                <a:srgbClr val="22A8A2"/>
              </a:solidFill>
              <a:latin typeface="Fira Sans Extra Condensed" panose="020B060402020202020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639503" y="4250120"/>
            <a:ext cx="1016220" cy="1786759"/>
            <a:chOff x="8639503" y="4250120"/>
            <a:chExt cx="1016220" cy="1786759"/>
          </a:xfrm>
        </p:grpSpPr>
        <p:sp>
          <p:nvSpPr>
            <p:cNvPr id="38" name="Rectangle 37"/>
            <p:cNvSpPr/>
            <p:nvPr/>
          </p:nvSpPr>
          <p:spPr>
            <a:xfrm rot="2810808">
              <a:off x="8355724" y="4736881"/>
              <a:ext cx="1786759" cy="813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639503" y="4593021"/>
              <a:ext cx="430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8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Webographie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48"/>
          <p:cNvSpPr txBox="1">
            <a:spLocks noGrp="1"/>
          </p:cNvSpPr>
          <p:nvPr>
            <p:ph type="body" idx="4294967295"/>
          </p:nvPr>
        </p:nvSpPr>
        <p:spPr>
          <a:xfrm>
            <a:off x="525518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Vous pouvez trouvez tous les inforamations ici :</a:t>
            </a:r>
            <a:endParaRPr sz="1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48"/>
          <p:cNvSpPr txBox="1"/>
          <p:nvPr/>
        </p:nvSpPr>
        <p:spPr>
          <a:xfrm>
            <a:off x="525518" y="1487934"/>
            <a:ext cx="8366234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1. Concepts du changement en entreprise : </a:t>
            </a: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www.hbrfrance.fr</a:t>
            </a:r>
            <a:r>
              <a:rPr lang="fr-FR" dirty="0" smtClean="0"/>
              <a:t> / </a:t>
            </a:r>
            <a:r>
              <a:rPr lang="fr-FR" dirty="0" smtClean="0">
                <a:hlinkClick r:id="rId4"/>
              </a:rPr>
              <a:t>https://www.manager-go.com</a:t>
            </a:r>
            <a:endParaRPr lang="fr-FR" dirty="0" smtClean="0"/>
          </a:p>
          <a:p>
            <a:r>
              <a:rPr lang="fr-FR" b="1" dirty="0" smtClean="0">
                <a:solidFill>
                  <a:schemeClr val="bg1"/>
                </a:solidFill>
              </a:rPr>
              <a:t>2</a:t>
            </a:r>
            <a:r>
              <a:rPr lang="fr-FR" b="1" dirty="0">
                <a:solidFill>
                  <a:schemeClr val="bg1"/>
                </a:solidFill>
              </a:rPr>
              <a:t>. Styles de personnalité face au </a:t>
            </a:r>
            <a:r>
              <a:rPr lang="fr-FR" b="1" dirty="0" smtClean="0">
                <a:solidFill>
                  <a:schemeClr val="bg1"/>
                </a:solidFill>
              </a:rPr>
              <a:t>changement : </a:t>
            </a:r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www.change-management.com</a:t>
            </a:r>
            <a:endParaRPr lang="fr-FR" dirty="0" smtClean="0"/>
          </a:p>
          <a:p>
            <a:pPr lvl="1"/>
            <a:r>
              <a:rPr lang="fr-FR" dirty="0" smtClean="0">
                <a:hlinkClick r:id="rId6"/>
              </a:rPr>
              <a:t>https://www.mindtools.com</a:t>
            </a:r>
            <a:endParaRPr lang="fr-FR" dirty="0" smtClean="0"/>
          </a:p>
          <a:p>
            <a:r>
              <a:rPr lang="fr-FR" b="1" dirty="0" smtClean="0">
                <a:solidFill>
                  <a:schemeClr val="bg1"/>
                </a:solidFill>
              </a:rPr>
              <a:t>3</a:t>
            </a:r>
            <a:r>
              <a:rPr lang="fr-FR" b="1" dirty="0">
                <a:solidFill>
                  <a:schemeClr val="bg1"/>
                </a:solidFill>
              </a:rPr>
              <a:t>. La courbe du </a:t>
            </a:r>
            <a:r>
              <a:rPr lang="fr-FR" b="1" dirty="0" smtClean="0">
                <a:solidFill>
                  <a:schemeClr val="bg1"/>
                </a:solidFill>
              </a:rPr>
              <a:t>changement : </a:t>
            </a:r>
            <a:r>
              <a:rPr lang="fr-FR" dirty="0" smtClean="0">
                <a:hlinkClick r:id="rId7"/>
              </a:rPr>
              <a:t>https</a:t>
            </a:r>
            <a:r>
              <a:rPr lang="fr-FR" dirty="0">
                <a:hlinkClick r:id="rId7"/>
              </a:rPr>
              <a:t>://</a:t>
            </a:r>
            <a:r>
              <a:rPr lang="fr-FR" dirty="0" smtClean="0">
                <a:hlinkClick r:id="rId7"/>
              </a:rPr>
              <a:t>www.entreprise-carrieres.com</a:t>
            </a:r>
            <a:r>
              <a:rPr lang="fr-FR" dirty="0" smtClean="0"/>
              <a:t> / </a:t>
            </a:r>
            <a:r>
              <a:rPr lang="fr-FR" dirty="0" smtClean="0">
                <a:hlinkClick r:id="rId8"/>
              </a:rPr>
              <a:t>https</a:t>
            </a:r>
            <a:r>
              <a:rPr lang="fr-FR" dirty="0">
                <a:hlinkClick r:id="rId8"/>
              </a:rPr>
              <a:t>://www.prosci.com</a:t>
            </a:r>
            <a:endParaRPr lang="fr-FR" dirty="0"/>
          </a:p>
          <a:p>
            <a:r>
              <a:rPr lang="fr-FR" b="1" dirty="0">
                <a:solidFill>
                  <a:schemeClr val="bg1"/>
                </a:solidFill>
              </a:rPr>
              <a:t>4. Vaincre les résistances au </a:t>
            </a:r>
            <a:r>
              <a:rPr lang="fr-FR" b="1" dirty="0" smtClean="0">
                <a:solidFill>
                  <a:schemeClr val="bg1"/>
                </a:solidFill>
              </a:rPr>
              <a:t>changement : </a:t>
            </a:r>
            <a:r>
              <a:rPr lang="fr-FR" dirty="0" smtClean="0">
                <a:hlinkClick r:id="rId9"/>
              </a:rPr>
              <a:t>https</a:t>
            </a:r>
            <a:r>
              <a:rPr lang="fr-FR" dirty="0">
                <a:hlinkClick r:id="rId9"/>
              </a:rPr>
              <a:t>://</a:t>
            </a:r>
            <a:r>
              <a:rPr lang="fr-FR" dirty="0" smtClean="0">
                <a:hlinkClick r:id="rId9"/>
              </a:rPr>
              <a:t>www.mckinsey.com</a:t>
            </a:r>
            <a:r>
              <a:rPr lang="fr-FR" dirty="0" smtClean="0"/>
              <a:t> / </a:t>
            </a:r>
            <a:r>
              <a:rPr lang="fr-FR" dirty="0" smtClean="0">
                <a:hlinkClick r:id="rId10"/>
              </a:rPr>
              <a:t>https</a:t>
            </a:r>
            <a:r>
              <a:rPr lang="fr-FR" dirty="0">
                <a:hlinkClick r:id="rId10"/>
              </a:rPr>
              <a:t>://www.academie-leadership.com</a:t>
            </a:r>
            <a:endParaRPr lang="fr-FR" dirty="0"/>
          </a:p>
          <a:p>
            <a:r>
              <a:rPr lang="fr-FR" b="1" dirty="0">
                <a:solidFill>
                  <a:schemeClr val="bg1"/>
                </a:solidFill>
              </a:rPr>
              <a:t>5. Ressources </a:t>
            </a:r>
            <a:r>
              <a:rPr lang="fr-FR" b="1" dirty="0" smtClean="0">
                <a:solidFill>
                  <a:schemeClr val="bg1"/>
                </a:solidFill>
              </a:rPr>
              <a:t>supplémentaires: </a:t>
            </a:r>
            <a:r>
              <a:rPr lang="fr-FR" dirty="0" smtClean="0">
                <a:hlinkClick r:id="rId11"/>
              </a:rPr>
              <a:t>https</a:t>
            </a:r>
            <a:r>
              <a:rPr lang="fr-FR" dirty="0">
                <a:hlinkClick r:id="rId11"/>
              </a:rPr>
              <a:t>://</a:t>
            </a:r>
            <a:r>
              <a:rPr lang="fr-FR" dirty="0" smtClean="0">
                <a:hlinkClick r:id="rId11"/>
              </a:rPr>
              <a:t>www.kotterinc.com</a:t>
            </a:r>
            <a:r>
              <a:rPr lang="fr-FR" dirty="0" smtClean="0"/>
              <a:t> / </a:t>
            </a:r>
            <a:r>
              <a:rPr lang="fr-FR" dirty="0" smtClean="0">
                <a:hlinkClick r:id="rId12"/>
              </a:rPr>
              <a:t>https</a:t>
            </a:r>
            <a:r>
              <a:rPr lang="fr-FR" dirty="0">
                <a:hlinkClick r:id="rId12"/>
              </a:rPr>
              <a:t>://www.consultor.fr</a:t>
            </a:r>
            <a:endParaRPr lang="fr-F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endParaRPr sz="11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8639503" y="4250120"/>
            <a:ext cx="1016220" cy="1786759"/>
            <a:chOff x="8639503" y="4250120"/>
            <a:chExt cx="1016220" cy="1786759"/>
          </a:xfrm>
        </p:grpSpPr>
        <p:sp>
          <p:nvSpPr>
            <p:cNvPr id="47" name="Rectangle 46"/>
            <p:cNvSpPr/>
            <p:nvPr/>
          </p:nvSpPr>
          <p:spPr>
            <a:xfrm rot="2810808">
              <a:off x="8355724" y="4736881"/>
              <a:ext cx="1786759" cy="813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39503" y="4593021"/>
              <a:ext cx="430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" grpId="0"/>
      <p:bldP spid="1191" grpId="0" build="p"/>
      <p:bldP spid="1192" grpId="0"/>
    </p:bldLst>
  </p:timing>
</p:sld>
</file>

<file path=ppt/theme/theme1.xml><?xml version="1.0" encoding="utf-8"?>
<a:theme xmlns:a="http://schemas.openxmlformats.org/drawingml/2006/main" name="Change Manage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207794"/>
      </a:accent1>
      <a:accent2>
        <a:srgbClr val="218799"/>
      </a:accent2>
      <a:accent3>
        <a:srgbClr val="21979E"/>
      </a:accent3>
      <a:accent4>
        <a:srgbClr val="22A8A2"/>
      </a:accent4>
      <a:accent5>
        <a:srgbClr val="22B8A7"/>
      </a:accent5>
      <a:accent6>
        <a:srgbClr val="23C8A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359</Words>
  <Application>Microsoft Office PowerPoint</Application>
  <PresentationFormat>On-screen Show (16:9)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Proxima Nova</vt:lpstr>
      <vt:lpstr>Proxima Nova Semibold</vt:lpstr>
      <vt:lpstr>Fira Sans Extra Condensed SemiBold</vt:lpstr>
      <vt:lpstr>Fira Sans Extra Condensed</vt:lpstr>
      <vt:lpstr>Roboto</vt:lpstr>
      <vt:lpstr>Change Management Infographics by Slidesgo</vt:lpstr>
      <vt:lpstr>Slidesgo Final Pages</vt:lpstr>
      <vt:lpstr>Conduite du  changement</vt:lpstr>
      <vt:lpstr>PowerPoint Presentation</vt:lpstr>
      <vt:lpstr>Introduction</vt:lpstr>
      <vt:lpstr>Concepts du changement en entreprise</vt:lpstr>
      <vt:lpstr>La courbe du changement</vt:lpstr>
      <vt:lpstr>Vaincre les résistances au changement</vt:lpstr>
      <vt:lpstr>PowerPoint Presentation</vt:lpstr>
      <vt:lpstr>Conclusion </vt:lpstr>
      <vt:lpstr>Webographie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Conduite du  changement</dc:title>
  <dc:creator>user</dc:creator>
  <cp:lastModifiedBy>naccachemohamedyassine</cp:lastModifiedBy>
  <cp:revision>13</cp:revision>
  <dcterms:modified xsi:type="dcterms:W3CDTF">2024-11-27T22:05:57Z</dcterms:modified>
</cp:coreProperties>
</file>