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743D1D-A84E-46AF-8FA5-638074ACD2D6}">
  <a:tblStyle styleId="{1A743D1D-A84E-46AF-8FA5-638074ACD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Tienda De Ropa</a:t>
            </a:r>
            <a:br>
              <a:rPr lang="es-MX" dirty="0"/>
            </a:br>
            <a:r>
              <a:rPr lang="es-MX" sz="2800" dirty="0"/>
              <a:t>Desarrollo de Base de Datos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Estephany Yessenia Claudio Gonzalez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7B495-19A9-3B35-22F1-C8E335E8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250" y="448986"/>
            <a:ext cx="4711500" cy="572700"/>
          </a:xfrm>
        </p:spPr>
        <p:txBody>
          <a:bodyPr/>
          <a:lstStyle/>
          <a:p>
            <a:pPr algn="ctr"/>
            <a:r>
              <a:rPr lang="es-MX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01A382-9228-9F3C-7CE7-8A859616DB7F}"/>
              </a:ext>
            </a:extLst>
          </p:cNvPr>
          <p:cNvSpPr txBox="1"/>
          <p:nvPr/>
        </p:nvSpPr>
        <p:spPr>
          <a:xfrm>
            <a:off x="2861534" y="1910030"/>
            <a:ext cx="442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Berlin Sans FB" panose="020E0602020502020306" pitchFamily="34" charset="0"/>
              </a:rPr>
              <a:t>01      Descripción de la Temática</a:t>
            </a:r>
          </a:p>
          <a:p>
            <a:pPr algn="just"/>
            <a:r>
              <a:rPr lang="es-MX" sz="2000" dirty="0">
                <a:latin typeface="Berlin Sans FB" panose="020E0602020502020306" pitchFamily="34" charset="0"/>
              </a:rPr>
              <a:t>02     Diagrama Entidad Relación</a:t>
            </a:r>
          </a:p>
          <a:p>
            <a:pPr algn="just"/>
            <a:r>
              <a:rPr lang="es-MX" sz="2000" dirty="0">
                <a:latin typeface="Berlin Sans FB" panose="020E0602020502020306" pitchFamily="34" charset="0"/>
              </a:rPr>
              <a:t>03     Descripción de las Tablas</a:t>
            </a:r>
          </a:p>
          <a:p>
            <a:pPr algn="just"/>
            <a:r>
              <a:rPr lang="es-MX" sz="2000" dirty="0">
                <a:latin typeface="Berlin Sans FB" panose="020E0602020502020306" pitchFamily="34" charset="0"/>
              </a:rPr>
              <a:t>04     Script de las Tablas</a:t>
            </a:r>
          </a:p>
        </p:txBody>
      </p:sp>
    </p:spTree>
    <p:extLst>
      <p:ext uri="{BB962C8B-B14F-4D97-AF65-F5344CB8AC3E}">
        <p14:creationId xmlns:p14="http://schemas.microsoft.com/office/powerpoint/2010/main" val="19259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117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Tematica de la Base de Datos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CD85D-873C-CA1E-8AFA-AD98F95DF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s-MX" sz="2000" dirty="0">
                <a:latin typeface="Berlin Sans FB" panose="020E0602020502020306" pitchFamily="34" charset="0"/>
              </a:rPr>
              <a:t>La idea principal es armar una base de datos de una tienda de ropa, para así poder almacenar los datos de los productos y consolidar la facturación.</a:t>
            </a:r>
          </a:p>
          <a:p>
            <a:pPr marL="114300" indent="0" algn="just">
              <a:buNone/>
            </a:pPr>
            <a:r>
              <a:rPr lang="es-MX" sz="2000" dirty="0">
                <a:latin typeface="Berlin Sans FB" panose="020E0602020502020306" pitchFamily="34" charset="0"/>
              </a:rPr>
              <a:t>La base de datos se encontrará compuesta por 7 tablas: Cliente, Empleados, Ventas, Facturación, Categorías, Productos y Sucursal.</a:t>
            </a:r>
          </a:p>
          <a:p>
            <a:pPr marL="114300" indent="0" algn="just">
              <a:buNone/>
            </a:pPr>
            <a:endParaRPr lang="es-MX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1691603"/>
            <a:ext cx="2958352" cy="17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 Relación</a:t>
            </a:r>
            <a:endParaRPr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5D3EC07-0AA0-4570-E9CE-FE705C6B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59" y="0"/>
            <a:ext cx="52796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91B27C49-FBD5-A8E6-0F28-270772B5CF8A}"/>
              </a:ext>
            </a:extLst>
          </p:cNvPr>
          <p:cNvSpPr txBox="1"/>
          <p:nvPr/>
        </p:nvSpPr>
        <p:spPr>
          <a:xfrm flipH="1">
            <a:off x="2056055" y="279698"/>
            <a:ext cx="5031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latin typeface="Vidaloka" panose="020B0604020202020204" charset="0"/>
              </a:rPr>
              <a:t>DESCRIPCIÓN DE TABLAS</a:t>
            </a:r>
          </a:p>
        </p:txBody>
      </p: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4E7F21EF-D177-62A0-F957-C9A4B341E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42594"/>
              </p:ext>
            </p:extLst>
          </p:nvPr>
        </p:nvGraphicFramePr>
        <p:xfrm>
          <a:off x="1367156" y="833696"/>
          <a:ext cx="6471919" cy="1575817"/>
        </p:xfrm>
        <a:graphic>
          <a:graphicData uri="http://schemas.openxmlformats.org/drawingml/2006/table">
            <a:tbl>
              <a:tblPr firstRow="1" firstCol="1" bandRow="1"/>
              <a:tblGrid>
                <a:gridCol w="1077594">
                  <a:extLst>
                    <a:ext uri="{9D8B030D-6E8A-4147-A177-3AD203B41FA5}">
                      <a16:colId xmlns:a16="http://schemas.microsoft.com/office/drawing/2014/main" val="1796235093"/>
                    </a:ext>
                  </a:extLst>
                </a:gridCol>
                <a:gridCol w="630926">
                  <a:extLst>
                    <a:ext uri="{9D8B030D-6E8A-4147-A177-3AD203B41FA5}">
                      <a16:colId xmlns:a16="http://schemas.microsoft.com/office/drawing/2014/main" val="4157387013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1557598754"/>
                    </a:ext>
                  </a:extLst>
                </a:gridCol>
                <a:gridCol w="1260582">
                  <a:extLst>
                    <a:ext uri="{9D8B030D-6E8A-4147-A177-3AD203B41FA5}">
                      <a16:colId xmlns:a16="http://schemas.microsoft.com/office/drawing/2014/main" val="1188891716"/>
                    </a:ext>
                  </a:extLst>
                </a:gridCol>
                <a:gridCol w="2425858">
                  <a:extLst>
                    <a:ext uri="{9D8B030D-6E8A-4147-A177-3AD203B41FA5}">
                      <a16:colId xmlns:a16="http://schemas.microsoft.com/office/drawing/2014/main" val="1060065949"/>
                    </a:ext>
                  </a:extLst>
                </a:gridCol>
              </a:tblGrid>
              <a:tr h="17399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Cliente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7795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6145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id_cliente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cliente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32449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Contiene el nombre del cliente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421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Apellido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Contiene el apellido del cliente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4570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Contiene el correo electrónico del cliente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75222"/>
                  </a:ext>
                </a:extLst>
              </a:tr>
            </a:tbl>
          </a:graphicData>
        </a:graphic>
      </p:graphicFrame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2130CFB4-BDBF-1030-BC53-12B5CF51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15247"/>
              </p:ext>
            </p:extLst>
          </p:nvPr>
        </p:nvGraphicFramePr>
        <p:xfrm>
          <a:off x="1336040" y="2571750"/>
          <a:ext cx="6503035" cy="2209357"/>
        </p:xfrm>
        <a:graphic>
          <a:graphicData uri="http://schemas.openxmlformats.org/drawingml/2006/table">
            <a:tbl>
              <a:tblPr firstRow="1" firstCol="1" bandRow="1"/>
              <a:tblGrid>
                <a:gridCol w="1077591">
                  <a:extLst>
                    <a:ext uri="{9D8B030D-6E8A-4147-A177-3AD203B41FA5}">
                      <a16:colId xmlns:a16="http://schemas.microsoft.com/office/drawing/2014/main" val="604743162"/>
                    </a:ext>
                  </a:extLst>
                </a:gridCol>
                <a:gridCol w="630925">
                  <a:extLst>
                    <a:ext uri="{9D8B030D-6E8A-4147-A177-3AD203B41FA5}">
                      <a16:colId xmlns:a16="http://schemas.microsoft.com/office/drawing/2014/main" val="3511647578"/>
                    </a:ext>
                  </a:extLst>
                </a:gridCol>
                <a:gridCol w="1076956">
                  <a:extLst>
                    <a:ext uri="{9D8B030D-6E8A-4147-A177-3AD203B41FA5}">
                      <a16:colId xmlns:a16="http://schemas.microsoft.com/office/drawing/2014/main" val="1672757155"/>
                    </a:ext>
                  </a:extLst>
                </a:gridCol>
                <a:gridCol w="1350801">
                  <a:extLst>
                    <a:ext uri="{9D8B030D-6E8A-4147-A177-3AD203B41FA5}">
                      <a16:colId xmlns:a16="http://schemas.microsoft.com/office/drawing/2014/main" val="183036686"/>
                    </a:ext>
                  </a:extLst>
                </a:gridCol>
                <a:gridCol w="2366762">
                  <a:extLst>
                    <a:ext uri="{9D8B030D-6E8A-4147-A177-3AD203B41FA5}">
                      <a16:colId xmlns:a16="http://schemas.microsoft.com/office/drawing/2014/main" val="3491914284"/>
                    </a:ext>
                  </a:extLst>
                </a:gridCol>
              </a:tblGrid>
              <a:tr h="18097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736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78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783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empleado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212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Apellido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Apellido de 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48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Edad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Edad del 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871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Domicilio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Domicilio del empleado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55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A5E88AE-1A49-C2BF-1E08-98EB90345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91126"/>
              </p:ext>
            </p:extLst>
          </p:nvPr>
        </p:nvGraphicFramePr>
        <p:xfrm>
          <a:off x="1332230" y="763702"/>
          <a:ext cx="6479540" cy="1310897"/>
        </p:xfrm>
        <a:graphic>
          <a:graphicData uri="http://schemas.openxmlformats.org/drawingml/2006/table">
            <a:tbl>
              <a:tblPr firstRow="1" firstCol="1" bandRow="1"/>
              <a:tblGrid>
                <a:gridCol w="1077594">
                  <a:extLst>
                    <a:ext uri="{9D8B030D-6E8A-4147-A177-3AD203B41FA5}">
                      <a16:colId xmlns:a16="http://schemas.microsoft.com/office/drawing/2014/main" val="3805693725"/>
                    </a:ext>
                  </a:extLst>
                </a:gridCol>
                <a:gridCol w="630926">
                  <a:extLst>
                    <a:ext uri="{9D8B030D-6E8A-4147-A177-3AD203B41FA5}">
                      <a16:colId xmlns:a16="http://schemas.microsoft.com/office/drawing/2014/main" val="4219451194"/>
                    </a:ext>
                  </a:extLst>
                </a:gridCol>
                <a:gridCol w="1076958">
                  <a:extLst>
                    <a:ext uri="{9D8B030D-6E8A-4147-A177-3AD203B41FA5}">
                      <a16:colId xmlns:a16="http://schemas.microsoft.com/office/drawing/2014/main" val="2710609687"/>
                    </a:ext>
                  </a:extLst>
                </a:gridCol>
                <a:gridCol w="1350804">
                  <a:extLst>
                    <a:ext uri="{9D8B030D-6E8A-4147-A177-3AD203B41FA5}">
                      <a16:colId xmlns:a16="http://schemas.microsoft.com/office/drawing/2014/main" val="4120877974"/>
                    </a:ext>
                  </a:extLst>
                </a:gridCol>
                <a:gridCol w="2343258">
                  <a:extLst>
                    <a:ext uri="{9D8B030D-6E8A-4147-A177-3AD203B41FA5}">
                      <a16:colId xmlns:a16="http://schemas.microsoft.com/office/drawing/2014/main" val="3230647071"/>
                    </a:ext>
                  </a:extLst>
                </a:gridCol>
              </a:tblGrid>
              <a:tr h="17970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Venta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3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05975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id_venta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venta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522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id_factura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factura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733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id_producto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producto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6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Cantidad total de la venta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0975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03AB7EBB-CDC2-2D9B-F051-EBB3642B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21545"/>
              </p:ext>
            </p:extLst>
          </p:nvPr>
        </p:nvGraphicFramePr>
        <p:xfrm>
          <a:off x="1332230" y="2299030"/>
          <a:ext cx="6472555" cy="951167"/>
        </p:xfrm>
        <a:graphic>
          <a:graphicData uri="http://schemas.openxmlformats.org/drawingml/2006/table">
            <a:tbl>
              <a:tblPr firstRow="1" firstCol="1" bandRow="1"/>
              <a:tblGrid>
                <a:gridCol w="1293114">
                  <a:extLst>
                    <a:ext uri="{9D8B030D-6E8A-4147-A177-3AD203B41FA5}">
                      <a16:colId xmlns:a16="http://schemas.microsoft.com/office/drawing/2014/main" val="1841787997"/>
                    </a:ext>
                  </a:extLst>
                </a:gridCol>
                <a:gridCol w="764055">
                  <a:extLst>
                    <a:ext uri="{9D8B030D-6E8A-4147-A177-3AD203B41FA5}">
                      <a16:colId xmlns:a16="http://schemas.microsoft.com/office/drawing/2014/main" val="3902942748"/>
                    </a:ext>
                  </a:extLst>
                </a:gridCol>
                <a:gridCol w="1177521">
                  <a:extLst>
                    <a:ext uri="{9D8B030D-6E8A-4147-A177-3AD203B41FA5}">
                      <a16:colId xmlns:a16="http://schemas.microsoft.com/office/drawing/2014/main" val="1249144898"/>
                    </a:ext>
                  </a:extLst>
                </a:gridCol>
                <a:gridCol w="1668472">
                  <a:extLst>
                    <a:ext uri="{9D8B030D-6E8A-4147-A177-3AD203B41FA5}">
                      <a16:colId xmlns:a16="http://schemas.microsoft.com/office/drawing/2014/main" val="2273145616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2740312511"/>
                    </a:ext>
                  </a:extLst>
                </a:gridCol>
              </a:tblGrid>
              <a:tr h="18986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Categoría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4321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65846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id_categoria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de categoría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227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producto.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63515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7459CEC2-50AB-62D0-D8A9-0C92BA8A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12077"/>
              </p:ext>
            </p:extLst>
          </p:nvPr>
        </p:nvGraphicFramePr>
        <p:xfrm>
          <a:off x="1308735" y="3474628"/>
          <a:ext cx="6503035" cy="112503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50387843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585993171"/>
                    </a:ext>
                  </a:extLst>
                </a:gridCol>
                <a:gridCol w="1097915">
                  <a:extLst>
                    <a:ext uri="{9D8B030D-6E8A-4147-A177-3AD203B41FA5}">
                      <a16:colId xmlns:a16="http://schemas.microsoft.com/office/drawing/2014/main" val="134890747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897818139"/>
                    </a:ext>
                  </a:extLst>
                </a:gridCol>
                <a:gridCol w="2185670">
                  <a:extLst>
                    <a:ext uri="{9D8B030D-6E8A-4147-A177-3AD203B41FA5}">
                      <a16:colId xmlns:a16="http://schemas.microsoft.com/office/drawing/2014/main" val="285828169"/>
                    </a:ext>
                  </a:extLst>
                </a:gridCol>
              </a:tblGrid>
              <a:tr h="1778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1414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668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292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564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Dirección de sucursal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3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3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29961272-9904-F0D5-0CCB-367E06BBA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90933"/>
              </p:ext>
            </p:extLst>
          </p:nvPr>
        </p:nvGraphicFramePr>
        <p:xfrm>
          <a:off x="1312543" y="475612"/>
          <a:ext cx="6495415" cy="2618487"/>
        </p:xfrm>
        <a:graphic>
          <a:graphicData uri="http://schemas.openxmlformats.org/drawingml/2006/table">
            <a:tbl>
              <a:tblPr firstRow="1" firstCol="1" bandRow="1"/>
              <a:tblGrid>
                <a:gridCol w="1077592">
                  <a:extLst>
                    <a:ext uri="{9D8B030D-6E8A-4147-A177-3AD203B41FA5}">
                      <a16:colId xmlns:a16="http://schemas.microsoft.com/office/drawing/2014/main" val="1642713256"/>
                    </a:ext>
                  </a:extLst>
                </a:gridCol>
                <a:gridCol w="630925">
                  <a:extLst>
                    <a:ext uri="{9D8B030D-6E8A-4147-A177-3AD203B41FA5}">
                      <a16:colId xmlns:a16="http://schemas.microsoft.com/office/drawing/2014/main" val="486000754"/>
                    </a:ext>
                  </a:extLst>
                </a:gridCol>
                <a:gridCol w="1076957">
                  <a:extLst>
                    <a:ext uri="{9D8B030D-6E8A-4147-A177-3AD203B41FA5}">
                      <a16:colId xmlns:a16="http://schemas.microsoft.com/office/drawing/2014/main" val="1105069532"/>
                    </a:ext>
                  </a:extLst>
                </a:gridCol>
                <a:gridCol w="1260579">
                  <a:extLst>
                    <a:ext uri="{9D8B030D-6E8A-4147-A177-3AD203B41FA5}">
                      <a16:colId xmlns:a16="http://schemas.microsoft.com/office/drawing/2014/main" val="2725526934"/>
                    </a:ext>
                  </a:extLst>
                </a:gridCol>
                <a:gridCol w="2449362">
                  <a:extLst>
                    <a:ext uri="{9D8B030D-6E8A-4147-A177-3AD203B41FA5}">
                      <a16:colId xmlns:a16="http://schemas.microsoft.com/office/drawing/2014/main" val="892495729"/>
                    </a:ext>
                  </a:extLst>
                </a:gridCol>
              </a:tblGrid>
              <a:tr h="14478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Factura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8708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89376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id_factura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factura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59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empleado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51876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sucursal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2235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Monto total de la factura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2243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forma_pago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Datos sobre la forma de pago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06253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Fecha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Datos de la fecha de cuando se creó la factura.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78682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E5337D59-B328-D61D-283C-12CC5F0F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21236"/>
              </p:ext>
            </p:extLst>
          </p:nvPr>
        </p:nvGraphicFramePr>
        <p:xfrm>
          <a:off x="1331912" y="3241977"/>
          <a:ext cx="6456679" cy="1522730"/>
        </p:xfrm>
        <a:graphic>
          <a:graphicData uri="http://schemas.openxmlformats.org/drawingml/2006/table">
            <a:tbl>
              <a:tblPr firstRow="1" firstCol="1" bandRow="1"/>
              <a:tblGrid>
                <a:gridCol w="1077596">
                  <a:extLst>
                    <a:ext uri="{9D8B030D-6E8A-4147-A177-3AD203B41FA5}">
                      <a16:colId xmlns:a16="http://schemas.microsoft.com/office/drawing/2014/main" val="3795365053"/>
                    </a:ext>
                  </a:extLst>
                </a:gridCol>
                <a:gridCol w="630927">
                  <a:extLst>
                    <a:ext uri="{9D8B030D-6E8A-4147-A177-3AD203B41FA5}">
                      <a16:colId xmlns:a16="http://schemas.microsoft.com/office/drawing/2014/main" val="128980126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708255945"/>
                    </a:ext>
                  </a:extLst>
                </a:gridCol>
                <a:gridCol w="1260584">
                  <a:extLst>
                    <a:ext uri="{9D8B030D-6E8A-4147-A177-3AD203B41FA5}">
                      <a16:colId xmlns:a16="http://schemas.microsoft.com/office/drawing/2014/main" val="1065696039"/>
                    </a:ext>
                  </a:extLst>
                </a:gridCol>
                <a:gridCol w="2410612">
                  <a:extLst>
                    <a:ext uri="{9D8B030D-6E8A-4147-A177-3AD203B41FA5}">
                      <a16:colId xmlns:a16="http://schemas.microsoft.com/office/drawing/2014/main" val="1111826434"/>
                    </a:ext>
                  </a:extLst>
                </a:gridCol>
              </a:tblGrid>
              <a:tr h="19367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Tabla: Producto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82615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CAMPO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CLAVE TIPO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43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id_producto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producto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7655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id_categoria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categoría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779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 del producto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9709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Descripción del producto.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8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6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7ECEA992-8C7B-DC0B-D1C4-45B2CCEF959B}"/>
              </a:ext>
            </a:extLst>
          </p:cNvPr>
          <p:cNvSpPr txBox="1"/>
          <p:nvPr/>
        </p:nvSpPr>
        <p:spPr>
          <a:xfrm>
            <a:off x="3275703" y="387276"/>
            <a:ext cx="2592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latin typeface="Vidaloka" panose="020B0604020202020204" charset="0"/>
              </a:rPr>
              <a:t>SCRIPT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A828B49-7D1E-070C-CB93-BE7AE035A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12" b="-677"/>
          <a:stretch/>
        </p:blipFill>
        <p:spPr>
          <a:xfrm>
            <a:off x="1124085" y="941274"/>
            <a:ext cx="3447914" cy="375427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276CE8B-32BF-5BD7-AD05-1288ABCB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24" y="899978"/>
            <a:ext cx="3344458" cy="37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05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437</Words>
  <Application>Microsoft Office PowerPoint</Application>
  <PresentationFormat>Presentación en pantalla (16:9)</PresentationFormat>
  <Paragraphs>195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Lato</vt:lpstr>
      <vt:lpstr>Vidaloka</vt:lpstr>
      <vt:lpstr>Berlin Sans FB</vt:lpstr>
      <vt:lpstr>Montserrat</vt:lpstr>
      <vt:lpstr>Calibri</vt:lpstr>
      <vt:lpstr>Minimalist Business Slides XL by Slidesgo</vt:lpstr>
      <vt:lpstr>Tienda De Ropa Desarrollo de Base de Datos</vt:lpstr>
      <vt:lpstr>ÍNDICE</vt:lpstr>
      <vt:lpstr>Tematica de la Base de Datos</vt:lpstr>
      <vt:lpstr>Diagrama Entidad Relación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cp:lastModifiedBy>ESTEPHANY YESSENIA CLAUDIO GONZALEZ</cp:lastModifiedBy>
  <cp:revision>2</cp:revision>
  <dcterms:modified xsi:type="dcterms:W3CDTF">2023-04-15T08:07:36Z</dcterms:modified>
</cp:coreProperties>
</file>