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9"/>
  </p:notesMasterIdLst>
  <p:sldIdLst>
    <p:sldId id="256" r:id="rId2"/>
    <p:sldId id="261" r:id="rId3"/>
    <p:sldId id="262" r:id="rId4"/>
    <p:sldId id="263" r:id="rId5"/>
    <p:sldId id="264" r:id="rId6"/>
    <p:sldId id="265" r:id="rId7"/>
    <p:sldId id="266" r:id="rId8"/>
    <p:sldId id="272" r:id="rId9"/>
    <p:sldId id="273" r:id="rId10"/>
    <p:sldId id="274" r:id="rId11"/>
    <p:sldId id="278" r:id="rId12"/>
    <p:sldId id="277" r:id="rId13"/>
    <p:sldId id="279" r:id="rId14"/>
    <p:sldId id="280" r:id="rId15"/>
    <p:sldId id="281" r:id="rId16"/>
    <p:sldId id="284" r:id="rId17"/>
    <p:sldId id="282" r:id="rId18"/>
    <p:sldId id="283" r:id="rId19"/>
    <p:sldId id="291" r:id="rId20"/>
    <p:sldId id="292" r:id="rId21"/>
    <p:sldId id="285" r:id="rId22"/>
    <p:sldId id="305" r:id="rId23"/>
    <p:sldId id="267" r:id="rId24"/>
    <p:sldId id="268" r:id="rId25"/>
    <p:sldId id="269" r:id="rId26"/>
    <p:sldId id="270" r:id="rId27"/>
    <p:sldId id="271" r:id="rId28"/>
    <p:sldId id="294" r:id="rId29"/>
    <p:sldId id="295" r:id="rId30"/>
    <p:sldId id="296" r:id="rId31"/>
    <p:sldId id="297" r:id="rId32"/>
    <p:sldId id="298" r:id="rId33"/>
    <p:sldId id="300" r:id="rId34"/>
    <p:sldId id="301" r:id="rId35"/>
    <p:sldId id="302" r:id="rId36"/>
    <p:sldId id="307" r:id="rId37"/>
    <p:sldId id="304" r:id="rId3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0A229-9F68-4B8B-BBC0-76FAE9D5D118}" type="datetimeFigureOut">
              <a:rPr lang="fr-FR" smtClean="0"/>
              <a:pPr/>
              <a:t>09/10/2023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63A4C-395E-454C-B715-C826854254E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pPr>
              <a:defRPr/>
            </a:pPr>
            <a:fld id="{CACD6816-9D21-4CE0-A95D-E44998D0FDA4}" type="datetime1">
              <a:rPr lang="fr-FR" smtClean="0"/>
              <a:pPr>
                <a:defRPr/>
              </a:pPr>
              <a:t>09/10/2023</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pPr>
              <a:defRPr/>
            </a:pPr>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pPr>
              <a:defRPr/>
            </a:pPr>
            <a:fld id="{C2FCB51D-5026-46DF-A53E-9B07D04C4F82}" type="slidenum">
              <a:rPr lang="fr-FR" smtClean="0"/>
              <a:pPr>
                <a:defRPr/>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504C4F2A-A07E-4DF1-9D96-6F37E6F74DCA}" type="datetime1">
              <a:rPr lang="fr-FR" smtClean="0"/>
              <a:pPr>
                <a:defRPr/>
              </a:pPr>
              <a:t>09/10/2023</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C73FE854-B56A-454A-9637-471B48DBC09C}" type="slidenum">
              <a:rPr lang="fr-FR" smtClean="0"/>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4C1F4E67-1170-4DCB-B41E-78BBBF026F0C}" type="datetime1">
              <a:rPr lang="fr-FR" smtClean="0"/>
              <a:pPr>
                <a:defRPr/>
              </a:pPr>
              <a:t>09/10/2023</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E737B559-323A-45A8-B251-D4FD047FCEA6}" type="slidenum">
              <a:rPr lang="fr-FR" smtClean="0"/>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pPr>
              <a:defRPr/>
            </a:pPr>
            <a:fld id="{D3BE1EF9-FACF-4611-A4EC-7038BA18E762}" type="datetime1">
              <a:rPr lang="fr-FR" smtClean="0"/>
              <a:pPr>
                <a:defRPr/>
              </a:pPr>
              <a:t>09/10/2023</a:t>
            </a:fld>
            <a:endParaRPr lang="fr-FR"/>
          </a:p>
        </p:txBody>
      </p:sp>
      <p:sp>
        <p:nvSpPr>
          <p:cNvPr id="9" name="Espace réservé du numéro de diapositive 8"/>
          <p:cNvSpPr>
            <a:spLocks noGrp="1"/>
          </p:cNvSpPr>
          <p:nvPr>
            <p:ph type="sldNum" sz="quarter" idx="15"/>
          </p:nvPr>
        </p:nvSpPr>
        <p:spPr/>
        <p:txBody>
          <a:bodyPr rtlCol="0"/>
          <a:lstStyle/>
          <a:p>
            <a:pPr>
              <a:defRPr/>
            </a:pPr>
            <a:fld id="{73D0DC59-0E8A-4A6C-9CF1-15D8C5099BC7}" type="slidenum">
              <a:rPr lang="fr-FR" smtClean="0"/>
              <a:pPr>
                <a:defRPr/>
              </a:pPr>
              <a:t>‹N°›</a:t>
            </a:fld>
            <a:endParaRPr lang="fr-FR"/>
          </a:p>
        </p:txBody>
      </p:sp>
      <p:sp>
        <p:nvSpPr>
          <p:cNvPr id="10" name="Espace réservé du pied de page 9"/>
          <p:cNvSpPr>
            <a:spLocks noGrp="1"/>
          </p:cNvSpPr>
          <p:nvPr>
            <p:ph type="ftr" sz="quarter" idx="16"/>
          </p:nvPr>
        </p:nvSpPr>
        <p:spPr/>
        <p:txBody>
          <a:bodyPr rtlCol="0"/>
          <a:lstStyle/>
          <a:p>
            <a:pPr>
              <a:defRPr/>
            </a:pP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pPr>
              <a:defRPr/>
            </a:pPr>
            <a:fld id="{DB1C61DE-2E7E-4822-9A4E-5F958845EA54}" type="datetime1">
              <a:rPr lang="fr-FR" smtClean="0"/>
              <a:pPr>
                <a:defRPr/>
              </a:pPr>
              <a:t>09/10/2023</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pPr>
              <a:defRPr/>
            </a:pPr>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pPr>
              <a:defRPr/>
            </a:pPr>
            <a:fld id="{470FBAE4-CB84-46CE-A249-D2463632AA76}" type="slidenum">
              <a:rPr lang="fr-FR" smtClean="0"/>
              <a:pPr>
                <a:defRPr/>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pPr>
              <a:defRPr/>
            </a:pPr>
            <a:fld id="{D2687FA9-6BF5-4A15-A76F-7AC1158D0A0D}" type="datetime1">
              <a:rPr lang="fr-FR" smtClean="0"/>
              <a:pPr>
                <a:defRPr/>
              </a:pPr>
              <a:t>09/10/2023</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D6E8FCF5-2D1D-4615-9C67-4644FBAEDD8F}" type="slidenum">
              <a:rPr lang="fr-FR" smtClean="0"/>
              <a:pPr>
                <a:defRPr/>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pPr>
              <a:defRPr/>
            </a:pPr>
            <a:fld id="{C9268C0D-9547-429C-8417-7A7FA920B9D4}" type="datetime1">
              <a:rPr lang="fr-FR" smtClean="0"/>
              <a:pPr>
                <a:defRPr/>
              </a:pPr>
              <a:t>09/10/2023</a:t>
            </a:fld>
            <a:endParaRPr lang="fr-FR"/>
          </a:p>
        </p:txBody>
      </p:sp>
      <p:sp>
        <p:nvSpPr>
          <p:cNvPr id="8" name="Espace réservé du pied de page 7"/>
          <p:cNvSpPr>
            <a:spLocks noGrp="1"/>
          </p:cNvSpPr>
          <p:nvPr>
            <p:ph type="ftr" sz="quarter" idx="11"/>
          </p:nvPr>
        </p:nvSpPr>
        <p:spPr/>
        <p:txBody>
          <a:bodyPr/>
          <a:lstStyle/>
          <a:p>
            <a:pPr>
              <a:defRPr/>
            </a:pPr>
            <a:endParaRPr lang="fr-FR"/>
          </a:p>
        </p:txBody>
      </p:sp>
      <p:sp>
        <p:nvSpPr>
          <p:cNvPr id="9" name="Espace réservé du numéro de diapositive 8"/>
          <p:cNvSpPr>
            <a:spLocks noGrp="1"/>
          </p:cNvSpPr>
          <p:nvPr>
            <p:ph type="sldNum" sz="quarter" idx="12"/>
          </p:nvPr>
        </p:nvSpPr>
        <p:spPr/>
        <p:txBody>
          <a:bodyPr/>
          <a:lstStyle/>
          <a:p>
            <a:pPr>
              <a:defRPr/>
            </a:pPr>
            <a:fld id="{009148EB-24A1-46ED-82D5-7AC055AE04A8}" type="slidenum">
              <a:rPr lang="fr-FR" smtClean="0"/>
              <a:pPr>
                <a:defRPr/>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pPr>
              <a:defRPr/>
            </a:pPr>
            <a:fld id="{9862C9EA-D9B6-491B-9AA8-E73B361BDE9A}" type="datetime1">
              <a:rPr lang="fr-FR" smtClean="0"/>
              <a:pPr>
                <a:defRPr/>
              </a:pPr>
              <a:t>09/10/2023</a:t>
            </a:fld>
            <a:endParaRPr lang="fr-FR"/>
          </a:p>
        </p:txBody>
      </p:sp>
      <p:sp>
        <p:nvSpPr>
          <p:cNvPr id="7" name="Espace réservé du numéro de diapositive 6"/>
          <p:cNvSpPr>
            <a:spLocks noGrp="1"/>
          </p:cNvSpPr>
          <p:nvPr>
            <p:ph type="sldNum" sz="quarter" idx="11"/>
          </p:nvPr>
        </p:nvSpPr>
        <p:spPr/>
        <p:txBody>
          <a:bodyPr rtlCol="0"/>
          <a:lstStyle/>
          <a:p>
            <a:pPr>
              <a:defRPr/>
            </a:pPr>
            <a:fld id="{5D8968ED-9431-46A0-A06A-289D7B98536D}" type="slidenum">
              <a:rPr lang="fr-FR" smtClean="0"/>
              <a:pPr>
                <a:defRPr/>
              </a:pPr>
              <a:t>‹N°›</a:t>
            </a:fld>
            <a:endParaRPr lang="fr-FR"/>
          </a:p>
        </p:txBody>
      </p:sp>
      <p:sp>
        <p:nvSpPr>
          <p:cNvPr id="8" name="Espace réservé du pied de page 7"/>
          <p:cNvSpPr>
            <a:spLocks noGrp="1"/>
          </p:cNvSpPr>
          <p:nvPr>
            <p:ph type="ftr" sz="quarter" idx="12"/>
          </p:nvPr>
        </p:nvSpPr>
        <p:spPr/>
        <p:txBody>
          <a:bodyPr rtlCol="0"/>
          <a:lstStyle/>
          <a:p>
            <a:pPr>
              <a:defRPr/>
            </a:pP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1F4C5ED8-EE3A-4AFF-AE01-6D540EF1CE1D}" type="datetime1">
              <a:rPr lang="fr-FR" smtClean="0"/>
              <a:pPr>
                <a:defRPr/>
              </a:pPr>
              <a:t>09/10/2023</a:t>
            </a:fld>
            <a:endParaRPr lang="fr-FR"/>
          </a:p>
        </p:txBody>
      </p:sp>
      <p:sp>
        <p:nvSpPr>
          <p:cNvPr id="3" name="Espace réservé du pied de page 2"/>
          <p:cNvSpPr>
            <a:spLocks noGrp="1"/>
          </p:cNvSpPr>
          <p:nvPr>
            <p:ph type="ftr" sz="quarter" idx="11"/>
          </p:nvPr>
        </p:nvSpPr>
        <p:spPr/>
        <p:txBody>
          <a:bodyPr/>
          <a:lstStyle/>
          <a:p>
            <a:pPr>
              <a:defRPr/>
            </a:pPr>
            <a:endParaRPr lang="fr-FR"/>
          </a:p>
        </p:txBody>
      </p:sp>
      <p:sp>
        <p:nvSpPr>
          <p:cNvPr id="4" name="Espace réservé du numéro de diapositive 3"/>
          <p:cNvSpPr>
            <a:spLocks noGrp="1"/>
          </p:cNvSpPr>
          <p:nvPr>
            <p:ph type="sldNum" sz="quarter" idx="12"/>
          </p:nvPr>
        </p:nvSpPr>
        <p:spPr/>
        <p:txBody>
          <a:bodyPr/>
          <a:lstStyle/>
          <a:p>
            <a:pPr>
              <a:defRPr/>
            </a:pPr>
            <a:fld id="{6F71FD9C-8630-4811-BC18-9FB5CD4AAC5F}" type="slidenum">
              <a:rPr lang="fr-FR" smtClean="0"/>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pPr>
              <a:defRPr/>
            </a:pPr>
            <a:fld id="{F4CA6159-9AEE-450A-A01F-8029D3AD207C}" type="datetime1">
              <a:rPr lang="fr-FR" smtClean="0"/>
              <a:pPr>
                <a:defRPr/>
              </a:pPr>
              <a:t>09/10/2023</a:t>
            </a:fld>
            <a:endParaRPr lang="fr-FR"/>
          </a:p>
        </p:txBody>
      </p:sp>
      <p:sp>
        <p:nvSpPr>
          <p:cNvPr id="22" name="Espace réservé du numéro de diapositive 21"/>
          <p:cNvSpPr>
            <a:spLocks noGrp="1"/>
          </p:cNvSpPr>
          <p:nvPr>
            <p:ph type="sldNum" sz="quarter" idx="15"/>
          </p:nvPr>
        </p:nvSpPr>
        <p:spPr/>
        <p:txBody>
          <a:bodyPr rtlCol="0"/>
          <a:lstStyle/>
          <a:p>
            <a:pPr>
              <a:defRPr/>
            </a:pPr>
            <a:fld id="{55E40765-BFD2-474A-BFA9-FC2056EC8A8C}" type="slidenum">
              <a:rPr lang="fr-FR" smtClean="0"/>
              <a:pPr>
                <a:defRPr/>
              </a:pPr>
              <a:t>‹N°›</a:t>
            </a:fld>
            <a:endParaRPr lang="fr-FR"/>
          </a:p>
        </p:txBody>
      </p:sp>
      <p:sp>
        <p:nvSpPr>
          <p:cNvPr id="23" name="Espace réservé du pied de page 22"/>
          <p:cNvSpPr>
            <a:spLocks noGrp="1"/>
          </p:cNvSpPr>
          <p:nvPr>
            <p:ph type="ftr" sz="quarter" idx="16"/>
          </p:nvPr>
        </p:nvSpPr>
        <p:spPr/>
        <p:txBody>
          <a:bodyPr rtlCol="0"/>
          <a:lstStyle/>
          <a:p>
            <a:pPr>
              <a:defRPr/>
            </a:pP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pPr>
              <a:defRPr/>
            </a:pPr>
            <a:fld id="{A56CD26A-AB70-4D0A-BECB-1694BF7C77F3}" type="datetime1">
              <a:rPr lang="fr-FR" smtClean="0"/>
              <a:pPr>
                <a:defRPr/>
              </a:pPr>
              <a:t>09/10/2023</a:t>
            </a:fld>
            <a:endParaRPr lang="fr-FR"/>
          </a:p>
        </p:txBody>
      </p:sp>
      <p:sp>
        <p:nvSpPr>
          <p:cNvPr id="18" name="Espace réservé du numéro de diapositive 17"/>
          <p:cNvSpPr>
            <a:spLocks noGrp="1"/>
          </p:cNvSpPr>
          <p:nvPr>
            <p:ph type="sldNum" sz="quarter" idx="11"/>
          </p:nvPr>
        </p:nvSpPr>
        <p:spPr/>
        <p:txBody>
          <a:bodyPr rtlCol="0"/>
          <a:lstStyle/>
          <a:p>
            <a:pPr>
              <a:defRPr/>
            </a:pPr>
            <a:fld id="{74A13557-68D6-4B17-AF9D-BD15B1D1BDEC}" type="slidenum">
              <a:rPr lang="fr-FR" smtClean="0"/>
              <a:pPr>
                <a:defRPr/>
              </a:pPr>
              <a:t>‹N°›</a:t>
            </a:fld>
            <a:endParaRPr lang="fr-FR"/>
          </a:p>
        </p:txBody>
      </p:sp>
      <p:sp>
        <p:nvSpPr>
          <p:cNvPr id="21" name="Espace réservé du pied de page 20"/>
          <p:cNvSpPr>
            <a:spLocks noGrp="1"/>
          </p:cNvSpPr>
          <p:nvPr>
            <p:ph type="ftr" sz="quarter" idx="12"/>
          </p:nvPr>
        </p:nvSpPr>
        <p:spPr/>
        <p:txBody>
          <a:bodyPr rtlCol="0"/>
          <a:lstStyle/>
          <a:p>
            <a:pPr>
              <a:defRPr/>
            </a:pP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7EF51539-0D4E-4412-8230-EA7F9E377D34}" type="datetime1">
              <a:rPr lang="fr-FR" smtClean="0"/>
              <a:pPr>
                <a:defRPr/>
              </a:pPr>
              <a:t>09/10/2023</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1E2DB4BA-7DA9-44F8-9479-D83C8685AC89}" type="slidenum">
              <a:rPr lang="fr-FR" smtClean="0"/>
              <a:pPr>
                <a:defRPr/>
              </a:pPr>
              <a:t>‹N°›</a:t>
            </a:fld>
            <a:endParaRPr lang="fr-F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57313" y="1643063"/>
            <a:ext cx="7407275" cy="1471612"/>
          </a:xfrm>
        </p:spPr>
        <p:txBody>
          <a:bodyPr/>
          <a:lstStyle/>
          <a:p>
            <a:pPr eaLnBrk="1" fontAlgn="auto" hangingPunct="1">
              <a:spcAft>
                <a:spcPts val="0"/>
              </a:spcAft>
              <a:defRPr/>
            </a:pPr>
            <a:r>
              <a:rPr lang="fr-FR" dirty="0" smtClean="0">
                <a:solidFill>
                  <a:schemeClr val="tx2">
                    <a:satMod val="130000"/>
                  </a:schemeClr>
                </a:solidFill>
              </a:rPr>
              <a:t>Ingénierie de câblage LAN</a:t>
            </a:r>
            <a:endParaRPr lang="fr-FR" dirty="0">
              <a:solidFill>
                <a:schemeClr val="tx2">
                  <a:satMod val="130000"/>
                </a:schemeClr>
              </a:solidFill>
            </a:endParaRPr>
          </a:p>
        </p:txBody>
      </p:sp>
      <p:sp>
        <p:nvSpPr>
          <p:cNvPr id="3" name="Sous-titre 2"/>
          <p:cNvSpPr>
            <a:spLocks noGrp="1"/>
          </p:cNvSpPr>
          <p:nvPr>
            <p:ph type="subTitle" idx="1"/>
          </p:nvPr>
        </p:nvSpPr>
        <p:spPr>
          <a:xfrm>
            <a:off x="2627784" y="4628728"/>
            <a:ext cx="7407275" cy="1752600"/>
          </a:xfrm>
        </p:spPr>
        <p:txBody>
          <a:bodyPr>
            <a:normAutofit/>
          </a:bodyPr>
          <a:lstStyle/>
          <a:p>
            <a:pPr eaLnBrk="1" fontAlgn="auto" hangingPunct="1">
              <a:spcAft>
                <a:spcPts val="0"/>
              </a:spcAft>
              <a:buFont typeface="Wingdings 2"/>
              <a:buNone/>
              <a:defRPr/>
            </a:pPr>
            <a:endParaRPr lang="fr-FR" dirty="0" smtClean="0"/>
          </a:p>
          <a:p>
            <a:pPr eaLnBrk="1" fontAlgn="auto" hangingPunct="1">
              <a:spcAft>
                <a:spcPts val="0"/>
              </a:spcAft>
              <a:buFont typeface="Wingdings 2"/>
              <a:buNone/>
              <a:defRPr/>
            </a:pPr>
            <a:r>
              <a:rPr lang="fr-FR" u="sng" dirty="0" smtClean="0"/>
              <a:t>Enseignante</a:t>
            </a:r>
            <a:r>
              <a:rPr lang="fr-FR" dirty="0" smtClean="0"/>
              <a:t>: Dahi Soumaya</a:t>
            </a:r>
            <a:endParaRPr lang="fr-FR" dirty="0"/>
          </a:p>
        </p:txBody>
      </p:sp>
      <p:sp>
        <p:nvSpPr>
          <p:cNvPr id="8196" name="ZoneTexte 3"/>
          <p:cNvSpPr txBox="1">
            <a:spLocks noChangeArrowheads="1"/>
          </p:cNvSpPr>
          <p:nvPr/>
        </p:nvSpPr>
        <p:spPr bwMode="auto">
          <a:xfrm>
            <a:off x="2143125" y="428625"/>
            <a:ext cx="5072063" cy="369888"/>
          </a:xfrm>
          <a:prstGeom prst="rect">
            <a:avLst/>
          </a:prstGeom>
          <a:noFill/>
          <a:ln w="9525">
            <a:noFill/>
            <a:miter lim="800000"/>
            <a:headEnd/>
            <a:tailEnd/>
          </a:ln>
        </p:spPr>
        <p:txBody>
          <a:bodyPr>
            <a:spAutoFit/>
          </a:bodyPr>
          <a:lstStyle/>
          <a:p>
            <a:endParaRPr lang="fr-FR" dirty="0"/>
          </a:p>
        </p:txBody>
      </p:sp>
      <p:sp>
        <p:nvSpPr>
          <p:cNvPr id="5" name="Espace réservé du numéro de diapositive 4"/>
          <p:cNvSpPr>
            <a:spLocks noGrp="1"/>
          </p:cNvSpPr>
          <p:nvPr>
            <p:ph type="sldNum" sz="quarter" idx="12"/>
          </p:nvPr>
        </p:nvSpPr>
        <p:spPr/>
        <p:txBody>
          <a:bodyPr/>
          <a:lstStyle/>
          <a:p>
            <a:pPr>
              <a:defRPr/>
            </a:pPr>
            <a:fld id="{C2FCB51D-5026-46DF-A53E-9B07D04C4F82}" type="slidenum">
              <a:rPr lang="fr-FR" smtClean="0"/>
              <a:pPr>
                <a:defRPr/>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eaLnBrk="1" hangingPunct="1">
              <a:defRPr/>
            </a:pPr>
            <a:r>
              <a:rPr lang="fr-FR" b="1" dirty="0" smtClean="0"/>
              <a:t>Blindé, non-blindé ?</a:t>
            </a:r>
            <a:br>
              <a:rPr lang="fr-FR" b="1" dirty="0" smtClean="0"/>
            </a:br>
            <a:endParaRPr lang="fr-FR" dirty="0"/>
          </a:p>
        </p:txBody>
      </p:sp>
      <p:sp>
        <p:nvSpPr>
          <p:cNvPr id="3" name="Espace réservé du contenu 2"/>
          <p:cNvSpPr>
            <a:spLocks noGrp="1"/>
          </p:cNvSpPr>
          <p:nvPr>
            <p:ph sz="quarter" idx="1"/>
          </p:nvPr>
        </p:nvSpPr>
        <p:spPr/>
        <p:txBody>
          <a:bodyPr>
            <a:normAutofit fontScale="92500"/>
          </a:bodyPr>
          <a:lstStyle/>
          <a:p>
            <a:pPr eaLnBrk="1" hangingPunct="1">
              <a:defRPr/>
            </a:pPr>
            <a:r>
              <a:rPr lang="fr-FR" dirty="0" smtClean="0"/>
              <a:t>Le choix d’un blindage ou non sur un câblage doit se faire dès le départ, en effet le blindage, pour être efficace, doit être continu sur l’ensemble de la liaison. (Câble – Connecteur – Cordons)</a:t>
            </a:r>
          </a:p>
          <a:p>
            <a:pPr eaLnBrk="1" hangingPunct="1">
              <a:defRPr/>
            </a:pPr>
            <a:r>
              <a:rPr lang="fr-FR" dirty="0" smtClean="0"/>
              <a:t>L’installation d’un blindage permet de s’affranchir des perturbations électromagnétiques ambiantes que l’on retrouve dans tout type de bâtiment.</a:t>
            </a:r>
          </a:p>
          <a:p>
            <a:pPr eaLnBrk="1" hangingPunct="1">
              <a:defRPr/>
            </a:pPr>
            <a:r>
              <a:rPr lang="fr-FR" dirty="0" smtClean="0"/>
              <a:t>Avant de choisir une solution blindée ou non, il convient d’étudier les paramètres suivants :</a:t>
            </a:r>
          </a:p>
          <a:p>
            <a:pPr lvl="1" eaLnBrk="1" hangingPunct="1">
              <a:defRPr/>
            </a:pPr>
            <a:r>
              <a:rPr lang="fr-FR" dirty="0" smtClean="0"/>
              <a:t> Environnement de l’installation du câblage</a:t>
            </a:r>
          </a:p>
          <a:p>
            <a:pPr lvl="1" eaLnBrk="1" hangingPunct="1">
              <a:defRPr/>
            </a:pPr>
            <a:r>
              <a:rPr lang="fr-FR" dirty="0" smtClean="0"/>
              <a:t> Type de personnes amenées à travailler sur le câblage</a:t>
            </a:r>
          </a:p>
          <a:p>
            <a:pPr lvl="1" eaLnBrk="1" hangingPunct="1">
              <a:defRPr/>
            </a:pPr>
            <a:r>
              <a:rPr lang="fr-FR" dirty="0" smtClean="0"/>
              <a:t> Type de signaux transmis</a:t>
            </a:r>
          </a:p>
          <a:p>
            <a:pPr lvl="1" eaLnBrk="1" hangingPunct="1">
              <a:defRPr/>
            </a:pPr>
            <a:r>
              <a:rPr lang="fr-FR" dirty="0" smtClean="0"/>
              <a:t> Budget</a:t>
            </a: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b="1" dirty="0" smtClean="0"/>
              <a:t>Blindé, non-blindé ?</a:t>
            </a:r>
            <a:endParaRPr lang="fr-FR" dirty="0"/>
          </a:p>
        </p:txBody>
      </p:sp>
      <p:sp>
        <p:nvSpPr>
          <p:cNvPr id="3" name="Espace réservé du contenu 2"/>
          <p:cNvSpPr>
            <a:spLocks noGrp="1"/>
          </p:cNvSpPr>
          <p:nvPr>
            <p:ph sz="quarter" idx="1"/>
          </p:nvPr>
        </p:nvSpPr>
        <p:spPr/>
        <p:txBody>
          <a:bodyPr>
            <a:normAutofit fontScale="92500" lnSpcReduction="10000"/>
          </a:bodyPr>
          <a:lstStyle/>
          <a:p>
            <a:pPr eaLnBrk="1" hangingPunct="1">
              <a:defRPr/>
            </a:pPr>
            <a:r>
              <a:rPr lang="fr-FR" sz="3000" u="sng" dirty="0" smtClean="0"/>
              <a:t>Environnement</a:t>
            </a:r>
          </a:p>
          <a:p>
            <a:pPr eaLnBrk="1" hangingPunct="1">
              <a:defRPr/>
            </a:pPr>
            <a:r>
              <a:rPr lang="fr-FR" sz="2400" dirty="0" smtClean="0"/>
              <a:t>Si l’installation doit être réalisée dans un environnement hostile (perturbations électromagnétiques importantes</a:t>
            </a:r>
          </a:p>
          <a:p>
            <a:pPr eaLnBrk="1" hangingPunct="1">
              <a:buFont typeface="Wingdings 2" pitchFamily="18" charset="2"/>
              <a:buNone/>
              <a:defRPr/>
            </a:pPr>
            <a:r>
              <a:rPr lang="fr-FR" sz="2400" dirty="0" smtClean="0">
                <a:sym typeface="Wingdings" pitchFamily="2" charset="2"/>
              </a:rPr>
              <a:t>Nécessité </a:t>
            </a:r>
            <a:r>
              <a:rPr lang="fr-FR" sz="2400" dirty="0" smtClean="0"/>
              <a:t>d’immuniser les signaux par rapport aux perturbations</a:t>
            </a:r>
            <a:r>
              <a:rPr lang="fr-FR" sz="2400" dirty="0" smtClean="0">
                <a:sym typeface="Wingdings" pitchFamily="2" charset="2"/>
              </a:rPr>
              <a:t>Blindage</a:t>
            </a:r>
            <a:r>
              <a:rPr lang="fr-FR" sz="2400" dirty="0" smtClean="0"/>
              <a:t>. </a:t>
            </a:r>
          </a:p>
          <a:p>
            <a:pPr eaLnBrk="1" hangingPunct="1">
              <a:defRPr/>
            </a:pPr>
            <a:r>
              <a:rPr lang="fr-FR" sz="3000" u="sng" dirty="0" smtClean="0"/>
              <a:t>Type de personne travaillant sur le câblage</a:t>
            </a:r>
          </a:p>
          <a:p>
            <a:pPr eaLnBrk="1" hangingPunct="1">
              <a:defRPr/>
            </a:pPr>
            <a:r>
              <a:rPr lang="fr-FR" sz="2200" dirty="0" smtClean="0"/>
              <a:t>Le choix d’un câblage blindé, nécessitera dans certains cas la formation des personnes pouvant être amenées à travailler sur le câblage. </a:t>
            </a:r>
          </a:p>
          <a:p>
            <a:pPr eaLnBrk="1" hangingPunct="1">
              <a:defRPr/>
            </a:pPr>
            <a:r>
              <a:rPr lang="fr-FR" sz="2200" dirty="0" smtClean="0"/>
              <a:t>les solutions blindées requièrent de la part de l’installateur et des intervenants une meilleure connaissance des règles de l’art de l’installation.</a:t>
            </a:r>
            <a:endParaRPr lang="fr-FR" sz="2200"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459432"/>
            <a:ext cx="7467600" cy="1143000"/>
          </a:xfrm>
        </p:spPr>
        <p:txBody>
          <a:bodyPr/>
          <a:lstStyle/>
          <a:p>
            <a:pPr eaLnBrk="1" hangingPunct="1">
              <a:defRPr/>
            </a:pPr>
            <a:r>
              <a:rPr lang="fr-FR" b="1" dirty="0" smtClean="0"/>
              <a:t>Blindé, non-blindé ?</a:t>
            </a:r>
            <a:endParaRPr lang="fr-FR" dirty="0"/>
          </a:p>
        </p:txBody>
      </p:sp>
      <p:sp>
        <p:nvSpPr>
          <p:cNvPr id="3" name="Espace réservé du contenu 2"/>
          <p:cNvSpPr>
            <a:spLocks noGrp="1"/>
          </p:cNvSpPr>
          <p:nvPr>
            <p:ph sz="quarter" idx="1"/>
          </p:nvPr>
        </p:nvSpPr>
        <p:spPr>
          <a:xfrm>
            <a:off x="395536" y="1447800"/>
            <a:ext cx="7499350" cy="5410200"/>
          </a:xfrm>
        </p:spPr>
        <p:txBody>
          <a:bodyPr>
            <a:normAutofit fontScale="92500" lnSpcReduction="10000"/>
          </a:bodyPr>
          <a:lstStyle/>
          <a:p>
            <a:pPr eaLnBrk="1" hangingPunct="1">
              <a:defRPr/>
            </a:pPr>
            <a:r>
              <a:rPr lang="fr-FR" u="sng" dirty="0" smtClean="0"/>
              <a:t>Type de signaux transmis</a:t>
            </a:r>
          </a:p>
          <a:p>
            <a:pPr eaLnBrk="1" hangingPunct="1">
              <a:defRPr/>
            </a:pPr>
            <a:r>
              <a:rPr lang="fr-FR" dirty="0" smtClean="0"/>
              <a:t>Le type de signaux transmis peut aussi influer sur le choix d’une solution blindée ou non</a:t>
            </a:r>
          </a:p>
          <a:p>
            <a:pPr eaLnBrk="1" hangingPunct="1">
              <a:defRPr/>
            </a:pPr>
            <a:r>
              <a:rPr lang="fr-FR" dirty="0" smtClean="0"/>
              <a:t>Dans le cas de l’utilisation du câblage comme support multi-flux (téléphonie et informatique sur le même câble), il conviendra de privilégier une solution blindée permettant une meilleure isolation des paires transmettant des signaux différents.</a:t>
            </a:r>
          </a:p>
          <a:p>
            <a:pPr eaLnBrk="1" hangingPunct="1">
              <a:defRPr/>
            </a:pPr>
            <a:endParaRPr lang="fr-FR" dirty="0" smtClean="0"/>
          </a:p>
          <a:p>
            <a:pPr eaLnBrk="1" hangingPunct="1">
              <a:defRPr/>
            </a:pPr>
            <a:r>
              <a:rPr lang="fr-FR" u="sng" dirty="0" smtClean="0"/>
              <a:t>Budget</a:t>
            </a:r>
          </a:p>
          <a:p>
            <a:pPr eaLnBrk="1" hangingPunct="1">
              <a:defRPr/>
            </a:pPr>
            <a:r>
              <a:rPr lang="fr-FR" dirty="0" smtClean="0"/>
              <a:t>Les composants blindés sont généralement plus chers à l’achat. </a:t>
            </a:r>
          </a:p>
          <a:p>
            <a:pPr eaLnBrk="1" hangingPunct="1">
              <a:defRPr/>
            </a:pPr>
            <a:r>
              <a:rPr lang="fr-FR" dirty="0" smtClean="0"/>
              <a:t>Dans le cas d’une installation présentant des risques de perturbations électromagnétiques, ce surcoût pourra être rapidement compensé par le gain dû à la qualité de transmission du réseau.</a:t>
            </a: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7467600" cy="1143000"/>
          </a:xfrm>
        </p:spPr>
        <p:txBody>
          <a:bodyPr/>
          <a:lstStyle/>
          <a:p>
            <a:pPr eaLnBrk="1" hangingPunct="1">
              <a:defRPr/>
            </a:pPr>
            <a:r>
              <a:rPr lang="fr-FR" b="1" dirty="0" smtClean="0"/>
              <a:t>Connectique RJ-45</a:t>
            </a:r>
            <a:endParaRPr lang="fr-FR" dirty="0"/>
          </a:p>
        </p:txBody>
      </p:sp>
      <p:sp>
        <p:nvSpPr>
          <p:cNvPr id="25603" name="Espace réservé du contenu 2"/>
          <p:cNvSpPr>
            <a:spLocks noGrp="1"/>
          </p:cNvSpPr>
          <p:nvPr>
            <p:ph sz="quarter" idx="1"/>
          </p:nvPr>
        </p:nvSpPr>
        <p:spPr/>
        <p:txBody>
          <a:bodyPr/>
          <a:lstStyle/>
          <a:p>
            <a:pPr eaLnBrk="1" hangingPunct="1"/>
            <a:endParaRPr lang="fr-FR" smtClean="0"/>
          </a:p>
        </p:txBody>
      </p:sp>
      <p:pic>
        <p:nvPicPr>
          <p:cNvPr id="25604" name="Picture 2"/>
          <p:cNvPicPr>
            <a:picLocks noChangeAspect="1" noChangeArrowheads="1"/>
          </p:cNvPicPr>
          <p:nvPr/>
        </p:nvPicPr>
        <p:blipFill>
          <a:blip r:embed="rId2" cstate="print"/>
          <a:srcRect/>
          <a:stretch>
            <a:fillRect/>
          </a:stretch>
        </p:blipFill>
        <p:spPr bwMode="auto">
          <a:xfrm>
            <a:off x="1143000" y="1571625"/>
            <a:ext cx="7562850" cy="470535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hangingPunct="1">
              <a:defRPr/>
            </a:pPr>
            <a:r>
              <a:rPr lang="fr-FR" b="1" dirty="0" smtClean="0"/>
              <a:t>Schémas de câblage des prises RJ-45</a:t>
            </a:r>
            <a:br>
              <a:rPr lang="fr-FR" b="1" dirty="0" smtClean="0"/>
            </a:br>
            <a:endParaRPr lang="fr-FR" dirty="0"/>
          </a:p>
        </p:txBody>
      </p:sp>
      <p:sp>
        <p:nvSpPr>
          <p:cNvPr id="26627" name="Espace réservé du contenu 2"/>
          <p:cNvSpPr>
            <a:spLocks noGrp="1"/>
          </p:cNvSpPr>
          <p:nvPr>
            <p:ph sz="quarter" idx="1"/>
          </p:nvPr>
        </p:nvSpPr>
        <p:spPr/>
        <p:txBody>
          <a:bodyPr/>
          <a:lstStyle/>
          <a:p>
            <a:pPr eaLnBrk="1" hangingPunct="1"/>
            <a:r>
              <a:rPr lang="fr-FR" smtClean="0"/>
              <a:t>La norme EIA/TIA donne 2 schémas de câblage. </a:t>
            </a:r>
          </a:p>
        </p:txBody>
      </p:sp>
      <p:pic>
        <p:nvPicPr>
          <p:cNvPr id="26628" name="Picture 2"/>
          <p:cNvPicPr>
            <a:picLocks noChangeAspect="1" noChangeArrowheads="1"/>
          </p:cNvPicPr>
          <p:nvPr/>
        </p:nvPicPr>
        <p:blipFill>
          <a:blip r:embed="rId2" cstate="print"/>
          <a:srcRect/>
          <a:stretch>
            <a:fillRect/>
          </a:stretch>
        </p:blipFill>
        <p:spPr bwMode="auto">
          <a:xfrm>
            <a:off x="1714500" y="2786063"/>
            <a:ext cx="6886575" cy="3343275"/>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7384"/>
            <a:ext cx="8424936" cy="1143000"/>
          </a:xfrm>
        </p:spPr>
        <p:txBody>
          <a:bodyPr>
            <a:normAutofit/>
          </a:bodyPr>
          <a:lstStyle/>
          <a:p>
            <a:pPr eaLnBrk="1" hangingPunct="1">
              <a:defRPr/>
            </a:pPr>
            <a:r>
              <a:rPr lang="fr-FR" b="1" dirty="0" smtClean="0"/>
              <a:t>Schémas de câblage des prises RJ-45</a:t>
            </a:r>
            <a:endParaRPr lang="fr-FR" dirty="0"/>
          </a:p>
        </p:txBody>
      </p:sp>
      <p:sp>
        <p:nvSpPr>
          <p:cNvPr id="27651" name="Espace réservé du contenu 2"/>
          <p:cNvSpPr>
            <a:spLocks noGrp="1"/>
          </p:cNvSpPr>
          <p:nvPr>
            <p:ph sz="quarter" idx="1"/>
          </p:nvPr>
        </p:nvSpPr>
        <p:spPr/>
        <p:txBody>
          <a:bodyPr/>
          <a:lstStyle/>
          <a:p>
            <a:pPr eaLnBrk="1" hangingPunct="1"/>
            <a:r>
              <a:rPr lang="fr-FR" b="1" smtClean="0"/>
              <a:t>Brochage RJ-45</a:t>
            </a:r>
            <a:endParaRPr lang="fr-FR" smtClean="0"/>
          </a:p>
        </p:txBody>
      </p:sp>
      <p:pic>
        <p:nvPicPr>
          <p:cNvPr id="27652" name="Picture 2"/>
          <p:cNvPicPr>
            <a:picLocks noChangeAspect="1" noChangeArrowheads="1"/>
          </p:cNvPicPr>
          <p:nvPr/>
        </p:nvPicPr>
        <p:blipFill>
          <a:blip r:embed="rId2" cstate="print"/>
          <a:srcRect/>
          <a:stretch>
            <a:fillRect/>
          </a:stretch>
        </p:blipFill>
        <p:spPr bwMode="auto">
          <a:xfrm>
            <a:off x="216743" y="2367111"/>
            <a:ext cx="7667625" cy="4086225"/>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5416"/>
            <a:ext cx="7467600" cy="1143000"/>
          </a:xfrm>
        </p:spPr>
        <p:txBody>
          <a:bodyPr/>
          <a:lstStyle/>
          <a:p>
            <a:pPr eaLnBrk="1" hangingPunct="1">
              <a:defRPr/>
            </a:pPr>
            <a:r>
              <a:rPr lang="fr-FR" dirty="0" smtClean="0"/>
              <a:t>Câblage des prises RJ-45</a:t>
            </a:r>
            <a:endParaRPr lang="fr-FR" dirty="0"/>
          </a:p>
        </p:txBody>
      </p:sp>
      <p:sp>
        <p:nvSpPr>
          <p:cNvPr id="28675" name="Espace réservé du contenu 2"/>
          <p:cNvSpPr>
            <a:spLocks noGrp="1"/>
          </p:cNvSpPr>
          <p:nvPr>
            <p:ph sz="quarter" idx="1"/>
          </p:nvPr>
        </p:nvSpPr>
        <p:spPr/>
        <p:txBody>
          <a:bodyPr/>
          <a:lstStyle/>
          <a:p>
            <a:pPr eaLnBrk="1" hangingPunct="1"/>
            <a:endParaRPr lang="fr-FR" smtClean="0"/>
          </a:p>
        </p:txBody>
      </p:sp>
      <p:pic>
        <p:nvPicPr>
          <p:cNvPr id="28676" name="Picture 3"/>
          <p:cNvPicPr>
            <a:picLocks noChangeAspect="1" noChangeArrowheads="1"/>
          </p:cNvPicPr>
          <p:nvPr/>
        </p:nvPicPr>
        <p:blipFill>
          <a:blip r:embed="rId2" cstate="print"/>
          <a:srcRect/>
          <a:stretch>
            <a:fillRect/>
          </a:stretch>
        </p:blipFill>
        <p:spPr bwMode="auto">
          <a:xfrm>
            <a:off x="1835696" y="1143000"/>
            <a:ext cx="5387975" cy="5075238"/>
          </a:xfrm>
          <a:prstGeom prst="rect">
            <a:avLst/>
          </a:prstGeom>
          <a:noFill/>
          <a:ln w="12700">
            <a:noFill/>
            <a:miter lim="800000"/>
            <a:headEnd/>
            <a:tailEnd/>
          </a:ln>
        </p:spPr>
      </p:pic>
      <p:sp>
        <p:nvSpPr>
          <p:cNvPr id="28677" name="Picture 4"/>
          <p:cNvSpPr>
            <a:spLocks noChangeAspect="1" noChangeArrowheads="1"/>
          </p:cNvSpPr>
          <p:nvPr/>
        </p:nvSpPr>
        <p:spPr bwMode="auto">
          <a:xfrm>
            <a:off x="533400" y="2514600"/>
            <a:ext cx="2887663" cy="3657600"/>
          </a:xfrm>
          <a:prstGeom prst="rect">
            <a:avLst/>
          </a:prstGeom>
          <a:noFill/>
          <a:ln w="12700">
            <a:noFill/>
            <a:miter lim="800000"/>
            <a:headEnd/>
            <a:tailEnd/>
          </a:ln>
        </p:spPr>
        <p:txBody>
          <a:bodyPr/>
          <a:lstStyle/>
          <a:p>
            <a:endParaRPr lang="fr-FR"/>
          </a:p>
        </p:txBody>
      </p:sp>
      <p:sp>
        <p:nvSpPr>
          <p:cNvPr id="6" name="Espace réservé du numéro de diapositive 5"/>
          <p:cNvSpPr>
            <a:spLocks noGrp="1"/>
          </p:cNvSpPr>
          <p:nvPr>
            <p:ph type="sldNum" sz="quarter" idx="15"/>
          </p:nvPr>
        </p:nvSpPr>
        <p:spPr/>
        <p:txBody>
          <a:bodyPr/>
          <a:lstStyle/>
          <a:p>
            <a:pPr>
              <a:defRPr/>
            </a:pPr>
            <a:fld id="{73D0DC59-0E8A-4A6C-9CF1-15D8C5099BC7}" type="slidenum">
              <a:rPr lang="fr-FR" smtClean="0"/>
              <a:pPr>
                <a:defRPr/>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71400"/>
            <a:ext cx="7467600" cy="1143000"/>
          </a:xfrm>
        </p:spPr>
        <p:txBody>
          <a:bodyPr/>
          <a:lstStyle/>
          <a:p>
            <a:pPr eaLnBrk="1" hangingPunct="1">
              <a:defRPr/>
            </a:pPr>
            <a:r>
              <a:rPr lang="fr-FR" b="1" dirty="0" smtClean="0"/>
              <a:t>Câblage RJ-45</a:t>
            </a:r>
            <a:endParaRPr lang="fr-FR" dirty="0"/>
          </a:p>
        </p:txBody>
      </p:sp>
      <p:pic>
        <p:nvPicPr>
          <p:cNvPr id="29699" name="Picture 2"/>
          <p:cNvPicPr>
            <a:picLocks noGrp="1" noChangeAspect="1" noChangeArrowheads="1"/>
          </p:cNvPicPr>
          <p:nvPr>
            <p:ph sz="quarter" idx="1"/>
          </p:nvPr>
        </p:nvPicPr>
        <p:blipFill>
          <a:blip r:embed="rId2" cstate="print"/>
          <a:srcRect/>
          <a:stretch>
            <a:fillRect/>
          </a:stretch>
        </p:blipFill>
        <p:spPr>
          <a:xfrm>
            <a:off x="683568" y="1124744"/>
            <a:ext cx="7270750" cy="2664296"/>
          </a:xfrm>
          <a:noFill/>
        </p:spPr>
      </p:pic>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17</a:t>
            </a:fld>
            <a:endParaRPr lang="fr-FR"/>
          </a:p>
        </p:txBody>
      </p:sp>
      <p:pic>
        <p:nvPicPr>
          <p:cNvPr id="1026" name="Picture 2"/>
          <p:cNvPicPr>
            <a:picLocks noChangeAspect="1" noChangeArrowheads="1"/>
          </p:cNvPicPr>
          <p:nvPr/>
        </p:nvPicPr>
        <p:blipFill>
          <a:blip r:embed="rId3" cstate="print"/>
          <a:srcRect/>
          <a:stretch>
            <a:fillRect/>
          </a:stretch>
        </p:blipFill>
        <p:spPr bwMode="auto">
          <a:xfrm>
            <a:off x="683568" y="4077072"/>
            <a:ext cx="3019425" cy="25812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44008" y="4149080"/>
            <a:ext cx="3343275"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b="1" dirty="0" smtClean="0"/>
              <a:t>Câblage RJ-45</a:t>
            </a:r>
            <a:endParaRPr lang="fr-FR" dirty="0"/>
          </a:p>
        </p:txBody>
      </p:sp>
      <p:sp>
        <p:nvSpPr>
          <p:cNvPr id="3" name="Espace réservé du contenu 2"/>
          <p:cNvSpPr>
            <a:spLocks noGrp="1"/>
          </p:cNvSpPr>
          <p:nvPr>
            <p:ph sz="quarter" idx="1"/>
          </p:nvPr>
        </p:nvSpPr>
        <p:spPr/>
        <p:txBody>
          <a:bodyPr>
            <a:normAutofit/>
          </a:bodyPr>
          <a:lstStyle/>
          <a:p>
            <a:pPr eaLnBrk="1" hangingPunct="1">
              <a:defRPr/>
            </a:pPr>
            <a:r>
              <a:rPr lang="fr-FR" b="1" dirty="0" smtClean="0"/>
              <a:t>Câbles droits :</a:t>
            </a:r>
          </a:p>
          <a:p>
            <a:pPr lvl="1" eaLnBrk="1" hangingPunct="1">
              <a:defRPr/>
            </a:pPr>
            <a:r>
              <a:rPr lang="fr-FR" dirty="0" smtClean="0"/>
              <a:t> PC à Hub</a:t>
            </a:r>
          </a:p>
          <a:p>
            <a:pPr lvl="1" eaLnBrk="1" hangingPunct="1">
              <a:defRPr/>
            </a:pPr>
            <a:r>
              <a:rPr lang="fr-FR" dirty="0" smtClean="0"/>
              <a:t> PC à Switch</a:t>
            </a:r>
          </a:p>
          <a:p>
            <a:pPr lvl="1" eaLnBrk="1" hangingPunct="1">
              <a:defRPr/>
            </a:pPr>
            <a:r>
              <a:rPr lang="fr-FR" dirty="0" smtClean="0"/>
              <a:t> Switch à Routeur</a:t>
            </a:r>
          </a:p>
          <a:p>
            <a:pPr eaLnBrk="1" hangingPunct="1">
              <a:defRPr/>
            </a:pPr>
            <a:r>
              <a:rPr lang="fr-FR" b="1" dirty="0" smtClean="0"/>
              <a:t>Câbles croisés :</a:t>
            </a:r>
          </a:p>
          <a:p>
            <a:pPr lvl="1" eaLnBrk="1" hangingPunct="1">
              <a:defRPr/>
            </a:pPr>
            <a:r>
              <a:rPr lang="fr-FR" dirty="0" smtClean="0"/>
              <a:t> Switch à Switch</a:t>
            </a:r>
          </a:p>
          <a:p>
            <a:pPr lvl="1" eaLnBrk="1" hangingPunct="1">
              <a:defRPr/>
            </a:pPr>
            <a:r>
              <a:rPr lang="fr-FR" dirty="0" smtClean="0"/>
              <a:t> Hub à Hub</a:t>
            </a:r>
          </a:p>
          <a:p>
            <a:pPr lvl="1" eaLnBrk="1" hangingPunct="1">
              <a:defRPr/>
            </a:pPr>
            <a:r>
              <a:rPr lang="fr-FR" dirty="0" smtClean="0"/>
              <a:t> Routeur à Routeur</a:t>
            </a:r>
          </a:p>
          <a:p>
            <a:pPr lvl="1" eaLnBrk="1" hangingPunct="1">
              <a:defRPr/>
            </a:pPr>
            <a:r>
              <a:rPr lang="fr-FR" dirty="0" smtClean="0"/>
              <a:t> PC à PC</a:t>
            </a:r>
          </a:p>
          <a:p>
            <a:pPr lvl="1" eaLnBrk="1" hangingPunct="1">
              <a:defRPr/>
            </a:pPr>
            <a:r>
              <a:rPr lang="fr-FR" dirty="0" smtClean="0"/>
              <a:t> Hub à Switch</a:t>
            </a:r>
          </a:p>
          <a:p>
            <a:pPr lvl="1" eaLnBrk="1" hangingPunct="1">
              <a:defRPr/>
            </a:pPr>
            <a:r>
              <a:rPr lang="fr-FR" dirty="0" smtClean="0"/>
              <a:t> PC à Routeur</a:t>
            </a: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71400"/>
            <a:ext cx="7467600" cy="1143000"/>
          </a:xfrm>
        </p:spPr>
        <p:txBody>
          <a:bodyPr/>
          <a:lstStyle/>
          <a:p>
            <a:pPr eaLnBrk="1" hangingPunct="1">
              <a:defRPr/>
            </a:pPr>
            <a:r>
              <a:rPr lang="fr-FR" dirty="0" smtClean="0"/>
              <a:t>Câblage structuré</a:t>
            </a:r>
            <a:endParaRPr lang="fr-FR" dirty="0"/>
          </a:p>
        </p:txBody>
      </p:sp>
      <p:sp>
        <p:nvSpPr>
          <p:cNvPr id="3" name="Espace réservé du contenu 2"/>
          <p:cNvSpPr>
            <a:spLocks noGrp="1"/>
          </p:cNvSpPr>
          <p:nvPr>
            <p:ph sz="quarter" idx="1"/>
          </p:nvPr>
        </p:nvSpPr>
        <p:spPr/>
        <p:txBody>
          <a:bodyPr>
            <a:normAutofit fontScale="70000" lnSpcReduction="20000"/>
          </a:bodyPr>
          <a:lstStyle/>
          <a:p>
            <a:pPr eaLnBrk="1" hangingPunct="1">
              <a:buFont typeface="Wingdings 2" pitchFamily="18" charset="2"/>
              <a:buNone/>
              <a:defRPr/>
            </a:pPr>
            <a:r>
              <a:rPr lang="fr-FR" dirty="0" smtClean="0"/>
              <a:t>Un câblage réseau correctement construit comprend généralement trois parties :</a:t>
            </a:r>
          </a:p>
          <a:p>
            <a:pPr eaLnBrk="1" hangingPunct="1">
              <a:defRPr/>
            </a:pPr>
            <a:r>
              <a:rPr lang="fr-FR" dirty="0" smtClean="0"/>
              <a:t> le câblage fixe, constitué par l'ensemble de câbles montés sous goulottes  qui converge d'un côté vers le local technique dans l'armoire de brassage, et se disperse de l'autre, dans les divers locaux du bâtiment, se terminant par une prise murale;</a:t>
            </a:r>
          </a:p>
          <a:p>
            <a:pPr eaLnBrk="1" hangingPunct="1">
              <a:defRPr/>
            </a:pPr>
            <a:r>
              <a:rPr lang="fr-FR" dirty="0" smtClean="0"/>
              <a:t> l'armoire de brassage, qui contient elle-même plusieurs éléments :</a:t>
            </a:r>
          </a:p>
          <a:p>
            <a:pPr lvl="1" eaLnBrk="1" hangingPunct="1">
              <a:defRPr/>
            </a:pPr>
            <a:r>
              <a:rPr lang="fr-FR" dirty="0" smtClean="0"/>
              <a:t> les arrivées de chaque connexion réalisée dans le bâtiment, ou la zone du bâtiment, ces arrivées sont constituées par une extrémité de la partie du câblage fixe;</a:t>
            </a:r>
          </a:p>
          <a:p>
            <a:pPr lvl="1" eaLnBrk="1" hangingPunct="1">
              <a:defRPr/>
            </a:pPr>
            <a:r>
              <a:rPr lang="fr-FR" dirty="0" smtClean="0"/>
              <a:t> les éléments actifs qui permettent l'interconnexion des </a:t>
            </a:r>
            <a:r>
              <a:rPr lang="fr-FR" dirty="0" err="1" smtClean="0"/>
              <a:t>noeuds</a:t>
            </a:r>
            <a:r>
              <a:rPr lang="fr-FR" dirty="0" smtClean="0"/>
              <a:t> du réseau (hubs, </a:t>
            </a:r>
            <a:r>
              <a:rPr lang="fr-FR" dirty="0" err="1" smtClean="0"/>
              <a:t>switchs</a:t>
            </a:r>
            <a:r>
              <a:rPr lang="fr-FR" dirty="0" smtClean="0"/>
              <a:t>, routeurs...),</a:t>
            </a:r>
          </a:p>
          <a:p>
            <a:pPr eaLnBrk="1" hangingPunct="1">
              <a:defRPr/>
            </a:pPr>
            <a:r>
              <a:rPr lang="fr-FR" dirty="0" smtClean="0"/>
              <a:t> les bretelles (cordons) de raccordement qui permettent de relier de façon souple et</a:t>
            </a:r>
          </a:p>
          <a:p>
            <a:pPr eaLnBrk="1" hangingPunct="1">
              <a:buFont typeface="Wingdings 2" pitchFamily="18" charset="2"/>
              <a:buNone/>
              <a:defRPr/>
            </a:pPr>
            <a:r>
              <a:rPr lang="fr-FR" dirty="0" smtClean="0"/>
              <a:t>    démontable :</a:t>
            </a:r>
          </a:p>
          <a:p>
            <a:pPr lvl="1" eaLnBrk="1" hangingPunct="1">
              <a:defRPr/>
            </a:pPr>
            <a:r>
              <a:rPr lang="fr-FR" dirty="0" smtClean="0"/>
              <a:t> les postes de travail dans les diverses salles, aux prises murales,</a:t>
            </a:r>
          </a:p>
          <a:p>
            <a:pPr lvl="1" eaLnBrk="1" hangingPunct="1">
              <a:defRPr/>
            </a:pPr>
            <a:r>
              <a:rPr lang="fr-FR" dirty="0" smtClean="0"/>
              <a:t> les bretelles de brassage, qui permettent de relier chaque terminaison du câblage fixe aux éléments actifs, de manière à pouvoir facilement faire évoluer ces interconnexions si besoin est.</a:t>
            </a:r>
          </a:p>
          <a:p>
            <a:pPr eaLnBrk="1" hangingPunct="1">
              <a:defRPr/>
            </a:pP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43408"/>
            <a:ext cx="7467600" cy="1143000"/>
          </a:xfrm>
        </p:spPr>
        <p:txBody>
          <a:bodyPr/>
          <a:lstStyle/>
          <a:p>
            <a:pPr eaLnBrk="1" fontAlgn="auto" hangingPunct="1">
              <a:spcAft>
                <a:spcPts val="0"/>
              </a:spcAft>
              <a:defRPr/>
            </a:pPr>
            <a:r>
              <a:rPr lang="fr-FR" dirty="0" smtClean="0">
                <a:solidFill>
                  <a:schemeClr val="tx2">
                    <a:satMod val="130000"/>
                  </a:schemeClr>
                </a:solidFill>
              </a:rPr>
              <a:t>Objectif </a:t>
            </a:r>
            <a:endParaRPr lang="fr-FR" dirty="0">
              <a:solidFill>
                <a:schemeClr val="tx2">
                  <a:satMod val="130000"/>
                </a:schemeClr>
              </a:solidFill>
            </a:endParaRPr>
          </a:p>
        </p:txBody>
      </p:sp>
      <p:sp>
        <p:nvSpPr>
          <p:cNvPr id="3" name="Espace réservé du contenu 2"/>
          <p:cNvSpPr>
            <a:spLocks noGrp="1"/>
          </p:cNvSpPr>
          <p:nvPr>
            <p:ph sz="quarter" idx="1"/>
          </p:nvPr>
        </p:nvSpPr>
        <p:spPr>
          <a:xfrm>
            <a:off x="683568" y="1124744"/>
            <a:ext cx="7499350" cy="2624138"/>
          </a:xfrm>
        </p:spPr>
        <p:txBody>
          <a:bodyPr>
            <a:normAutofit/>
          </a:bodyPr>
          <a:lstStyle/>
          <a:p>
            <a:pPr marL="365760" indent="-283464" eaLnBrk="1" fontAlgn="auto" hangingPunct="1">
              <a:spcAft>
                <a:spcPts val="0"/>
              </a:spcAft>
              <a:buFont typeface="Wingdings 2"/>
              <a:buChar char=""/>
              <a:defRPr/>
            </a:pPr>
            <a:r>
              <a:rPr lang="fr-FR" dirty="0" smtClean="0"/>
              <a:t>Réaliser la liaison de tous les  utilisateurs à tous les réseaux</a:t>
            </a:r>
          </a:p>
          <a:p>
            <a:pPr marL="365760" indent="-283464" eaLnBrk="1" fontAlgn="auto" hangingPunct="1">
              <a:spcAft>
                <a:spcPts val="0"/>
              </a:spcAft>
              <a:buFont typeface="Wingdings 2"/>
              <a:buChar char=""/>
              <a:defRPr/>
            </a:pPr>
            <a:r>
              <a:rPr lang="fr-FR" dirty="0" smtClean="0"/>
              <a:t>Assurer souplesse, fiabilité, évolutions entre</a:t>
            </a:r>
          </a:p>
          <a:p>
            <a:pPr marL="1298448" lvl="4" indent="-182880" eaLnBrk="1" fontAlgn="auto" hangingPunct="1">
              <a:spcAft>
                <a:spcPts val="0"/>
              </a:spcAft>
              <a:buClr>
                <a:schemeClr val="accent4"/>
              </a:buClr>
              <a:buFont typeface="Wingdings 2"/>
              <a:buChar char=""/>
              <a:defRPr/>
            </a:pPr>
            <a:endParaRPr lang="fr-FR" dirty="0" smtClean="0"/>
          </a:p>
          <a:p>
            <a:pPr marL="1298448" lvl="4" indent="-182880" eaLnBrk="1" fontAlgn="auto" hangingPunct="1">
              <a:spcAft>
                <a:spcPts val="0"/>
              </a:spcAft>
              <a:buClr>
                <a:schemeClr val="accent4"/>
              </a:buClr>
              <a:buFont typeface="Wingdings 2"/>
              <a:buChar char=""/>
              <a:defRPr/>
            </a:pPr>
            <a:endParaRPr lang="fr-FR" dirty="0" smtClean="0"/>
          </a:p>
          <a:p>
            <a:pPr marL="1298448" lvl="4" indent="-182880" eaLnBrk="1" fontAlgn="auto" hangingPunct="1">
              <a:spcAft>
                <a:spcPts val="0"/>
              </a:spcAft>
              <a:buClr>
                <a:schemeClr val="accent4"/>
              </a:buClr>
              <a:buFont typeface="Wingdings 2"/>
              <a:buChar char=""/>
              <a:defRPr/>
            </a:pPr>
            <a:r>
              <a:rPr lang="fr-FR" dirty="0" smtClean="0"/>
              <a:t>des terminaux de communication</a:t>
            </a:r>
          </a:p>
          <a:p>
            <a:pPr marL="1298448" lvl="4" indent="-182880" eaLnBrk="1" fontAlgn="auto" hangingPunct="1">
              <a:spcAft>
                <a:spcPts val="0"/>
              </a:spcAft>
              <a:buClr>
                <a:schemeClr val="accent4"/>
              </a:buClr>
              <a:buFont typeface="Wingdings 2"/>
              <a:buChar char=""/>
              <a:defRPr/>
            </a:pPr>
            <a:r>
              <a:rPr lang="fr-FR" dirty="0" smtClean="0"/>
              <a:t>des réseaux variés</a:t>
            </a:r>
          </a:p>
          <a:p>
            <a:pPr marL="365760" indent="-283464" eaLnBrk="1" fontAlgn="auto" hangingPunct="1">
              <a:spcAft>
                <a:spcPts val="0"/>
              </a:spcAft>
              <a:buFont typeface="Wingdings 2"/>
              <a:buChar char=""/>
              <a:defRPr/>
            </a:pPr>
            <a:endParaRPr lang="fr-FR" dirty="0"/>
          </a:p>
        </p:txBody>
      </p:sp>
      <p:grpSp>
        <p:nvGrpSpPr>
          <p:cNvPr id="9220" name="Groupe 6"/>
          <p:cNvGrpSpPr>
            <a:grpSpLocks/>
          </p:cNvGrpSpPr>
          <p:nvPr/>
        </p:nvGrpSpPr>
        <p:grpSpPr bwMode="auto">
          <a:xfrm>
            <a:off x="539552" y="3501008"/>
            <a:ext cx="7344816" cy="2952328"/>
            <a:chOff x="1981200" y="2057400"/>
            <a:chExt cx="6459538" cy="3886200"/>
          </a:xfrm>
        </p:grpSpPr>
        <p:pic>
          <p:nvPicPr>
            <p:cNvPr id="9221" name="Picture 1039"/>
            <p:cNvPicPr>
              <a:picLocks noChangeAspect="1" noChangeArrowheads="1"/>
            </p:cNvPicPr>
            <p:nvPr/>
          </p:nvPicPr>
          <p:blipFill>
            <a:blip r:embed="rId2" cstate="print"/>
            <a:srcRect/>
            <a:stretch>
              <a:fillRect/>
            </a:stretch>
          </p:blipFill>
          <p:spPr bwMode="auto">
            <a:xfrm>
              <a:off x="1981200" y="2133600"/>
              <a:ext cx="1463675" cy="3810000"/>
            </a:xfrm>
            <a:prstGeom prst="rect">
              <a:avLst/>
            </a:prstGeom>
            <a:noFill/>
            <a:ln w="12700">
              <a:noFill/>
              <a:miter lim="800000"/>
              <a:headEnd/>
              <a:tailEnd/>
            </a:ln>
          </p:spPr>
        </p:pic>
        <p:pic>
          <p:nvPicPr>
            <p:cNvPr id="9222" name="Picture 1040"/>
            <p:cNvPicPr>
              <a:picLocks noChangeAspect="1" noChangeArrowheads="1"/>
            </p:cNvPicPr>
            <p:nvPr/>
          </p:nvPicPr>
          <p:blipFill>
            <a:blip r:embed="rId3" cstate="print"/>
            <a:srcRect/>
            <a:stretch>
              <a:fillRect/>
            </a:stretch>
          </p:blipFill>
          <p:spPr bwMode="auto">
            <a:xfrm>
              <a:off x="7010400" y="2057400"/>
              <a:ext cx="1430338" cy="3810000"/>
            </a:xfrm>
            <a:prstGeom prst="rect">
              <a:avLst/>
            </a:prstGeom>
            <a:noFill/>
            <a:ln w="12700">
              <a:noFill/>
              <a:miter lim="800000"/>
              <a:headEnd/>
              <a:tailEnd/>
            </a:ln>
          </p:spPr>
        </p:pic>
        <p:pic>
          <p:nvPicPr>
            <p:cNvPr id="9223" name="Picture 1041"/>
            <p:cNvPicPr>
              <a:picLocks noChangeAspect="1" noChangeArrowheads="1"/>
            </p:cNvPicPr>
            <p:nvPr/>
          </p:nvPicPr>
          <p:blipFill>
            <a:blip r:embed="rId4" cstate="print"/>
            <a:srcRect/>
            <a:stretch>
              <a:fillRect/>
            </a:stretch>
          </p:blipFill>
          <p:spPr bwMode="auto">
            <a:xfrm>
              <a:off x="4038600" y="3962400"/>
              <a:ext cx="2654300" cy="1892300"/>
            </a:xfrm>
            <a:prstGeom prst="rect">
              <a:avLst/>
            </a:prstGeom>
            <a:noFill/>
            <a:ln w="12700">
              <a:noFill/>
              <a:miter lim="800000"/>
              <a:headEnd/>
              <a:tailEnd/>
            </a:ln>
          </p:spPr>
        </p:pic>
      </p:grpSp>
      <p:sp>
        <p:nvSpPr>
          <p:cNvPr id="8" name="Espace réservé du numéro de diapositive 7"/>
          <p:cNvSpPr>
            <a:spLocks noGrp="1"/>
          </p:cNvSpPr>
          <p:nvPr>
            <p:ph type="sldNum" sz="quarter" idx="15"/>
          </p:nvPr>
        </p:nvSpPr>
        <p:spPr/>
        <p:txBody>
          <a:bodyPr/>
          <a:lstStyle/>
          <a:p>
            <a:pPr>
              <a:defRPr/>
            </a:pPr>
            <a:fld id="{73D0DC59-0E8A-4A6C-9CF1-15D8C5099BC7}" type="slidenum">
              <a:rPr lang="fr-FR" smtClean="0"/>
              <a:pPr>
                <a:defRPr/>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59432"/>
            <a:ext cx="7467600" cy="1143000"/>
          </a:xfrm>
        </p:spPr>
        <p:txBody>
          <a:bodyPr/>
          <a:lstStyle/>
          <a:p>
            <a:pPr eaLnBrk="1" hangingPunct="1">
              <a:defRPr/>
            </a:pPr>
            <a:r>
              <a:rPr lang="fr-FR" dirty="0" smtClean="0"/>
              <a:t>Baie de Brassage</a:t>
            </a:r>
            <a:endParaRPr lang="fr-FR" dirty="0"/>
          </a:p>
        </p:txBody>
      </p:sp>
      <p:pic>
        <p:nvPicPr>
          <p:cNvPr id="32771" name="Picture 2"/>
          <p:cNvPicPr>
            <a:picLocks noGrp="1" noChangeAspect="1" noChangeArrowheads="1"/>
          </p:cNvPicPr>
          <p:nvPr>
            <p:ph sz="quarter" idx="1"/>
          </p:nvPr>
        </p:nvPicPr>
        <p:blipFill>
          <a:blip r:embed="rId2" cstate="print"/>
          <a:stretch>
            <a:fillRect/>
          </a:stretch>
        </p:blipFill>
        <p:spPr>
          <a:xfrm>
            <a:off x="533617" y="1600200"/>
            <a:ext cx="7314766" cy="4873625"/>
          </a:xfrm>
          <a:noFill/>
        </p:spPr>
      </p:pic>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1628800"/>
            <a:ext cx="7499350" cy="1716211"/>
          </a:xfrm>
        </p:spPr>
        <p:txBody>
          <a:bodyPr/>
          <a:lstStyle/>
          <a:p>
            <a:pPr algn="ctr" eaLnBrk="1" hangingPunct="1">
              <a:defRPr/>
            </a:pPr>
            <a:r>
              <a:rPr lang="fr-FR" b="1" dirty="0" smtClean="0">
                <a:solidFill>
                  <a:schemeClr val="tx2">
                    <a:satMod val="130000"/>
                  </a:schemeClr>
                </a:solidFill>
              </a:rPr>
              <a:t>Règles d’Ingénierie de câblage</a:t>
            </a:r>
            <a:endParaRPr lang="fr-FR" dirty="0"/>
          </a:p>
        </p:txBody>
      </p:sp>
      <p:sp>
        <p:nvSpPr>
          <p:cNvPr id="3" name="Espace réservé du numéro de diapositive 2"/>
          <p:cNvSpPr>
            <a:spLocks noGrp="1"/>
          </p:cNvSpPr>
          <p:nvPr>
            <p:ph type="sldNum" sz="quarter" idx="15"/>
          </p:nvPr>
        </p:nvSpPr>
        <p:spPr/>
        <p:txBody>
          <a:bodyPr/>
          <a:lstStyle/>
          <a:p>
            <a:pPr>
              <a:defRPr/>
            </a:pPr>
            <a:fld id="{73D0DC59-0E8A-4A6C-9CF1-15D8C5099BC7}" type="slidenum">
              <a:rPr lang="fr-FR" smtClean="0"/>
              <a:pPr>
                <a:defRPr/>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44" y="-243408"/>
            <a:ext cx="7467600" cy="1143000"/>
          </a:xfrm>
        </p:spPr>
        <p:txBody>
          <a:bodyPr/>
          <a:lstStyle/>
          <a:p>
            <a:pPr>
              <a:defRPr/>
            </a:pPr>
            <a:r>
              <a:rPr lang="fr-FR" b="1" dirty="0" smtClean="0"/>
              <a:t>Les règles des longueurs </a:t>
            </a:r>
            <a:endParaRPr lang="fr-FR" dirty="0"/>
          </a:p>
        </p:txBody>
      </p:sp>
      <p:sp>
        <p:nvSpPr>
          <p:cNvPr id="38915" name="Espace réservé du contenu 2"/>
          <p:cNvSpPr>
            <a:spLocks noGrp="1"/>
          </p:cNvSpPr>
          <p:nvPr>
            <p:ph sz="quarter" idx="1"/>
          </p:nvPr>
        </p:nvSpPr>
        <p:spPr>
          <a:xfrm>
            <a:off x="323528" y="1447800"/>
            <a:ext cx="8280920" cy="3052763"/>
          </a:xfrm>
        </p:spPr>
        <p:txBody>
          <a:bodyPr>
            <a:normAutofit/>
          </a:bodyPr>
          <a:lstStyle/>
          <a:p>
            <a:r>
              <a:rPr lang="fr-FR" sz="2000" dirty="0" smtClean="0"/>
              <a:t>La longueur du câble entre le poste de travail et la prise murale doit être au plus de 5m.</a:t>
            </a:r>
          </a:p>
          <a:p>
            <a:endParaRPr lang="fr-FR" sz="2000" dirty="0" smtClean="0"/>
          </a:p>
          <a:p>
            <a:r>
              <a:rPr lang="fr-FR" sz="2000" dirty="0" smtClean="0"/>
              <a:t>La longueur du câblage horizontal doit être au plus de 90 m.</a:t>
            </a:r>
          </a:p>
          <a:p>
            <a:endParaRPr lang="fr-FR" sz="2000" dirty="0" smtClean="0"/>
          </a:p>
          <a:p>
            <a:r>
              <a:rPr lang="fr-FR" sz="2000" dirty="0" smtClean="0"/>
              <a:t>La longueur du câble de brassage doit être au plus de 5m.</a:t>
            </a:r>
          </a:p>
          <a:p>
            <a:pPr>
              <a:buFont typeface="Wingdings 2" pitchFamily="18" charset="2"/>
              <a:buNone/>
            </a:pPr>
            <a:r>
              <a:rPr lang="fr-FR" sz="2000" dirty="0" smtClean="0">
                <a:sym typeface="Wingdings" pitchFamily="2" charset="2"/>
              </a:rPr>
              <a:t></a:t>
            </a:r>
            <a:r>
              <a:rPr lang="fr-FR" sz="2000" dirty="0" smtClean="0"/>
              <a:t>De cette manière, la longueur totale reste inférieure à 100 m.</a:t>
            </a:r>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7467600" cy="1143000"/>
          </a:xfrm>
        </p:spPr>
        <p:txBody>
          <a:bodyPr>
            <a:normAutofit/>
          </a:bodyPr>
          <a:lstStyle/>
          <a:p>
            <a:pPr eaLnBrk="1" fontAlgn="auto" hangingPunct="1">
              <a:spcAft>
                <a:spcPts val="0"/>
              </a:spcAft>
              <a:defRPr/>
            </a:pPr>
            <a:r>
              <a:rPr lang="fr-FR" b="1" dirty="0" smtClean="0"/>
              <a:t>Règles concernant les surfaces des locaux dédiés au câblage</a:t>
            </a:r>
            <a:endParaRPr lang="fr-FR" dirty="0">
              <a:solidFill>
                <a:schemeClr val="tx2">
                  <a:satMod val="130000"/>
                </a:schemeClr>
              </a:solidFill>
            </a:endParaRPr>
          </a:p>
        </p:txBody>
      </p:sp>
      <p:sp>
        <p:nvSpPr>
          <p:cNvPr id="39939" name="Espace réservé du contenu 2"/>
          <p:cNvSpPr>
            <a:spLocks noGrp="1"/>
          </p:cNvSpPr>
          <p:nvPr>
            <p:ph sz="quarter" idx="1"/>
          </p:nvPr>
        </p:nvSpPr>
        <p:spPr>
          <a:xfrm>
            <a:off x="323528" y="1447800"/>
            <a:ext cx="7920880" cy="4800600"/>
          </a:xfrm>
        </p:spPr>
        <p:txBody>
          <a:bodyPr/>
          <a:lstStyle/>
          <a:p>
            <a:pPr eaLnBrk="1" hangingPunct="1"/>
            <a:r>
              <a:rPr lang="fr-FR" sz="2400" dirty="0" smtClean="0"/>
              <a:t>La taille des différents locaux techniques est définie par certaines normes (EIA/TIA 569-B </a:t>
            </a:r>
            <a:r>
              <a:rPr lang="fr-FR" sz="2400" dirty="0" err="1" smtClean="0"/>
              <a:t>Draft</a:t>
            </a:r>
            <a:r>
              <a:rPr lang="fr-FR" sz="2400" dirty="0" smtClean="0"/>
              <a:t> 1.6). </a:t>
            </a:r>
          </a:p>
          <a:p>
            <a:pPr eaLnBrk="1" hangingPunct="1"/>
            <a:r>
              <a:rPr lang="fr-FR" sz="2400" dirty="0" smtClean="0"/>
              <a:t>Ces tailles de locaux doivent être respectées le plus souvent possibles.</a:t>
            </a:r>
          </a:p>
        </p:txBody>
      </p:sp>
      <p:pic>
        <p:nvPicPr>
          <p:cNvPr id="39940" name="Picture 4"/>
          <p:cNvPicPr>
            <a:picLocks noChangeAspect="1" noChangeArrowheads="1"/>
          </p:cNvPicPr>
          <p:nvPr/>
        </p:nvPicPr>
        <p:blipFill>
          <a:blip r:embed="rId2" cstate="print"/>
          <a:srcRect/>
          <a:stretch>
            <a:fillRect/>
          </a:stretch>
        </p:blipFill>
        <p:spPr bwMode="auto">
          <a:xfrm>
            <a:off x="2428875" y="3643313"/>
            <a:ext cx="4795838" cy="2681287"/>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387424"/>
            <a:ext cx="7467600" cy="1143000"/>
          </a:xfrm>
        </p:spPr>
        <p:txBody>
          <a:bodyPr>
            <a:normAutofit/>
          </a:bodyPr>
          <a:lstStyle/>
          <a:p>
            <a:pPr eaLnBrk="1" hangingPunct="1">
              <a:defRPr/>
            </a:pPr>
            <a:r>
              <a:rPr lang="fr-FR" b="1" dirty="0" smtClean="0"/>
              <a:t>Règles de mise en </a:t>
            </a:r>
            <a:r>
              <a:rPr lang="fr-FR" b="1" dirty="0" err="1" smtClean="0"/>
              <a:t>oeuvre</a:t>
            </a:r>
            <a:r>
              <a:rPr lang="fr-FR" b="1" dirty="0" smtClean="0"/>
              <a:t> des baies</a:t>
            </a:r>
            <a:endParaRPr lang="fr-FR" dirty="0"/>
          </a:p>
        </p:txBody>
      </p:sp>
      <p:sp>
        <p:nvSpPr>
          <p:cNvPr id="3" name="Espace réservé du contenu 2"/>
          <p:cNvSpPr>
            <a:spLocks noGrp="1"/>
          </p:cNvSpPr>
          <p:nvPr>
            <p:ph sz="quarter" idx="1"/>
          </p:nvPr>
        </p:nvSpPr>
        <p:spPr>
          <a:xfrm>
            <a:off x="467544" y="1340768"/>
            <a:ext cx="7499350" cy="3483670"/>
          </a:xfrm>
        </p:spPr>
        <p:txBody>
          <a:bodyPr>
            <a:normAutofit fontScale="77500" lnSpcReduction="20000"/>
          </a:bodyPr>
          <a:lstStyle/>
          <a:p>
            <a:pPr eaLnBrk="1" hangingPunct="1">
              <a:defRPr/>
            </a:pPr>
            <a:r>
              <a:rPr lang="fr-FR" b="1" dirty="0" smtClean="0"/>
              <a:t>Luminosité</a:t>
            </a:r>
          </a:p>
          <a:p>
            <a:pPr eaLnBrk="1" hangingPunct="1">
              <a:defRPr/>
            </a:pPr>
            <a:r>
              <a:rPr lang="fr-FR" dirty="0" smtClean="0"/>
              <a:t>Les locaux de répartition, devront disposer d’un éclairage suffisant afin de permettre aux exploitants de réaliser les opérations courantes sans l’aide d’éclairage supplémentaire. </a:t>
            </a:r>
          </a:p>
          <a:p>
            <a:pPr eaLnBrk="1" hangingPunct="1">
              <a:defRPr/>
            </a:pPr>
            <a:r>
              <a:rPr lang="fr-FR" dirty="0" smtClean="0"/>
              <a:t>Selon le standard TIA569-A-6, la luminosité mesurée au niveau de la baie informatique devra être de 500Lux.	</a:t>
            </a:r>
          </a:p>
          <a:p>
            <a:pPr eaLnBrk="1" hangingPunct="1">
              <a:defRPr/>
            </a:pPr>
            <a:endParaRPr lang="fr-FR" dirty="0" smtClean="0"/>
          </a:p>
          <a:p>
            <a:pPr eaLnBrk="1" hangingPunct="1">
              <a:defRPr/>
            </a:pPr>
            <a:r>
              <a:rPr lang="fr-FR" b="1" dirty="0" smtClean="0"/>
              <a:t>Gestion des cordons</a:t>
            </a:r>
          </a:p>
          <a:p>
            <a:pPr eaLnBrk="1" hangingPunct="1">
              <a:defRPr/>
            </a:pPr>
            <a:r>
              <a:rPr lang="fr-FR" dirty="0" smtClean="0"/>
              <a:t>La gestion des cordons devra être facilitée par la présence de guide-fil horizontaux. Ces derniers devront être positionnés et dimensionnés de manière à permettre la gestion de l’ensemble des cordons. </a:t>
            </a:r>
            <a:endParaRPr lang="fr-FR" dirty="0"/>
          </a:p>
        </p:txBody>
      </p:sp>
      <p:pic>
        <p:nvPicPr>
          <p:cNvPr id="40964" name="Picture 2"/>
          <p:cNvPicPr>
            <a:picLocks noChangeAspect="1" noChangeArrowheads="1"/>
          </p:cNvPicPr>
          <p:nvPr/>
        </p:nvPicPr>
        <p:blipFill>
          <a:blip r:embed="rId2" cstate="print"/>
          <a:srcRect/>
          <a:stretch>
            <a:fillRect/>
          </a:stretch>
        </p:blipFill>
        <p:spPr bwMode="auto">
          <a:xfrm>
            <a:off x="2928938" y="5143500"/>
            <a:ext cx="3695700" cy="137160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476" y="274638"/>
            <a:ext cx="7708900" cy="1143000"/>
          </a:xfrm>
        </p:spPr>
        <p:txBody>
          <a:bodyPr>
            <a:normAutofit fontScale="90000"/>
          </a:bodyPr>
          <a:lstStyle/>
          <a:p>
            <a:pPr eaLnBrk="1" hangingPunct="1">
              <a:defRPr/>
            </a:pPr>
            <a:r>
              <a:rPr lang="fr-FR" b="1" dirty="0" smtClean="0"/>
              <a:t>Règles de mise en œuvre des chemins de câble</a:t>
            </a:r>
            <a:br>
              <a:rPr lang="fr-FR" b="1" dirty="0" smtClean="0"/>
            </a:br>
            <a:endParaRPr lang="fr-FR" dirty="0"/>
          </a:p>
        </p:txBody>
      </p:sp>
      <p:sp>
        <p:nvSpPr>
          <p:cNvPr id="41987" name="Espace réservé du contenu 2"/>
          <p:cNvSpPr>
            <a:spLocks noGrp="1"/>
          </p:cNvSpPr>
          <p:nvPr>
            <p:ph sz="quarter" idx="1"/>
          </p:nvPr>
        </p:nvSpPr>
        <p:spPr>
          <a:xfrm>
            <a:off x="241002" y="1447800"/>
            <a:ext cx="7499350" cy="2909888"/>
          </a:xfrm>
        </p:spPr>
        <p:txBody>
          <a:bodyPr/>
          <a:lstStyle/>
          <a:p>
            <a:pPr eaLnBrk="1" hangingPunct="1"/>
            <a:r>
              <a:rPr lang="fr-FR" dirty="0" smtClean="0"/>
              <a:t>Les chemins de câbles, dans le cadre d’une installation neuve, ne devront pas être chargés à plus de 50%. </a:t>
            </a:r>
          </a:p>
        </p:txBody>
      </p:sp>
      <p:pic>
        <p:nvPicPr>
          <p:cNvPr id="41988" name="Picture 2"/>
          <p:cNvPicPr>
            <a:picLocks noChangeAspect="1" noChangeArrowheads="1"/>
          </p:cNvPicPr>
          <p:nvPr/>
        </p:nvPicPr>
        <p:blipFill>
          <a:blip r:embed="rId2" cstate="print"/>
          <a:srcRect/>
          <a:stretch>
            <a:fillRect/>
          </a:stretch>
        </p:blipFill>
        <p:spPr bwMode="auto">
          <a:xfrm>
            <a:off x="2643188" y="3643313"/>
            <a:ext cx="4500562" cy="2928937"/>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44624"/>
            <a:ext cx="8640960" cy="1143000"/>
          </a:xfrm>
        </p:spPr>
        <p:txBody>
          <a:bodyPr>
            <a:normAutofit/>
          </a:bodyPr>
          <a:lstStyle/>
          <a:p>
            <a:pPr eaLnBrk="1" hangingPunct="1">
              <a:defRPr/>
            </a:pPr>
            <a:r>
              <a:rPr lang="fr-FR" b="1" dirty="0" smtClean="0"/>
              <a:t>Règles de mise en œuvre des chemins de câble</a:t>
            </a:r>
            <a:endParaRPr lang="fr-FR" dirty="0"/>
          </a:p>
        </p:txBody>
      </p:sp>
      <p:sp>
        <p:nvSpPr>
          <p:cNvPr id="3" name="Espace réservé du contenu 2"/>
          <p:cNvSpPr>
            <a:spLocks noGrp="1"/>
          </p:cNvSpPr>
          <p:nvPr>
            <p:ph sz="quarter" idx="1"/>
          </p:nvPr>
        </p:nvSpPr>
        <p:spPr>
          <a:xfrm>
            <a:off x="467544" y="1447800"/>
            <a:ext cx="7499350" cy="3052763"/>
          </a:xfrm>
        </p:spPr>
        <p:txBody>
          <a:bodyPr>
            <a:normAutofit fontScale="92500" lnSpcReduction="10000"/>
          </a:bodyPr>
          <a:lstStyle/>
          <a:p>
            <a:pPr eaLnBrk="1" hangingPunct="1">
              <a:defRPr/>
            </a:pPr>
            <a:r>
              <a:rPr lang="fr-FR" sz="2600" dirty="0" smtClean="0"/>
              <a:t>En cas d’utilisation de goulottes pour les distributions capillaires, les règles de remplissage impose que la goulotte en fin d’installation dispose d’un taux de remplissage inférieur à 40%. Ce taux de remplissage pouvant ensuite évoluer dans le cas de rajouts de prises à 60% du volume.</a:t>
            </a:r>
          </a:p>
          <a:p>
            <a:pPr eaLnBrk="1" hangingPunct="1">
              <a:defRPr/>
            </a:pPr>
            <a:r>
              <a:rPr lang="fr-FR" sz="2600" dirty="0" smtClean="0"/>
              <a:t>Le calcul du taux de remplissage sera effectué comme suit :</a:t>
            </a:r>
          </a:p>
          <a:p>
            <a:pPr eaLnBrk="1" hangingPunct="1">
              <a:buFont typeface="Wingdings 2" pitchFamily="18" charset="2"/>
              <a:buNone/>
              <a:defRPr/>
            </a:pPr>
            <a:endParaRPr lang="fr-FR" dirty="0" smtClean="0"/>
          </a:p>
        </p:txBody>
      </p:sp>
      <p:pic>
        <p:nvPicPr>
          <p:cNvPr id="43012" name="Picture 3"/>
          <p:cNvPicPr>
            <a:picLocks noChangeAspect="1" noChangeArrowheads="1"/>
          </p:cNvPicPr>
          <p:nvPr/>
        </p:nvPicPr>
        <p:blipFill>
          <a:blip r:embed="rId2" cstate="print"/>
          <a:srcRect/>
          <a:stretch>
            <a:fillRect/>
          </a:stretch>
        </p:blipFill>
        <p:spPr bwMode="auto">
          <a:xfrm>
            <a:off x="2123728" y="4500563"/>
            <a:ext cx="3429000" cy="590550"/>
          </a:xfrm>
          <a:prstGeom prst="rect">
            <a:avLst/>
          </a:prstGeom>
          <a:noFill/>
          <a:ln w="9525">
            <a:noFill/>
            <a:miter lim="800000"/>
            <a:headEnd/>
            <a:tailEnd/>
          </a:ln>
        </p:spPr>
      </p:pic>
      <p:sp>
        <p:nvSpPr>
          <p:cNvPr id="43013" name="ZoneTexte 5"/>
          <p:cNvSpPr txBox="1">
            <a:spLocks noChangeArrowheads="1"/>
          </p:cNvSpPr>
          <p:nvPr/>
        </p:nvSpPr>
        <p:spPr bwMode="auto">
          <a:xfrm>
            <a:off x="1785938" y="5715000"/>
            <a:ext cx="184150" cy="369888"/>
          </a:xfrm>
          <a:prstGeom prst="rect">
            <a:avLst/>
          </a:prstGeom>
          <a:noFill/>
          <a:ln w="9525">
            <a:noFill/>
            <a:miter lim="800000"/>
            <a:headEnd/>
            <a:tailEnd/>
          </a:ln>
        </p:spPr>
        <p:txBody>
          <a:bodyPr wrap="none">
            <a:spAutoFit/>
          </a:bodyPr>
          <a:lstStyle/>
          <a:p>
            <a:endParaRPr lang="fr-FR"/>
          </a:p>
        </p:txBody>
      </p:sp>
      <p:sp>
        <p:nvSpPr>
          <p:cNvPr id="7" name="Rectangle 6"/>
          <p:cNvSpPr/>
          <p:nvPr/>
        </p:nvSpPr>
        <p:spPr>
          <a:xfrm>
            <a:off x="683568" y="5286375"/>
            <a:ext cx="6929437" cy="830263"/>
          </a:xfrm>
          <a:prstGeom prst="rect">
            <a:avLst/>
          </a:prstGeom>
        </p:spPr>
        <p:txBody>
          <a:bodyPr>
            <a:spAutoFit/>
          </a:bodyPr>
          <a:lstStyle/>
          <a:p>
            <a:pPr marL="365125" indent="-282575">
              <a:lnSpc>
                <a:spcPct val="80000"/>
              </a:lnSpc>
              <a:spcBef>
                <a:spcPts val="600"/>
              </a:spcBef>
              <a:buClr>
                <a:schemeClr val="accent1"/>
              </a:buClr>
              <a:buSzPct val="80000"/>
              <a:buFont typeface="Wingdings 2" pitchFamily="18" charset="2"/>
              <a:buChar char=""/>
              <a:defRPr/>
            </a:pPr>
            <a:r>
              <a:rPr lang="fr-FR" sz="2000" dirty="0">
                <a:latin typeface="+mn-lt"/>
                <a:cs typeface="+mn-cs"/>
              </a:rPr>
              <a:t>Cette limitation a pour objet d’éviter toute déformation de la structure géométrique des câbles, ce qui entraînerait une baisse des performances.</a:t>
            </a:r>
          </a:p>
        </p:txBody>
      </p:sp>
      <p:sp>
        <p:nvSpPr>
          <p:cNvPr id="8" name="Espace réservé du numéro de diapositive 7"/>
          <p:cNvSpPr>
            <a:spLocks noGrp="1"/>
          </p:cNvSpPr>
          <p:nvPr>
            <p:ph type="sldNum" sz="quarter" idx="15"/>
          </p:nvPr>
        </p:nvSpPr>
        <p:spPr/>
        <p:txBody>
          <a:bodyPr/>
          <a:lstStyle/>
          <a:p>
            <a:pPr>
              <a:defRPr/>
            </a:pPr>
            <a:fld id="{73D0DC59-0E8A-4A6C-9CF1-15D8C5099BC7}" type="slidenum">
              <a:rPr lang="fr-FR" smtClean="0"/>
              <a:pPr>
                <a:defRPr/>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27384"/>
            <a:ext cx="7467600" cy="1143000"/>
          </a:xfrm>
        </p:spPr>
        <p:txBody>
          <a:bodyPr>
            <a:normAutofit/>
          </a:bodyPr>
          <a:lstStyle/>
          <a:p>
            <a:pPr eaLnBrk="1" hangingPunct="1">
              <a:defRPr/>
            </a:pPr>
            <a:r>
              <a:rPr lang="fr-FR" b="1" dirty="0" smtClean="0"/>
              <a:t>Rayons de courbure </a:t>
            </a:r>
            <a:br>
              <a:rPr lang="fr-FR" b="1" dirty="0" smtClean="0"/>
            </a:br>
            <a:endParaRPr lang="fr-FR" dirty="0"/>
          </a:p>
        </p:txBody>
      </p:sp>
      <p:sp>
        <p:nvSpPr>
          <p:cNvPr id="3" name="Espace réservé du contenu 2"/>
          <p:cNvSpPr>
            <a:spLocks noGrp="1"/>
          </p:cNvSpPr>
          <p:nvPr>
            <p:ph sz="quarter" idx="1"/>
          </p:nvPr>
        </p:nvSpPr>
        <p:spPr>
          <a:xfrm>
            <a:off x="96986" y="1000125"/>
            <a:ext cx="7499350" cy="2981325"/>
          </a:xfrm>
        </p:spPr>
        <p:txBody>
          <a:bodyPr>
            <a:normAutofit/>
          </a:bodyPr>
          <a:lstStyle/>
          <a:p>
            <a:pPr eaLnBrk="1" hangingPunct="1">
              <a:defRPr/>
            </a:pPr>
            <a:r>
              <a:rPr lang="fr-FR" dirty="0" smtClean="0"/>
              <a:t>Afin de conserver les performances des liaisons, il sera nécessaire de respecter les rayons de courbure des câbles dans l’ensemble des passages. </a:t>
            </a:r>
          </a:p>
          <a:p>
            <a:pPr eaLnBrk="1" hangingPunct="1">
              <a:defRPr/>
            </a:pPr>
            <a:r>
              <a:rPr lang="fr-FR" dirty="0" smtClean="0"/>
              <a:t>Ces rayons de courbure sont donnés en fonction du diamètre extérieur du </a:t>
            </a:r>
            <a:r>
              <a:rPr lang="fr-FR" dirty="0" err="1" smtClean="0"/>
              <a:t>câblece</a:t>
            </a:r>
            <a:r>
              <a:rPr lang="fr-FR" dirty="0" smtClean="0"/>
              <a:t> câble.</a:t>
            </a:r>
            <a:endParaRPr lang="fr-FR" dirty="0"/>
          </a:p>
        </p:txBody>
      </p:sp>
      <p:pic>
        <p:nvPicPr>
          <p:cNvPr id="44036" name="Picture 2"/>
          <p:cNvPicPr>
            <a:picLocks noChangeAspect="1" noChangeArrowheads="1"/>
          </p:cNvPicPr>
          <p:nvPr/>
        </p:nvPicPr>
        <p:blipFill>
          <a:blip r:embed="rId2" cstate="print"/>
          <a:srcRect/>
          <a:stretch>
            <a:fillRect/>
          </a:stretch>
        </p:blipFill>
        <p:spPr bwMode="auto">
          <a:xfrm>
            <a:off x="2857500" y="3500438"/>
            <a:ext cx="4714875" cy="3357562"/>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107504" y="-99392"/>
            <a:ext cx="7467600" cy="1143000"/>
          </a:xfrm>
        </p:spPr>
        <p:txBody>
          <a:bodyPr/>
          <a:lstStyle/>
          <a:p>
            <a:pPr>
              <a:defRPr/>
            </a:pPr>
            <a:r>
              <a:rPr lang="fr-FR" dirty="0"/>
              <a:t>Les règles d’ingénierie </a:t>
            </a:r>
          </a:p>
        </p:txBody>
      </p:sp>
      <p:sp>
        <p:nvSpPr>
          <p:cNvPr id="45059" name="Rectangle 3"/>
          <p:cNvSpPr>
            <a:spLocks noGrp="1" noChangeArrowheads="1"/>
          </p:cNvSpPr>
          <p:nvPr>
            <p:ph sz="quarter" idx="1"/>
          </p:nvPr>
        </p:nvSpPr>
        <p:spPr/>
        <p:txBody>
          <a:bodyPr/>
          <a:lstStyle/>
          <a:p>
            <a:r>
              <a:rPr lang="fr-FR" sz="2000" smtClean="0"/>
              <a:t>Prévoir 30 à 50 % de prise en plus du besoin, les prises en attente permettent la flexibilité.</a:t>
            </a:r>
          </a:p>
          <a:p>
            <a:endParaRPr lang="fr-FR" sz="2000" smtClean="0"/>
          </a:p>
          <a:p>
            <a:endParaRPr lang="fr-FR" sz="2000" smtClean="0"/>
          </a:p>
          <a:p>
            <a:r>
              <a:rPr lang="fr-FR" sz="2000" smtClean="0"/>
              <a:t>Densité des postes de travail : pour 1 poste de travail:</a:t>
            </a:r>
            <a:endParaRPr lang="fr-FR" sz="2000" baseline="30000" smtClean="0"/>
          </a:p>
          <a:p>
            <a:pPr lvl="1"/>
            <a:r>
              <a:rPr lang="fr-FR" sz="1800" smtClean="0"/>
              <a:t>2 prises RJ45</a:t>
            </a:r>
          </a:p>
          <a:p>
            <a:pPr lvl="1"/>
            <a:r>
              <a:rPr lang="fr-FR" sz="1800" smtClean="0"/>
              <a:t>3 à 4 prises monophasées 220V</a:t>
            </a:r>
          </a:p>
          <a:p>
            <a:r>
              <a:rPr lang="fr-FR" sz="2000" smtClean="0"/>
              <a:t>1 répartiteur = 200 prises RJ45 maximum</a:t>
            </a:r>
          </a:p>
        </p:txBody>
      </p:sp>
      <p:pic>
        <p:nvPicPr>
          <p:cNvPr id="45060" name="Picture 4"/>
          <p:cNvPicPr>
            <a:picLocks noChangeAspect="1" noChangeArrowheads="1"/>
          </p:cNvPicPr>
          <p:nvPr/>
        </p:nvPicPr>
        <p:blipFill>
          <a:blip r:embed="rId2" cstate="print"/>
          <a:srcRect/>
          <a:stretch>
            <a:fillRect/>
          </a:stretch>
        </p:blipFill>
        <p:spPr bwMode="auto">
          <a:xfrm>
            <a:off x="2000250" y="2286000"/>
            <a:ext cx="5268913" cy="663575"/>
          </a:xfrm>
          <a:prstGeom prst="rect">
            <a:avLst/>
          </a:prstGeom>
          <a:noFill/>
          <a:ln w="12700">
            <a:noFill/>
            <a:miter lim="800000"/>
            <a:headEnd/>
            <a:tailEnd/>
          </a:ln>
        </p:spPr>
      </p:pic>
      <p:pic>
        <p:nvPicPr>
          <p:cNvPr id="45061" name="Picture 5"/>
          <p:cNvPicPr>
            <a:picLocks noChangeAspect="1" noChangeArrowheads="1"/>
          </p:cNvPicPr>
          <p:nvPr/>
        </p:nvPicPr>
        <p:blipFill>
          <a:blip r:embed="rId3" cstate="print"/>
          <a:srcRect/>
          <a:stretch>
            <a:fillRect/>
          </a:stretch>
        </p:blipFill>
        <p:spPr bwMode="auto">
          <a:xfrm>
            <a:off x="2357438" y="4786313"/>
            <a:ext cx="5521325" cy="1327150"/>
          </a:xfrm>
          <a:prstGeom prst="rect">
            <a:avLst/>
          </a:prstGeom>
          <a:noFill/>
          <a:ln w="12700">
            <a:noFill/>
            <a:miter lim="800000"/>
            <a:headEnd/>
            <a:tailEnd/>
          </a:ln>
        </p:spPr>
      </p:pic>
      <p:sp>
        <p:nvSpPr>
          <p:cNvPr id="6" name="Espace réservé du numéro de diapositive 5"/>
          <p:cNvSpPr>
            <a:spLocks noGrp="1"/>
          </p:cNvSpPr>
          <p:nvPr>
            <p:ph type="sldNum" sz="quarter" idx="15"/>
          </p:nvPr>
        </p:nvSpPr>
        <p:spPr/>
        <p:txBody>
          <a:bodyPr/>
          <a:lstStyle/>
          <a:p>
            <a:pPr>
              <a:defRPr/>
            </a:pPr>
            <a:fld id="{73D0DC59-0E8A-4A6C-9CF1-15D8C5099BC7}" type="slidenum">
              <a:rPr lang="fr-FR" smtClean="0"/>
              <a:pPr>
                <a:defRPr/>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79512" y="-243408"/>
            <a:ext cx="7467600" cy="1143000"/>
          </a:xfrm>
        </p:spPr>
        <p:txBody>
          <a:bodyPr/>
          <a:lstStyle/>
          <a:p>
            <a:pPr>
              <a:defRPr/>
            </a:pPr>
            <a:r>
              <a:rPr lang="fr-FR" dirty="0"/>
              <a:t>Les règles d’ingénierie</a:t>
            </a:r>
          </a:p>
        </p:txBody>
      </p:sp>
      <p:sp>
        <p:nvSpPr>
          <p:cNvPr id="46083" name="Rectangle 3"/>
          <p:cNvSpPr>
            <a:spLocks noGrp="1" noChangeArrowheads="1"/>
          </p:cNvSpPr>
          <p:nvPr>
            <p:ph sz="quarter" idx="1"/>
          </p:nvPr>
        </p:nvSpPr>
        <p:spPr>
          <a:xfrm>
            <a:off x="395536" y="1504950"/>
            <a:ext cx="4583112" cy="4613275"/>
          </a:xfrm>
        </p:spPr>
        <p:txBody>
          <a:bodyPr/>
          <a:lstStyle/>
          <a:p>
            <a:r>
              <a:rPr lang="fr-FR" sz="2000" dirty="0" smtClean="0"/>
              <a:t>Séparation courants forts / courants faibles d’au moins 5cm.</a:t>
            </a:r>
          </a:p>
          <a:p>
            <a:r>
              <a:rPr lang="fr-FR" sz="2000" dirty="0" smtClean="0"/>
              <a:t>mise à la terre équipotentielle des masses des sous-répartiteurs et des répartiteurs généraux .</a:t>
            </a:r>
          </a:p>
          <a:p>
            <a:endParaRPr lang="fr-FR" sz="2000" dirty="0" smtClean="0"/>
          </a:p>
          <a:p>
            <a:r>
              <a:rPr lang="fr-FR" sz="2000" dirty="0" smtClean="0"/>
              <a:t>en environnement perturbé ou non contrôlé, privilégier la solution FTP et les RJ45 blindées</a:t>
            </a:r>
          </a:p>
          <a:p>
            <a:endParaRPr lang="fr-FR" sz="2000" dirty="0" smtClean="0"/>
          </a:p>
          <a:p>
            <a:endParaRPr lang="fr-FR" sz="2000" dirty="0" smtClean="0"/>
          </a:p>
          <a:p>
            <a:endParaRPr lang="fr-FR" sz="2000" dirty="0" smtClean="0"/>
          </a:p>
          <a:p>
            <a:endParaRPr lang="fr-FR" sz="2000" dirty="0" smtClean="0"/>
          </a:p>
          <a:p>
            <a:endParaRPr lang="fr-FR" sz="2000" dirty="0" smtClean="0"/>
          </a:p>
          <a:p>
            <a:endParaRPr lang="fr-FR" sz="2000" dirty="0" smtClean="0"/>
          </a:p>
        </p:txBody>
      </p:sp>
      <p:pic>
        <p:nvPicPr>
          <p:cNvPr id="46084" name="Picture 4"/>
          <p:cNvPicPr>
            <a:picLocks noChangeAspect="1" noChangeArrowheads="1"/>
          </p:cNvPicPr>
          <p:nvPr/>
        </p:nvPicPr>
        <p:blipFill>
          <a:blip r:embed="rId2" cstate="print"/>
          <a:srcRect/>
          <a:stretch>
            <a:fillRect/>
          </a:stretch>
        </p:blipFill>
        <p:spPr bwMode="auto">
          <a:xfrm>
            <a:off x="5796136" y="1676400"/>
            <a:ext cx="2224087" cy="898525"/>
          </a:xfrm>
          <a:prstGeom prst="rect">
            <a:avLst/>
          </a:prstGeom>
          <a:noFill/>
          <a:ln w="12700">
            <a:noFill/>
            <a:miter lim="800000"/>
            <a:headEnd/>
            <a:tailEnd/>
          </a:ln>
        </p:spPr>
      </p:pic>
      <p:pic>
        <p:nvPicPr>
          <p:cNvPr id="46085" name="Picture 5"/>
          <p:cNvPicPr>
            <a:picLocks noChangeAspect="1" noChangeArrowheads="1"/>
          </p:cNvPicPr>
          <p:nvPr/>
        </p:nvPicPr>
        <p:blipFill>
          <a:blip r:embed="rId3" cstate="print"/>
          <a:srcRect/>
          <a:stretch>
            <a:fillRect/>
          </a:stretch>
        </p:blipFill>
        <p:spPr bwMode="auto">
          <a:xfrm>
            <a:off x="6039023" y="2743200"/>
            <a:ext cx="1444625" cy="3414713"/>
          </a:xfrm>
          <a:prstGeom prst="rect">
            <a:avLst/>
          </a:prstGeom>
          <a:noFill/>
          <a:ln w="12700">
            <a:noFill/>
            <a:miter lim="800000"/>
            <a:headEnd/>
            <a:tailEnd/>
          </a:ln>
        </p:spPr>
      </p:pic>
      <p:sp>
        <p:nvSpPr>
          <p:cNvPr id="6" name="Espace réservé du numéro de diapositive 5"/>
          <p:cNvSpPr>
            <a:spLocks noGrp="1"/>
          </p:cNvSpPr>
          <p:nvPr>
            <p:ph type="sldNum" sz="quarter" idx="15"/>
          </p:nvPr>
        </p:nvSpPr>
        <p:spPr/>
        <p:txBody>
          <a:bodyPr/>
          <a:lstStyle/>
          <a:p>
            <a:pPr>
              <a:defRPr/>
            </a:pPr>
            <a:fld id="{73D0DC59-0E8A-4A6C-9CF1-15D8C5099BC7}" type="slidenum">
              <a:rPr lang="fr-FR" smtClean="0"/>
              <a:pPr>
                <a:defRPr/>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eaLnBrk="1" fontAlgn="auto" hangingPunct="1">
              <a:spcAft>
                <a:spcPts val="0"/>
              </a:spcAft>
              <a:defRPr/>
            </a:pPr>
            <a:r>
              <a:rPr lang="fr-FR" b="1" dirty="0" smtClean="0">
                <a:solidFill>
                  <a:schemeClr val="tx2">
                    <a:satMod val="130000"/>
                  </a:schemeClr>
                </a:solidFill>
              </a:rPr>
              <a:t>Les supports de transmission</a:t>
            </a:r>
            <a:br>
              <a:rPr lang="fr-FR" b="1" dirty="0" smtClean="0">
                <a:solidFill>
                  <a:schemeClr val="tx2">
                    <a:satMod val="130000"/>
                  </a:schemeClr>
                </a:solidFill>
              </a:rPr>
            </a:br>
            <a:endParaRPr lang="fr-FR" dirty="0">
              <a:solidFill>
                <a:schemeClr val="tx2">
                  <a:satMod val="130000"/>
                </a:schemeClr>
              </a:solidFill>
            </a:endParaRPr>
          </a:p>
        </p:txBody>
      </p:sp>
      <p:sp>
        <p:nvSpPr>
          <p:cNvPr id="15363" name="Espace réservé du contenu 2"/>
          <p:cNvSpPr>
            <a:spLocks noGrp="1"/>
          </p:cNvSpPr>
          <p:nvPr>
            <p:ph sz="quarter" idx="1"/>
          </p:nvPr>
        </p:nvSpPr>
        <p:spPr>
          <a:xfrm>
            <a:off x="103460" y="1447800"/>
            <a:ext cx="8356972" cy="1409700"/>
          </a:xfrm>
        </p:spPr>
        <p:txBody>
          <a:bodyPr/>
          <a:lstStyle/>
          <a:p>
            <a:pPr eaLnBrk="1" hangingPunct="1"/>
            <a:r>
              <a:rPr lang="fr-FR" dirty="0" smtClean="0"/>
              <a:t>Il existe plusieurs supports de transmission pour les réseaux informatiques :</a:t>
            </a:r>
          </a:p>
        </p:txBody>
      </p:sp>
      <p:pic>
        <p:nvPicPr>
          <p:cNvPr id="15364" name="Picture 2"/>
          <p:cNvPicPr>
            <a:picLocks noChangeAspect="1" noChangeArrowheads="1"/>
          </p:cNvPicPr>
          <p:nvPr/>
        </p:nvPicPr>
        <p:blipFill>
          <a:blip r:embed="rId2" cstate="print"/>
          <a:srcRect/>
          <a:stretch>
            <a:fillRect/>
          </a:stretch>
        </p:blipFill>
        <p:spPr bwMode="auto">
          <a:xfrm>
            <a:off x="946943" y="2643188"/>
            <a:ext cx="5929313" cy="3929062"/>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251520" y="-171400"/>
            <a:ext cx="7467600" cy="1143000"/>
          </a:xfrm>
        </p:spPr>
        <p:txBody>
          <a:bodyPr/>
          <a:lstStyle/>
          <a:p>
            <a:pPr>
              <a:defRPr/>
            </a:pPr>
            <a:r>
              <a:rPr lang="fr-FR" dirty="0"/>
              <a:t>Les règles d’ingénierie</a:t>
            </a:r>
          </a:p>
        </p:txBody>
      </p:sp>
      <p:sp>
        <p:nvSpPr>
          <p:cNvPr id="47107" name="Rectangle 3"/>
          <p:cNvSpPr>
            <a:spLocks noGrp="1" noChangeArrowheads="1"/>
          </p:cNvSpPr>
          <p:nvPr>
            <p:ph sz="quarter" idx="1"/>
          </p:nvPr>
        </p:nvSpPr>
        <p:spPr/>
        <p:txBody>
          <a:bodyPr/>
          <a:lstStyle/>
          <a:p>
            <a:r>
              <a:rPr lang="fr-FR" sz="2000" smtClean="0"/>
              <a:t>Le repérage est très utile et doit être fait de la manière la plus précise possible car il permet de gérer facilement l’ensemble de l’installation.</a:t>
            </a:r>
          </a:p>
          <a:p>
            <a:endParaRPr lang="fr-FR" sz="2000" smtClean="0"/>
          </a:p>
          <a:p>
            <a:endParaRPr lang="fr-FR" sz="2000" smtClean="0"/>
          </a:p>
          <a:p>
            <a:pPr lvl="1"/>
            <a:endParaRPr lang="fr-FR" sz="1800" smtClean="0"/>
          </a:p>
          <a:p>
            <a:r>
              <a:rPr lang="fr-FR" sz="2000" smtClean="0"/>
              <a:t>Aérer les répartiteurs pour faciliter l ’accès</a:t>
            </a:r>
          </a:p>
          <a:p>
            <a:pPr lvl="1"/>
            <a:r>
              <a:rPr lang="fr-FR" sz="1800" smtClean="0"/>
              <a:t>bandeaux passe-câbles</a:t>
            </a:r>
          </a:p>
          <a:p>
            <a:pPr lvl="1"/>
            <a:r>
              <a:rPr lang="fr-FR" sz="1800" smtClean="0"/>
              <a:t>goulottes</a:t>
            </a:r>
          </a:p>
          <a:p>
            <a:pPr lvl="2">
              <a:buFont typeface="Wingdings" pitchFamily="2" charset="2"/>
              <a:buChar char="§"/>
            </a:pPr>
            <a:endParaRPr lang="fr-FR" sz="1600" smtClean="0"/>
          </a:p>
          <a:p>
            <a:pPr>
              <a:buFont typeface="Wingdings" pitchFamily="2" charset="2"/>
              <a:buChar char="§"/>
            </a:pPr>
            <a:endParaRPr lang="fr-FR" sz="2000" smtClean="0"/>
          </a:p>
        </p:txBody>
      </p:sp>
      <p:pic>
        <p:nvPicPr>
          <p:cNvPr id="47108" name="Picture 4"/>
          <p:cNvPicPr>
            <a:picLocks noChangeAspect="1" noChangeArrowheads="1"/>
          </p:cNvPicPr>
          <p:nvPr/>
        </p:nvPicPr>
        <p:blipFill>
          <a:blip r:embed="rId2" cstate="print"/>
          <a:srcRect/>
          <a:stretch>
            <a:fillRect/>
          </a:stretch>
        </p:blipFill>
        <p:spPr bwMode="auto">
          <a:xfrm>
            <a:off x="5000625" y="2209800"/>
            <a:ext cx="2733675" cy="933450"/>
          </a:xfrm>
          <a:prstGeom prst="rect">
            <a:avLst/>
          </a:prstGeom>
          <a:noFill/>
          <a:ln w="12700">
            <a:noFill/>
            <a:miter lim="800000"/>
            <a:headEnd/>
            <a:tailEnd/>
          </a:ln>
        </p:spPr>
      </p:pic>
      <p:pic>
        <p:nvPicPr>
          <p:cNvPr id="47109" name="Picture 5"/>
          <p:cNvPicPr>
            <a:picLocks noChangeAspect="1" noChangeArrowheads="1"/>
          </p:cNvPicPr>
          <p:nvPr/>
        </p:nvPicPr>
        <p:blipFill>
          <a:blip r:embed="rId3" cstate="print"/>
          <a:srcRect/>
          <a:stretch>
            <a:fillRect/>
          </a:stretch>
        </p:blipFill>
        <p:spPr bwMode="auto">
          <a:xfrm>
            <a:off x="5429250" y="4071938"/>
            <a:ext cx="3000375" cy="2592387"/>
          </a:xfrm>
          <a:prstGeom prst="rect">
            <a:avLst/>
          </a:prstGeom>
          <a:noFill/>
          <a:ln w="12700">
            <a:noFill/>
            <a:miter lim="800000"/>
            <a:headEnd/>
            <a:tailEnd/>
          </a:ln>
        </p:spPr>
      </p:pic>
      <p:sp>
        <p:nvSpPr>
          <p:cNvPr id="6" name="Espace réservé du numéro de diapositive 5"/>
          <p:cNvSpPr>
            <a:spLocks noGrp="1"/>
          </p:cNvSpPr>
          <p:nvPr>
            <p:ph type="sldNum" sz="quarter" idx="15"/>
          </p:nvPr>
        </p:nvSpPr>
        <p:spPr/>
        <p:txBody>
          <a:bodyPr/>
          <a:lstStyle/>
          <a:p>
            <a:pPr>
              <a:defRPr/>
            </a:pPr>
            <a:fld id="{73D0DC59-0E8A-4A6C-9CF1-15D8C5099BC7}" type="slidenum">
              <a:rPr lang="fr-FR" smtClean="0"/>
              <a:pPr>
                <a:defRPr/>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fr-FR"/>
              <a:t>Les règles d’ingénierie</a:t>
            </a:r>
          </a:p>
        </p:txBody>
      </p:sp>
      <p:sp>
        <p:nvSpPr>
          <p:cNvPr id="48131" name="Rectangle 3"/>
          <p:cNvSpPr>
            <a:spLocks noGrp="1" noChangeArrowheads="1"/>
          </p:cNvSpPr>
          <p:nvPr>
            <p:ph sz="quarter" idx="1"/>
          </p:nvPr>
        </p:nvSpPr>
        <p:spPr/>
        <p:txBody>
          <a:bodyPr/>
          <a:lstStyle/>
          <a:p>
            <a:r>
              <a:rPr lang="fr-FR" sz="2400" smtClean="0"/>
              <a:t>Concevoir des câblages courts</a:t>
            </a:r>
          </a:p>
          <a:p>
            <a:pPr lvl="1"/>
            <a:r>
              <a:rPr lang="fr-FR" sz="2000" smtClean="0"/>
              <a:t>2 répartiteurs de 100 prises au lieu d ’un de 200 prises</a:t>
            </a:r>
          </a:p>
          <a:p>
            <a:pPr lvl="2"/>
            <a:r>
              <a:rPr lang="fr-FR" sz="1800" smtClean="0"/>
              <a:t>gain de main d ’œuvre et de câble : -35%</a:t>
            </a:r>
          </a:p>
          <a:p>
            <a:pPr lvl="2"/>
            <a:r>
              <a:rPr lang="fr-FR" sz="1800" smtClean="0"/>
              <a:t>gain de performance en fonctionnement : + 50%</a:t>
            </a:r>
          </a:p>
          <a:p>
            <a:pPr lvl="1"/>
            <a:endParaRPr lang="fr-FR" sz="2000" smtClean="0"/>
          </a:p>
          <a:p>
            <a:pPr lvl="1"/>
            <a:endParaRPr lang="fr-FR" sz="2000" smtClean="0"/>
          </a:p>
          <a:p>
            <a:pPr lvl="1"/>
            <a:endParaRPr lang="fr-FR" sz="2000" smtClean="0"/>
          </a:p>
          <a:p>
            <a:r>
              <a:rPr lang="fr-FR" sz="2400" smtClean="0"/>
              <a:t>Pour dérouler les câbles</a:t>
            </a:r>
          </a:p>
          <a:p>
            <a:pPr lvl="1"/>
            <a:r>
              <a:rPr lang="fr-FR" sz="2000" smtClean="0"/>
              <a:t>utiliser un dérouleur de câble</a:t>
            </a:r>
          </a:p>
          <a:p>
            <a:pPr lvl="1"/>
            <a:r>
              <a:rPr lang="fr-FR" sz="2000" smtClean="0"/>
              <a:t>ne pas plier</a:t>
            </a:r>
          </a:p>
          <a:p>
            <a:pPr lvl="1"/>
            <a:r>
              <a:rPr lang="fr-FR" sz="2000" smtClean="0"/>
              <a:t>ne pas serrer sous collier</a:t>
            </a:r>
          </a:p>
          <a:p>
            <a:pPr lvl="1"/>
            <a:r>
              <a:rPr lang="fr-FR" sz="2000" smtClean="0"/>
              <a:t>rayon de pliage &gt; 6 fois diamètre du câble</a:t>
            </a:r>
          </a:p>
        </p:txBody>
      </p:sp>
      <p:pic>
        <p:nvPicPr>
          <p:cNvPr id="48132" name="Picture 4"/>
          <p:cNvPicPr>
            <a:picLocks noChangeAspect="1" noChangeArrowheads="1"/>
          </p:cNvPicPr>
          <p:nvPr/>
        </p:nvPicPr>
        <p:blipFill>
          <a:blip r:embed="rId2" cstate="print"/>
          <a:srcRect/>
          <a:stretch>
            <a:fillRect/>
          </a:stretch>
        </p:blipFill>
        <p:spPr bwMode="auto">
          <a:xfrm>
            <a:off x="2428875" y="3143250"/>
            <a:ext cx="2286000" cy="1000125"/>
          </a:xfrm>
          <a:prstGeom prst="rect">
            <a:avLst/>
          </a:prstGeom>
          <a:noFill/>
          <a:ln w="12700">
            <a:noFill/>
            <a:miter lim="800000"/>
            <a:headEnd/>
            <a:tailEnd/>
          </a:ln>
        </p:spPr>
      </p:pic>
      <p:pic>
        <p:nvPicPr>
          <p:cNvPr id="48133" name="Picture 5"/>
          <p:cNvPicPr>
            <a:picLocks noChangeAspect="1" noChangeArrowheads="1"/>
          </p:cNvPicPr>
          <p:nvPr/>
        </p:nvPicPr>
        <p:blipFill>
          <a:blip r:embed="rId3" cstate="print"/>
          <a:srcRect/>
          <a:stretch>
            <a:fillRect/>
          </a:stretch>
        </p:blipFill>
        <p:spPr bwMode="auto">
          <a:xfrm>
            <a:off x="5643563" y="3214688"/>
            <a:ext cx="2471737" cy="1000125"/>
          </a:xfrm>
          <a:prstGeom prst="rect">
            <a:avLst/>
          </a:prstGeom>
          <a:noFill/>
          <a:ln w="12700">
            <a:noFill/>
            <a:miter lim="800000"/>
            <a:headEnd/>
            <a:tailEnd/>
          </a:ln>
        </p:spPr>
      </p:pic>
      <p:pic>
        <p:nvPicPr>
          <p:cNvPr id="48134" name="Picture 6"/>
          <p:cNvPicPr>
            <a:picLocks noChangeAspect="1" noChangeArrowheads="1"/>
          </p:cNvPicPr>
          <p:nvPr/>
        </p:nvPicPr>
        <p:blipFill>
          <a:blip r:embed="rId4" cstate="print"/>
          <a:srcRect/>
          <a:stretch>
            <a:fillRect/>
          </a:stretch>
        </p:blipFill>
        <p:spPr bwMode="auto">
          <a:xfrm>
            <a:off x="6786563" y="4572000"/>
            <a:ext cx="2152650" cy="1976438"/>
          </a:xfrm>
          <a:prstGeom prst="rect">
            <a:avLst/>
          </a:prstGeom>
          <a:noFill/>
          <a:ln w="12700">
            <a:noFill/>
            <a:miter lim="800000"/>
            <a:headEnd/>
            <a:tailEnd/>
          </a:ln>
        </p:spPr>
      </p:pic>
      <p:sp>
        <p:nvSpPr>
          <p:cNvPr id="7" name="Espace réservé du numéro de diapositive 6"/>
          <p:cNvSpPr>
            <a:spLocks noGrp="1"/>
          </p:cNvSpPr>
          <p:nvPr>
            <p:ph type="sldNum" sz="quarter" idx="15"/>
          </p:nvPr>
        </p:nvSpPr>
        <p:spPr/>
        <p:txBody>
          <a:bodyPr/>
          <a:lstStyle/>
          <a:p>
            <a:pPr>
              <a:defRPr/>
            </a:pPr>
            <a:fld id="{73D0DC59-0E8A-4A6C-9CF1-15D8C5099BC7}" type="slidenum">
              <a:rPr lang="fr-FR" smtClean="0"/>
              <a:pPr>
                <a:defRPr/>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179512" y="-243408"/>
            <a:ext cx="7467600" cy="1143000"/>
          </a:xfrm>
        </p:spPr>
        <p:txBody>
          <a:bodyPr/>
          <a:lstStyle/>
          <a:p>
            <a:pPr>
              <a:defRPr/>
            </a:pPr>
            <a:r>
              <a:rPr lang="fr-FR" dirty="0"/>
              <a:t>Les règles d’ingénierie</a:t>
            </a:r>
          </a:p>
        </p:txBody>
      </p:sp>
      <p:sp>
        <p:nvSpPr>
          <p:cNvPr id="49155" name="Rectangle 3"/>
          <p:cNvSpPr>
            <a:spLocks noGrp="1" noChangeArrowheads="1"/>
          </p:cNvSpPr>
          <p:nvPr>
            <p:ph sz="quarter" idx="1"/>
          </p:nvPr>
        </p:nvSpPr>
        <p:spPr/>
        <p:txBody>
          <a:bodyPr/>
          <a:lstStyle/>
          <a:p>
            <a:r>
              <a:rPr lang="fr-FR" dirty="0" smtClean="0"/>
              <a:t>Dimensionner l’armoire en fonction du nombre de prises RJ45 prévues (et nombre de U)</a:t>
            </a:r>
          </a:p>
          <a:p>
            <a:endParaRPr lang="fr-FR" dirty="0" smtClean="0"/>
          </a:p>
          <a:p>
            <a:r>
              <a:rPr lang="fr-FR" dirty="0" smtClean="0"/>
              <a:t>aérer les équipements</a:t>
            </a:r>
          </a:p>
          <a:p>
            <a:endParaRPr lang="fr-FR" dirty="0" smtClean="0"/>
          </a:p>
          <a:p>
            <a:r>
              <a:rPr lang="fr-FR" dirty="0" smtClean="0"/>
              <a:t>prévoir de la réserve</a:t>
            </a:r>
          </a:p>
        </p:txBody>
      </p:sp>
      <p:pic>
        <p:nvPicPr>
          <p:cNvPr id="49156" name="Picture 4"/>
          <p:cNvPicPr>
            <a:picLocks noChangeAspect="1" noChangeArrowheads="1"/>
          </p:cNvPicPr>
          <p:nvPr/>
        </p:nvPicPr>
        <p:blipFill>
          <a:blip r:embed="rId2" cstate="print"/>
          <a:srcRect/>
          <a:stretch>
            <a:fillRect/>
          </a:stretch>
        </p:blipFill>
        <p:spPr bwMode="auto">
          <a:xfrm>
            <a:off x="5905500" y="3140968"/>
            <a:ext cx="2766416" cy="3717032"/>
          </a:xfrm>
          <a:prstGeom prst="rect">
            <a:avLst/>
          </a:prstGeom>
          <a:noFill/>
          <a:ln w="12700">
            <a:noFill/>
            <a:miter lim="800000"/>
            <a:headEnd/>
            <a:tailEnd/>
          </a:ln>
        </p:spPr>
      </p:pic>
      <p:pic>
        <p:nvPicPr>
          <p:cNvPr id="49157" name="Picture 5"/>
          <p:cNvPicPr>
            <a:picLocks noChangeAspect="1" noChangeArrowheads="1"/>
          </p:cNvPicPr>
          <p:nvPr/>
        </p:nvPicPr>
        <p:blipFill>
          <a:blip r:embed="rId3" cstate="print"/>
          <a:srcRect/>
          <a:stretch>
            <a:fillRect/>
          </a:stretch>
        </p:blipFill>
        <p:spPr bwMode="auto">
          <a:xfrm>
            <a:off x="2143125" y="4886325"/>
            <a:ext cx="2049463" cy="1971675"/>
          </a:xfrm>
          <a:prstGeom prst="rect">
            <a:avLst/>
          </a:prstGeom>
          <a:noFill/>
          <a:ln w="12700">
            <a:noFill/>
            <a:miter lim="800000"/>
            <a:headEnd/>
            <a:tailEnd/>
          </a:ln>
        </p:spPr>
      </p:pic>
      <p:sp>
        <p:nvSpPr>
          <p:cNvPr id="6" name="Espace réservé du numéro de diapositive 5"/>
          <p:cNvSpPr>
            <a:spLocks noGrp="1"/>
          </p:cNvSpPr>
          <p:nvPr>
            <p:ph type="sldNum" sz="quarter" idx="15"/>
          </p:nvPr>
        </p:nvSpPr>
        <p:spPr/>
        <p:txBody>
          <a:bodyPr/>
          <a:lstStyle/>
          <a:p>
            <a:pPr>
              <a:defRPr/>
            </a:pPr>
            <a:fld id="{73D0DC59-0E8A-4A6C-9CF1-15D8C5099BC7}" type="slidenum">
              <a:rPr lang="fr-FR" smtClean="0"/>
              <a:pPr>
                <a:defRPr/>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79512" y="-315416"/>
            <a:ext cx="7467600" cy="1143000"/>
          </a:xfrm>
        </p:spPr>
        <p:txBody>
          <a:bodyPr/>
          <a:lstStyle/>
          <a:p>
            <a:pPr>
              <a:defRPr/>
            </a:pPr>
            <a:r>
              <a:rPr lang="fr-FR" dirty="0"/>
              <a:t>Les règles d’ingénierie</a:t>
            </a:r>
          </a:p>
        </p:txBody>
      </p:sp>
      <p:sp>
        <p:nvSpPr>
          <p:cNvPr id="50179" name="Rectangle 3"/>
          <p:cNvSpPr>
            <a:spLocks noGrp="1" noChangeArrowheads="1"/>
          </p:cNvSpPr>
          <p:nvPr>
            <p:ph sz="quarter" idx="1"/>
          </p:nvPr>
        </p:nvSpPr>
        <p:spPr/>
        <p:txBody>
          <a:bodyPr/>
          <a:lstStyle/>
          <a:p>
            <a:r>
              <a:rPr lang="fr-FR" smtClean="0"/>
              <a:t>Câblage par le plafond</a:t>
            </a:r>
          </a:p>
        </p:txBody>
      </p:sp>
      <p:pic>
        <p:nvPicPr>
          <p:cNvPr id="50180" name="Picture 5"/>
          <p:cNvPicPr>
            <a:picLocks noChangeAspect="1" noChangeArrowheads="1"/>
          </p:cNvPicPr>
          <p:nvPr/>
        </p:nvPicPr>
        <p:blipFill>
          <a:blip r:embed="rId2" cstate="print"/>
          <a:srcRect/>
          <a:stretch>
            <a:fillRect/>
          </a:stretch>
        </p:blipFill>
        <p:spPr bwMode="auto">
          <a:xfrm>
            <a:off x="1285875" y="2214563"/>
            <a:ext cx="7316788" cy="4379912"/>
          </a:xfrm>
          <a:prstGeom prst="rect">
            <a:avLst/>
          </a:prstGeom>
          <a:noFill/>
          <a:ln w="12700">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79512" y="-387424"/>
            <a:ext cx="7467600" cy="1143000"/>
          </a:xfrm>
        </p:spPr>
        <p:txBody>
          <a:bodyPr/>
          <a:lstStyle/>
          <a:p>
            <a:pPr>
              <a:defRPr/>
            </a:pPr>
            <a:r>
              <a:rPr lang="fr-FR" dirty="0"/>
              <a:t>Les règles d’ingénierie</a:t>
            </a:r>
          </a:p>
        </p:txBody>
      </p:sp>
      <p:sp>
        <p:nvSpPr>
          <p:cNvPr id="51203" name="Rectangle 3"/>
          <p:cNvSpPr>
            <a:spLocks noGrp="1" noChangeArrowheads="1"/>
          </p:cNvSpPr>
          <p:nvPr>
            <p:ph sz="quarter" idx="1"/>
          </p:nvPr>
        </p:nvSpPr>
        <p:spPr/>
        <p:txBody>
          <a:bodyPr/>
          <a:lstStyle/>
          <a:p>
            <a:r>
              <a:rPr lang="fr-FR" smtClean="0"/>
              <a:t>Câblage mixte de l ’installation</a:t>
            </a:r>
          </a:p>
        </p:txBody>
      </p:sp>
      <p:pic>
        <p:nvPicPr>
          <p:cNvPr id="51204" name="Picture 4"/>
          <p:cNvPicPr>
            <a:picLocks noChangeAspect="1" noChangeArrowheads="1"/>
          </p:cNvPicPr>
          <p:nvPr/>
        </p:nvPicPr>
        <p:blipFill>
          <a:blip r:embed="rId2" cstate="print"/>
          <a:srcRect/>
          <a:stretch>
            <a:fillRect/>
          </a:stretch>
        </p:blipFill>
        <p:spPr bwMode="auto">
          <a:xfrm>
            <a:off x="1214438" y="2357438"/>
            <a:ext cx="7372350" cy="4067175"/>
          </a:xfrm>
          <a:prstGeom prst="rect">
            <a:avLst/>
          </a:prstGeom>
          <a:noFill/>
          <a:ln w="12700">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251520" y="-243408"/>
            <a:ext cx="7467600" cy="1143000"/>
          </a:xfrm>
        </p:spPr>
        <p:txBody>
          <a:bodyPr/>
          <a:lstStyle/>
          <a:p>
            <a:pPr>
              <a:defRPr/>
            </a:pPr>
            <a:r>
              <a:rPr lang="fr-FR" dirty="0"/>
              <a:t>Les règles d’ingénierie</a:t>
            </a:r>
          </a:p>
        </p:txBody>
      </p:sp>
      <p:sp>
        <p:nvSpPr>
          <p:cNvPr id="52227" name="Rectangle 3"/>
          <p:cNvSpPr>
            <a:spLocks noGrp="1" noChangeArrowheads="1"/>
          </p:cNvSpPr>
          <p:nvPr>
            <p:ph sz="quarter" idx="1"/>
          </p:nvPr>
        </p:nvSpPr>
        <p:spPr/>
        <p:txBody>
          <a:bodyPr/>
          <a:lstStyle/>
          <a:p>
            <a:r>
              <a:rPr lang="fr-FR" smtClean="0"/>
              <a:t>Câblage par le sol</a:t>
            </a:r>
          </a:p>
        </p:txBody>
      </p:sp>
      <p:pic>
        <p:nvPicPr>
          <p:cNvPr id="52228" name="Picture 4"/>
          <p:cNvPicPr>
            <a:picLocks noChangeAspect="1" noChangeArrowheads="1"/>
          </p:cNvPicPr>
          <p:nvPr/>
        </p:nvPicPr>
        <p:blipFill>
          <a:blip r:embed="rId2" cstate="print"/>
          <a:srcRect/>
          <a:stretch>
            <a:fillRect/>
          </a:stretch>
        </p:blipFill>
        <p:spPr bwMode="auto">
          <a:xfrm>
            <a:off x="1495425" y="2590800"/>
            <a:ext cx="7648575" cy="3622675"/>
          </a:xfrm>
          <a:prstGeom prst="rect">
            <a:avLst/>
          </a:prstGeom>
          <a:noFill/>
          <a:ln w="12700">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44" y="-315416"/>
            <a:ext cx="7467600" cy="1143000"/>
          </a:xfrm>
        </p:spPr>
        <p:txBody>
          <a:bodyPr/>
          <a:lstStyle/>
          <a:p>
            <a:pPr>
              <a:defRPr/>
            </a:pPr>
            <a:r>
              <a:rPr lang="fr-FR" b="1" dirty="0" smtClean="0"/>
              <a:t>Normes et Standards</a:t>
            </a:r>
            <a:endParaRPr lang="fr-FR" dirty="0"/>
          </a:p>
        </p:txBody>
      </p:sp>
      <p:sp>
        <p:nvSpPr>
          <p:cNvPr id="3" name="Espace réservé du contenu 2"/>
          <p:cNvSpPr>
            <a:spLocks noGrp="1"/>
          </p:cNvSpPr>
          <p:nvPr>
            <p:ph sz="quarter" idx="1"/>
          </p:nvPr>
        </p:nvSpPr>
        <p:spPr>
          <a:xfrm>
            <a:off x="457200" y="1268760"/>
            <a:ext cx="7467600" cy="4873752"/>
          </a:xfrm>
        </p:spPr>
        <p:txBody>
          <a:bodyPr>
            <a:normAutofit/>
          </a:bodyPr>
          <a:lstStyle/>
          <a:p>
            <a:pPr>
              <a:defRPr/>
            </a:pPr>
            <a:r>
              <a:rPr lang="fr-FR" dirty="0" smtClean="0"/>
              <a:t>Les 2 normes et standards les plus répandus sont </a:t>
            </a:r>
          </a:p>
          <a:p>
            <a:pPr lvl="1">
              <a:defRPr/>
            </a:pPr>
            <a:r>
              <a:rPr lang="fr-FR" dirty="0" smtClean="0"/>
              <a:t> EIA/TIA : Standard</a:t>
            </a:r>
          </a:p>
          <a:p>
            <a:pPr lvl="1">
              <a:defRPr/>
            </a:pPr>
            <a:r>
              <a:rPr lang="fr-FR" dirty="0" smtClean="0"/>
              <a:t> ISO : Norme.</a:t>
            </a:r>
          </a:p>
          <a:p>
            <a:pPr>
              <a:defRPr/>
            </a:pPr>
            <a:r>
              <a:rPr lang="fr-FR" dirty="0" smtClean="0"/>
              <a:t>L’EIA est un standard américain, alors que l’ISO est une norme internationale. </a:t>
            </a:r>
          </a:p>
          <a:p>
            <a:pPr>
              <a:defRPr/>
            </a:pPr>
            <a:r>
              <a:rPr lang="fr-FR" dirty="0" smtClean="0"/>
              <a:t>L’ISO est principalement connue dans le monde du câblage pour la norme 11801, qui traite des câblages génériques dans le bâtiments à usage commercial. </a:t>
            </a:r>
          </a:p>
          <a:p>
            <a:pPr>
              <a:defRPr/>
            </a:pPr>
            <a:r>
              <a:rPr lang="fr-FR" dirty="0" smtClean="0"/>
              <a:t>L’EIA/TIA est connu pour le standard 568B-2 qui reprend les thèmes du câblage générique dans les bâtiments.</a:t>
            </a: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36</a:t>
            </a:fld>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fr-FR"/>
              <a:t>En conclusion</a:t>
            </a:r>
          </a:p>
        </p:txBody>
      </p:sp>
      <p:sp>
        <p:nvSpPr>
          <p:cNvPr id="64515" name="Rectangle 3"/>
          <p:cNvSpPr>
            <a:spLocks noGrp="1" noChangeArrowheads="1"/>
          </p:cNvSpPr>
          <p:nvPr>
            <p:ph sz="quarter" idx="1"/>
          </p:nvPr>
        </p:nvSpPr>
        <p:spPr>
          <a:xfrm>
            <a:off x="168994" y="1916832"/>
            <a:ext cx="7499350" cy="4800600"/>
          </a:xfrm>
        </p:spPr>
        <p:txBody>
          <a:bodyPr/>
          <a:lstStyle/>
          <a:p>
            <a:r>
              <a:rPr lang="fr-FR" sz="2000" dirty="0" smtClean="0"/>
              <a:t>Le câblage du bâtiment est un projet à part entière</a:t>
            </a:r>
          </a:p>
          <a:p>
            <a:endParaRPr lang="fr-FR" sz="2000" dirty="0" smtClean="0"/>
          </a:p>
          <a:p>
            <a:r>
              <a:rPr lang="fr-FR" sz="2000" dirty="0" smtClean="0"/>
              <a:t>la réponse doit être organisée</a:t>
            </a:r>
          </a:p>
          <a:p>
            <a:pPr lvl="1"/>
            <a:r>
              <a:rPr lang="fr-FR" sz="1800" dirty="0" smtClean="0"/>
              <a:t>étude du besoin</a:t>
            </a:r>
          </a:p>
          <a:p>
            <a:pPr lvl="1"/>
            <a:r>
              <a:rPr lang="fr-FR" sz="1800" dirty="0" smtClean="0"/>
              <a:t>cahier des charges</a:t>
            </a:r>
          </a:p>
          <a:p>
            <a:pPr lvl="1"/>
            <a:r>
              <a:rPr lang="fr-FR" sz="1800" dirty="0" smtClean="0"/>
              <a:t>réalisation</a:t>
            </a:r>
          </a:p>
          <a:p>
            <a:pPr lvl="1"/>
            <a:r>
              <a:rPr lang="fr-FR" sz="1800" dirty="0" smtClean="0"/>
              <a:t>tests et validation</a:t>
            </a:r>
          </a:p>
          <a:p>
            <a:pPr lvl="1">
              <a:buNone/>
            </a:pPr>
            <a:r>
              <a:rPr lang="fr-FR" sz="1800" dirty="0" smtClean="0"/>
              <a:t>.</a:t>
            </a:r>
          </a:p>
        </p:txBody>
      </p:sp>
      <p:pic>
        <p:nvPicPr>
          <p:cNvPr id="64516" name="Picture 4"/>
          <p:cNvPicPr>
            <a:picLocks noChangeAspect="1" noChangeArrowheads="1"/>
          </p:cNvPicPr>
          <p:nvPr/>
        </p:nvPicPr>
        <p:blipFill>
          <a:blip r:embed="rId2" cstate="print"/>
          <a:srcRect/>
          <a:stretch>
            <a:fillRect/>
          </a:stretch>
        </p:blipFill>
        <p:spPr bwMode="auto">
          <a:xfrm>
            <a:off x="5436096" y="2934419"/>
            <a:ext cx="2486025" cy="3590925"/>
          </a:xfrm>
          <a:prstGeom prst="rect">
            <a:avLst/>
          </a:prstGeom>
          <a:noFill/>
          <a:ln w="12700">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37</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43408"/>
            <a:ext cx="8072437" cy="1154113"/>
          </a:xfrm>
        </p:spPr>
        <p:txBody>
          <a:bodyPr>
            <a:normAutofit/>
          </a:bodyPr>
          <a:lstStyle/>
          <a:p>
            <a:pPr eaLnBrk="1" fontAlgn="auto" hangingPunct="1">
              <a:spcAft>
                <a:spcPts val="0"/>
              </a:spcAft>
              <a:defRPr/>
            </a:pPr>
            <a:r>
              <a:rPr lang="fr-FR" b="1" dirty="0" smtClean="0">
                <a:solidFill>
                  <a:schemeClr val="tx2">
                    <a:satMod val="130000"/>
                  </a:schemeClr>
                </a:solidFill>
              </a:rPr>
              <a:t>Supports de transmission cuivre</a:t>
            </a:r>
            <a:endParaRPr lang="fr-FR" dirty="0">
              <a:solidFill>
                <a:schemeClr val="tx2">
                  <a:satMod val="130000"/>
                </a:schemeClr>
              </a:solidFill>
            </a:endParaRPr>
          </a:p>
        </p:txBody>
      </p:sp>
      <p:sp>
        <p:nvSpPr>
          <p:cNvPr id="16387" name="Espace réservé du contenu 2"/>
          <p:cNvSpPr>
            <a:spLocks noGrp="1"/>
          </p:cNvSpPr>
          <p:nvPr>
            <p:ph sz="quarter" idx="1"/>
          </p:nvPr>
        </p:nvSpPr>
        <p:spPr/>
        <p:txBody>
          <a:bodyPr/>
          <a:lstStyle/>
          <a:p>
            <a:pPr eaLnBrk="1" hangingPunct="1"/>
            <a:r>
              <a:rPr lang="fr-FR" smtClean="0"/>
              <a:t> </a:t>
            </a:r>
            <a:r>
              <a:rPr lang="fr-FR" b="1" smtClean="0"/>
              <a:t>Paire torsadée</a:t>
            </a:r>
            <a:endParaRPr lang="fr-FR" smtClean="0"/>
          </a:p>
        </p:txBody>
      </p:sp>
      <p:pic>
        <p:nvPicPr>
          <p:cNvPr id="16388" name="Picture 2"/>
          <p:cNvPicPr>
            <a:picLocks noChangeAspect="1" noChangeArrowheads="1"/>
          </p:cNvPicPr>
          <p:nvPr/>
        </p:nvPicPr>
        <p:blipFill>
          <a:blip r:embed="rId2" cstate="print"/>
          <a:srcRect/>
          <a:stretch>
            <a:fillRect/>
          </a:stretch>
        </p:blipFill>
        <p:spPr bwMode="auto">
          <a:xfrm>
            <a:off x="1428750" y="2357438"/>
            <a:ext cx="6572250" cy="377190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eaLnBrk="1" fontAlgn="auto" hangingPunct="1">
              <a:spcAft>
                <a:spcPts val="0"/>
              </a:spcAft>
              <a:defRPr/>
            </a:pPr>
            <a:r>
              <a:rPr lang="fr-FR" b="1" dirty="0" smtClean="0"/>
              <a:t>Types de paires torsadées</a:t>
            </a:r>
            <a:br>
              <a:rPr lang="fr-FR" b="1" dirty="0" smtClean="0"/>
            </a:br>
            <a:endParaRPr lang="fr-FR" dirty="0">
              <a:solidFill>
                <a:schemeClr val="tx2">
                  <a:satMod val="130000"/>
                </a:schemeClr>
              </a:solidFill>
            </a:endParaRPr>
          </a:p>
        </p:txBody>
      </p:sp>
      <p:sp>
        <p:nvSpPr>
          <p:cNvPr id="3" name="Espace réservé du contenu 2"/>
          <p:cNvSpPr>
            <a:spLocks noGrp="1"/>
          </p:cNvSpPr>
          <p:nvPr>
            <p:ph sz="quarter" idx="1"/>
          </p:nvPr>
        </p:nvSpPr>
        <p:spPr/>
        <p:txBody>
          <a:bodyPr>
            <a:normAutofit fontScale="77500" lnSpcReduction="20000"/>
          </a:bodyPr>
          <a:lstStyle/>
          <a:p>
            <a:pPr marL="365760" indent="-283464" eaLnBrk="1" fontAlgn="auto" hangingPunct="1">
              <a:spcAft>
                <a:spcPts val="0"/>
              </a:spcAft>
              <a:buFont typeface="Wingdings 2"/>
              <a:buChar char=""/>
              <a:defRPr/>
            </a:pPr>
            <a:r>
              <a:rPr lang="fr-FR" b="1" dirty="0" smtClean="0"/>
              <a:t>la paire torsadée blindée (ou STP pour </a:t>
            </a:r>
            <a:r>
              <a:rPr lang="fr-FR" b="1" i="1" dirty="0" err="1" smtClean="0"/>
              <a:t>Shielded</a:t>
            </a:r>
            <a:r>
              <a:rPr lang="fr-FR" b="1" i="1" dirty="0" smtClean="0"/>
              <a:t> </a:t>
            </a:r>
            <a:r>
              <a:rPr lang="fr-FR" b="1" i="1" dirty="0" err="1" smtClean="0"/>
              <a:t>twisted</a:t>
            </a:r>
            <a:r>
              <a:rPr lang="fr-FR" b="1" i="1" dirty="0" smtClean="0"/>
              <a:t> pairs) </a:t>
            </a:r>
          </a:p>
          <a:p>
            <a:pPr marL="365760" indent="-283464" eaLnBrk="1" fontAlgn="auto" hangingPunct="1">
              <a:spcAft>
                <a:spcPts val="0"/>
              </a:spcAft>
              <a:buFont typeface="Wingdings 2"/>
              <a:buChar char=""/>
              <a:defRPr/>
            </a:pPr>
            <a:r>
              <a:rPr lang="fr-FR" dirty="0" smtClean="0"/>
              <a:t>est entourée d'une couche conductrice de blindage.</a:t>
            </a:r>
            <a:r>
              <a:rPr lang="fr-FR" dirty="0" smtClean="0">
                <a:sym typeface="Wingdings" pitchFamily="2" charset="2"/>
              </a:rPr>
              <a:t></a:t>
            </a:r>
            <a:r>
              <a:rPr lang="fr-FR" dirty="0" smtClean="0"/>
              <a:t>une meilleure protection contre les interférences. </a:t>
            </a:r>
          </a:p>
          <a:p>
            <a:pPr marL="365760" indent="-283464" eaLnBrk="1" fontAlgn="auto" hangingPunct="1">
              <a:spcAft>
                <a:spcPts val="0"/>
              </a:spcAft>
              <a:buFont typeface="Wingdings 2"/>
              <a:buChar char=""/>
              <a:defRPr/>
            </a:pPr>
            <a:r>
              <a:rPr lang="fr-FR" b="1" dirty="0" smtClean="0"/>
              <a:t>la paire torsadée non blindée (ou UTP pour </a:t>
            </a:r>
            <a:r>
              <a:rPr lang="fr-FR" b="1" i="1" dirty="0" err="1" smtClean="0"/>
              <a:t>Unshielded</a:t>
            </a:r>
            <a:r>
              <a:rPr lang="fr-FR" b="1" i="1" dirty="0" smtClean="0"/>
              <a:t> </a:t>
            </a:r>
            <a:r>
              <a:rPr lang="fr-FR" b="1" i="1" dirty="0" err="1" smtClean="0"/>
              <a:t>twisted</a:t>
            </a:r>
            <a:r>
              <a:rPr lang="fr-FR" b="1" i="1" dirty="0" smtClean="0"/>
              <a:t> pairs) </a:t>
            </a:r>
          </a:p>
          <a:p>
            <a:pPr marL="365760" indent="-283464" eaLnBrk="1" fontAlgn="auto" hangingPunct="1">
              <a:spcAft>
                <a:spcPts val="0"/>
              </a:spcAft>
              <a:buFont typeface="Wingdings 2"/>
              <a:buChar char=""/>
              <a:defRPr/>
            </a:pPr>
            <a:r>
              <a:rPr lang="fr-FR" dirty="0" smtClean="0"/>
              <a:t>n'est pas entourée d'un blindage protecteur. </a:t>
            </a:r>
          </a:p>
          <a:p>
            <a:pPr marL="365760" indent="-283464" eaLnBrk="1" fontAlgn="auto" hangingPunct="1">
              <a:spcAft>
                <a:spcPts val="0"/>
              </a:spcAft>
              <a:buFont typeface="Wingdings 2"/>
              <a:buChar char=""/>
              <a:defRPr/>
            </a:pPr>
            <a:r>
              <a:rPr lang="fr-FR" dirty="0" smtClean="0"/>
              <a:t>C'est le type de câble utilisé pour le téléphone et les réseaux informatiques;</a:t>
            </a:r>
          </a:p>
          <a:p>
            <a:pPr marL="365760" indent="-283464" eaLnBrk="1" fontAlgn="auto" hangingPunct="1">
              <a:spcAft>
                <a:spcPts val="0"/>
              </a:spcAft>
              <a:buFont typeface="Wingdings 2"/>
              <a:buChar char=""/>
              <a:defRPr/>
            </a:pPr>
            <a:r>
              <a:rPr lang="fr-FR" b="1" dirty="0" smtClean="0"/>
              <a:t>la paire torsadée avec blindage général (ou FTP pour </a:t>
            </a:r>
            <a:r>
              <a:rPr lang="fr-FR" b="1" i="1" dirty="0" err="1" smtClean="0"/>
              <a:t>Foiled</a:t>
            </a:r>
            <a:r>
              <a:rPr lang="fr-FR" b="1" i="1" dirty="0" smtClean="0"/>
              <a:t> </a:t>
            </a:r>
            <a:r>
              <a:rPr lang="fr-FR" b="1" i="1" dirty="0" err="1" smtClean="0"/>
              <a:t>twisted</a:t>
            </a:r>
            <a:r>
              <a:rPr lang="fr-FR" b="1" i="1" dirty="0" smtClean="0"/>
              <a:t> pairs)</a:t>
            </a:r>
          </a:p>
          <a:p>
            <a:pPr marL="365760" indent="-283464" eaLnBrk="1" fontAlgn="auto" hangingPunct="1">
              <a:spcAft>
                <a:spcPts val="0"/>
              </a:spcAft>
              <a:buFont typeface="Wingdings 2"/>
              <a:buChar char=""/>
              <a:defRPr/>
            </a:pPr>
            <a:r>
              <a:rPr lang="fr-FR" dirty="0" smtClean="0"/>
              <a:t>est entourée d'une feuille d'aluminium. </a:t>
            </a:r>
          </a:p>
          <a:p>
            <a:pPr marL="365760" indent="-283464" eaLnBrk="1" fontAlgn="auto" hangingPunct="1">
              <a:spcAft>
                <a:spcPts val="0"/>
              </a:spcAft>
              <a:buFont typeface="Wingdings 2"/>
              <a:buChar char=""/>
              <a:defRPr/>
            </a:pPr>
            <a:r>
              <a:rPr lang="fr-FR" dirty="0" smtClean="0"/>
              <a:t>Elle est utilisée pour le téléphone et les réseaux informatiques. </a:t>
            </a:r>
          </a:p>
          <a:p>
            <a:pPr marL="365760" indent="-283464" eaLnBrk="1" fontAlgn="auto" hangingPunct="1">
              <a:spcAft>
                <a:spcPts val="0"/>
              </a:spcAft>
              <a:buFont typeface="Wingdings 2"/>
              <a:buChar char=""/>
              <a:defRPr/>
            </a:pPr>
            <a:r>
              <a:rPr lang="fr-FR" b="1" dirty="0" smtClean="0"/>
              <a:t>la paire torsadée avec double blindage (ou SFTP pour </a:t>
            </a:r>
            <a:r>
              <a:rPr lang="fr-FR" b="1" i="1" dirty="0" err="1" smtClean="0"/>
              <a:t>Shielded</a:t>
            </a:r>
            <a:r>
              <a:rPr lang="fr-FR" b="1" i="1" dirty="0" smtClean="0"/>
              <a:t> and </a:t>
            </a:r>
            <a:r>
              <a:rPr lang="fr-FR" b="1" i="1" dirty="0" err="1" smtClean="0"/>
              <a:t>foiled</a:t>
            </a:r>
            <a:r>
              <a:rPr lang="fr-FR" b="1" i="1" dirty="0" smtClean="0"/>
              <a:t>  </a:t>
            </a:r>
            <a:r>
              <a:rPr lang="fr-FR" b="1" i="1" dirty="0" err="1" smtClean="0"/>
              <a:t>wisted</a:t>
            </a:r>
            <a:r>
              <a:rPr lang="fr-FR" b="1" i="1" dirty="0" smtClean="0"/>
              <a:t> pairs) </a:t>
            </a:r>
          </a:p>
          <a:p>
            <a:pPr marL="365760" indent="-283464" eaLnBrk="1" fontAlgn="auto" hangingPunct="1">
              <a:spcAft>
                <a:spcPts val="0"/>
              </a:spcAft>
              <a:buFont typeface="Wingdings 2"/>
              <a:buChar char=""/>
              <a:defRPr/>
            </a:pPr>
            <a:r>
              <a:rPr lang="fr-FR" dirty="0" smtClean="0"/>
              <a:t>est entourée d'une feuille d'aluminium et d'un blindage.</a:t>
            </a:r>
          </a:p>
          <a:p>
            <a:pPr marL="365760" indent="-283464" eaLnBrk="1" fontAlgn="auto" hangingPunct="1">
              <a:spcAft>
                <a:spcPts val="0"/>
              </a:spcAft>
              <a:buFont typeface="Wingdings 2"/>
              <a:buChar char=""/>
              <a:defRPr/>
            </a:pP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15416"/>
            <a:ext cx="7467600" cy="1143000"/>
          </a:xfrm>
        </p:spPr>
        <p:txBody>
          <a:bodyPr/>
          <a:lstStyle/>
          <a:p>
            <a:pPr eaLnBrk="1" fontAlgn="auto" hangingPunct="1">
              <a:spcAft>
                <a:spcPts val="0"/>
              </a:spcAft>
              <a:defRPr/>
            </a:pPr>
            <a:r>
              <a:rPr lang="fr-FR" dirty="0" smtClean="0">
                <a:solidFill>
                  <a:schemeClr val="tx2">
                    <a:satMod val="130000"/>
                  </a:schemeClr>
                </a:solidFill>
              </a:rPr>
              <a:t>Catégorie et classe</a:t>
            </a:r>
            <a:endParaRPr lang="fr-FR" dirty="0">
              <a:solidFill>
                <a:schemeClr val="tx2">
                  <a:satMod val="130000"/>
                </a:schemeClr>
              </a:solidFill>
            </a:endParaRPr>
          </a:p>
        </p:txBody>
      </p:sp>
      <p:sp>
        <p:nvSpPr>
          <p:cNvPr id="3" name="Espace réservé du contenu 2"/>
          <p:cNvSpPr>
            <a:spLocks noGrp="1"/>
          </p:cNvSpPr>
          <p:nvPr>
            <p:ph sz="quarter" idx="1"/>
          </p:nvPr>
        </p:nvSpPr>
        <p:spPr>
          <a:xfrm>
            <a:off x="457200" y="1268760"/>
            <a:ext cx="8003232" cy="4873752"/>
          </a:xfrm>
        </p:spPr>
        <p:txBody>
          <a:bodyPr>
            <a:normAutofit fontScale="92500" lnSpcReduction="10000"/>
          </a:bodyPr>
          <a:lstStyle/>
          <a:p>
            <a:pPr marL="365760" indent="-283464" eaLnBrk="1" fontAlgn="auto" hangingPunct="1">
              <a:spcAft>
                <a:spcPts val="0"/>
              </a:spcAft>
              <a:buFont typeface="Wingdings 2"/>
              <a:buChar char=""/>
              <a:defRPr/>
            </a:pPr>
            <a:r>
              <a:rPr lang="fr-FR" sz="3000" dirty="0" smtClean="0"/>
              <a:t>Classes</a:t>
            </a:r>
            <a:r>
              <a:rPr lang="fr-FR" sz="3000" dirty="0" smtClean="0">
                <a:sym typeface="Wingdings" pitchFamily="2" charset="2"/>
              </a:rPr>
              <a:t></a:t>
            </a:r>
            <a:r>
              <a:rPr lang="fr-FR" sz="3000" dirty="0" smtClean="0"/>
              <a:t>Définir des niveaux de performances du réseau câblé</a:t>
            </a:r>
          </a:p>
          <a:p>
            <a:pPr marL="640080" lvl="1" indent="-237744" eaLnBrk="1" fontAlgn="auto" hangingPunct="1">
              <a:spcAft>
                <a:spcPts val="0"/>
              </a:spcAft>
              <a:buFont typeface="Verdana"/>
              <a:buChar char="◦"/>
              <a:defRPr/>
            </a:pPr>
            <a:r>
              <a:rPr lang="fr-FR" sz="2600" dirty="0" smtClean="0"/>
              <a:t>norme ISO 11 801</a:t>
            </a:r>
          </a:p>
          <a:p>
            <a:pPr marL="640080" lvl="1" indent="-237744" eaLnBrk="1" fontAlgn="auto" hangingPunct="1">
              <a:spcAft>
                <a:spcPts val="0"/>
              </a:spcAft>
              <a:buFont typeface="Verdana"/>
              <a:buChar char="◦"/>
              <a:defRPr/>
            </a:pPr>
            <a:r>
              <a:rPr lang="fr-FR" sz="2600" dirty="0" smtClean="0"/>
              <a:t>norme EN  50 173</a:t>
            </a:r>
          </a:p>
          <a:p>
            <a:pPr marL="365760" indent="-283464" eaLnBrk="1" fontAlgn="auto" hangingPunct="1">
              <a:spcAft>
                <a:spcPts val="0"/>
              </a:spcAft>
              <a:buFont typeface="Wingdings 2"/>
              <a:buChar char=""/>
              <a:defRPr/>
            </a:pPr>
            <a:endParaRPr lang="fr-FR" sz="3000" dirty="0" smtClean="0"/>
          </a:p>
          <a:p>
            <a:pPr marL="365760" indent="-283464" eaLnBrk="1" fontAlgn="auto" hangingPunct="1">
              <a:spcAft>
                <a:spcPts val="0"/>
              </a:spcAft>
              <a:buFont typeface="Wingdings 2"/>
              <a:buChar char=""/>
              <a:defRPr/>
            </a:pPr>
            <a:r>
              <a:rPr lang="fr-FR" sz="3000" dirty="0" smtClean="0"/>
              <a:t>Classification des installations </a:t>
            </a:r>
          </a:p>
          <a:p>
            <a:pPr marL="640080" lvl="1" indent="-237744" eaLnBrk="1" fontAlgn="auto" hangingPunct="1">
              <a:spcAft>
                <a:spcPts val="0"/>
              </a:spcAft>
              <a:buFont typeface="Verdana"/>
              <a:buChar char="◦"/>
              <a:defRPr/>
            </a:pPr>
            <a:r>
              <a:rPr lang="fr-FR" sz="2600" dirty="0" smtClean="0"/>
              <a:t>CLASSE D  : performance validées jusqu’à 100 MHz</a:t>
            </a:r>
          </a:p>
          <a:p>
            <a:pPr marL="640080" lvl="1" indent="-237744" eaLnBrk="1" fontAlgn="auto" hangingPunct="1">
              <a:spcAft>
                <a:spcPts val="0"/>
              </a:spcAft>
              <a:buFont typeface="Verdana"/>
              <a:buChar char="◦"/>
              <a:defRPr/>
            </a:pPr>
            <a:r>
              <a:rPr lang="fr-FR" sz="2600" dirty="0" smtClean="0"/>
              <a:t>CLASSE E :  performance validées jusqu’à 250 MHz</a:t>
            </a:r>
          </a:p>
          <a:p>
            <a:pPr marL="640080" lvl="1" indent="-237744" eaLnBrk="1" fontAlgn="auto" hangingPunct="1">
              <a:spcAft>
                <a:spcPts val="0"/>
              </a:spcAft>
              <a:buFont typeface="Verdana"/>
              <a:buChar char="◦"/>
              <a:defRPr/>
            </a:pPr>
            <a:r>
              <a:rPr lang="fr-FR" sz="2600" dirty="0" smtClean="0"/>
              <a:t>CLASSE F :  performance validées jusqu’à 600 MHz</a:t>
            </a:r>
          </a:p>
          <a:p>
            <a:pPr marL="640080" lvl="1" indent="-237744" eaLnBrk="1" fontAlgn="auto" hangingPunct="1">
              <a:spcAft>
                <a:spcPts val="0"/>
              </a:spcAft>
              <a:buFont typeface="Verdana"/>
              <a:buChar char="◦"/>
              <a:defRPr/>
            </a:pPr>
            <a:endParaRPr lang="fr-FR" dirty="0" smtClean="0"/>
          </a:p>
          <a:p>
            <a:pPr marL="365760" indent="-283464" eaLnBrk="1" fontAlgn="auto" hangingPunct="1">
              <a:spcAft>
                <a:spcPts val="0"/>
              </a:spcAft>
              <a:buFont typeface="Wingdings 2"/>
              <a:buChar char=""/>
              <a:defRPr/>
            </a:pP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43408"/>
            <a:ext cx="7467600" cy="1143000"/>
          </a:xfrm>
        </p:spPr>
        <p:txBody>
          <a:bodyPr/>
          <a:lstStyle/>
          <a:p>
            <a:pPr eaLnBrk="1" fontAlgn="auto" hangingPunct="1">
              <a:spcAft>
                <a:spcPts val="0"/>
              </a:spcAft>
              <a:defRPr/>
            </a:pPr>
            <a:r>
              <a:rPr lang="fr-FR" dirty="0" smtClean="0">
                <a:solidFill>
                  <a:schemeClr val="tx2">
                    <a:satMod val="130000"/>
                  </a:schemeClr>
                </a:solidFill>
              </a:rPr>
              <a:t>Catégorie et classe</a:t>
            </a:r>
            <a:endParaRPr lang="fr-FR" dirty="0">
              <a:solidFill>
                <a:schemeClr val="tx2">
                  <a:satMod val="130000"/>
                </a:schemeClr>
              </a:solidFill>
            </a:endParaRPr>
          </a:p>
        </p:txBody>
      </p:sp>
      <p:sp>
        <p:nvSpPr>
          <p:cNvPr id="19459" name="Espace réservé du contenu 2"/>
          <p:cNvSpPr>
            <a:spLocks noGrp="1"/>
          </p:cNvSpPr>
          <p:nvPr>
            <p:ph sz="quarter" idx="1"/>
          </p:nvPr>
        </p:nvSpPr>
        <p:spPr/>
        <p:txBody>
          <a:bodyPr/>
          <a:lstStyle/>
          <a:p>
            <a:pPr eaLnBrk="1" hangingPunct="1"/>
            <a:r>
              <a:rPr lang="fr-FR" smtClean="0"/>
              <a:t>Exemple de performance classe D </a:t>
            </a:r>
          </a:p>
          <a:p>
            <a:pPr lvl="1" eaLnBrk="1" hangingPunct="1"/>
            <a:endParaRPr lang="fr-FR" smtClean="0"/>
          </a:p>
          <a:p>
            <a:pPr lvl="1" eaLnBrk="1" hangingPunct="1"/>
            <a:endParaRPr lang="fr-FR" smtClean="0"/>
          </a:p>
          <a:p>
            <a:pPr lvl="1" eaLnBrk="1" hangingPunct="1"/>
            <a:endParaRPr lang="fr-FR" smtClean="0"/>
          </a:p>
          <a:p>
            <a:pPr lvl="1" eaLnBrk="1" hangingPunct="1"/>
            <a:endParaRPr lang="fr-FR" smtClean="0"/>
          </a:p>
          <a:p>
            <a:pPr lvl="1" eaLnBrk="1" hangingPunct="1"/>
            <a:r>
              <a:rPr lang="fr-FR" smtClean="0"/>
              <a:t>La norme ISO 11 801 impose pour la classe D un affaiblissement </a:t>
            </a:r>
            <a:r>
              <a:rPr lang="fr-FR" u="sng" smtClean="0">
                <a:sym typeface="Arial Alternative"/>
              </a:rPr>
              <a:t>de</a:t>
            </a:r>
            <a:r>
              <a:rPr lang="fr-FR" smtClean="0"/>
              <a:t> 20,4 dB à 100 MHz pour une liaison de 90 m.</a:t>
            </a:r>
          </a:p>
          <a:p>
            <a:pPr eaLnBrk="1" hangingPunct="1"/>
            <a:endParaRPr lang="fr-FR" smtClean="0"/>
          </a:p>
        </p:txBody>
      </p:sp>
      <p:pic>
        <p:nvPicPr>
          <p:cNvPr id="19460" name="Picture 4"/>
          <p:cNvPicPr>
            <a:picLocks noChangeAspect="1" noChangeArrowheads="1"/>
          </p:cNvPicPr>
          <p:nvPr/>
        </p:nvPicPr>
        <p:blipFill>
          <a:blip r:embed="rId2" cstate="print"/>
          <a:srcRect/>
          <a:stretch>
            <a:fillRect/>
          </a:stretch>
        </p:blipFill>
        <p:spPr bwMode="auto">
          <a:xfrm>
            <a:off x="2714625" y="2428875"/>
            <a:ext cx="3048000" cy="1233488"/>
          </a:xfrm>
          <a:prstGeom prst="rect">
            <a:avLst/>
          </a:prstGeom>
          <a:noFill/>
          <a:ln w="12700">
            <a:noFill/>
            <a:miter lim="800000"/>
            <a:headEnd/>
            <a:tailEnd/>
          </a:ln>
        </p:spPr>
      </p:pic>
      <p:sp>
        <p:nvSpPr>
          <p:cNvPr id="5" name="Espace réservé du numéro de diapositive 4"/>
          <p:cNvSpPr>
            <a:spLocks noGrp="1"/>
          </p:cNvSpPr>
          <p:nvPr>
            <p:ph type="sldNum" sz="quarter" idx="15"/>
          </p:nvPr>
        </p:nvSpPr>
        <p:spPr/>
        <p:txBody>
          <a:bodyPr/>
          <a:lstStyle/>
          <a:p>
            <a:pPr>
              <a:defRPr/>
            </a:pPr>
            <a:fld id="{73D0DC59-0E8A-4A6C-9CF1-15D8C5099BC7}" type="slidenum">
              <a:rPr lang="fr-FR" smtClean="0"/>
              <a:pPr>
                <a:defRPr/>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hangingPunct="1">
              <a:defRPr/>
            </a:pPr>
            <a:r>
              <a:rPr lang="fr-FR" dirty="0" smtClean="0">
                <a:solidFill>
                  <a:schemeClr val="tx2">
                    <a:satMod val="130000"/>
                  </a:schemeClr>
                </a:solidFill>
              </a:rPr>
              <a:t>Catégorie et classe</a:t>
            </a:r>
            <a:endParaRPr lang="fr-FR" dirty="0"/>
          </a:p>
        </p:txBody>
      </p:sp>
      <p:sp>
        <p:nvSpPr>
          <p:cNvPr id="3" name="Espace réservé du contenu 2"/>
          <p:cNvSpPr>
            <a:spLocks noGrp="1"/>
          </p:cNvSpPr>
          <p:nvPr>
            <p:ph sz="quarter" idx="1"/>
          </p:nvPr>
        </p:nvSpPr>
        <p:spPr/>
        <p:txBody>
          <a:bodyPr>
            <a:normAutofit fontScale="85000" lnSpcReduction="10000"/>
          </a:bodyPr>
          <a:lstStyle/>
          <a:p>
            <a:pPr eaLnBrk="1" hangingPunct="1">
              <a:defRPr/>
            </a:pPr>
            <a:r>
              <a:rPr lang="fr-FR" b="1" dirty="0" smtClean="0"/>
              <a:t>Catégorie :</a:t>
            </a:r>
          </a:p>
          <a:p>
            <a:pPr eaLnBrk="1" hangingPunct="1">
              <a:defRPr/>
            </a:pPr>
            <a:r>
              <a:rPr lang="fr-FR" dirty="0" smtClean="0"/>
              <a:t>Les Catégories correspondent aux performances de composants. Ces catégories sont éditées par l’EIA/TIA.</a:t>
            </a:r>
          </a:p>
          <a:p>
            <a:pPr eaLnBrk="1" hangingPunct="1">
              <a:defRPr/>
            </a:pPr>
            <a:r>
              <a:rPr lang="fr-FR" dirty="0" smtClean="0"/>
              <a:t>Les matériels sont </a:t>
            </a:r>
            <a:r>
              <a:rPr lang="fr-FR" dirty="0" err="1" smtClean="0"/>
              <a:t>catégoriés</a:t>
            </a:r>
            <a:r>
              <a:rPr lang="fr-FR" dirty="0" smtClean="0"/>
              <a:t> pour répondre aux différentes classes des installations</a:t>
            </a:r>
          </a:p>
          <a:p>
            <a:pPr lvl="1" eaLnBrk="1" hangingPunct="1">
              <a:defRPr/>
            </a:pPr>
            <a:r>
              <a:rPr lang="fr-FR" dirty="0" smtClean="0"/>
              <a:t>catégorie 3</a:t>
            </a:r>
          </a:p>
          <a:p>
            <a:pPr lvl="2" eaLnBrk="1" hangingPunct="1">
              <a:spcBef>
                <a:spcPts val="500"/>
              </a:spcBef>
              <a:spcAft>
                <a:spcPts val="500"/>
              </a:spcAft>
              <a:defRPr/>
            </a:pPr>
            <a:r>
              <a:rPr lang="fr-FR" dirty="0" smtClean="0"/>
              <a:t>Ancien standard de câblage RJ45, supportant un débit maximal de 10 Mbit/s, complètement dépassé</a:t>
            </a:r>
            <a:endParaRPr lang="fr-FR" b="1" dirty="0" smtClean="0"/>
          </a:p>
          <a:p>
            <a:pPr lvl="2" eaLnBrk="1" hangingPunct="1">
              <a:spcBef>
                <a:spcPts val="500"/>
              </a:spcBef>
              <a:spcAft>
                <a:spcPts val="500"/>
              </a:spcAft>
              <a:defRPr/>
            </a:pPr>
            <a:endParaRPr lang="fr-FR" b="1" dirty="0" smtClean="0"/>
          </a:p>
          <a:p>
            <a:pPr lvl="1" eaLnBrk="1" hangingPunct="1">
              <a:defRPr/>
            </a:pPr>
            <a:r>
              <a:rPr lang="fr-FR" dirty="0" smtClean="0"/>
              <a:t>catégorie 5</a:t>
            </a:r>
          </a:p>
          <a:p>
            <a:pPr lvl="2" eaLnBrk="1" hangingPunct="1">
              <a:spcBef>
                <a:spcPts val="500"/>
              </a:spcBef>
              <a:spcAft>
                <a:spcPts val="500"/>
              </a:spcAft>
              <a:defRPr/>
            </a:pPr>
            <a:r>
              <a:rPr lang="fr-FR" dirty="0" smtClean="0"/>
              <a:t>Type de câble, défini par le standard EIA/TIA 568. </a:t>
            </a:r>
          </a:p>
          <a:p>
            <a:pPr lvl="2" eaLnBrk="1" hangingPunct="1">
              <a:spcBef>
                <a:spcPts val="500"/>
              </a:spcBef>
              <a:spcAft>
                <a:spcPts val="500"/>
              </a:spcAft>
              <a:defRPr/>
            </a:pPr>
            <a:r>
              <a:rPr lang="fr-FR" dirty="0" smtClean="0"/>
              <a:t> quatre paires de cuivre torsadées, sur une longueur maximale de 100 mètres et des prises RJ45 aux deux bouts, </a:t>
            </a:r>
          </a:p>
          <a:p>
            <a:pPr lvl="2" eaLnBrk="1" hangingPunct="1">
              <a:spcBef>
                <a:spcPts val="500"/>
              </a:spcBef>
              <a:spcAft>
                <a:spcPts val="500"/>
              </a:spcAft>
              <a:defRPr/>
            </a:pPr>
            <a:r>
              <a:rPr lang="fr-FR" dirty="0" smtClean="0"/>
              <a:t>débit en général de 100 Mbits/s maximum en 100 MHz. </a:t>
            </a:r>
          </a:p>
          <a:p>
            <a:pPr lvl="2" eaLnBrk="1" hangingPunct="1">
              <a:spcBef>
                <a:spcPts val="500"/>
              </a:spcBef>
              <a:spcAft>
                <a:spcPts val="500"/>
              </a:spcAft>
              <a:defRPr/>
            </a:pPr>
            <a:r>
              <a:rPr lang="fr-FR" dirty="0" smtClean="0"/>
              <a:t>Remplacé par la catégorie 5E utilisable à des fréquences de 150 à 250 MHz</a:t>
            </a:r>
          </a:p>
          <a:p>
            <a:pPr eaLnBrk="1" hangingPunct="1">
              <a:defRPr/>
            </a:pPr>
            <a:endParaRPr lang="fr-FR" dirty="0"/>
          </a:p>
        </p:txBody>
      </p:sp>
      <p:sp>
        <p:nvSpPr>
          <p:cNvPr id="4" name="Espace réservé du numéro de diapositive 3"/>
          <p:cNvSpPr>
            <a:spLocks noGrp="1"/>
          </p:cNvSpPr>
          <p:nvPr>
            <p:ph type="sldNum" sz="quarter" idx="15"/>
          </p:nvPr>
        </p:nvSpPr>
        <p:spPr/>
        <p:txBody>
          <a:bodyPr/>
          <a:lstStyle/>
          <a:p>
            <a:pPr>
              <a:defRPr/>
            </a:pPr>
            <a:fld id="{73D0DC59-0E8A-4A6C-9CF1-15D8C5099BC7}" type="slidenum">
              <a:rPr lang="fr-FR" smtClean="0"/>
              <a:pPr>
                <a:defRPr/>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87424"/>
            <a:ext cx="7467600" cy="1143000"/>
          </a:xfrm>
        </p:spPr>
        <p:txBody>
          <a:bodyPr/>
          <a:lstStyle/>
          <a:p>
            <a:pPr eaLnBrk="1" hangingPunct="1">
              <a:defRPr/>
            </a:pPr>
            <a:r>
              <a:rPr lang="fr-FR" dirty="0" smtClean="0">
                <a:solidFill>
                  <a:schemeClr val="tx2">
                    <a:satMod val="130000"/>
                  </a:schemeClr>
                </a:solidFill>
              </a:rPr>
              <a:t>Catégorie et classe</a:t>
            </a:r>
            <a:endParaRPr lang="fr-FR" dirty="0"/>
          </a:p>
        </p:txBody>
      </p:sp>
      <p:sp>
        <p:nvSpPr>
          <p:cNvPr id="3" name="Espace réservé du contenu 2"/>
          <p:cNvSpPr>
            <a:spLocks noGrp="1"/>
          </p:cNvSpPr>
          <p:nvPr>
            <p:ph sz="quarter" idx="1"/>
          </p:nvPr>
        </p:nvSpPr>
        <p:spPr>
          <a:xfrm>
            <a:off x="168994" y="1447800"/>
            <a:ext cx="7499350" cy="2266950"/>
          </a:xfrm>
        </p:spPr>
        <p:txBody>
          <a:bodyPr>
            <a:normAutofit fontScale="85000" lnSpcReduction="20000"/>
          </a:bodyPr>
          <a:lstStyle/>
          <a:p>
            <a:pPr lvl="1" eaLnBrk="1" hangingPunct="1">
              <a:defRPr/>
            </a:pPr>
            <a:r>
              <a:rPr lang="fr-FR" dirty="0" smtClean="0"/>
              <a:t>catégorie 6</a:t>
            </a:r>
          </a:p>
          <a:p>
            <a:pPr lvl="2" eaLnBrk="1" hangingPunct="1">
              <a:defRPr/>
            </a:pPr>
            <a:r>
              <a:rPr lang="fr-FR" dirty="0" smtClean="0"/>
              <a:t>câble conçu pour faire transiter de l ’Ethernet sur des paires torsadées (deux paires sont utilisées),  fréquences allant de 250 à 500 MHz. </a:t>
            </a:r>
          </a:p>
          <a:p>
            <a:pPr lvl="2" eaLnBrk="1" hangingPunct="1">
              <a:defRPr/>
            </a:pPr>
            <a:r>
              <a:rPr lang="fr-FR" dirty="0" smtClean="0"/>
              <a:t>Il supporte des débits allant de 1000 Mbit/s à 6 ou 7 Gigabits</a:t>
            </a:r>
          </a:p>
          <a:p>
            <a:pPr lvl="2" eaLnBrk="1" hangingPunct="1">
              <a:defRPr/>
            </a:pPr>
            <a:r>
              <a:rPr lang="fr-FR" dirty="0" smtClean="0"/>
              <a:t>généralement remplacé par la catégorie 6E</a:t>
            </a:r>
          </a:p>
          <a:p>
            <a:pPr lvl="2" eaLnBrk="1" hangingPunct="1">
              <a:defRPr/>
            </a:pPr>
            <a:endParaRPr lang="fr-FR" dirty="0" smtClean="0"/>
          </a:p>
          <a:p>
            <a:pPr lvl="1" eaLnBrk="1" hangingPunct="1">
              <a:defRPr/>
            </a:pPr>
            <a:r>
              <a:rPr lang="fr-FR" dirty="0" smtClean="0"/>
              <a:t>catégorie 6E</a:t>
            </a:r>
          </a:p>
          <a:p>
            <a:pPr lvl="2" eaLnBrk="1" hangingPunct="1">
              <a:spcBef>
                <a:spcPts val="500"/>
              </a:spcBef>
              <a:spcAft>
                <a:spcPts val="500"/>
              </a:spcAft>
              <a:defRPr/>
            </a:pPr>
            <a:r>
              <a:rPr lang="fr-FR" dirty="0" smtClean="0"/>
              <a:t>Même chose que la catégorie 6, mais à des fréquences supérieures, à partir de 550 MHz.</a:t>
            </a:r>
          </a:p>
          <a:p>
            <a:pPr eaLnBrk="1" hangingPunct="1">
              <a:defRPr/>
            </a:pPr>
            <a:endParaRPr lang="fr-FR" dirty="0"/>
          </a:p>
        </p:txBody>
      </p:sp>
      <p:pic>
        <p:nvPicPr>
          <p:cNvPr id="21508" name="Picture 2"/>
          <p:cNvPicPr>
            <a:picLocks noChangeAspect="1" noChangeArrowheads="1"/>
          </p:cNvPicPr>
          <p:nvPr/>
        </p:nvPicPr>
        <p:blipFill>
          <a:blip r:embed="rId2" cstate="print"/>
          <a:srcRect/>
          <a:stretch>
            <a:fillRect/>
          </a:stretch>
        </p:blipFill>
        <p:spPr bwMode="auto">
          <a:xfrm>
            <a:off x="4143375" y="3500438"/>
            <a:ext cx="1857375" cy="1762125"/>
          </a:xfrm>
          <a:prstGeom prst="rect">
            <a:avLst/>
          </a:prstGeom>
          <a:noFill/>
          <a:ln w="9525">
            <a:noFill/>
            <a:miter lim="800000"/>
            <a:headEnd/>
            <a:tailEnd/>
          </a:ln>
        </p:spPr>
      </p:pic>
      <p:sp>
        <p:nvSpPr>
          <p:cNvPr id="5" name="Rectangle 4"/>
          <p:cNvSpPr/>
          <p:nvPr/>
        </p:nvSpPr>
        <p:spPr>
          <a:xfrm>
            <a:off x="-36512" y="5600700"/>
            <a:ext cx="7572375" cy="971550"/>
          </a:xfrm>
          <a:prstGeom prst="rect">
            <a:avLst/>
          </a:prstGeom>
        </p:spPr>
        <p:txBody>
          <a:bodyPr>
            <a:spAutoFit/>
          </a:bodyPr>
          <a:lstStyle/>
          <a:p>
            <a:pPr lvl="2" indent="-182880">
              <a:lnSpc>
                <a:spcPct val="80000"/>
              </a:lnSpc>
              <a:spcBef>
                <a:spcPct val="20000"/>
              </a:spcBef>
              <a:spcAft>
                <a:spcPts val="500"/>
              </a:spcAft>
              <a:buClr>
                <a:schemeClr val="accent1">
                  <a:shade val="75000"/>
                </a:schemeClr>
              </a:buClr>
              <a:buSzPct val="60000"/>
              <a:buFont typeface="Wingdings"/>
              <a:buChar char=""/>
              <a:defRPr/>
            </a:pPr>
            <a:r>
              <a:rPr lang="fr-FR" sz="1500" dirty="0">
                <a:latin typeface="+mn-lt"/>
                <a:cs typeface="+mn-cs"/>
              </a:rPr>
              <a:t>La Classe d’application ne définit donc pas un composant. </a:t>
            </a:r>
          </a:p>
          <a:p>
            <a:pPr lvl="2" indent="-182880">
              <a:lnSpc>
                <a:spcPct val="80000"/>
              </a:lnSpc>
              <a:spcBef>
                <a:spcPct val="20000"/>
              </a:spcBef>
              <a:spcAft>
                <a:spcPts val="500"/>
              </a:spcAft>
              <a:buClr>
                <a:schemeClr val="accent1">
                  <a:shade val="75000"/>
                </a:schemeClr>
              </a:buClr>
              <a:buSzPct val="60000"/>
              <a:buFont typeface="Wingdings"/>
              <a:buChar char=""/>
              <a:defRPr/>
            </a:pPr>
            <a:r>
              <a:rPr lang="fr-FR" sz="1500" dirty="0">
                <a:latin typeface="+mn-lt"/>
                <a:cs typeface="+mn-cs"/>
              </a:rPr>
              <a:t>Un composant Classe E n’est pas forcément Catégorie 6, Mais qu’un lien composé de composants certifiés Catégorie 6 et correctement installé dans les règles de l’art est Classe E.</a:t>
            </a:r>
          </a:p>
        </p:txBody>
      </p:sp>
      <p:sp>
        <p:nvSpPr>
          <p:cNvPr id="6" name="Espace réservé du numéro de diapositive 5"/>
          <p:cNvSpPr>
            <a:spLocks noGrp="1"/>
          </p:cNvSpPr>
          <p:nvPr>
            <p:ph type="sldNum" sz="quarter" idx="15"/>
          </p:nvPr>
        </p:nvSpPr>
        <p:spPr/>
        <p:txBody>
          <a:bodyPr/>
          <a:lstStyle/>
          <a:p>
            <a:pPr>
              <a:defRPr/>
            </a:pPr>
            <a:fld id="{73D0DC59-0E8A-4A6C-9CF1-15D8C5099BC7}" type="slidenum">
              <a:rPr lang="fr-FR" smtClean="0"/>
              <a:pPr>
                <a:defRPr/>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1108</TotalTime>
  <Words>1627</Words>
  <Application>Microsoft Office PowerPoint</Application>
  <PresentationFormat>Affichage à l'écran (4:3)</PresentationFormat>
  <Paragraphs>246</Paragraphs>
  <Slides>37</Slides>
  <Notes>0</Notes>
  <HiddenSlides>0</HiddenSlides>
  <MMClips>0</MMClips>
  <ScaleCrop>false</ScaleCrop>
  <HeadingPairs>
    <vt:vector size="4" baseType="variant">
      <vt:variant>
        <vt:lpstr>Thème</vt:lpstr>
      </vt:variant>
      <vt:variant>
        <vt:i4>1</vt:i4>
      </vt:variant>
      <vt:variant>
        <vt:lpstr>Titres des diapositives</vt:lpstr>
      </vt:variant>
      <vt:variant>
        <vt:i4>37</vt:i4>
      </vt:variant>
    </vt:vector>
  </HeadingPairs>
  <TitlesOfParts>
    <vt:vector size="38" baseType="lpstr">
      <vt:lpstr>Oriel</vt:lpstr>
      <vt:lpstr>Ingénierie de câblage LAN</vt:lpstr>
      <vt:lpstr>Objectif </vt:lpstr>
      <vt:lpstr>Les supports de transmission </vt:lpstr>
      <vt:lpstr>Supports de transmission cuivre</vt:lpstr>
      <vt:lpstr>Types de paires torsadées </vt:lpstr>
      <vt:lpstr>Catégorie et classe</vt:lpstr>
      <vt:lpstr>Catégorie et classe</vt:lpstr>
      <vt:lpstr>Catégorie et classe</vt:lpstr>
      <vt:lpstr>Catégorie et classe</vt:lpstr>
      <vt:lpstr>Blindé, non-blindé ? </vt:lpstr>
      <vt:lpstr>Blindé, non-blindé ?</vt:lpstr>
      <vt:lpstr>Blindé, non-blindé ?</vt:lpstr>
      <vt:lpstr>Connectique RJ-45</vt:lpstr>
      <vt:lpstr>Schémas de câblage des prises RJ-45 </vt:lpstr>
      <vt:lpstr>Schémas de câblage des prises RJ-45</vt:lpstr>
      <vt:lpstr>Câblage des prises RJ-45</vt:lpstr>
      <vt:lpstr>Câblage RJ-45</vt:lpstr>
      <vt:lpstr>Câblage RJ-45</vt:lpstr>
      <vt:lpstr>Câblage structuré</vt:lpstr>
      <vt:lpstr>Baie de Brassage</vt:lpstr>
      <vt:lpstr>Règles d’Ingénierie de câblage</vt:lpstr>
      <vt:lpstr>Les règles des longueurs </vt:lpstr>
      <vt:lpstr>Règles concernant les surfaces des locaux dédiés au câblage</vt:lpstr>
      <vt:lpstr>Règles de mise en oeuvre des baies</vt:lpstr>
      <vt:lpstr>Règles de mise en œuvre des chemins de câble </vt:lpstr>
      <vt:lpstr>Règles de mise en œuvre des chemins de câble</vt:lpstr>
      <vt:lpstr>Rayons de courbure  </vt:lpstr>
      <vt:lpstr>Les règles d’ingénierie </vt:lpstr>
      <vt:lpstr>Les règles d’ingénierie</vt:lpstr>
      <vt:lpstr>Les règles d’ingénierie</vt:lpstr>
      <vt:lpstr>Les règles d’ingénierie</vt:lpstr>
      <vt:lpstr>Les règles d’ingénierie</vt:lpstr>
      <vt:lpstr>Les règles d’ingénierie</vt:lpstr>
      <vt:lpstr>Les règles d’ingénierie</vt:lpstr>
      <vt:lpstr>Les règles d’ingénierie</vt:lpstr>
      <vt:lpstr>Normes et Standards</vt:lpstr>
      <vt:lpstr>En 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Soumaya Dahi</dc:creator>
  <cp:lastModifiedBy>Soumaya</cp:lastModifiedBy>
  <cp:revision>169</cp:revision>
  <dcterms:created xsi:type="dcterms:W3CDTF">2011-02-09T23:31:55Z</dcterms:created>
  <dcterms:modified xsi:type="dcterms:W3CDTF">2023-10-09T21:13:52Z</dcterms:modified>
</cp:coreProperties>
</file>