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552" r:id="rId2"/>
    <p:sldId id="580" r:id="rId3"/>
    <p:sldId id="258" r:id="rId4"/>
    <p:sldId id="548" r:id="rId5"/>
    <p:sldId id="328" r:id="rId6"/>
    <p:sldId id="332" r:id="rId7"/>
    <p:sldId id="466" r:id="rId8"/>
    <p:sldId id="345" r:id="rId9"/>
    <p:sldId id="326" r:id="rId10"/>
    <p:sldId id="533" r:id="rId11"/>
    <p:sldId id="549" r:id="rId12"/>
    <p:sldId id="584" r:id="rId13"/>
    <p:sldId id="586" r:id="rId14"/>
    <p:sldId id="585" r:id="rId15"/>
    <p:sldId id="411" r:id="rId16"/>
    <p:sldId id="595" r:id="rId17"/>
    <p:sldId id="593" r:id="rId18"/>
    <p:sldId id="594" r:id="rId19"/>
    <p:sldId id="561" r:id="rId20"/>
    <p:sldId id="460" r:id="rId21"/>
    <p:sldId id="474" r:id="rId22"/>
    <p:sldId id="562" r:id="rId23"/>
    <p:sldId id="461" r:id="rId24"/>
    <p:sldId id="475" r:id="rId25"/>
    <p:sldId id="587" r:id="rId26"/>
    <p:sldId id="588" r:id="rId27"/>
    <p:sldId id="534" r:id="rId28"/>
    <p:sldId id="550" r:id="rId29"/>
    <p:sldId id="445" r:id="rId30"/>
    <p:sldId id="446" r:id="rId31"/>
    <p:sldId id="568" r:id="rId32"/>
    <p:sldId id="569" r:id="rId33"/>
    <p:sldId id="488" r:id="rId34"/>
    <p:sldId id="462" r:id="rId35"/>
    <p:sldId id="590" r:id="rId36"/>
    <p:sldId id="591" r:id="rId37"/>
    <p:sldId id="592" r:id="rId38"/>
    <p:sldId id="545" r:id="rId39"/>
    <p:sldId id="517" r:id="rId40"/>
    <p:sldId id="536" r:id="rId41"/>
    <p:sldId id="546" r:id="rId42"/>
    <p:sldId id="511" r:id="rId43"/>
    <p:sldId id="512" r:id="rId44"/>
    <p:sldId id="513" r:id="rId45"/>
    <p:sldId id="578" r:id="rId46"/>
    <p:sldId id="579" r:id="rId47"/>
    <p:sldId id="547" r:id="rId48"/>
    <p:sldId id="596" r:id="rId49"/>
    <p:sldId id="501" r:id="rId50"/>
    <p:sldId id="502" r:id="rId51"/>
    <p:sldId id="503" r:id="rId52"/>
    <p:sldId id="505" r:id="rId53"/>
    <p:sldId id="508" r:id="rId54"/>
    <p:sldId id="540" r:id="rId55"/>
    <p:sldId id="565" r:id="rId56"/>
    <p:sldId id="553" r:id="rId5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FFCC"/>
    <a:srgbClr val="FF3300"/>
    <a:srgbClr val="6600CC"/>
    <a:srgbClr val="FFFF00"/>
    <a:srgbClr val="A50021"/>
    <a:srgbClr val="CCFFCC"/>
    <a:srgbClr val="00CC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68440" autoAdjust="0"/>
  </p:normalViewPr>
  <p:slideViewPr>
    <p:cSldViewPr>
      <p:cViewPr varScale="1">
        <p:scale>
          <a:sx n="61" d="100"/>
          <a:sy n="61" d="100"/>
        </p:scale>
        <p:origin x="207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3101" y="8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 b="0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 b="0">
                <a:latin typeface="Courier New" pitchFamily="49" charset="0"/>
              </a:defRPr>
            </a:lvl1pPr>
          </a:lstStyle>
          <a:p>
            <a:pPr>
              <a:defRPr/>
            </a:pPr>
            <a:fld id="{1AB9E8E4-799A-4DBF-AE40-006EBD704A2A}" type="datetime1">
              <a:rPr lang="en-US"/>
              <a:pPr>
                <a:defRPr/>
              </a:pPr>
              <a:t>10/1/2020</a:t>
            </a:fld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2" tIns="48667" rIns="97332" bIns="48667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 b="0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2" tIns="48667" rIns="97332" bIns="48667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 b="0">
                <a:latin typeface="Courier New" pitchFamily="49" charset="0"/>
              </a:defRPr>
            </a:lvl1pPr>
          </a:lstStyle>
          <a:p>
            <a:pPr>
              <a:defRPr/>
            </a:pPr>
            <a:fld id="{882CE374-B182-4FAD-BD9A-2A7F1F6511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57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9" name="Rectangle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463675" y="9121775"/>
            <a:ext cx="58515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2" tIns="48667" rIns="97332" bIns="48667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r>
              <a:rPr lang="en-US"/>
              <a:t>©A+ Computer Science     www.apluscompsci.com                 </a:t>
            </a:r>
            <a:fld id="{F2FF454C-01F5-481D-917A-16CF4BC26A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03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/>
        </p:spPr>
        <p:txBody>
          <a:bodyPr lIns="96661" tIns="48331" rIns="96661" bIns="48331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91747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073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52335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5688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858A234D-8560-4A7D-A948-BD47760FDDF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dirty="0" smtClean="0"/>
              <a:t>A variable is a box that stores a specific type of value. 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Fun stores a decimal</a:t>
            </a:r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 value.</a:t>
            </a:r>
            <a:endParaRPr lang="en-US" sz="1600" dirty="0" smtClean="0"/>
          </a:p>
          <a:p>
            <a:pPr eaLnBrk="1" hangingPunct="1"/>
            <a:r>
              <a:rPr lang="en-US" sz="1600" dirty="0" smtClean="0"/>
              <a:t>double can only store whole</a:t>
            </a:r>
            <a:r>
              <a:rPr lang="en-US" sz="1600" baseline="0" dirty="0" smtClean="0"/>
              <a:t> numbers and decimal values.</a:t>
            </a:r>
            <a:endParaRPr lang="en-US" sz="1600" dirty="0" smtClean="0"/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fun</a:t>
            </a:r>
            <a:r>
              <a:rPr lang="en-US" sz="1600" dirty="0" smtClean="0"/>
              <a:t> is not a reference; thus, it does not store a location / memory address.</a:t>
            </a:r>
          </a:p>
          <a:p>
            <a:pPr eaLnBrk="1" hangingPunct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13321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022B8D54-664D-441B-BCDC-56B0C6F7B22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dirty="0" smtClean="0"/>
              <a:t>A variable is a box that stores a specific type of value. 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aplus</a:t>
            </a:r>
            <a:r>
              <a:rPr lang="en-US" sz="1600" dirty="0" smtClean="0"/>
              <a:t> stores an integer value. </a:t>
            </a:r>
          </a:p>
          <a:p>
            <a:pPr eaLnBrk="1" hangingPunct="1"/>
            <a:r>
              <a:rPr lang="en-US" sz="1600" dirty="0" err="1" smtClean="0"/>
              <a:t>int</a:t>
            </a:r>
            <a:r>
              <a:rPr lang="en-US" sz="1600" dirty="0" smtClean="0"/>
              <a:t> can only store whole</a:t>
            </a:r>
            <a:r>
              <a:rPr lang="en-US" sz="1600" baseline="0" dirty="0" smtClean="0"/>
              <a:t> numbers.</a:t>
            </a:r>
            <a:endParaRPr lang="en-US" sz="1600" dirty="0" smtClean="0"/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aplus</a:t>
            </a:r>
            <a:r>
              <a:rPr lang="en-US" sz="1600" dirty="0" smtClean="0"/>
              <a:t> is not a reference; thus, it does not store a location / memory address.</a:t>
            </a:r>
          </a:p>
        </p:txBody>
      </p:sp>
    </p:spTree>
    <p:extLst>
      <p:ext uri="{BB962C8B-B14F-4D97-AF65-F5344CB8AC3E}">
        <p14:creationId xmlns:p14="http://schemas.microsoft.com/office/powerpoint/2010/main" val="2233572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99917D7-4FFF-454B-B0C7-4D8D132D8E1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dirty="0" smtClean="0"/>
              <a:t>When defining a variable, a data type must be provided.  The data type describes what will be stored in the variable.   </a:t>
            </a:r>
          </a:p>
          <a:p>
            <a:pPr eaLnBrk="1" hangingPunct="1"/>
            <a:r>
              <a:rPr lang="en-US" sz="1600" dirty="0" smtClean="0"/>
              <a:t>A variable is a box where things will be stored.  The data type states what kind of things can be placed in the box.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/>
              <a:t> can store non-decimal positive and negative numbers.</a:t>
            </a:r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/>
              <a:t> can store decimal positive and negative numbers.</a:t>
            </a:r>
          </a:p>
          <a:p>
            <a:pPr eaLnBrk="1" hangingPunct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16258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99917D7-4FFF-454B-B0C7-4D8D132D8E15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dirty="0" smtClean="0"/>
              <a:t>When defining a variable, a data type must be provided.  The data type describes what will be stored in the variable.   </a:t>
            </a:r>
          </a:p>
          <a:p>
            <a:pPr eaLnBrk="1" hangingPunct="1"/>
            <a:r>
              <a:rPr lang="en-US" sz="1600" dirty="0" smtClean="0"/>
              <a:t>A variable is a box where things will be stored.  The data type states what kind of things can be placed in the box.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/>
              <a:t> can store non-decimal positive and negative numbers.</a:t>
            </a:r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/>
              <a:t> can store decimal positive and negative numbers.</a:t>
            </a:r>
          </a:p>
          <a:p>
            <a:pPr eaLnBrk="1" hangingPunct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558222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14623297-2D38-46D8-AC10-CE4124EDDF5D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marL="228600" indent="-228600" eaLnBrk="1" hangingPunct="1"/>
            <a:r>
              <a:rPr lang="en-US" sz="1600" dirty="0" smtClean="0"/>
              <a:t>The more bits a data type has the more that data type can store.  A 64 bit type has much more storage room than an 8 bit type.</a:t>
            </a:r>
          </a:p>
          <a:p>
            <a:pPr marL="228600" indent="-228600" eaLnBrk="1" hangingPunct="1"/>
            <a:endParaRPr lang="en-US" sz="1600" dirty="0" smtClean="0"/>
          </a:p>
          <a:p>
            <a:pPr marL="228600" indent="-228600" eaLnBrk="1" hangingPunct="1">
              <a:buFontTx/>
              <a:buAutoNum type="arabicPlain" startAt="128"/>
            </a:pPr>
            <a:r>
              <a:rPr lang="en-US" sz="1600" dirty="0" smtClean="0"/>
              <a:t>  64  32   16   8   4   2   1  base 10 value of each binary digit</a:t>
            </a:r>
          </a:p>
          <a:p>
            <a:pPr marL="228600" indent="-228600" eaLnBrk="1" hangingPunct="1"/>
            <a:r>
              <a:rPr lang="en-US" sz="1600" dirty="0" smtClean="0"/>
              <a:t>                            1   0   1   0  =  10 in base 10 </a:t>
            </a:r>
          </a:p>
          <a:p>
            <a:pPr marL="228600" indent="-228600" eaLnBrk="1" hangingPunct="1"/>
            <a:r>
              <a:rPr lang="en-US" sz="1600" dirty="0" smtClean="0"/>
              <a:t>                            1   1   1   1  =   15 in base 10(4 bit)</a:t>
            </a:r>
          </a:p>
          <a:p>
            <a:pPr marL="228600" indent="-228600" eaLnBrk="1" hangingPunct="1"/>
            <a:r>
              <a:rPr lang="en-US" sz="1600" dirty="0" smtClean="0"/>
              <a:t>    1     0    0    0   1   0   0   0  = 136 in base 10</a:t>
            </a:r>
          </a:p>
          <a:p>
            <a:pPr marL="228600" indent="-228600" eaLnBrk="1" hangingPunct="1"/>
            <a:r>
              <a:rPr lang="en-US" sz="1600" dirty="0" smtClean="0"/>
              <a:t>    1     1    1    1   1   1   1   1  = 255 in base 10(8 bit)</a:t>
            </a:r>
          </a:p>
          <a:p>
            <a:pPr marL="228600" indent="-228600" eaLnBrk="1" hangingPunct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813552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14623297-2D38-46D8-AC10-CE4124EDDF5D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marL="228600" indent="-228600" eaLnBrk="1" hangingPunct="1"/>
            <a:r>
              <a:rPr lang="en-US" sz="1600" dirty="0" smtClean="0"/>
              <a:t>The more bits a data type has the more that data type can store.  A 64 bit type has much more storage room than an 8 bit type.</a:t>
            </a:r>
          </a:p>
          <a:p>
            <a:pPr marL="228600" indent="-228600" eaLnBrk="1" hangingPunct="1"/>
            <a:endParaRPr lang="en-US" sz="1600" dirty="0" smtClean="0"/>
          </a:p>
          <a:p>
            <a:pPr marL="228600" indent="-228600" eaLnBrk="1" hangingPunct="1">
              <a:buFontTx/>
              <a:buAutoNum type="arabicPlain" startAt="128"/>
            </a:pPr>
            <a:r>
              <a:rPr lang="en-US" sz="1600" dirty="0" smtClean="0"/>
              <a:t>  64  32   16   8   4   2   1  base 10 value of each binary digit</a:t>
            </a:r>
          </a:p>
          <a:p>
            <a:pPr marL="228600" indent="-228600" eaLnBrk="1" hangingPunct="1"/>
            <a:r>
              <a:rPr lang="en-US" sz="1600" dirty="0" smtClean="0"/>
              <a:t>                            1   0   1   0  =  10 in base 10 </a:t>
            </a:r>
          </a:p>
          <a:p>
            <a:pPr marL="228600" indent="-228600" eaLnBrk="1" hangingPunct="1"/>
            <a:r>
              <a:rPr lang="en-US" sz="1600" dirty="0" smtClean="0"/>
              <a:t>                            1   1   1   1  =   15 in base 10(4 bit)</a:t>
            </a:r>
          </a:p>
          <a:p>
            <a:pPr marL="228600" indent="-228600" eaLnBrk="1" hangingPunct="1"/>
            <a:r>
              <a:rPr lang="en-US" sz="1600" dirty="0" smtClean="0"/>
              <a:t>    1     0    0    0   1   0   0   0  = 136 in base 10</a:t>
            </a:r>
          </a:p>
          <a:p>
            <a:pPr marL="228600" indent="-228600" eaLnBrk="1" hangingPunct="1"/>
            <a:r>
              <a:rPr lang="en-US" sz="1600" dirty="0" smtClean="0"/>
              <a:t>    1     1    1    1   1   1   1   1  = 255 in base 10(8 bit)</a:t>
            </a:r>
          </a:p>
          <a:p>
            <a:pPr marL="228600" indent="-228600" eaLnBrk="1" hangingPunct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809554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01985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618876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E23EB432-31A2-46A1-AC8D-8797EB26E35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Integer types(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byte, short, int, long</a:t>
            </a:r>
            <a:r>
              <a:rPr lang="en-US" sz="1600" smtClean="0">
                <a:cs typeface="Times New Roman" pitchFamily="18" charset="0"/>
              </a:rPr>
              <a:t>, and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char</a:t>
            </a:r>
            <a:r>
              <a:rPr lang="en-US" sz="1600" smtClean="0"/>
              <a:t>) can only store non-decimal values.</a:t>
            </a:r>
          </a:p>
          <a:p>
            <a:pPr eaLnBrk="1" hangingPunct="1"/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38156139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4465F10-A736-409E-AEA9-CA769A0D1B0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int one = 120.0; </a:t>
            </a:r>
            <a:r>
              <a:rPr lang="en-US" sz="1600" smtClean="0"/>
              <a:t>   results in an error.  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120.0</a:t>
            </a:r>
            <a:r>
              <a:rPr lang="en-US" sz="1600" smtClean="0"/>
              <a:t> is a decimal value and integer types cannot store decimal values.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int one = (int)120.0;</a:t>
            </a:r>
            <a:r>
              <a:rPr lang="en-US" sz="1600" smtClean="0"/>
              <a:t>   type casting temporarily converts the receiving value so that it can be stored in an integer storage location.</a:t>
            </a:r>
          </a:p>
        </p:txBody>
      </p:sp>
    </p:spTree>
    <p:extLst>
      <p:ext uri="{BB962C8B-B14F-4D97-AF65-F5344CB8AC3E}">
        <p14:creationId xmlns:p14="http://schemas.microsoft.com/office/powerpoint/2010/main" val="1385885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4742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51AD619B-A4D3-4BB8-AFE1-93C7361BFD9E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Real / decimal types (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float, double</a:t>
            </a:r>
            <a:r>
              <a:rPr lang="en-US" sz="1600" smtClean="0"/>
              <a:t>) can store non-decimal values as well as decimal values.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double example = 456;</a:t>
            </a: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example = 456.323;</a:t>
            </a:r>
          </a:p>
        </p:txBody>
      </p:sp>
    </p:spTree>
    <p:extLst>
      <p:ext uri="{BB962C8B-B14F-4D97-AF65-F5344CB8AC3E}">
        <p14:creationId xmlns:p14="http://schemas.microsoft.com/office/powerpoint/2010/main" val="38692729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2B08C964-C813-4654-ACDC-4A9FF54454B0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Real / decimal types (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float, double</a:t>
            </a:r>
            <a:r>
              <a:rPr lang="en-US" sz="1600" smtClean="0"/>
              <a:t>) can store non-decimal values as well as decimal values.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double example = 456;</a:t>
            </a: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example = 456.323;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43376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80987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03246166-21A3-4902-BCDF-2CF51472859D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A </a:t>
            </a:r>
            <a:r>
              <a:rPr lang="en-US" sz="1600" smtClean="0">
                <a:latin typeface="Courier New" pitchFamily="49" charset="0"/>
              </a:rPr>
              <a:t>boolean</a:t>
            </a:r>
            <a:r>
              <a:rPr lang="en-US" sz="1600" smtClean="0"/>
              <a:t> can store true or false.  A </a:t>
            </a:r>
            <a:r>
              <a:rPr lang="en-US" sz="1600" smtClean="0">
                <a:latin typeface="Courier New" pitchFamily="49" charset="0"/>
              </a:rPr>
              <a:t>boolean</a:t>
            </a:r>
            <a:r>
              <a:rPr lang="en-US" sz="1600" smtClean="0"/>
              <a:t> cannot store letters or numbers.</a:t>
            </a:r>
          </a:p>
        </p:txBody>
      </p:sp>
    </p:spTree>
    <p:extLst>
      <p:ext uri="{BB962C8B-B14F-4D97-AF65-F5344CB8AC3E}">
        <p14:creationId xmlns:p14="http://schemas.microsoft.com/office/powerpoint/2010/main" val="5738241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7959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061617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40344B16-3C12-4E0E-9A15-37FF25EBDF56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smtClean="0"/>
              <a:t> is an integer data type.</a:t>
            </a:r>
          </a:p>
        </p:txBody>
      </p:sp>
    </p:spTree>
    <p:extLst>
      <p:ext uri="{BB962C8B-B14F-4D97-AF65-F5344CB8AC3E}">
        <p14:creationId xmlns:p14="http://schemas.microsoft.com/office/powerpoint/2010/main" val="596280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23E4D972-E774-45BB-B504-9F2ABF47108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dirty="0" smtClean="0"/>
              <a:t>A variable is a storage location for a specified type of value.</a:t>
            </a:r>
          </a:p>
        </p:txBody>
      </p:sp>
    </p:spTree>
    <p:extLst>
      <p:ext uri="{BB962C8B-B14F-4D97-AF65-F5344CB8AC3E}">
        <p14:creationId xmlns:p14="http://schemas.microsoft.com/office/powerpoint/2010/main" val="25276103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2FFF6567-C19B-448F-9BAE-D232134B85F4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smtClean="0"/>
              <a:t> is an unsigned(has no negative range) integer data type.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char letter = 97;     </a:t>
            </a: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out.println(letter);</a:t>
            </a:r>
            <a:r>
              <a:rPr lang="en-US" sz="1600" smtClean="0"/>
              <a:t>		//outs a</a:t>
            </a: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letter = 'A';</a:t>
            </a: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out.println(letter);</a:t>
            </a:r>
            <a:r>
              <a:rPr lang="en-US" sz="1600" smtClean="0"/>
              <a:t> 		//outs A</a:t>
            </a:r>
          </a:p>
        </p:txBody>
      </p:sp>
    </p:spTree>
    <p:extLst>
      <p:ext uri="{BB962C8B-B14F-4D97-AF65-F5344CB8AC3E}">
        <p14:creationId xmlns:p14="http://schemas.microsoft.com/office/powerpoint/2010/main" val="41894173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2FFF6567-C19B-448F-9BAE-D232134B85F4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'A'  has an ASCII value of 65.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65</a:t>
            </a:r>
            <a:r>
              <a:rPr lang="en-US" sz="1600" baseline="0" dirty="0" smtClean="0"/>
              <a:t> in binary </a:t>
            </a:r>
            <a:r>
              <a:rPr lang="en-US" sz="1600" dirty="0" smtClean="0"/>
              <a:t>is 0000000001000001 </a:t>
            </a:r>
          </a:p>
          <a:p>
            <a:pPr eaLnBrk="1" hangingPunct="1"/>
            <a:r>
              <a:rPr lang="en-US" sz="1600" dirty="0" smtClean="0"/>
              <a:t>We work with char</a:t>
            </a:r>
            <a:r>
              <a:rPr lang="en-US" sz="1600" baseline="0" dirty="0" smtClean="0"/>
              <a:t>acters in java code.</a:t>
            </a:r>
          </a:p>
          <a:p>
            <a:pPr eaLnBrk="1" hangingPunct="1"/>
            <a:r>
              <a:rPr lang="en-US" sz="1600" baseline="0" dirty="0" smtClean="0"/>
              <a:t>The characters must be converted to binary before the computer and processor can actually work with the values.</a:t>
            </a:r>
          </a:p>
          <a:p>
            <a:pPr eaLnBrk="1" hangingPunct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4474493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2FFF6567-C19B-448F-9BAE-D232134B85F4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'A'  is really 0000000001000001 </a:t>
            </a:r>
          </a:p>
          <a:p>
            <a:pPr eaLnBrk="1" hangingPunct="1"/>
            <a:r>
              <a:rPr lang="en-US" sz="1600" dirty="0" smtClean="0"/>
              <a:t>We work with char</a:t>
            </a:r>
            <a:r>
              <a:rPr lang="en-US" sz="1600" baseline="0" dirty="0" smtClean="0"/>
              <a:t>acters in java code.</a:t>
            </a:r>
          </a:p>
          <a:p>
            <a:pPr eaLnBrk="1" hangingPunct="1"/>
            <a:r>
              <a:rPr lang="en-US" sz="1600" baseline="0" dirty="0" smtClean="0"/>
              <a:t>The characters must be converted to binary before the computer and processor can actually work with the values.</a:t>
            </a:r>
          </a:p>
          <a:p>
            <a:pPr eaLnBrk="1" hangingPunct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6892276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8CB2814-7015-4E41-B586-BE74A7E935D2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>
                <a:cs typeface="Times New Roman" pitchFamily="18" charset="0"/>
              </a:rPr>
              <a:t>Once you memorize the starting value for ‘A’, ‘a’, and ‘0’, determining the ASCII values for most letters and numbers is pretty simple.</a:t>
            </a:r>
          </a:p>
        </p:txBody>
      </p:sp>
    </p:spTree>
    <p:extLst>
      <p:ext uri="{BB962C8B-B14F-4D97-AF65-F5344CB8AC3E}">
        <p14:creationId xmlns:p14="http://schemas.microsoft.com/office/powerpoint/2010/main" val="17405188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8C7BC7BB-CB99-4CFB-BDA2-A26ABF7B90AA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Because char is an integer data type, it is okay to store non-decimal values in a char.  It is also okay to perform integer math operations on a char variable and to store math results in a char variable.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char example = 98;</a:t>
            </a: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out.prinltn(example);</a:t>
            </a:r>
            <a:r>
              <a:rPr lang="en-US" sz="1600" smtClean="0"/>
              <a:t>		//outs a  b </a:t>
            </a:r>
          </a:p>
          <a:p>
            <a:pPr eaLnBrk="1" hangingPunct="1"/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example = 'A'+5;</a:t>
            </a: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out.prinltn(example);</a:t>
            </a:r>
            <a:r>
              <a:rPr lang="en-US" sz="1600" smtClean="0"/>
              <a:t>		//outs a  F </a:t>
            </a:r>
          </a:p>
          <a:p>
            <a:pPr eaLnBrk="1" hangingPunct="1"/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out.prinltn('A'+5);</a:t>
            </a:r>
            <a:r>
              <a:rPr lang="en-US" sz="1600" smtClean="0"/>
              <a:t>		//outs a  70</a:t>
            </a:r>
            <a:br>
              <a:rPr lang="en-US" sz="1600" smtClean="0"/>
            </a:br>
            <a:r>
              <a:rPr lang="en-US" sz="1600" smtClean="0"/>
              <a:t>	       //outs a 70 because char + int nets an int</a:t>
            </a:r>
            <a:br>
              <a:rPr lang="en-US" sz="1600" smtClean="0"/>
            </a:br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1441375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52876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858A234D-8560-4A7D-A948-BD47760FDDF5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dirty="0" smtClean="0"/>
              <a:t>A reference variable is used to store the location of an Object.  In most situations, a reference stores the actual memory address of an Object.</a:t>
            </a:r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 and dude </a:t>
            </a:r>
            <a:r>
              <a:rPr lang="en-US" sz="1600" dirty="0" smtClean="0"/>
              <a:t>store the location / memory address of two new </a:t>
            </a:r>
            <a:r>
              <a:rPr lang="en-US" sz="1600" dirty="0" err="1" smtClean="0"/>
              <a:t>AplusBug</a:t>
            </a:r>
            <a:r>
              <a:rPr lang="en-US" sz="1600" dirty="0" smtClean="0"/>
              <a:t> Objects.</a:t>
            </a:r>
          </a:p>
          <a:p>
            <a:pPr eaLnBrk="1" hangingPunct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1085217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9F79944F-CF01-4AD7-8217-9942D4B547D4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dirty="0" smtClean="0"/>
              <a:t>A reference variable is used to store the location of an Object.  In most situations, a reference stores the actual memory address of an Object.</a:t>
            </a:r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sz="1600" dirty="0" smtClean="0"/>
              <a:t> stores the location / memory address of a new </a:t>
            </a:r>
            <a:r>
              <a:rPr lang="en-US" sz="1600" dirty="0" err="1" smtClean="0"/>
              <a:t>AplusBug</a:t>
            </a:r>
            <a:r>
              <a:rPr lang="en-US" sz="1600" dirty="0" smtClean="0"/>
              <a:t>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07856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70854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F323D2C-DDC9-45B6-8C75-A398865BE74A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endParaRPr lang="en-US" sz="160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230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296852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49892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95118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71C835CC-3DD4-4731-A9D6-E9A2A383A856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The variable receiving the value is placed on the left of the assignment operator( = ).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/>
              <a:t>57 is the value being placed in box receiver.</a:t>
            </a:r>
          </a:p>
        </p:txBody>
      </p:sp>
    </p:spTree>
    <p:extLst>
      <p:ext uri="{BB962C8B-B14F-4D97-AF65-F5344CB8AC3E}">
        <p14:creationId xmlns:p14="http://schemas.microsoft.com/office/powerpoint/2010/main" val="41700856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6C808FC-7935-4B8F-A9F2-70D41D29703C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2313"/>
            <a:ext cx="4797425" cy="3597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dirty="0" smtClean="0"/>
              <a:t>A data-type must be placed in front of/to the left of a variable name when that variable is declared.</a:t>
            </a:r>
          </a:p>
          <a:p>
            <a:pPr eaLnBrk="1" hangingPunct="1"/>
            <a:r>
              <a:rPr lang="en-US" sz="1600" dirty="0" smtClean="0"/>
              <a:t>When assigning a variable that has already been declared, only the name and the value are required.</a:t>
            </a:r>
          </a:p>
        </p:txBody>
      </p:sp>
    </p:spTree>
    <p:extLst>
      <p:ext uri="{BB962C8B-B14F-4D97-AF65-F5344CB8AC3E}">
        <p14:creationId xmlns:p14="http://schemas.microsoft.com/office/powerpoint/2010/main" val="13403068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094B6C70-F03A-4E60-B6F9-F8E38BF0AC39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6176962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dirty="0" smtClean="0"/>
              <a:t>Variable declarations</a:t>
            </a:r>
            <a:r>
              <a:rPr lang="en-US" sz="1600" baseline="0" dirty="0" smtClean="0"/>
              <a:t> </a:t>
            </a:r>
            <a:r>
              <a:rPr lang="en-US" sz="1600" dirty="0" smtClean="0"/>
              <a:t>and assignments can be performed on one line.</a:t>
            </a:r>
          </a:p>
          <a:p>
            <a:pPr eaLnBrk="1" hangingPunct="1"/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intFun</a:t>
            </a:r>
            <a:r>
              <a:rPr lang="en-US" sz="1600" dirty="0" smtClean="0">
                <a:latin typeface="Courier New" pitchFamily="49" charset="0"/>
              </a:rPr>
              <a:t>=75;</a:t>
            </a:r>
            <a:r>
              <a:rPr lang="en-US" sz="1600" dirty="0" smtClean="0"/>
              <a:t>		//declaration and assignment   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/>
              <a:t>More than one variable can be declared and assigned on the same  line.</a:t>
            </a:r>
          </a:p>
          <a:p>
            <a:pPr eaLnBrk="1" hangingPunct="1"/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go=3, stop=2, pause=1;  </a:t>
            </a:r>
            <a:r>
              <a:rPr lang="en-US" sz="1600" dirty="0" smtClean="0"/>
              <a:t>//separate with a comma</a:t>
            </a:r>
          </a:p>
        </p:txBody>
      </p:sp>
    </p:spTree>
    <p:extLst>
      <p:ext uri="{BB962C8B-B14F-4D97-AF65-F5344CB8AC3E}">
        <p14:creationId xmlns:p14="http://schemas.microsoft.com/office/powerpoint/2010/main" val="14157467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12649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F323D2C-DDC9-45B6-8C75-A398865BE74A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dirty="0" smtClean="0">
                <a:solidFill>
                  <a:srgbClr val="000099"/>
                </a:solidFill>
              </a:rPr>
              <a:t>A final variable can be assigned a value once.</a:t>
            </a:r>
          </a:p>
          <a:p>
            <a:r>
              <a:rPr lang="en-US" sz="1600" dirty="0" smtClean="0">
                <a:solidFill>
                  <a:srgbClr val="000099"/>
                </a:solidFill>
              </a:rPr>
              <a:t>Designate a variable final if you do not want it to change after it has been declared and initialized.</a:t>
            </a:r>
          </a:p>
          <a:p>
            <a:pPr eaLnBrk="1" hangingPunct="1"/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6868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416507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C2E01D2A-A547-4708-9DBB-88A3E589DD2B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This data type chart lists most data type’s memory usage and range of storage values.</a:t>
            </a:r>
          </a:p>
        </p:txBody>
      </p:sp>
    </p:spTree>
    <p:extLst>
      <p:ext uri="{BB962C8B-B14F-4D97-AF65-F5344CB8AC3E}">
        <p14:creationId xmlns:p14="http://schemas.microsoft.com/office/powerpoint/2010/main" val="3512120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57CB893D-7FFF-430F-B50D-E6E8D17A11C5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The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MIN_VALUE</a:t>
            </a:r>
            <a:r>
              <a:rPr lang="en-US" sz="1600" smtClean="0"/>
              <a:t> and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MAX_VALUE</a:t>
            </a:r>
            <a:r>
              <a:rPr lang="en-US" sz="1600" smtClean="0"/>
              <a:t> fields store the minimum and maximum values that can be stored in a particular type.</a:t>
            </a:r>
          </a:p>
        </p:txBody>
      </p:sp>
    </p:spTree>
    <p:extLst>
      <p:ext uri="{BB962C8B-B14F-4D97-AF65-F5344CB8AC3E}">
        <p14:creationId xmlns:p14="http://schemas.microsoft.com/office/powerpoint/2010/main" val="3312961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8384242C-F8AE-4F14-90C4-23B550EB441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dirty="0" smtClean="0">
                <a:cs typeface="Times New Roman" pitchFamily="18" charset="0"/>
              </a:rPr>
              <a:t>An identifier is used to identify something.  Identifiers should begin with letters.   </a:t>
            </a:r>
          </a:p>
          <a:p>
            <a:pPr eaLnBrk="1" hangingPunct="1"/>
            <a:r>
              <a:rPr lang="en-US" sz="1600" dirty="0" smtClean="0">
                <a:cs typeface="Times New Roman" pitchFamily="18" charset="0"/>
              </a:rPr>
              <a:t>Identifiers can contain symbols, letters, and numbers.</a:t>
            </a:r>
          </a:p>
          <a:p>
            <a:pPr eaLnBrk="1" hangingPunct="1"/>
            <a:endParaRPr lang="en-US" sz="1600" dirty="0" smtClean="0">
              <a:cs typeface="Times New Roman" pitchFamily="18" charset="0"/>
            </a:endParaRPr>
          </a:p>
          <a:p>
            <a:pPr eaLnBrk="1" hangingPunct="1"/>
            <a:r>
              <a:rPr lang="en-US" sz="1600" dirty="0" smtClean="0">
                <a:cs typeface="Times New Roman" pitchFamily="18" charset="0"/>
              </a:rPr>
              <a:t>A box that will store integer numbers needs a name.  </a:t>
            </a:r>
          </a:p>
          <a:p>
            <a:pPr eaLnBrk="1" hangingPunct="1"/>
            <a:r>
              <a:rPr lang="en-US" sz="1600" dirty="0" smtClean="0">
                <a:cs typeface="Times New Roman" pitchFamily="18" charset="0"/>
              </a:rPr>
              <a:t>The name should clearly identify what will be stored in the box.  </a:t>
            </a:r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sz="1600" dirty="0" smtClean="0">
                <a:cs typeface="Times New Roman" pitchFamily="18" charset="0"/>
              </a:rPr>
              <a:t> clearly states that the box will contain the width of something.</a:t>
            </a:r>
          </a:p>
          <a:p>
            <a:pPr eaLnBrk="1" hangingPunct="1"/>
            <a:endParaRPr lang="en-US" sz="1600" dirty="0" smtClean="0">
              <a:cs typeface="Times New Roman" pitchFamily="18" charset="0"/>
            </a:endParaRPr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Aplus</a:t>
            </a:r>
            <a:r>
              <a:rPr lang="en-US" sz="1600" dirty="0" smtClean="0">
                <a:cs typeface="Times New Roman" pitchFamily="18" charset="0"/>
              </a:rPr>
              <a:t> is used to identify a class. </a:t>
            </a:r>
          </a:p>
        </p:txBody>
      </p:sp>
    </p:spTree>
    <p:extLst>
      <p:ext uri="{BB962C8B-B14F-4D97-AF65-F5344CB8AC3E}">
        <p14:creationId xmlns:p14="http://schemas.microsoft.com/office/powerpoint/2010/main" val="30939716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90CF8AC8-9CD2-4D99-802E-00DBBED8BE86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The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MIN_VALUE</a:t>
            </a:r>
            <a:r>
              <a:rPr lang="en-US" sz="1600" smtClean="0"/>
              <a:t> and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MAX_VALUE</a:t>
            </a:r>
            <a:r>
              <a:rPr lang="en-US" sz="1600" smtClean="0"/>
              <a:t> fields store the minimum and maximum values that can be stored in a particular type.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58362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983E75ED-4E50-4FE6-9DAE-D6695D20F445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dirty="0" smtClean="0"/>
              <a:t>Overflow errors occur at run-time when a value is assigned to a variable that is too large. </a:t>
            </a:r>
          </a:p>
          <a:p>
            <a:pPr eaLnBrk="1" hangingPunct="1"/>
            <a:r>
              <a:rPr lang="en-US" sz="1600" dirty="0" smtClean="0"/>
              <a:t> The resulting value is typically a negative value.  </a:t>
            </a:r>
          </a:p>
          <a:p>
            <a:pPr eaLnBrk="1" hangingPunct="1"/>
            <a:r>
              <a:rPr lang="en-US" sz="1600" dirty="0" smtClean="0"/>
              <a:t>The negative value occurs when the positive upper bound is overflowed into the negative range.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/>
              <a:t>Attempting to assign a numeric constant that is too large to a variable is a syntax error.  </a:t>
            </a:r>
          </a:p>
          <a:p>
            <a:pPr eaLnBrk="1" hangingPunct="1"/>
            <a:r>
              <a:rPr lang="en-US" sz="1600" dirty="0" smtClean="0"/>
              <a:t>It is very easy for Java to determine that the value is too large for the data type.</a:t>
            </a:r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byte example = 128; </a:t>
            </a:r>
            <a:r>
              <a:rPr lang="en-US" sz="1600" dirty="0" smtClean="0"/>
              <a:t>  //compile error</a:t>
            </a:r>
          </a:p>
        </p:txBody>
      </p:sp>
    </p:spTree>
    <p:extLst>
      <p:ext uri="{BB962C8B-B14F-4D97-AF65-F5344CB8AC3E}">
        <p14:creationId xmlns:p14="http://schemas.microsoft.com/office/powerpoint/2010/main" val="12802863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60954AE4-5EFD-4C65-B451-37573CDAA137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The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MIN_VALUE</a:t>
            </a:r>
            <a:r>
              <a:rPr lang="en-US" sz="1600" smtClean="0"/>
              <a:t> and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MAX_VALUE</a:t>
            </a:r>
            <a:r>
              <a:rPr lang="en-US" sz="1600" smtClean="0"/>
              <a:t> fields store the minimum and maximum values that can be stored in a particular type.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465368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39012EB0-E465-439D-97F0-F9ABA2B0CC79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The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MIN_VALUE</a:t>
            </a:r>
            <a:r>
              <a:rPr lang="en-US" sz="1600" smtClean="0"/>
              <a:t> and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MAX_VALUE</a:t>
            </a:r>
            <a:r>
              <a:rPr lang="en-US" sz="1600" smtClean="0"/>
              <a:t> fields store the minimum and maximum values that can be stored in a particular type.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494474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721126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/>
        </p:spPr>
        <p:txBody>
          <a:bodyPr lIns="96661" tIns="48331" rIns="96661" bIns="483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64940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/>
        </p:spPr>
        <p:txBody>
          <a:bodyPr lIns="96661" tIns="48331" rIns="96661" bIns="48331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996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E241EE65-791F-4B7C-8B14-49D260C6B19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2Foot5Inches</a:t>
            </a:r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  is illegal.  </a:t>
            </a:r>
            <a:r>
              <a:rPr lang="en-US" sz="1600" dirty="0" smtClean="0"/>
              <a:t>Identifiers cannot start with numbers.</a:t>
            </a:r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jump up</a:t>
            </a:r>
            <a:r>
              <a:rPr lang="en-US" sz="1600" dirty="0" smtClean="0"/>
              <a:t> is not legal.  Identifiers cannot contain spaces.</a:t>
            </a:r>
          </a:p>
          <a:p>
            <a:pPr eaLnBrk="1" hangingPunct="1"/>
            <a:r>
              <a:rPr lang="en-US" sz="1600" dirty="0" err="1" smtClean="0"/>
              <a:t>AplusCompSciRocks</a:t>
            </a:r>
            <a:r>
              <a:rPr lang="en-US" sz="1600" dirty="0" smtClean="0"/>
              <a:t>! Is illegal</a:t>
            </a:r>
            <a:r>
              <a:rPr lang="en-US" sz="1600" smtClean="0"/>
              <a:t>.  </a:t>
            </a:r>
            <a:endParaRPr lang="en-US" sz="1600" dirty="0" smtClean="0"/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BigTriangle</a:t>
            </a:r>
            <a:r>
              <a:rPr lang="en-US" sz="1600" dirty="0" smtClean="0"/>
              <a:t> is legal.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SpaceInvaders</a:t>
            </a:r>
            <a:r>
              <a:rPr lang="en-US" sz="1600" dirty="0" smtClean="0"/>
              <a:t> is legal.</a:t>
            </a:r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Space_Invaders</a:t>
            </a:r>
            <a:r>
              <a:rPr lang="en-US" sz="1600" dirty="0" smtClean="0"/>
              <a:t> is legal.</a:t>
            </a:r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SpaceInvaders</a:t>
            </a:r>
            <a:r>
              <a:rPr lang="en-US" sz="1600" dirty="0" smtClean="0"/>
              <a:t> is legal, but not a suggested naming style.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endParaRPr lang="en-US" sz="1600" dirty="0" smtClean="0"/>
          </a:p>
          <a:p>
            <a:pPr eaLnBrk="1" hangingPunct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800150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BB024F05-1D0A-4F7A-91F8-F7E2C708FCC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dirty="0" smtClean="0"/>
              <a:t>Use </a:t>
            </a:r>
            <a:r>
              <a:rPr lang="en-US" sz="1600" dirty="0" smtClean="0"/>
              <a:t>names </a:t>
            </a:r>
            <a:r>
              <a:rPr lang="en-US" sz="1600" dirty="0" smtClean="0"/>
              <a:t>that are clear and informative.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/>
              <a:t>The name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totalPay</a:t>
            </a:r>
            <a:r>
              <a:rPr lang="en-US" sz="1600" dirty="0" smtClean="0"/>
              <a:t> seems to indicate the variable will store the total pay amount for someone or something.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>
                <a:latin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</a:rPr>
              <a:t>nationalDebt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sz="1600" dirty="0" smtClean="0">
                <a:latin typeface="Courier New" pitchFamily="49" charset="0"/>
              </a:rPr>
              <a:t>char </a:t>
            </a:r>
            <a:r>
              <a:rPr lang="en-US" sz="1600" dirty="0" err="1" smtClean="0">
                <a:latin typeface="Courier New" pitchFamily="49" charset="0"/>
              </a:rPr>
              <a:t>firstLetterOfLastName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sz="1600" dirty="0" smtClean="0">
                <a:latin typeface="Courier New" pitchFamily="49" charset="0"/>
              </a:rPr>
              <a:t>long </a:t>
            </a:r>
            <a:r>
              <a:rPr lang="en-US" sz="1600" dirty="0" err="1" smtClean="0">
                <a:latin typeface="Courier New" pitchFamily="49" charset="0"/>
              </a:rPr>
              <a:t>buildingHeight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sz="1600" dirty="0" smtClean="0">
                <a:latin typeface="Courier New" pitchFamily="49" charset="0"/>
              </a:rPr>
              <a:t>public class </a:t>
            </a:r>
            <a:r>
              <a:rPr lang="en-US" sz="1600" dirty="0" err="1" smtClean="0">
                <a:latin typeface="Courier New" pitchFamily="49" charset="0"/>
              </a:rPr>
              <a:t>BlinkyBall</a:t>
            </a:r>
            <a:r>
              <a:rPr lang="en-US" sz="1600" dirty="0" smtClean="0">
                <a:latin typeface="Courier New" pitchFamily="49" charset="0"/>
              </a:rPr>
              <a:t>{}</a:t>
            </a:r>
          </a:p>
          <a:p>
            <a:pPr eaLnBrk="1" hangingPunct="1"/>
            <a:r>
              <a:rPr lang="en-US" sz="1600" dirty="0" smtClean="0">
                <a:latin typeface="Courier New" pitchFamily="49" charset="0"/>
              </a:rPr>
              <a:t>public class </a:t>
            </a:r>
            <a:r>
              <a:rPr lang="en-US" sz="1600" dirty="0" err="1" smtClean="0">
                <a:latin typeface="Courier New" pitchFamily="49" charset="0"/>
              </a:rPr>
              <a:t>BlackJack</a:t>
            </a:r>
            <a:r>
              <a:rPr lang="en-US" sz="1600" dirty="0" smtClean="0">
                <a:latin typeface="Courier New" pitchFamily="49" charset="0"/>
              </a:rPr>
              <a:t>{}</a:t>
            </a:r>
          </a:p>
          <a:p>
            <a:pPr eaLnBrk="1" hangingPunct="1"/>
            <a:endParaRPr lang="en-US" sz="1600" dirty="0" smtClean="0">
              <a:latin typeface="Courier New" pitchFamily="49" charset="0"/>
            </a:endParaRPr>
          </a:p>
          <a:p>
            <a:pPr eaLnBrk="1" hangingPunct="1"/>
            <a:endParaRPr lang="en-US" sz="1600" dirty="0" smtClean="0">
              <a:latin typeface="Courier New" pitchFamily="49" charset="0"/>
            </a:endParaRPr>
          </a:p>
          <a:p>
            <a:pPr eaLnBrk="1" hangingPunct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50070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538A7973-0BE2-4E28-913F-B2C77537D9B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Java is case sensitive.  </a:t>
            </a:r>
          </a:p>
        </p:txBody>
      </p:sp>
    </p:spTree>
    <p:extLst>
      <p:ext uri="{BB962C8B-B14F-4D97-AF65-F5344CB8AC3E}">
        <p14:creationId xmlns:p14="http://schemas.microsoft.com/office/powerpoint/2010/main" val="1968453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1D27863A-E3EC-4C6E-A038-6D45DB96548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Keywords are words that have been assigned a special purpose in the language.  Keywords cannot be used as identifier names.</a:t>
            </a:r>
          </a:p>
        </p:txBody>
      </p:sp>
    </p:spTree>
    <p:extLst>
      <p:ext uri="{BB962C8B-B14F-4D97-AF65-F5344CB8AC3E}">
        <p14:creationId xmlns:p14="http://schemas.microsoft.com/office/powerpoint/2010/main" val="1700319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C4D82-7D89-41B3-B6A2-3995C05F9E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D3FB6-94EE-4BF7-93D7-C0FA4CF6A0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48369-DB77-4C3F-B62B-F18D41BA5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9264E-AAC2-47D8-AD8B-8FE722E50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D352E-879A-4AFF-B934-B36F3C7909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7913C-47BA-44FA-8707-2CA8BD7993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08054-3F5E-4E06-B201-3FF24A5271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77B93-B9BD-49C2-928B-2024D90C2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55792-1D05-4CE2-A34B-4691C9CB57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6248400"/>
            <a:ext cx="702656" cy="4289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FDBC5-04E8-4D4E-AF61-46E5385453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9AFFB-D975-4E1C-AB22-886DF4282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+mn-lt"/>
              </a:defRPr>
            </a:lvl1pPr>
          </a:lstStyle>
          <a:p>
            <a:pPr>
              <a:defRPr/>
            </a:pPr>
            <a:fld id="{EDF1ECDE-17DB-4E3F-BC2E-8EAAD669B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VARIABLES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28956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identifiers.java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2209800"/>
            <a:ext cx="5029199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Types of Variables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2209800"/>
            <a:ext cx="5638800" cy="1200329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Primitives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7884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5363" name="Rectangle 14"/>
          <p:cNvSpPr>
            <a:spLocks noChangeArrowheads="1"/>
          </p:cNvSpPr>
          <p:nvPr/>
        </p:nvSpPr>
        <p:spPr bwMode="auto">
          <a:xfrm>
            <a:off x="1143000" y="1600200"/>
            <a:ext cx="6629400" cy="107786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3200" dirty="0">
                <a:solidFill>
                  <a:srgbClr val="003366"/>
                </a:solidFill>
              </a:rPr>
              <a:t>A </a:t>
            </a:r>
            <a:r>
              <a:rPr lang="en-US" sz="3200" dirty="0" smtClean="0">
                <a:solidFill>
                  <a:srgbClr val="003366"/>
                </a:solidFill>
              </a:rPr>
              <a:t>primitive </a:t>
            </a:r>
            <a:r>
              <a:rPr lang="en-US" sz="3200" dirty="0">
                <a:solidFill>
                  <a:srgbClr val="003366"/>
                </a:solidFill>
              </a:rPr>
              <a:t>variable stores </a:t>
            </a:r>
            <a:r>
              <a:rPr lang="en-US" sz="3200" dirty="0" smtClean="0">
                <a:solidFill>
                  <a:srgbClr val="003366"/>
                </a:solidFill>
              </a:rPr>
              <a:t>a value of the type specified.</a:t>
            </a:r>
            <a:endParaRPr lang="en-US" sz="2400" dirty="0">
              <a:solidFill>
                <a:srgbClr val="003366"/>
              </a:solidFill>
            </a:endParaRPr>
          </a:p>
        </p:txBody>
      </p:sp>
      <p:sp>
        <p:nvSpPr>
          <p:cNvPr id="15364" name="Rectangle 15"/>
          <p:cNvSpPr>
            <a:spLocks noChangeArrowheads="1"/>
          </p:cNvSpPr>
          <p:nvPr/>
        </p:nvSpPr>
        <p:spPr bwMode="auto">
          <a:xfrm>
            <a:off x="385763" y="2673350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16"/>
          <p:cNvSpPr>
            <a:spLocks noChangeArrowheads="1"/>
          </p:cNvSpPr>
          <p:nvPr/>
        </p:nvSpPr>
        <p:spPr bwMode="auto">
          <a:xfrm>
            <a:off x="893763" y="4503738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17"/>
          <p:cNvSpPr>
            <a:spLocks noChangeArrowheads="1"/>
          </p:cNvSpPr>
          <p:nvPr/>
        </p:nvSpPr>
        <p:spPr bwMode="auto">
          <a:xfrm>
            <a:off x="690563" y="4618038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18"/>
          <p:cNvSpPr>
            <a:spLocks noChangeArrowheads="1"/>
          </p:cNvSpPr>
          <p:nvPr/>
        </p:nvSpPr>
        <p:spPr bwMode="auto">
          <a:xfrm>
            <a:off x="1828800" y="3294220"/>
            <a:ext cx="4876335" cy="1077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3200" dirty="0">
                <a:latin typeface="Courier New" pitchFamily="49" charset="0"/>
              </a:rPr>
              <a:t> </a:t>
            </a:r>
            <a:r>
              <a:rPr lang="en-US" sz="3200" dirty="0" smtClean="0">
                <a:latin typeface="Courier New" pitchFamily="49" charset="0"/>
              </a:rPr>
              <a:t>double fun = 99.0;</a:t>
            </a:r>
          </a:p>
          <a:p>
            <a:r>
              <a:rPr lang="en-US" sz="3200" dirty="0">
                <a:latin typeface="Courier New" pitchFamily="49" charset="0"/>
              </a:rPr>
              <a:t> </a:t>
            </a:r>
            <a:r>
              <a:rPr lang="en-US" sz="3200" dirty="0" err="1" smtClean="0">
                <a:latin typeface="Courier New" pitchFamily="49" charset="0"/>
              </a:rPr>
              <a:t>int</a:t>
            </a:r>
            <a:r>
              <a:rPr lang="en-US" sz="3200" dirty="0" smtClean="0">
                <a:latin typeface="Courier New" pitchFamily="49" charset="0"/>
              </a:rPr>
              <a:t> </a:t>
            </a:r>
            <a:r>
              <a:rPr lang="en-US" sz="3200" dirty="0" err="1" smtClean="0">
                <a:latin typeface="Courier New" pitchFamily="49" charset="0"/>
              </a:rPr>
              <a:t>aplus</a:t>
            </a:r>
            <a:r>
              <a:rPr lang="en-US" sz="3200" dirty="0" smtClean="0">
                <a:latin typeface="Courier New" pitchFamily="49" charset="0"/>
              </a:rPr>
              <a:t> = 212;</a:t>
            </a:r>
            <a:endParaRPr lang="en-US" sz="3200" dirty="0">
              <a:latin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primitive?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86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1122363" y="41275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4000">
              <a:solidFill>
                <a:srgbClr val="A50021"/>
              </a:solidFill>
              <a:latin typeface="Courier New" pitchFamily="49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85763" y="2673350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12"/>
          <p:cNvSpPr>
            <a:spLocks noChangeArrowheads="1"/>
          </p:cNvSpPr>
          <p:nvPr/>
        </p:nvSpPr>
        <p:spPr bwMode="auto">
          <a:xfrm>
            <a:off x="1524000" y="1905000"/>
            <a:ext cx="4382610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3200" dirty="0">
                <a:latin typeface="Courier New" pitchFamily="49" charset="0"/>
              </a:rPr>
              <a:t> </a:t>
            </a:r>
            <a:r>
              <a:rPr lang="en-US" sz="3200" dirty="0" err="1">
                <a:latin typeface="Courier New" pitchFamily="49" charset="0"/>
              </a:rPr>
              <a:t>int</a:t>
            </a:r>
            <a:r>
              <a:rPr lang="en-US" sz="3200" dirty="0">
                <a:latin typeface="Courier New" pitchFamily="49" charset="0"/>
              </a:rPr>
              <a:t> </a:t>
            </a:r>
            <a:r>
              <a:rPr lang="en-US" sz="3200" dirty="0" err="1" smtClean="0">
                <a:latin typeface="Courier New" pitchFamily="49" charset="0"/>
              </a:rPr>
              <a:t>aplus</a:t>
            </a:r>
            <a:r>
              <a:rPr lang="en-US" sz="3200" dirty="0" smtClean="0">
                <a:latin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</a:rPr>
              <a:t>= </a:t>
            </a:r>
            <a:r>
              <a:rPr lang="en-US" sz="3200" dirty="0" smtClean="0">
                <a:latin typeface="Courier New" pitchFamily="49" charset="0"/>
              </a:rPr>
              <a:t>254;</a:t>
            </a:r>
            <a:endParaRPr lang="en-US" sz="3200" dirty="0">
              <a:latin typeface="Courier New" pitchFamily="49" charset="0"/>
            </a:endParaRPr>
          </a:p>
        </p:txBody>
      </p:sp>
      <p:sp>
        <p:nvSpPr>
          <p:cNvPr id="19463" name="Rectangle 14"/>
          <p:cNvSpPr>
            <a:spLocks noChangeArrowheads="1"/>
          </p:cNvSpPr>
          <p:nvPr/>
        </p:nvSpPr>
        <p:spPr bwMode="auto">
          <a:xfrm>
            <a:off x="2953742" y="2971800"/>
            <a:ext cx="1107676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400" dirty="0" err="1" smtClean="0">
                <a:latin typeface="Courier New" pitchFamily="49" charset="0"/>
              </a:rPr>
              <a:t>aplus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9464" name="Rectangle 15"/>
          <p:cNvSpPr>
            <a:spLocks noChangeArrowheads="1"/>
          </p:cNvSpPr>
          <p:nvPr/>
        </p:nvSpPr>
        <p:spPr bwMode="auto">
          <a:xfrm>
            <a:off x="2514600" y="3429000"/>
            <a:ext cx="2120900" cy="787400"/>
          </a:xfrm>
          <a:prstGeom prst="rect">
            <a:avLst/>
          </a:prstGeom>
          <a:solidFill>
            <a:srgbClr val="CCFFCC"/>
          </a:solidFill>
          <a:ln w="12700">
            <a:solidFill>
              <a:srgbClr val="CCFFCC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dirty="0" smtClean="0">
                <a:latin typeface="Courier New" pitchFamily="49" charset="0"/>
              </a:rPr>
              <a:t>254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9465" name="Rectangle 19"/>
          <p:cNvSpPr>
            <a:spLocks noChangeArrowheads="1"/>
          </p:cNvSpPr>
          <p:nvPr/>
        </p:nvSpPr>
        <p:spPr bwMode="auto">
          <a:xfrm>
            <a:off x="1295400" y="4648200"/>
            <a:ext cx="6477000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400" dirty="0" err="1" smtClean="0">
                <a:latin typeface="Courier New" pitchFamily="49" charset="0"/>
              </a:rPr>
              <a:t>aplus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</a:rPr>
              <a:t>stores an integer </a:t>
            </a:r>
            <a:r>
              <a:rPr lang="en-US" sz="2400" dirty="0" smtClean="0">
                <a:latin typeface="Courier New" pitchFamily="49" charset="0"/>
              </a:rPr>
              <a:t>value.</a:t>
            </a:r>
          </a:p>
          <a:p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can only store whole numbers.</a:t>
            </a:r>
            <a:r>
              <a:rPr lang="en-US" sz="3200" dirty="0" smtClean="0">
                <a:latin typeface="Courier New" pitchFamily="49" charset="0"/>
              </a:rPr>
              <a:t> </a:t>
            </a:r>
            <a:endParaRPr lang="en-US" sz="3200" dirty="0">
              <a:latin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primitive?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80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381000" y="1600200"/>
            <a:ext cx="7768473" cy="403187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600" dirty="0" err="1" smtClean="0"/>
              <a:t>int</a:t>
            </a:r>
            <a:r>
              <a:rPr lang="en-US" sz="3600" dirty="0" smtClean="0"/>
              <a:t>   double   </a:t>
            </a:r>
            <a:r>
              <a:rPr lang="en-US" sz="3600" dirty="0" err="1" smtClean="0"/>
              <a:t>boolean</a:t>
            </a:r>
            <a:r>
              <a:rPr lang="en-US" sz="3600" dirty="0" smtClean="0"/>
              <a:t> </a:t>
            </a:r>
            <a:endParaRPr lang="en-US" sz="3600" dirty="0"/>
          </a:p>
          <a:p>
            <a:endParaRPr lang="en-US" sz="3600" dirty="0"/>
          </a:p>
          <a:p>
            <a:r>
              <a:rPr lang="en-US" sz="4000" dirty="0" err="1">
                <a:solidFill>
                  <a:schemeClr val="accent2"/>
                </a:solidFill>
              </a:rPr>
              <a:t>int</a:t>
            </a:r>
            <a:r>
              <a:rPr lang="en-US" sz="4000" dirty="0">
                <a:solidFill>
                  <a:schemeClr val="accent2"/>
                </a:solidFill>
              </a:rPr>
              <a:t>  </a:t>
            </a:r>
            <a:r>
              <a:rPr lang="en-US" sz="4000" dirty="0"/>
              <a:t>whole</a:t>
            </a:r>
            <a:r>
              <a:rPr lang="en-US" sz="4000" dirty="0">
                <a:solidFill>
                  <a:schemeClr val="accent2"/>
                </a:solidFill>
              </a:rPr>
              <a:t>  </a:t>
            </a:r>
          </a:p>
          <a:p>
            <a:r>
              <a:rPr lang="en-US" sz="4000" dirty="0">
                <a:solidFill>
                  <a:schemeClr val="accent2"/>
                </a:solidFill>
              </a:rPr>
              <a:t>double  </a:t>
            </a:r>
            <a:r>
              <a:rPr lang="en-US" sz="4000" dirty="0">
                <a:solidFill>
                  <a:schemeClr val="tx2"/>
                </a:solidFill>
              </a:rPr>
              <a:t>fraction</a:t>
            </a:r>
          </a:p>
          <a:p>
            <a:endParaRPr lang="en-US" sz="40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The </a:t>
            </a:r>
            <a:r>
              <a:rPr lang="en-US" sz="3200" dirty="0">
                <a:solidFill>
                  <a:schemeClr val="accent2"/>
                </a:solidFill>
              </a:rPr>
              <a:t>type</a:t>
            </a:r>
            <a:r>
              <a:rPr lang="en-US" sz="3200" dirty="0">
                <a:solidFill>
                  <a:schemeClr val="tx2"/>
                </a:solidFill>
              </a:rPr>
              <a:t> states how much and what </a:t>
            </a:r>
          </a:p>
          <a:p>
            <a:r>
              <a:rPr lang="en-US" sz="3200" dirty="0">
                <a:solidFill>
                  <a:schemeClr val="tx2"/>
                </a:solidFill>
              </a:rPr>
              <a:t>kind of data the variable can store.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Primitive Types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1981200"/>
            <a:ext cx="27336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381000" y="1600200"/>
            <a:ext cx="8228535" cy="452431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600" dirty="0" err="1" smtClean="0"/>
              <a:t>int</a:t>
            </a:r>
            <a:r>
              <a:rPr lang="en-US" sz="3600" dirty="0" smtClean="0"/>
              <a:t>   double   </a:t>
            </a:r>
            <a:r>
              <a:rPr lang="en-US" sz="3600" dirty="0" err="1" smtClean="0"/>
              <a:t>boolean</a:t>
            </a:r>
            <a:r>
              <a:rPr lang="en-US" sz="3600" dirty="0" smtClean="0"/>
              <a:t> </a:t>
            </a:r>
            <a:endParaRPr lang="en-US" sz="3600" dirty="0"/>
          </a:p>
          <a:p>
            <a:endParaRPr lang="en-US" sz="3600" dirty="0"/>
          </a:p>
          <a:p>
            <a:r>
              <a:rPr lang="en-US" sz="4000" dirty="0" err="1">
                <a:solidFill>
                  <a:schemeClr val="accent2"/>
                </a:solidFill>
              </a:rPr>
              <a:t>int</a:t>
            </a:r>
            <a:r>
              <a:rPr lang="en-US" sz="4000" dirty="0">
                <a:solidFill>
                  <a:schemeClr val="accent2"/>
                </a:solidFill>
              </a:rPr>
              <a:t>  </a:t>
            </a:r>
            <a:r>
              <a:rPr lang="en-US" sz="4000" dirty="0"/>
              <a:t>whole</a:t>
            </a:r>
            <a:r>
              <a:rPr lang="en-US" sz="4000" dirty="0">
                <a:solidFill>
                  <a:schemeClr val="accent2"/>
                </a:solidFill>
              </a:rPr>
              <a:t>  </a:t>
            </a:r>
          </a:p>
          <a:p>
            <a:r>
              <a:rPr lang="en-US" sz="4000" dirty="0">
                <a:solidFill>
                  <a:schemeClr val="accent2"/>
                </a:solidFill>
              </a:rPr>
              <a:t>double  </a:t>
            </a:r>
            <a:r>
              <a:rPr lang="en-US" sz="4000" dirty="0">
                <a:solidFill>
                  <a:schemeClr val="tx2"/>
                </a:solidFill>
              </a:rPr>
              <a:t>fraction</a:t>
            </a:r>
          </a:p>
          <a:p>
            <a:endParaRPr lang="en-US" sz="4000" dirty="0">
              <a:solidFill>
                <a:schemeClr val="tx2"/>
              </a:solidFill>
            </a:endParaRPr>
          </a:p>
          <a:p>
            <a:r>
              <a:rPr lang="en-US" sz="3200" dirty="0" smtClean="0">
                <a:solidFill>
                  <a:schemeClr val="tx2"/>
                </a:solidFill>
              </a:rPr>
              <a:t>Java is a strong-typed language in that</a:t>
            </a:r>
            <a:br>
              <a:rPr lang="en-US" sz="3200" dirty="0" smtClean="0">
                <a:solidFill>
                  <a:schemeClr val="tx2"/>
                </a:solidFill>
              </a:rPr>
            </a:br>
            <a:r>
              <a:rPr lang="en-US" sz="3200" dirty="0" smtClean="0">
                <a:solidFill>
                  <a:schemeClr val="tx2"/>
                </a:solidFill>
              </a:rPr>
              <a:t>it is required that a data-type be stated</a:t>
            </a:r>
            <a:br>
              <a:rPr lang="en-US" sz="3200" dirty="0" smtClean="0">
                <a:solidFill>
                  <a:schemeClr val="tx2"/>
                </a:solidFill>
              </a:rPr>
            </a:br>
            <a:r>
              <a:rPr lang="en-US" sz="3200" dirty="0" smtClean="0">
                <a:solidFill>
                  <a:schemeClr val="tx2"/>
                </a:solidFill>
              </a:rPr>
              <a:t>when creating a variable.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Primitive Types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1981200"/>
            <a:ext cx="27336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583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458788" y="37750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endParaRPr lang="en-US" sz="2400" b="0">
              <a:latin typeface="Times New Roman" pitchFamily="18" charset="0"/>
            </a:endParaRP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6417141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/>
              <a:t>Memory consists of bits and bytes.</a:t>
            </a:r>
          </a:p>
          <a:p>
            <a:endParaRPr lang="en-US" dirty="0"/>
          </a:p>
          <a:p>
            <a:r>
              <a:rPr lang="en-US" dirty="0"/>
              <a:t>8 bits = 1001 0010 = 1 byte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Memory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4038600"/>
            <a:ext cx="31337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Memory Chip 1.w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2600" y="3886200"/>
            <a:ext cx="1801640" cy="23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2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458788" y="37750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endParaRPr lang="en-US" sz="2400" b="0">
              <a:latin typeface="Times New Roman" pitchFamily="18" charset="0"/>
            </a:endParaRP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7730001" cy="267765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/>
              <a:t>Memory consists of bits and bytes.</a:t>
            </a:r>
          </a:p>
          <a:p>
            <a:endParaRPr lang="en-US" dirty="0" smtClean="0"/>
          </a:p>
          <a:p>
            <a:r>
              <a:rPr lang="en-US" dirty="0" smtClean="0"/>
              <a:t>16 </a:t>
            </a:r>
            <a:r>
              <a:rPr lang="en-US" dirty="0"/>
              <a:t>bits = 0101 1001 0100 1001 = 2 bytes</a:t>
            </a:r>
          </a:p>
          <a:p>
            <a:endParaRPr lang="en-US" dirty="0"/>
          </a:p>
          <a:p>
            <a:r>
              <a:rPr lang="en-US" dirty="0"/>
              <a:t>The more bits you have the </a:t>
            </a:r>
            <a:br>
              <a:rPr lang="en-US" dirty="0"/>
            </a:br>
            <a:r>
              <a:rPr lang="en-US" dirty="0"/>
              <a:t>more you can store.</a:t>
            </a:r>
          </a:p>
        </p:txBody>
      </p:sp>
      <p:sp>
        <p:nvSpPr>
          <p:cNvPr id="59399" name="Text Box 6"/>
          <p:cNvSpPr txBox="1">
            <a:spLocks noChangeArrowheads="1"/>
          </p:cNvSpPr>
          <p:nvPr/>
        </p:nvSpPr>
        <p:spPr bwMode="auto">
          <a:xfrm>
            <a:off x="762000" y="5029200"/>
            <a:ext cx="2971800" cy="5318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1 byte = 8 bits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Memory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8" name="Picture 7" descr="Memory Chip 1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1800" y="3733800"/>
            <a:ext cx="1801640" cy="23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2209800"/>
            <a:ext cx="5029199" cy="1200329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Integers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2209800"/>
            <a:ext cx="5638800" cy="1200329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Variables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93003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1747" name="Text Box 11"/>
          <p:cNvSpPr txBox="1">
            <a:spLocks noChangeArrowheads="1"/>
          </p:cNvSpPr>
          <p:nvPr/>
        </p:nvSpPr>
        <p:spPr bwMode="auto">
          <a:xfrm>
            <a:off x="381000" y="1524000"/>
            <a:ext cx="5283200" cy="39354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99"/>
                </a:solidFill>
              </a:rPr>
              <a:t>int</a:t>
            </a:r>
            <a:r>
              <a:rPr lang="en-US" dirty="0"/>
              <a:t> one = 120;  </a:t>
            </a:r>
          </a:p>
          <a:p>
            <a:r>
              <a:rPr lang="en-US" dirty="0" err="1">
                <a:solidFill>
                  <a:srgbClr val="000099"/>
                </a:solidFill>
              </a:rPr>
              <a:t>int</a:t>
            </a:r>
            <a:r>
              <a:rPr lang="en-US" dirty="0"/>
              <a:t> two = 987123;</a:t>
            </a:r>
          </a:p>
          <a:p>
            <a:r>
              <a:rPr lang="en-US" dirty="0">
                <a:solidFill>
                  <a:srgbClr val="000099"/>
                </a:solidFill>
              </a:rPr>
              <a:t>byte</a:t>
            </a:r>
            <a:r>
              <a:rPr lang="en-US" dirty="0"/>
              <a:t> bite = 99;</a:t>
            </a:r>
          </a:p>
          <a:p>
            <a:r>
              <a:rPr lang="en-US" dirty="0">
                <a:solidFill>
                  <a:srgbClr val="000099"/>
                </a:solidFill>
              </a:rPr>
              <a:t>long</a:t>
            </a:r>
            <a:r>
              <a:rPr lang="en-US" dirty="0"/>
              <a:t> </a:t>
            </a:r>
            <a:r>
              <a:rPr lang="en-US" dirty="0" err="1"/>
              <a:t>longInt</a:t>
            </a:r>
            <a:r>
              <a:rPr lang="en-US" dirty="0"/>
              <a:t> = 99234423;</a:t>
            </a:r>
          </a:p>
          <a:p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(one);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(two);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(bite);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longInt</a:t>
            </a:r>
            <a:r>
              <a:rPr lang="en-US" dirty="0"/>
              <a:t>);</a:t>
            </a:r>
          </a:p>
        </p:txBody>
      </p:sp>
      <p:sp>
        <p:nvSpPr>
          <p:cNvPr id="31748" name="Text Box 12"/>
          <p:cNvSpPr txBox="1">
            <a:spLocks noChangeArrowheads="1"/>
          </p:cNvSpPr>
          <p:nvPr/>
        </p:nvSpPr>
        <p:spPr bwMode="auto">
          <a:xfrm>
            <a:off x="6248400" y="1600200"/>
            <a:ext cx="1981200" cy="25415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 eaLnBrk="0" hangingPunct="0"/>
            <a:r>
              <a:rPr lang="en-US" sz="3200" b="0"/>
              <a:t>120</a:t>
            </a:r>
            <a:br>
              <a:rPr lang="en-US" sz="3200" b="0"/>
            </a:br>
            <a:r>
              <a:rPr lang="en-US" sz="3200" b="0"/>
              <a:t>987123</a:t>
            </a:r>
            <a:br>
              <a:rPr lang="en-US" sz="3200" b="0"/>
            </a:br>
            <a:r>
              <a:rPr lang="en-US" sz="3200" b="0"/>
              <a:t>99</a:t>
            </a:r>
            <a:br>
              <a:rPr lang="en-US" sz="3200" b="0"/>
            </a:br>
            <a:r>
              <a:rPr lang="en-US" sz="3200" b="0"/>
              <a:t>99234423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integer?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419600"/>
            <a:ext cx="1790700" cy="165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762000" y="1447800"/>
            <a:ext cx="4616450" cy="1373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int </a:t>
            </a:r>
            <a:r>
              <a:rPr lang="en-US"/>
              <a:t>one = 120.0;  </a:t>
            </a:r>
          </a:p>
          <a:p>
            <a:endParaRPr lang="en-US"/>
          </a:p>
          <a:p>
            <a:r>
              <a:rPr lang="en-US"/>
              <a:t>System.out.println(one);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6705600" y="1371600"/>
            <a:ext cx="1981200" cy="10795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 eaLnBrk="0" hangingPunct="0"/>
            <a:r>
              <a:rPr lang="en-US" sz="3200" b="0"/>
              <a:t>LOP error</a:t>
            </a:r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609600" y="3200400"/>
            <a:ext cx="8001000" cy="266065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99"/>
                </a:solidFill>
              </a:rPr>
              <a:t>Integer types can store integer values only.  Integer types cannot store fractional / decimal values.</a:t>
            </a:r>
          </a:p>
          <a:p>
            <a:r>
              <a:rPr lang="en-US" sz="2400">
                <a:solidFill>
                  <a:srgbClr val="000099"/>
                </a:solidFill>
              </a:rPr>
              <a:t/>
            </a:r>
            <a:br>
              <a:rPr lang="en-US" sz="2400">
                <a:solidFill>
                  <a:srgbClr val="000099"/>
                </a:solidFill>
              </a:rPr>
            </a:br>
            <a:r>
              <a:rPr lang="en-US" sz="2400">
                <a:solidFill>
                  <a:srgbClr val="000099"/>
                </a:solidFill>
              </a:rPr>
              <a:t>Attempting to assign fractional / decimal values to an integer type results in a loss of precision compile error.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integer?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2209800"/>
            <a:ext cx="5029199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Real Numbers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4910138" cy="3081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99"/>
                </a:solidFill>
              </a:rPr>
              <a:t>double</a:t>
            </a:r>
            <a:r>
              <a:rPr lang="en-US" dirty="0"/>
              <a:t> one = 99.57;</a:t>
            </a:r>
          </a:p>
          <a:p>
            <a:r>
              <a:rPr lang="en-US" dirty="0">
                <a:solidFill>
                  <a:srgbClr val="000099"/>
                </a:solidFill>
              </a:rPr>
              <a:t>double</a:t>
            </a:r>
            <a:r>
              <a:rPr lang="en-US" dirty="0"/>
              <a:t> two = 3217;</a:t>
            </a:r>
          </a:p>
          <a:p>
            <a:r>
              <a:rPr lang="en-US" dirty="0">
                <a:solidFill>
                  <a:srgbClr val="000099"/>
                </a:solidFill>
              </a:rPr>
              <a:t>float</a:t>
            </a:r>
            <a:r>
              <a:rPr lang="en-US" dirty="0"/>
              <a:t> three = 23.32f; </a:t>
            </a:r>
          </a:p>
          <a:p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(one);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(two);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(three);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400800" y="1524000"/>
            <a:ext cx="1981200" cy="205422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pPr eaLnBrk="0" hangingPunct="0"/>
            <a:r>
              <a:rPr lang="en-US" sz="3200" b="0" dirty="0"/>
              <a:t>99.57</a:t>
            </a:r>
            <a:br>
              <a:rPr lang="en-US" sz="3200" b="0" dirty="0"/>
            </a:br>
            <a:r>
              <a:rPr lang="en-US" sz="3200" b="0" dirty="0"/>
              <a:t>3217.0</a:t>
            </a:r>
          </a:p>
          <a:p>
            <a:pPr eaLnBrk="0" hangingPunct="0"/>
            <a:r>
              <a:rPr lang="en-US" sz="3200" b="0" dirty="0"/>
              <a:t>23.32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real number?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810000"/>
            <a:ext cx="2400300" cy="221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685800" y="1752600"/>
            <a:ext cx="4616450" cy="1800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double</a:t>
            </a:r>
            <a:r>
              <a:rPr lang="en-US"/>
              <a:t> one = 120.7;  </a:t>
            </a:r>
          </a:p>
          <a:p>
            <a:r>
              <a:rPr lang="en-US"/>
              <a:t>System.out.println(one);</a:t>
            </a:r>
          </a:p>
          <a:p>
            <a:r>
              <a:rPr lang="en-US">
                <a:solidFill>
                  <a:srgbClr val="000099"/>
                </a:solidFill>
              </a:rPr>
              <a:t>one</a:t>
            </a:r>
            <a:r>
              <a:rPr lang="en-US"/>
              <a:t> = 125;</a:t>
            </a:r>
          </a:p>
          <a:p>
            <a:r>
              <a:rPr lang="en-US"/>
              <a:t>System.out.println(one);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6629400" y="1676400"/>
            <a:ext cx="1981200" cy="15668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 eaLnBrk="0" hangingPunct="0"/>
            <a:r>
              <a:rPr lang="en-US" sz="3200" b="0"/>
              <a:t>120.7</a:t>
            </a:r>
          </a:p>
          <a:p>
            <a:pPr eaLnBrk="0" hangingPunct="0"/>
            <a:r>
              <a:rPr lang="en-US" sz="3200" b="0"/>
              <a:t>125.0</a:t>
            </a: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685800" y="4114800"/>
            <a:ext cx="8001000" cy="83502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99"/>
                </a:solidFill>
              </a:rPr>
              <a:t>Real types can store fractional/decimal values as well as integer values.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real number?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0200" y="2209800"/>
            <a:ext cx="5410199" cy="1200329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Booleans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81243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762000" y="1676400"/>
            <a:ext cx="4732338" cy="1800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boolean go = true;</a:t>
            </a:r>
          </a:p>
          <a:p>
            <a:r>
              <a:rPr lang="en-US"/>
              <a:t>System.out.println(go);</a:t>
            </a:r>
          </a:p>
          <a:p>
            <a:r>
              <a:rPr lang="en-US"/>
              <a:t>boolean stop = false;</a:t>
            </a:r>
          </a:p>
          <a:p>
            <a:r>
              <a:rPr lang="en-US"/>
              <a:t>System.out.println(stop);</a:t>
            </a:r>
          </a:p>
        </p:txBody>
      </p:sp>
      <p:sp>
        <p:nvSpPr>
          <p:cNvPr id="47110" name="Text Box 8"/>
          <p:cNvSpPr txBox="1">
            <a:spLocks noChangeArrowheads="1"/>
          </p:cNvSpPr>
          <p:nvPr/>
        </p:nvSpPr>
        <p:spPr bwMode="auto">
          <a:xfrm>
            <a:off x="838200" y="4038600"/>
            <a:ext cx="6934200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99"/>
                </a:solidFill>
              </a:rPr>
              <a:t>A boolean type can store true or false only.</a:t>
            </a:r>
          </a:p>
        </p:txBody>
      </p:sp>
      <p:sp>
        <p:nvSpPr>
          <p:cNvPr id="47111" name="Text Box 9"/>
          <p:cNvSpPr txBox="1">
            <a:spLocks noChangeArrowheads="1"/>
          </p:cNvSpPr>
          <p:nvPr/>
        </p:nvSpPr>
        <p:spPr bwMode="auto">
          <a:xfrm>
            <a:off x="6172200" y="1828800"/>
            <a:ext cx="2362200" cy="14462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r>
              <a:rPr lang="en-US" b="0"/>
              <a:t>true</a:t>
            </a:r>
            <a:br>
              <a:rPr lang="en-US" b="0"/>
            </a:br>
            <a:r>
              <a:rPr lang="en-US" b="0"/>
              <a:t>false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</a:t>
            </a:r>
            <a:r>
              <a:rPr lang="en-US" sz="5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boolean</a:t>
            </a: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0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143000"/>
            <a:ext cx="7924800" cy="4154984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integers.java</a:t>
            </a:r>
          </a:p>
          <a:p>
            <a:pPr algn="ctr"/>
            <a: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integers</a:t>
            </a:r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lop.java</a:t>
            </a:r>
            <a:b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6600" spc="50" dirty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reals.java</a:t>
            </a:r>
          </a:p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booleans.java</a:t>
            </a:r>
            <a:endParaRPr lang="en-US" sz="66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0200" y="2209800"/>
            <a:ext cx="5410199" cy="1200329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Characters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533400" y="1752600"/>
            <a:ext cx="4794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>
              <a:solidFill>
                <a:srgbClr val="006600"/>
              </a:solidFill>
              <a:latin typeface="Arial" charset="0"/>
            </a:endParaRPr>
          </a:p>
          <a:p>
            <a:pPr eaLnBrk="0" hangingPunct="0"/>
            <a:endParaRPr lang="en-US">
              <a:solidFill>
                <a:srgbClr val="006600"/>
              </a:solidFill>
              <a:latin typeface="Arial" charset="0"/>
            </a:endParaRPr>
          </a:p>
          <a:p>
            <a:pPr eaLnBrk="0" hangingPunct="0"/>
            <a:endParaRPr lang="en-US">
              <a:solidFill>
                <a:srgbClr val="006600"/>
              </a:solidFill>
              <a:latin typeface="Arial" charset="0"/>
            </a:endParaRPr>
          </a:p>
          <a:p>
            <a:pPr eaLnBrk="0" hangingPunct="0"/>
            <a:r>
              <a:rPr lang="en-US">
                <a:solidFill>
                  <a:srgbClr val="006600"/>
                </a:solidFill>
                <a:latin typeface="Arial" charset="0"/>
              </a:rPr>
              <a:t>   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990600" y="1371600"/>
            <a:ext cx="3055938" cy="3081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char let = 'A';</a:t>
            </a:r>
          </a:p>
          <a:p>
            <a:r>
              <a:rPr lang="en-US"/>
              <a:t>char fun = 65;</a:t>
            </a:r>
            <a:br>
              <a:rPr lang="en-US"/>
            </a:br>
            <a:endParaRPr lang="en-US"/>
          </a:p>
          <a:p>
            <a:r>
              <a:rPr lang="en-US"/>
              <a:t>char test = 'a';</a:t>
            </a:r>
          </a:p>
          <a:p>
            <a:r>
              <a:rPr lang="en-US"/>
              <a:t>char go = 97;</a:t>
            </a:r>
            <a:br>
              <a:rPr lang="en-US"/>
            </a:br>
            <a:endParaRPr lang="en-US"/>
          </a:p>
          <a:p>
            <a:r>
              <a:rPr lang="en-US"/>
              <a:t>char what = 48;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914400" y="4724400"/>
            <a:ext cx="7391400" cy="1200329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</a:rPr>
              <a:t>char variables are used to store a single letter.</a:t>
            </a:r>
            <a:br>
              <a:rPr lang="en-US" sz="2400" dirty="0">
                <a:solidFill>
                  <a:srgbClr val="000099"/>
                </a:solidFill>
              </a:rPr>
            </a:br>
            <a:endParaRPr lang="en-US" sz="2400" dirty="0">
              <a:solidFill>
                <a:srgbClr val="000099"/>
              </a:solidFill>
            </a:endParaRPr>
          </a:p>
          <a:p>
            <a:r>
              <a:rPr lang="en-US" sz="2400" dirty="0">
                <a:solidFill>
                  <a:srgbClr val="000099"/>
                </a:solidFill>
              </a:rPr>
              <a:t>char variables are actually integers.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character?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1122363" y="41275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4000">
              <a:solidFill>
                <a:srgbClr val="A50021"/>
              </a:solidFill>
              <a:latin typeface="Courier New" pitchFamily="49" charset="0"/>
            </a:endParaRP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685800" y="15240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3200">
                <a:solidFill>
                  <a:srgbClr val="003366"/>
                </a:solidFill>
              </a:rPr>
              <a:t>A variable is a storage location for a</a:t>
            </a:r>
          </a:p>
          <a:p>
            <a:pPr eaLnBrk="0" hangingPunct="0"/>
            <a:r>
              <a:rPr lang="en-US" sz="3200">
                <a:solidFill>
                  <a:srgbClr val="003366"/>
                </a:solidFill>
              </a:rPr>
              <a:t>specified type of value.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385763" y="2673350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893763" y="4503738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690563" y="4618038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762000" y="5334000"/>
            <a:ext cx="1107676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400" dirty="0" err="1" smtClean="0">
                <a:latin typeface="Courier New" pitchFamily="49" charset="0"/>
              </a:rPr>
              <a:t>aplus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412750" y="5910263"/>
            <a:ext cx="2019300" cy="787400"/>
          </a:xfrm>
          <a:prstGeom prst="rect">
            <a:avLst/>
          </a:prstGeom>
          <a:solidFill>
            <a:srgbClr val="CCECFF"/>
          </a:solidFill>
          <a:ln w="12700">
            <a:solidFill>
              <a:srgbClr val="CCEC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dirty="0" smtClean="0">
                <a:latin typeface="Courier New" pitchFamily="49" charset="0"/>
              </a:rPr>
              <a:t>254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6049027" y="5047319"/>
            <a:ext cx="1476366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400" dirty="0" err="1" smtClean="0">
                <a:latin typeface="Courier New" pitchFamily="49" charset="0"/>
              </a:rPr>
              <a:t>compsci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6862763" y="5911850"/>
            <a:ext cx="2120900" cy="787400"/>
          </a:xfrm>
          <a:prstGeom prst="rect">
            <a:avLst/>
          </a:prstGeom>
          <a:solidFill>
            <a:srgbClr val="CCFFCC"/>
          </a:solidFill>
          <a:ln w="12700">
            <a:solidFill>
              <a:srgbClr val="CCFFCC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dirty="0" smtClean="0">
                <a:latin typeface="Courier New" pitchFamily="49" charset="0"/>
              </a:rPr>
              <a:t>pig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1524000" y="3048000"/>
            <a:ext cx="5115183" cy="206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3200" dirty="0" err="1" smtClean="0">
                <a:solidFill>
                  <a:schemeClr val="accent2"/>
                </a:solidFill>
              </a:rPr>
              <a:t>int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FF3300"/>
                </a:solidFill>
              </a:rPr>
              <a:t>aplus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smtClean="0"/>
              <a:t>254;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endParaRPr lang="en-US" sz="3200" dirty="0" smtClean="0">
              <a:solidFill>
                <a:schemeClr val="accent2"/>
              </a:solidFill>
            </a:endParaRPr>
          </a:p>
          <a:p>
            <a:r>
              <a:rPr lang="en-US" sz="3200" dirty="0" smtClean="0">
                <a:solidFill>
                  <a:schemeClr val="accent2"/>
                </a:solidFill>
              </a:rPr>
              <a:t>double</a:t>
            </a:r>
            <a:r>
              <a:rPr lang="en-US" sz="3200" dirty="0" smtClean="0"/>
              <a:t> </a:t>
            </a:r>
            <a:r>
              <a:rPr lang="en-US" sz="3200" dirty="0">
                <a:solidFill>
                  <a:srgbClr val="FF3300"/>
                </a:solidFill>
              </a:rPr>
              <a:t>fun </a:t>
            </a:r>
            <a:r>
              <a:rPr lang="en-US" sz="3200" dirty="0"/>
              <a:t>= </a:t>
            </a:r>
            <a:r>
              <a:rPr lang="en-US" sz="3200" dirty="0" smtClean="0"/>
              <a:t>1337.5;</a:t>
            </a:r>
            <a:endParaRPr lang="en-US" sz="3200" dirty="0"/>
          </a:p>
          <a:p>
            <a:r>
              <a:rPr lang="en-US" sz="3200" dirty="0" smtClean="0">
                <a:solidFill>
                  <a:schemeClr val="accent2"/>
                </a:solidFill>
              </a:rPr>
              <a:t>String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FF3300"/>
                </a:solidFill>
              </a:rPr>
              <a:t>compsci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smtClean="0"/>
              <a:t>"pig";</a:t>
            </a:r>
            <a:endParaRPr lang="en-US" sz="3200" dirty="0"/>
          </a:p>
          <a:p>
            <a:r>
              <a:rPr lang="en-US" sz="3200" dirty="0"/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variable?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6787210" y="5486549"/>
            <a:ext cx="392255" cy="309758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533400" y="1752600"/>
            <a:ext cx="4794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>
              <a:solidFill>
                <a:srgbClr val="006600"/>
              </a:solidFill>
              <a:latin typeface="Arial" charset="0"/>
            </a:endParaRPr>
          </a:p>
          <a:p>
            <a:pPr eaLnBrk="0" hangingPunct="0"/>
            <a:endParaRPr lang="en-US">
              <a:solidFill>
                <a:srgbClr val="006600"/>
              </a:solidFill>
              <a:latin typeface="Arial" charset="0"/>
            </a:endParaRPr>
          </a:p>
          <a:p>
            <a:pPr eaLnBrk="0" hangingPunct="0"/>
            <a:endParaRPr lang="en-US">
              <a:solidFill>
                <a:srgbClr val="006600"/>
              </a:solidFill>
              <a:latin typeface="Arial" charset="0"/>
            </a:endParaRPr>
          </a:p>
          <a:p>
            <a:pPr eaLnBrk="0" hangingPunct="0"/>
            <a:r>
              <a:rPr lang="en-US">
                <a:solidFill>
                  <a:srgbClr val="006600"/>
                </a:solidFill>
                <a:latin typeface="Arial" charset="0"/>
              </a:rPr>
              <a:t>   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457200" y="1447800"/>
            <a:ext cx="8229600" cy="31085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/>
              <a:t>char is a 16-bit unsigned </a:t>
            </a:r>
            <a:r>
              <a:rPr lang="en-US" dirty="0" err="1"/>
              <a:t>int</a:t>
            </a:r>
            <a:r>
              <a:rPr lang="en-US" dirty="0"/>
              <a:t> data type.</a:t>
            </a:r>
          </a:p>
          <a:p>
            <a:endParaRPr lang="en-US" dirty="0"/>
          </a:p>
          <a:p>
            <a:r>
              <a:rPr lang="en-US" dirty="0"/>
              <a:t>Here is a 16 bit pattern: </a:t>
            </a:r>
            <a:r>
              <a:rPr lang="en-US" dirty="0" smtClean="0"/>
              <a:t>0000000000110011 </a:t>
            </a:r>
            <a:endParaRPr lang="en-US" dirty="0"/>
          </a:p>
          <a:p>
            <a:endParaRPr lang="en-US" dirty="0"/>
          </a:p>
          <a:p>
            <a:r>
              <a:rPr lang="en-US" dirty="0"/>
              <a:t>char let = 65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let = 'A';          </a:t>
            </a:r>
            <a:r>
              <a:rPr lang="en-US" dirty="0" smtClean="0">
                <a:solidFill>
                  <a:srgbClr val="009900"/>
                </a:solidFill>
              </a:rPr>
              <a:t>//same as let = 65</a:t>
            </a:r>
            <a:endParaRPr lang="en-US" dirty="0">
              <a:solidFill>
                <a:srgbClr val="009900"/>
              </a:solidFill>
            </a:endParaRPr>
          </a:p>
          <a:p>
            <a:endParaRPr lang="en-US" dirty="0"/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1447800" y="4343400"/>
            <a:ext cx="6172200" cy="18129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ASCII VALUES YOU MUST KNOW!</a:t>
            </a:r>
          </a:p>
          <a:p>
            <a:r>
              <a:rPr lang="en-US">
                <a:solidFill>
                  <a:srgbClr val="CC0000"/>
                </a:solidFill>
              </a:rPr>
              <a:t>		'A' – 65</a:t>
            </a:r>
          </a:p>
          <a:p>
            <a:r>
              <a:rPr lang="en-US">
                <a:solidFill>
                  <a:srgbClr val="CC0000"/>
                </a:solidFill>
              </a:rPr>
              <a:t>		'a' – 97</a:t>
            </a:r>
          </a:p>
          <a:p>
            <a:r>
              <a:rPr lang="en-US">
                <a:solidFill>
                  <a:srgbClr val="CC0000"/>
                </a:solidFill>
              </a:rPr>
              <a:t>		'0' - 48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character?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533400" y="1752600"/>
            <a:ext cx="4794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>
              <a:solidFill>
                <a:srgbClr val="006600"/>
              </a:solidFill>
              <a:latin typeface="Arial" charset="0"/>
            </a:endParaRPr>
          </a:p>
          <a:p>
            <a:pPr eaLnBrk="0" hangingPunct="0"/>
            <a:endParaRPr lang="en-US">
              <a:solidFill>
                <a:srgbClr val="006600"/>
              </a:solidFill>
              <a:latin typeface="Arial" charset="0"/>
            </a:endParaRPr>
          </a:p>
          <a:p>
            <a:pPr eaLnBrk="0" hangingPunct="0"/>
            <a:endParaRPr lang="en-US">
              <a:solidFill>
                <a:srgbClr val="006600"/>
              </a:solidFill>
              <a:latin typeface="Arial" charset="0"/>
            </a:endParaRPr>
          </a:p>
          <a:p>
            <a:pPr eaLnBrk="0" hangingPunct="0"/>
            <a:r>
              <a:rPr lang="en-US">
                <a:solidFill>
                  <a:srgbClr val="006600"/>
                </a:solidFill>
                <a:latin typeface="Arial" charset="0"/>
              </a:rPr>
              <a:t>   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610600" cy="440120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 smtClean="0"/>
              <a:t>Abstraction is a big part of Computer Science.</a:t>
            </a:r>
          </a:p>
          <a:p>
            <a:endParaRPr lang="en-US" dirty="0"/>
          </a:p>
          <a:p>
            <a:r>
              <a:rPr lang="en-US" dirty="0" smtClean="0"/>
              <a:t>Complex details are hidden away / abstracted away to make the process of writing code easier.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Characters in Java code appear as letters but are really stored and manipulated as ASCII values which are converted to binary values.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Abstraction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31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533400" y="1752600"/>
            <a:ext cx="4794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>
              <a:solidFill>
                <a:srgbClr val="006600"/>
              </a:solidFill>
              <a:latin typeface="Arial" charset="0"/>
            </a:endParaRPr>
          </a:p>
          <a:p>
            <a:pPr eaLnBrk="0" hangingPunct="0"/>
            <a:endParaRPr lang="en-US">
              <a:solidFill>
                <a:srgbClr val="006600"/>
              </a:solidFill>
              <a:latin typeface="Arial" charset="0"/>
            </a:endParaRPr>
          </a:p>
          <a:p>
            <a:pPr eaLnBrk="0" hangingPunct="0"/>
            <a:endParaRPr lang="en-US">
              <a:solidFill>
                <a:srgbClr val="006600"/>
              </a:solidFill>
              <a:latin typeface="Arial" charset="0"/>
            </a:endParaRPr>
          </a:p>
          <a:p>
            <a:pPr eaLnBrk="0" hangingPunct="0"/>
            <a:r>
              <a:rPr lang="en-US">
                <a:solidFill>
                  <a:srgbClr val="006600"/>
                </a:solidFill>
                <a:latin typeface="Arial" charset="0"/>
              </a:rPr>
              <a:t>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Abstraction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8600" y="1447800"/>
            <a:ext cx="8763000" cy="483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r>
              <a:rPr lang="en-US" dirty="0" smtClean="0"/>
              <a:t>A is  65    B is  66    C is  67    D is  68 and so on</a:t>
            </a:r>
          </a:p>
          <a:p>
            <a:endParaRPr lang="en-US" dirty="0"/>
          </a:p>
          <a:p>
            <a:r>
              <a:rPr lang="en-US" dirty="0"/>
              <a:t>'A'  is really 0000000001000001</a:t>
            </a:r>
          </a:p>
          <a:p>
            <a:endParaRPr lang="en-US" dirty="0" smtClean="0"/>
          </a:p>
          <a:p>
            <a:r>
              <a:rPr lang="en-US" dirty="0" smtClean="0"/>
              <a:t>The word CAT would be converted to ASCII </a:t>
            </a:r>
          </a:p>
          <a:p>
            <a:r>
              <a:rPr lang="en-US" dirty="0"/>
              <a:t>i</a:t>
            </a:r>
            <a:r>
              <a:rPr lang="en-US" dirty="0" smtClean="0"/>
              <a:t>n the code.  Then, the ASCII is converted to binary for storing and processing.  </a:t>
            </a:r>
          </a:p>
          <a:p>
            <a:endParaRPr lang="en-US" dirty="0" smtClean="0"/>
          </a:p>
          <a:p>
            <a:r>
              <a:rPr lang="en-US" dirty="0" smtClean="0"/>
              <a:t>Letter   	       C		   A			 B</a:t>
            </a:r>
          </a:p>
          <a:p>
            <a:r>
              <a:rPr lang="en-US" dirty="0" smtClean="0"/>
              <a:t>ASCII	     67		  65			66</a:t>
            </a:r>
          </a:p>
          <a:p>
            <a:r>
              <a:rPr lang="en-US" dirty="0" smtClean="0"/>
              <a:t>Binary      01000011     01000001       01000010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4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533400" y="1752600"/>
            <a:ext cx="4794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>
              <a:solidFill>
                <a:srgbClr val="006600"/>
              </a:solidFill>
              <a:latin typeface="Arial" charset="0"/>
            </a:endParaRPr>
          </a:p>
          <a:p>
            <a:pPr eaLnBrk="0" hangingPunct="0"/>
            <a:endParaRPr lang="en-US">
              <a:solidFill>
                <a:srgbClr val="006600"/>
              </a:solidFill>
              <a:latin typeface="Arial" charset="0"/>
            </a:endParaRPr>
          </a:p>
          <a:p>
            <a:pPr eaLnBrk="0" hangingPunct="0"/>
            <a:endParaRPr lang="en-US">
              <a:solidFill>
                <a:srgbClr val="006600"/>
              </a:solidFill>
              <a:latin typeface="Arial" charset="0"/>
            </a:endParaRPr>
          </a:p>
          <a:p>
            <a:pPr eaLnBrk="0" hangingPunct="0"/>
            <a:r>
              <a:rPr lang="en-US">
                <a:solidFill>
                  <a:srgbClr val="006600"/>
                </a:solidFill>
                <a:latin typeface="Arial" charset="0"/>
              </a:rPr>
              <a:t>   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1219200" y="1828800"/>
            <a:ext cx="6477000" cy="223996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'A' - 65	'B' - 66	 'C' - 67	…</a:t>
            </a:r>
          </a:p>
          <a:p>
            <a:endParaRPr lang="en-US">
              <a:solidFill>
                <a:srgbClr val="CC0000"/>
              </a:solidFill>
            </a:endParaRPr>
          </a:p>
          <a:p>
            <a:r>
              <a:rPr lang="en-US">
                <a:solidFill>
                  <a:srgbClr val="CC0000"/>
                </a:solidFill>
              </a:rPr>
              <a:t>'a' - 97	 'b' - 98	 'c' - 99	…</a:t>
            </a:r>
          </a:p>
          <a:p>
            <a:endParaRPr lang="en-US">
              <a:solidFill>
                <a:srgbClr val="CC0000"/>
              </a:solidFill>
            </a:endParaRPr>
          </a:p>
          <a:p>
            <a:r>
              <a:rPr lang="en-US">
                <a:solidFill>
                  <a:srgbClr val="CC0000"/>
                </a:solidFill>
              </a:rPr>
              <a:t>'0' - 48	 '1' - 49	 '2' - 50	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character?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914400" y="1676400"/>
            <a:ext cx="4943475" cy="3508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char alpha = 'A';</a:t>
            </a:r>
          </a:p>
          <a:p>
            <a:r>
              <a:rPr lang="en-US"/>
              <a:t>char ascii = 65;</a:t>
            </a:r>
          </a:p>
          <a:p>
            <a:r>
              <a:rPr lang="en-US"/>
              <a:t>char sum = 'B' + 1;</a:t>
            </a:r>
          </a:p>
          <a:p>
            <a:endParaRPr lang="en-US"/>
          </a:p>
          <a:p>
            <a:r>
              <a:rPr lang="en-US"/>
              <a:t>System.out.println(alpha);</a:t>
            </a:r>
          </a:p>
          <a:p>
            <a:r>
              <a:rPr lang="en-US"/>
              <a:t>System.out.println(ascii);</a:t>
            </a:r>
          </a:p>
          <a:p>
            <a:r>
              <a:rPr lang="en-US"/>
              <a:t>System.out.println(sum);</a:t>
            </a:r>
          </a:p>
          <a:p>
            <a:r>
              <a:rPr lang="en-US"/>
              <a:t>System.out.println('B'+1);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6477000" y="3048000"/>
            <a:ext cx="1981200" cy="24812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r>
              <a:rPr lang="en-US" sz="3200"/>
              <a:t>A</a:t>
            </a:r>
          </a:p>
          <a:p>
            <a:r>
              <a:rPr lang="en-US" sz="3200"/>
              <a:t>A</a:t>
            </a:r>
          </a:p>
          <a:p>
            <a:r>
              <a:rPr lang="en-US" sz="3200"/>
              <a:t>C</a:t>
            </a:r>
          </a:p>
          <a:p>
            <a:r>
              <a:rPr lang="en-US"/>
              <a:t>67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character?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2209800"/>
            <a:ext cx="5638800" cy="1200329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References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057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5363" name="Rectangle 14"/>
          <p:cNvSpPr>
            <a:spLocks noChangeArrowheads="1"/>
          </p:cNvSpPr>
          <p:nvPr/>
        </p:nvSpPr>
        <p:spPr bwMode="auto">
          <a:xfrm>
            <a:off x="1143000" y="1600200"/>
            <a:ext cx="6629400" cy="10763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3200">
                <a:solidFill>
                  <a:srgbClr val="003366"/>
                </a:solidFill>
              </a:rPr>
              <a:t>A reference variable stores the</a:t>
            </a:r>
          </a:p>
          <a:p>
            <a:pPr eaLnBrk="0" hangingPunct="0"/>
            <a:r>
              <a:rPr lang="en-US" sz="3200">
                <a:solidFill>
                  <a:srgbClr val="003366"/>
                </a:solidFill>
              </a:rPr>
              <a:t>memory address of an object.</a:t>
            </a:r>
            <a:r>
              <a:rPr lang="en-US" sz="2400">
                <a:solidFill>
                  <a:srgbClr val="003366"/>
                </a:solidFill>
              </a:rPr>
              <a:t> </a:t>
            </a:r>
          </a:p>
        </p:txBody>
      </p:sp>
      <p:sp>
        <p:nvSpPr>
          <p:cNvPr id="15364" name="Rectangle 15"/>
          <p:cNvSpPr>
            <a:spLocks noChangeArrowheads="1"/>
          </p:cNvSpPr>
          <p:nvPr/>
        </p:nvSpPr>
        <p:spPr bwMode="auto">
          <a:xfrm>
            <a:off x="385763" y="2673350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16"/>
          <p:cNvSpPr>
            <a:spLocks noChangeArrowheads="1"/>
          </p:cNvSpPr>
          <p:nvPr/>
        </p:nvSpPr>
        <p:spPr bwMode="auto">
          <a:xfrm>
            <a:off x="893763" y="4503738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17"/>
          <p:cNvSpPr>
            <a:spLocks noChangeArrowheads="1"/>
          </p:cNvSpPr>
          <p:nvPr/>
        </p:nvSpPr>
        <p:spPr bwMode="auto">
          <a:xfrm>
            <a:off x="690563" y="4618038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18"/>
          <p:cNvSpPr>
            <a:spLocks noChangeArrowheads="1"/>
          </p:cNvSpPr>
          <p:nvPr/>
        </p:nvSpPr>
        <p:spPr bwMode="auto">
          <a:xfrm>
            <a:off x="381000" y="3200400"/>
            <a:ext cx="8085547" cy="1077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3200" dirty="0">
                <a:latin typeface="Courier New" pitchFamily="49" charset="0"/>
              </a:rPr>
              <a:t> </a:t>
            </a:r>
            <a:r>
              <a:rPr lang="en-US" sz="3200" dirty="0" err="1" smtClean="0">
                <a:latin typeface="Courier New" pitchFamily="49" charset="0"/>
              </a:rPr>
              <a:t>AplusBug</a:t>
            </a:r>
            <a:r>
              <a:rPr lang="en-US" sz="3200" dirty="0" smtClean="0">
                <a:latin typeface="Courier New" pitchFamily="49" charset="0"/>
              </a:rPr>
              <a:t> </a:t>
            </a:r>
            <a:r>
              <a:rPr lang="en-US" sz="3200" dirty="0" err="1" smtClean="0">
                <a:latin typeface="Courier New" pitchFamily="49" charset="0"/>
              </a:rPr>
              <a:t>cs</a:t>
            </a:r>
            <a:r>
              <a:rPr lang="en-US" sz="3200" dirty="0" smtClean="0">
                <a:latin typeface="Courier New" pitchFamily="49" charset="0"/>
              </a:rPr>
              <a:t> = </a:t>
            </a:r>
            <a:r>
              <a:rPr lang="en-US" sz="3200" dirty="0">
                <a:latin typeface="Courier New" pitchFamily="49" charset="0"/>
              </a:rPr>
              <a:t>new </a:t>
            </a:r>
            <a:r>
              <a:rPr lang="en-US" sz="3200" dirty="0" err="1" smtClean="0">
                <a:latin typeface="Courier New" pitchFamily="49" charset="0"/>
              </a:rPr>
              <a:t>AplusBug</a:t>
            </a:r>
            <a:r>
              <a:rPr lang="en-US" sz="3200" dirty="0" smtClean="0">
                <a:latin typeface="Courier New" pitchFamily="49" charset="0"/>
              </a:rPr>
              <a:t>();</a:t>
            </a:r>
            <a:endParaRPr lang="en-US" sz="3200" dirty="0">
              <a:latin typeface="Courier New" pitchFamily="49" charset="0"/>
            </a:endParaRPr>
          </a:p>
          <a:p>
            <a:r>
              <a:rPr lang="en-US" sz="3200" dirty="0">
                <a:latin typeface="Courier New" pitchFamily="49" charset="0"/>
              </a:rPr>
              <a:t> </a:t>
            </a:r>
            <a:r>
              <a:rPr lang="en-US" sz="3200" dirty="0" err="1" smtClean="0">
                <a:latin typeface="Courier New" pitchFamily="49" charset="0"/>
              </a:rPr>
              <a:t>AplusBug</a:t>
            </a:r>
            <a:r>
              <a:rPr lang="en-US" sz="3200" dirty="0" smtClean="0">
                <a:latin typeface="Courier New" pitchFamily="49" charset="0"/>
              </a:rPr>
              <a:t> dude </a:t>
            </a:r>
            <a:r>
              <a:rPr lang="en-US" sz="3200" dirty="0">
                <a:latin typeface="Courier New" pitchFamily="49" charset="0"/>
              </a:rPr>
              <a:t>= new </a:t>
            </a:r>
            <a:r>
              <a:rPr lang="en-US" sz="3200" dirty="0" err="1" smtClean="0">
                <a:latin typeface="Courier New" pitchFamily="49" charset="0"/>
              </a:rPr>
              <a:t>AplusBug</a:t>
            </a:r>
            <a:r>
              <a:rPr lang="en-US" sz="3200" dirty="0" smtClean="0">
                <a:latin typeface="Courier New" pitchFamily="49" charset="0"/>
              </a:rPr>
              <a:t>();</a:t>
            </a:r>
            <a:endParaRPr lang="en-US" sz="3200" dirty="0">
              <a:latin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reference?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495799"/>
            <a:ext cx="1752600" cy="1949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1667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385763" y="2673350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2328563" y="2895600"/>
            <a:ext cx="554639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400" dirty="0" err="1" smtClean="0">
                <a:latin typeface="Courier New" pitchFamily="49" charset="0"/>
              </a:rPr>
              <a:t>cs</a:t>
            </a:r>
            <a:endParaRPr lang="en-US" sz="2400" dirty="0">
              <a:latin typeface="Courier New" pitchFamily="49" charset="0"/>
            </a:endParaRPr>
          </a:p>
          <a:p>
            <a:pPr algn="ctr" eaLnBrk="0" hangingPunct="0"/>
            <a:endParaRPr lang="en-US" sz="2400" dirty="0">
              <a:latin typeface="Courier New" pitchFamily="49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4343400" y="4191000"/>
            <a:ext cx="3200400" cy="787400"/>
          </a:xfrm>
          <a:prstGeom prst="rect">
            <a:avLst/>
          </a:prstGeom>
          <a:solidFill>
            <a:srgbClr val="CCFFCC"/>
          </a:solidFill>
          <a:ln w="12700">
            <a:solidFill>
              <a:srgbClr val="CCFFCC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dirty="0" err="1" smtClean="0"/>
              <a:t>AplusBug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457200" y="1828800"/>
            <a:ext cx="59920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 </a:t>
            </a:r>
            <a:r>
              <a:rPr lang="en-US" dirty="0" err="1" smtClean="0"/>
              <a:t>AplusBug</a:t>
            </a:r>
            <a:r>
              <a:rPr lang="en-US" dirty="0" smtClean="0"/>
              <a:t> </a:t>
            </a:r>
            <a:r>
              <a:rPr lang="en-US" dirty="0" err="1" smtClean="0"/>
              <a:t>cs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 smtClean="0"/>
              <a:t>AplusBug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>
            <a:off x="3048000" y="3352800"/>
            <a:ext cx="1219200" cy="99060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2209800" y="3276600"/>
            <a:ext cx="8096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0xF5</a:t>
            </a: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4876800" y="3733800"/>
            <a:ext cx="8096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0xF5</a:t>
            </a:r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1219200" y="5410200"/>
            <a:ext cx="701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dirty="0" err="1" smtClean="0"/>
              <a:t>cs</a:t>
            </a:r>
            <a:r>
              <a:rPr lang="en-US" dirty="0" smtClean="0"/>
              <a:t> </a:t>
            </a:r>
            <a:r>
              <a:rPr lang="en-US" dirty="0"/>
              <a:t>stores the address of </a:t>
            </a:r>
            <a:r>
              <a:rPr lang="en-US" dirty="0" smtClean="0"/>
              <a:t>an </a:t>
            </a:r>
            <a:r>
              <a:rPr lang="en-US" dirty="0" err="1" smtClean="0"/>
              <a:t>AplusBug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reference?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1600200"/>
            <a:ext cx="1981200" cy="220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661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2209800"/>
            <a:ext cx="5029199" cy="1200329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Strings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762000" y="1524000"/>
            <a:ext cx="7518400" cy="2227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/>
              <a:t>String </a:t>
            </a:r>
            <a:r>
              <a:rPr lang="en-US" dirty="0" err="1" smtClean="0"/>
              <a:t>aplus</a:t>
            </a:r>
            <a:r>
              <a:rPr lang="en-US" dirty="0" smtClean="0"/>
              <a:t> </a:t>
            </a:r>
            <a:r>
              <a:rPr lang="en-US" dirty="0"/>
              <a:t>= "hello world";</a:t>
            </a:r>
          </a:p>
          <a:p>
            <a:r>
              <a:rPr lang="en-US" dirty="0"/>
              <a:t>String buddy = "</a:t>
            </a:r>
            <a:r>
              <a:rPr lang="en-US" dirty="0" err="1"/>
              <a:t>whoot</a:t>
            </a:r>
            <a:r>
              <a:rPr lang="en-US" dirty="0"/>
              <a:t> - \\\\\\\\\\\\";</a:t>
            </a:r>
          </a:p>
          <a:p>
            <a:endParaRPr lang="en-US" dirty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 </a:t>
            </a:r>
            <a:r>
              <a:rPr lang="en-US" dirty="0" err="1" smtClean="0"/>
              <a:t>aplus</a:t>
            </a:r>
            <a:r>
              <a:rPr lang="en-US" dirty="0" smtClean="0"/>
              <a:t> );</a:t>
            </a:r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("buddy = " + buddy);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4419600" y="3886200"/>
            <a:ext cx="4191000" cy="14462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r>
              <a:rPr lang="en-US" b="0"/>
              <a:t>hello world</a:t>
            </a:r>
          </a:p>
          <a:p>
            <a:r>
              <a:rPr lang="en-US" b="0"/>
              <a:t>buddy = whoot - \\\\\\</a:t>
            </a:r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914400" y="5562600"/>
            <a:ext cx="6934200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99"/>
                </a:solidFill>
              </a:rPr>
              <a:t>A String type stores groups of characters.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String?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2209800"/>
            <a:ext cx="5029199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err="1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Identifiersor</a:t>
            </a: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Names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590800"/>
            <a:ext cx="71628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chars.java</a:t>
            </a:r>
            <a:b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strings.java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2209800"/>
            <a:ext cx="5029199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Assigning Values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0" y="635000"/>
            <a:ext cx="2460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1096963" y="-1588"/>
            <a:ext cx="382587" cy="641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3600">
                <a:solidFill>
                  <a:srgbClr val="FF6633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1752600" y="1905000"/>
            <a:ext cx="4849084" cy="144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4400" dirty="0" err="1" smtClean="0">
                <a:latin typeface="Arial" charset="0"/>
              </a:rPr>
              <a:t>aplus</a:t>
            </a:r>
            <a:r>
              <a:rPr lang="en-US" sz="4400" dirty="0" smtClean="0">
                <a:latin typeface="Arial" charset="0"/>
              </a:rPr>
              <a:t>  </a:t>
            </a:r>
            <a:r>
              <a:rPr lang="en-US" sz="4400" dirty="0">
                <a:latin typeface="Arial" charset="0"/>
              </a:rPr>
              <a:t>=   57;</a:t>
            </a:r>
          </a:p>
          <a:p>
            <a:pPr eaLnBrk="0" hangingPunct="0"/>
            <a:r>
              <a:rPr lang="en-US" sz="4400" dirty="0" err="1" smtClean="0">
                <a:latin typeface="Arial" charset="0"/>
              </a:rPr>
              <a:t>aplus</a:t>
            </a:r>
            <a:r>
              <a:rPr lang="en-US" sz="4400" dirty="0" smtClean="0">
                <a:latin typeface="Arial" charset="0"/>
              </a:rPr>
              <a:t>  </a:t>
            </a:r>
            <a:r>
              <a:rPr lang="en-US" sz="4400" dirty="0">
                <a:latin typeface="Arial" charset="0"/>
              </a:rPr>
              <a:t>=   239423;</a:t>
            </a: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685800" y="4038600"/>
            <a:ext cx="7848600" cy="1385888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 an assignment statement, the receiver </a:t>
            </a:r>
          </a:p>
          <a:p>
            <a:r>
              <a:rPr lang="en-US" dirty="0">
                <a:solidFill>
                  <a:schemeClr val="accent2"/>
                </a:solidFill>
              </a:rPr>
              <a:t>is always on the left of the assignment </a:t>
            </a:r>
          </a:p>
          <a:p>
            <a:r>
              <a:rPr lang="en-US" dirty="0">
                <a:solidFill>
                  <a:schemeClr val="accent2"/>
                </a:solidFill>
              </a:rPr>
              <a:t>operator (  </a:t>
            </a:r>
            <a:r>
              <a:rPr lang="en-US" dirty="0"/>
              <a:t>=</a:t>
            </a:r>
            <a:r>
              <a:rPr lang="en-US" dirty="0">
                <a:solidFill>
                  <a:schemeClr val="accent2"/>
                </a:solidFill>
              </a:rPr>
              <a:t>  ).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Assignment Statement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1447800" y="2057400"/>
            <a:ext cx="3276600" cy="3416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     </a:t>
            </a:r>
            <a:r>
              <a:rPr lang="en-US" sz="2400" dirty="0" err="1" smtClean="0"/>
              <a:t>aplus</a:t>
            </a:r>
            <a:r>
              <a:rPr lang="en-US" sz="2400" dirty="0" smtClean="0"/>
              <a:t>; 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int</a:t>
            </a:r>
            <a:r>
              <a:rPr lang="en-US" sz="2400" dirty="0"/>
              <a:t>      </a:t>
            </a:r>
            <a:r>
              <a:rPr lang="en-US" sz="2400" dirty="0" err="1" smtClean="0"/>
              <a:t>aplus</a:t>
            </a:r>
            <a:r>
              <a:rPr lang="en-US" sz="2400" dirty="0" smtClean="0"/>
              <a:t>   =   99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 smtClean="0"/>
              <a:t>aplus</a:t>
            </a:r>
            <a:r>
              <a:rPr lang="en-US" sz="2400" dirty="0" smtClean="0"/>
              <a:t>   </a:t>
            </a:r>
            <a:r>
              <a:rPr lang="en-US" sz="2400" dirty="0"/>
              <a:t>= </a:t>
            </a:r>
            <a:r>
              <a:rPr lang="en-US" sz="2400" dirty="0" smtClean="0"/>
              <a:t>  </a:t>
            </a:r>
            <a:r>
              <a:rPr lang="en-US" sz="2400" dirty="0"/>
              <a:t>56;</a:t>
            </a: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278" name="Text Box 5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279" name="Text Box 6"/>
          <p:cNvSpPr txBox="1">
            <a:spLocks noChangeArrowheads="1"/>
          </p:cNvSpPr>
          <p:nvPr/>
        </p:nvSpPr>
        <p:spPr bwMode="auto">
          <a:xfrm>
            <a:off x="1371600" y="3429000"/>
            <a:ext cx="838200" cy="604838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3200"/>
          </a:p>
        </p:txBody>
      </p:sp>
      <p:sp>
        <p:nvSpPr>
          <p:cNvPr id="54280" name="Text Box 7"/>
          <p:cNvSpPr txBox="1">
            <a:spLocks noChangeArrowheads="1"/>
          </p:cNvSpPr>
          <p:nvPr/>
        </p:nvSpPr>
        <p:spPr bwMode="auto">
          <a:xfrm>
            <a:off x="2362200" y="4876800"/>
            <a:ext cx="1066800" cy="604838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3200"/>
          </a:p>
        </p:txBody>
      </p:sp>
      <p:sp>
        <p:nvSpPr>
          <p:cNvPr id="54281" name="Text Box 8"/>
          <p:cNvSpPr txBox="1">
            <a:spLocks noChangeArrowheads="1"/>
          </p:cNvSpPr>
          <p:nvPr/>
        </p:nvSpPr>
        <p:spPr bwMode="auto">
          <a:xfrm>
            <a:off x="2362200" y="3429000"/>
            <a:ext cx="1143000" cy="604838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3200" dirty="0"/>
          </a:p>
        </p:txBody>
      </p:sp>
      <p:sp>
        <p:nvSpPr>
          <p:cNvPr id="54282" name="Text Box 9"/>
          <p:cNvSpPr txBox="1">
            <a:spLocks noChangeArrowheads="1"/>
          </p:cNvSpPr>
          <p:nvPr/>
        </p:nvSpPr>
        <p:spPr bwMode="auto">
          <a:xfrm>
            <a:off x="3962400" y="3429000"/>
            <a:ext cx="762000" cy="604838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3200"/>
          </a:p>
        </p:txBody>
      </p:sp>
      <p:sp>
        <p:nvSpPr>
          <p:cNvPr id="54283" name="Text Box 10"/>
          <p:cNvSpPr txBox="1">
            <a:spLocks noChangeArrowheads="1"/>
          </p:cNvSpPr>
          <p:nvPr/>
        </p:nvSpPr>
        <p:spPr bwMode="auto">
          <a:xfrm>
            <a:off x="3962400" y="4876800"/>
            <a:ext cx="762000" cy="604838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3200"/>
          </a:p>
        </p:txBody>
      </p:sp>
      <p:sp>
        <p:nvSpPr>
          <p:cNvPr id="54284" name="Line 11"/>
          <p:cNvSpPr>
            <a:spLocks noChangeShapeType="1"/>
          </p:cNvSpPr>
          <p:nvPr/>
        </p:nvSpPr>
        <p:spPr bwMode="auto">
          <a:xfrm flipH="1" flipV="1">
            <a:off x="4953000" y="3733800"/>
            <a:ext cx="1066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85" name="Text Box 12"/>
          <p:cNvSpPr txBox="1">
            <a:spLocks noChangeArrowheads="1"/>
          </p:cNvSpPr>
          <p:nvPr/>
        </p:nvSpPr>
        <p:spPr bwMode="auto">
          <a:xfrm>
            <a:off x="6096000" y="2971800"/>
            <a:ext cx="2209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declaration</a:t>
            </a:r>
            <a:r>
              <a:rPr lang="en-US" sz="2400" dirty="0">
                <a:solidFill>
                  <a:srgbClr val="FF0000"/>
                </a:solidFill>
              </a:rPr>
              <a:t/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and assignment</a:t>
            </a:r>
          </a:p>
        </p:txBody>
      </p:sp>
      <p:sp>
        <p:nvSpPr>
          <p:cNvPr id="54286" name="Line 13"/>
          <p:cNvSpPr>
            <a:spLocks noChangeShapeType="1"/>
          </p:cNvSpPr>
          <p:nvPr/>
        </p:nvSpPr>
        <p:spPr bwMode="auto">
          <a:xfrm flipH="1" flipV="1">
            <a:off x="4800600" y="5257800"/>
            <a:ext cx="381000" cy="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87" name="Text Box 14"/>
          <p:cNvSpPr txBox="1">
            <a:spLocks noChangeArrowheads="1"/>
          </p:cNvSpPr>
          <p:nvPr/>
        </p:nvSpPr>
        <p:spPr bwMode="auto">
          <a:xfrm>
            <a:off x="5181600" y="502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rgbClr val="FF6600"/>
                </a:solidFill>
              </a:rPr>
              <a:t>assignment only</a:t>
            </a:r>
          </a:p>
        </p:txBody>
      </p:sp>
      <p:sp>
        <p:nvSpPr>
          <p:cNvPr id="54288" name="Text Box 15"/>
          <p:cNvSpPr txBox="1">
            <a:spLocks noChangeArrowheads="1"/>
          </p:cNvSpPr>
          <p:nvPr/>
        </p:nvSpPr>
        <p:spPr bwMode="auto">
          <a:xfrm>
            <a:off x="1371600" y="1981200"/>
            <a:ext cx="838200" cy="604838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3200"/>
          </a:p>
        </p:txBody>
      </p:sp>
      <p:sp>
        <p:nvSpPr>
          <p:cNvPr id="54289" name="Text Box 16"/>
          <p:cNvSpPr txBox="1">
            <a:spLocks noChangeArrowheads="1"/>
          </p:cNvSpPr>
          <p:nvPr/>
        </p:nvSpPr>
        <p:spPr bwMode="auto">
          <a:xfrm>
            <a:off x="2362200" y="1981200"/>
            <a:ext cx="1219200" cy="604838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3200"/>
          </a:p>
        </p:txBody>
      </p:sp>
      <p:sp>
        <p:nvSpPr>
          <p:cNvPr id="54290" name="Line 17"/>
          <p:cNvSpPr>
            <a:spLocks noChangeShapeType="1"/>
          </p:cNvSpPr>
          <p:nvPr/>
        </p:nvSpPr>
        <p:spPr bwMode="auto">
          <a:xfrm flipH="1" flipV="1">
            <a:off x="3733800" y="2286000"/>
            <a:ext cx="1066800" cy="0"/>
          </a:xfrm>
          <a:prstGeom prst="line">
            <a:avLst/>
          </a:prstGeom>
          <a:noFill/>
          <a:ln w="50800">
            <a:solidFill>
              <a:srgbClr val="3333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91" name="Text Box 18"/>
          <p:cNvSpPr txBox="1">
            <a:spLocks noChangeArrowheads="1"/>
          </p:cNvSpPr>
          <p:nvPr/>
        </p:nvSpPr>
        <p:spPr bwMode="auto">
          <a:xfrm>
            <a:off x="4953000" y="20574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 smtClean="0">
                <a:solidFill>
                  <a:srgbClr val="333399"/>
                </a:solidFill>
              </a:rPr>
              <a:t>declaration </a:t>
            </a:r>
            <a:r>
              <a:rPr lang="en-US" sz="2400" dirty="0">
                <a:solidFill>
                  <a:srgbClr val="333399"/>
                </a:solidFill>
              </a:rPr>
              <a:t>only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Declaring vs. Assigning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381000" y="1371600"/>
            <a:ext cx="5355633" cy="489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aplus</a:t>
            </a:r>
            <a:r>
              <a:rPr lang="en-US" sz="2400" dirty="0" smtClean="0"/>
              <a:t> = 52, </a:t>
            </a:r>
            <a:r>
              <a:rPr lang="en-US" sz="2400" dirty="0" err="1" smtClean="0"/>
              <a:t>compsci</a:t>
            </a:r>
            <a:r>
              <a:rPr lang="en-US" sz="2400" dirty="0" smtClean="0"/>
              <a:t> = 79;</a:t>
            </a:r>
          </a:p>
          <a:p>
            <a:r>
              <a:rPr lang="en-US" sz="2400" dirty="0" smtClean="0"/>
              <a:t>double </a:t>
            </a:r>
            <a:r>
              <a:rPr lang="en-US" sz="2400" dirty="0" err="1" smtClean="0"/>
              <a:t>decy</a:t>
            </a:r>
            <a:r>
              <a:rPr lang="en-US" sz="2400" dirty="0" smtClean="0"/>
              <a:t> = 5.25;</a:t>
            </a:r>
          </a:p>
          <a:p>
            <a:r>
              <a:rPr lang="en-US" sz="2400" dirty="0" smtClean="0"/>
              <a:t>char </a:t>
            </a:r>
            <a:r>
              <a:rPr lang="en-US" sz="2400" dirty="0" err="1" smtClean="0"/>
              <a:t>bigA</a:t>
            </a:r>
            <a:r>
              <a:rPr lang="en-US" sz="2400" dirty="0" smtClean="0"/>
              <a:t> = 'A', </a:t>
            </a:r>
            <a:r>
              <a:rPr lang="en-US" sz="2400" dirty="0" err="1" smtClean="0"/>
              <a:t>littleA</a:t>
            </a:r>
            <a:r>
              <a:rPr lang="en-US" sz="2400" dirty="0" smtClean="0"/>
              <a:t> = 'a';</a:t>
            </a:r>
          </a:p>
          <a:p>
            <a:r>
              <a:rPr lang="en-US" sz="2400" dirty="0" err="1" smtClean="0"/>
              <a:t>boolean</a:t>
            </a:r>
            <a:r>
              <a:rPr lang="en-US" sz="2400" dirty="0" smtClean="0"/>
              <a:t> check = false;</a:t>
            </a:r>
          </a:p>
          <a:p>
            <a:r>
              <a:rPr lang="en-US" sz="2400" dirty="0" smtClean="0"/>
              <a:t>String plus = "</a:t>
            </a:r>
            <a:r>
              <a:rPr lang="en-US" sz="2400" dirty="0" err="1" smtClean="0"/>
              <a:t>abc</a:t>
            </a:r>
            <a:r>
              <a:rPr lang="en-US" sz="2400" dirty="0" smtClean="0"/>
              <a:t>";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 </a:t>
            </a:r>
            <a:r>
              <a:rPr lang="en-US" sz="2400" dirty="0" err="1" smtClean="0"/>
              <a:t>aplus</a:t>
            </a:r>
            <a:r>
              <a:rPr lang="en-US" sz="2400" dirty="0" smtClean="0"/>
              <a:t> );</a:t>
            </a:r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 </a:t>
            </a:r>
            <a:r>
              <a:rPr lang="en-US" sz="2400" dirty="0" err="1" smtClean="0"/>
              <a:t>compsci</a:t>
            </a:r>
            <a:r>
              <a:rPr lang="en-US" sz="2400" dirty="0" smtClean="0"/>
              <a:t> );</a:t>
            </a:r>
          </a:p>
          <a:p>
            <a:r>
              <a:rPr lang="en-US" sz="2400" dirty="0" err="1" smtClean="0"/>
              <a:t>System.out.printf</a:t>
            </a:r>
            <a:r>
              <a:rPr lang="en-US" sz="2400" dirty="0" smtClean="0"/>
              <a:t>("%.2f", </a:t>
            </a:r>
            <a:r>
              <a:rPr lang="en-US" sz="2400" dirty="0" err="1" smtClean="0"/>
              <a:t>decy</a:t>
            </a:r>
            <a:r>
              <a:rPr lang="en-US" sz="2400" dirty="0" smtClean="0"/>
              <a:t> );</a:t>
            </a:r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 </a:t>
            </a:r>
            <a:r>
              <a:rPr lang="en-US" sz="2400" dirty="0" err="1" smtClean="0"/>
              <a:t>bigA</a:t>
            </a:r>
            <a:r>
              <a:rPr lang="en-US" sz="2400" dirty="0" smtClean="0"/>
              <a:t> );</a:t>
            </a:r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 </a:t>
            </a:r>
            <a:r>
              <a:rPr lang="en-US" sz="2400" dirty="0" err="1" smtClean="0"/>
              <a:t>littleA</a:t>
            </a:r>
            <a:r>
              <a:rPr lang="en-US" sz="2400" dirty="0" smtClean="0"/>
              <a:t> );</a:t>
            </a:r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 check );</a:t>
            </a:r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 plus );</a:t>
            </a:r>
            <a:endParaRPr lang="en-US" sz="2400" dirty="0"/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6858000" y="1524000"/>
            <a:ext cx="1981200" cy="3170099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r>
              <a:rPr lang="en-US" b="0" dirty="0" smtClean="0"/>
              <a:t>52</a:t>
            </a:r>
          </a:p>
          <a:p>
            <a:r>
              <a:rPr lang="en-US" b="0" dirty="0" smtClean="0"/>
              <a:t>79</a:t>
            </a:r>
          </a:p>
          <a:p>
            <a:r>
              <a:rPr lang="en-US" b="0" dirty="0" smtClean="0"/>
              <a:t>5.25A</a:t>
            </a:r>
          </a:p>
          <a:p>
            <a:r>
              <a:rPr lang="en-US" b="0" dirty="0" smtClean="0"/>
              <a:t>a</a:t>
            </a:r>
          </a:p>
          <a:p>
            <a:r>
              <a:rPr lang="en-US" b="0" dirty="0" smtClean="0"/>
              <a:t>false</a:t>
            </a:r>
          </a:p>
          <a:p>
            <a:r>
              <a:rPr lang="en-US" b="0" dirty="0" err="1" smtClean="0"/>
              <a:t>abc</a:t>
            </a:r>
            <a:endParaRPr lang="en-US" b="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Assignment Statement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2209800"/>
            <a:ext cx="5029199" cy="1200329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Final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67046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762000" y="1524000"/>
            <a:ext cx="5027338" cy="150810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final </a:t>
            </a:r>
            <a:r>
              <a:rPr lang="en-US" sz="3200" dirty="0" err="1" smtClean="0"/>
              <a:t>int</a:t>
            </a:r>
            <a:r>
              <a:rPr lang="en-US" sz="3200" dirty="0" smtClean="0"/>
              <a:t> x = 999;</a:t>
            </a:r>
          </a:p>
          <a:p>
            <a:r>
              <a:rPr lang="en-US" sz="3200" dirty="0" err="1" smtClean="0"/>
              <a:t>System.out.println</a:t>
            </a:r>
            <a:r>
              <a:rPr lang="en-US" sz="3200" dirty="0" smtClean="0"/>
              <a:t>( x );</a:t>
            </a:r>
          </a:p>
          <a:p>
            <a:endParaRPr lang="en-US" dirty="0"/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6324600" y="1488483"/>
            <a:ext cx="2362200" cy="10156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r>
              <a:rPr lang="en-US" b="0" dirty="0" smtClean="0"/>
              <a:t>999</a:t>
            </a:r>
            <a:endParaRPr lang="en-US" b="0" dirty="0"/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952500" y="4572000"/>
            <a:ext cx="7239000" cy="156966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</a:rPr>
              <a:t>A final variable can be assigned a value once.</a:t>
            </a:r>
          </a:p>
          <a:p>
            <a:r>
              <a:rPr lang="en-US" sz="2400" dirty="0" smtClean="0">
                <a:solidFill>
                  <a:srgbClr val="000099"/>
                </a:solidFill>
              </a:rPr>
              <a:t>Designate a variable final if you do not want it to change after it has been declared and initialized.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Final?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39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79222" y="1676400"/>
            <a:ext cx="5029199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MAX</a:t>
            </a:r>
          </a:p>
          <a:p>
            <a:pPr algn="ctr"/>
            <a:r>
              <a:rPr lang="en-US" sz="7200" dirty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</a:t>
            </a:r>
            <a: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nd </a:t>
            </a:r>
            <a:b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Min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458788" y="37750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endParaRPr lang="en-US" sz="2400" b="0">
              <a:latin typeface="Times New Roman" pitchFamily="18" charset="0"/>
            </a:endParaRPr>
          </a:p>
        </p:txBody>
      </p:sp>
      <p:graphicFrame>
        <p:nvGraphicFramePr>
          <p:cNvPr id="415747" name="Group 3"/>
          <p:cNvGraphicFramePr>
            <a:graphicFrameLocks noGrp="1"/>
          </p:cNvGraphicFramePr>
          <p:nvPr>
            <p:extLst/>
          </p:nvPr>
        </p:nvGraphicFramePr>
        <p:xfrm>
          <a:off x="457200" y="1295400"/>
          <a:ext cx="8382000" cy="3688080"/>
        </p:xfrm>
        <a:graphic>
          <a:graphicData uri="http://schemas.openxmlformats.org/drawingml/2006/table">
            <a:tbl>
              <a:tblPr/>
              <a:tblGrid>
                <a:gridCol w="1981200"/>
                <a:gridCol w="3048000"/>
                <a:gridCol w="3352800"/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</a:rPr>
                        <a:t>data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</a:rPr>
                        <a:t>memory 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</a:rPr>
                        <a:t>min .. max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8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-128 to 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short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16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-32768  to 32767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32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-2 billion to 2 billion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64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-big  to +big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32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-big to +big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64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-big to +big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16 bit unsigned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0 - 65535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boolean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 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true or 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9743" name="Text Box 46"/>
          <p:cNvSpPr txBox="1">
            <a:spLocks noChangeArrowheads="1"/>
          </p:cNvSpPr>
          <p:nvPr/>
        </p:nvSpPr>
        <p:spPr bwMode="auto">
          <a:xfrm>
            <a:off x="1143000" y="5257800"/>
            <a:ext cx="6510338" cy="95885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It is important to know all data </a:t>
            </a:r>
          </a:p>
          <a:p>
            <a:r>
              <a:rPr lang="en-US">
                <a:solidFill>
                  <a:srgbClr val="000099"/>
                </a:solidFill>
              </a:rPr>
              <a:t>types and what each one can store.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Primitive Types</a:t>
            </a:r>
          </a:p>
        </p:txBody>
      </p:sp>
    </p:spTree>
    <p:extLst>
      <p:ext uri="{BB962C8B-B14F-4D97-AF65-F5344CB8AC3E}">
        <p14:creationId xmlns:p14="http://schemas.microsoft.com/office/powerpoint/2010/main" val="424337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762000" y="1600200"/>
            <a:ext cx="7240588" cy="2227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System.out.println(Byte.MIN_VALUE);</a:t>
            </a:r>
          </a:p>
          <a:p>
            <a:r>
              <a:rPr lang="en-US"/>
              <a:t>System.out.println(Byte.MAX_VALUE);</a:t>
            </a:r>
          </a:p>
          <a:p>
            <a:endParaRPr lang="en-US"/>
          </a:p>
          <a:p>
            <a:r>
              <a:rPr lang="en-US"/>
              <a:t>System.out.println(Short.MIN_VALUE);</a:t>
            </a:r>
          </a:p>
          <a:p>
            <a:r>
              <a:rPr lang="en-US"/>
              <a:t>System.out.println(Short.MAX_VALUE);</a:t>
            </a:r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5181600" y="4038600"/>
            <a:ext cx="2057400" cy="23002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r>
              <a:rPr lang="en-US" b="0"/>
              <a:t>-128</a:t>
            </a:r>
          </a:p>
          <a:p>
            <a:r>
              <a:rPr lang="en-US" b="0"/>
              <a:t>127</a:t>
            </a:r>
          </a:p>
          <a:p>
            <a:r>
              <a:rPr lang="en-US" b="0"/>
              <a:t>-32768</a:t>
            </a:r>
          </a:p>
          <a:p>
            <a:r>
              <a:rPr lang="en-US" b="0"/>
              <a:t>32767</a:t>
            </a:r>
          </a:p>
        </p:txBody>
      </p:sp>
      <p:sp>
        <p:nvSpPr>
          <p:cNvPr id="60422" name="Text Box 5"/>
          <p:cNvSpPr txBox="1">
            <a:spLocks noChangeArrowheads="1"/>
          </p:cNvSpPr>
          <p:nvPr/>
        </p:nvSpPr>
        <p:spPr bwMode="auto">
          <a:xfrm>
            <a:off x="838200" y="4267200"/>
            <a:ext cx="2895600" cy="19304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99"/>
                </a:solidFill>
              </a:rPr>
              <a:t>MIN_VALUE and MAX_VALUE are very useful for contest programming.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Max and min integers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762000" y="1600200"/>
            <a:ext cx="7848600" cy="403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3200" dirty="0" smtClean="0"/>
              <a:t>Identifier is just a fancy word for name.</a:t>
            </a:r>
            <a:endParaRPr lang="en-US" sz="3200" dirty="0"/>
          </a:p>
          <a:p>
            <a:pPr eaLnBrk="0" hangingPunct="0"/>
            <a:endParaRPr lang="en-US" sz="3200" dirty="0"/>
          </a:p>
          <a:p>
            <a:pPr eaLnBrk="0" hangingPunct="0"/>
            <a:r>
              <a:rPr lang="en-US" sz="3200" dirty="0"/>
              <a:t>public class </a:t>
            </a:r>
            <a:r>
              <a:rPr lang="en-US" sz="3200" dirty="0" err="1" smtClean="0">
                <a:solidFill>
                  <a:schemeClr val="accent2"/>
                </a:solidFill>
              </a:rPr>
              <a:t>Aplus</a:t>
            </a:r>
            <a:r>
              <a:rPr lang="en-US" sz="3200" dirty="0" smtClean="0"/>
              <a:t>{    </a:t>
            </a:r>
            <a:r>
              <a:rPr lang="en-US" sz="3200" dirty="0"/>
              <a:t>}</a:t>
            </a:r>
          </a:p>
          <a:p>
            <a:pPr eaLnBrk="0" hangingPunct="0"/>
            <a:endParaRPr lang="en-US" sz="3200" dirty="0"/>
          </a:p>
          <a:p>
            <a:pPr eaLnBrk="0" hangingPunct="0"/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2"/>
                </a:solidFill>
              </a:rPr>
              <a:t>width</a:t>
            </a:r>
            <a:r>
              <a:rPr lang="en-US" sz="3200" dirty="0"/>
              <a:t> = 7;</a:t>
            </a:r>
          </a:p>
          <a:p>
            <a:pPr eaLnBrk="0" hangingPunct="0"/>
            <a:endParaRPr lang="en-US" sz="3200" dirty="0"/>
          </a:p>
          <a:p>
            <a:pPr eaLnBrk="0" hangingPunct="0"/>
            <a:r>
              <a:rPr lang="en-US" sz="3200" dirty="0"/>
              <a:t>Always </a:t>
            </a:r>
            <a:r>
              <a:rPr lang="en-US" sz="3200" dirty="0" smtClean="0"/>
              <a:t>start names </a:t>
            </a:r>
            <a:r>
              <a:rPr lang="en-US" sz="3200" dirty="0"/>
              <a:t>with letters.   </a:t>
            </a:r>
            <a:endParaRPr lang="en-US" sz="4000" dirty="0">
              <a:solidFill>
                <a:srgbClr val="FF3300"/>
              </a:solidFill>
              <a:latin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identifier?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762000" y="1600200"/>
            <a:ext cx="7613650" cy="2227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System.out.println(Integer.MIN_VALUE);</a:t>
            </a:r>
          </a:p>
          <a:p>
            <a:r>
              <a:rPr lang="en-US"/>
              <a:t>System.out.println(Integer.MAX_VALUE);</a:t>
            </a:r>
          </a:p>
          <a:p>
            <a:endParaRPr lang="en-US"/>
          </a:p>
          <a:p>
            <a:r>
              <a:rPr lang="en-US"/>
              <a:t>System.out.println(Long.MIN_VALUE);</a:t>
            </a:r>
          </a:p>
          <a:p>
            <a:r>
              <a:rPr lang="en-US"/>
              <a:t>System.out.println(Long.MAX_VALUE);</a:t>
            </a:r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3581400" y="4038600"/>
            <a:ext cx="4191000" cy="23002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r>
              <a:rPr lang="en-US" b="0"/>
              <a:t>-2147483648</a:t>
            </a:r>
          </a:p>
          <a:p>
            <a:r>
              <a:rPr lang="en-US" b="0"/>
              <a:t>2147483647</a:t>
            </a:r>
          </a:p>
          <a:p>
            <a:r>
              <a:rPr lang="en-US" b="0"/>
              <a:t>-9223372036854775808</a:t>
            </a:r>
          </a:p>
          <a:p>
            <a:r>
              <a:rPr lang="en-US" b="0"/>
              <a:t>9223372036854775807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Max and min integers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566" y="4049753"/>
            <a:ext cx="214850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838200" y="1600200"/>
            <a:ext cx="5848350" cy="2227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/>
              <a:t>int num = Integer.MAX_VALUE;</a:t>
            </a:r>
          </a:p>
          <a:p>
            <a:r>
              <a:rPr lang="pt-BR"/>
              <a:t>num=num+1;</a:t>
            </a:r>
          </a:p>
          <a:p>
            <a:r>
              <a:rPr lang="pt-BR"/>
              <a:t>System.out.println(num);</a:t>
            </a:r>
          </a:p>
          <a:p>
            <a:r>
              <a:rPr lang="pt-BR"/>
              <a:t>num=num-1;</a:t>
            </a:r>
          </a:p>
          <a:p>
            <a:r>
              <a:rPr lang="pt-BR"/>
              <a:t>System.out.println(num);</a:t>
            </a:r>
            <a:endParaRPr lang="en-US"/>
          </a:p>
        </p:txBody>
      </p:sp>
      <p:sp>
        <p:nvSpPr>
          <p:cNvPr id="62468" name="Text Box 3"/>
          <p:cNvSpPr txBox="1">
            <a:spLocks noChangeArrowheads="1"/>
          </p:cNvSpPr>
          <p:nvPr/>
        </p:nvSpPr>
        <p:spPr bwMode="auto">
          <a:xfrm>
            <a:off x="6019800" y="4267200"/>
            <a:ext cx="2514600" cy="14462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r>
              <a:rPr lang="en-US" b="0"/>
              <a:t>-2147483648</a:t>
            </a:r>
          </a:p>
          <a:p>
            <a:r>
              <a:rPr lang="en-US" b="0"/>
              <a:t>2147483647</a:t>
            </a:r>
          </a:p>
        </p:txBody>
      </p:sp>
      <p:sp>
        <p:nvSpPr>
          <p:cNvPr id="62470" name="Text Box 5"/>
          <p:cNvSpPr txBox="1">
            <a:spLocks noChangeArrowheads="1"/>
          </p:cNvSpPr>
          <p:nvPr/>
        </p:nvSpPr>
        <p:spPr bwMode="auto">
          <a:xfrm>
            <a:off x="838200" y="4267200"/>
            <a:ext cx="4267200" cy="120015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99"/>
                </a:solidFill>
              </a:rPr>
              <a:t>Why does adding 1 to MAX_VALUE give you the MIN_VALUE?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Max and min integers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762000" y="1600200"/>
            <a:ext cx="7737475" cy="2227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System.out.println(Float.MIN_VALUE);</a:t>
            </a:r>
          </a:p>
          <a:p>
            <a:r>
              <a:rPr lang="en-US"/>
              <a:t>System.out.println(Float.MAX_VALUE);</a:t>
            </a:r>
          </a:p>
          <a:p>
            <a:endParaRPr lang="en-US"/>
          </a:p>
          <a:p>
            <a:r>
              <a:rPr lang="en-US"/>
              <a:t>System.out.println(Double.MIN_VALUE);</a:t>
            </a:r>
          </a:p>
          <a:p>
            <a:r>
              <a:rPr lang="en-US"/>
              <a:t>System.out.println(Double.MAX_VALUE);  </a:t>
            </a:r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4114800" y="4038600"/>
            <a:ext cx="4648200" cy="206210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r>
              <a:rPr lang="en-US" sz="2400" b="0" dirty="0"/>
              <a:t>1.4E-45</a:t>
            </a:r>
          </a:p>
          <a:p>
            <a:r>
              <a:rPr lang="en-US" sz="2400" b="0" dirty="0"/>
              <a:t>3.4028235E38</a:t>
            </a:r>
          </a:p>
          <a:p>
            <a:r>
              <a:rPr lang="en-US" sz="2400" b="0" dirty="0"/>
              <a:t>4.9E-324</a:t>
            </a:r>
          </a:p>
          <a:p>
            <a:r>
              <a:rPr lang="en-US" sz="2400" b="0" dirty="0"/>
              <a:t>1.7976931348623157E308</a:t>
            </a:r>
          </a:p>
        </p:txBody>
      </p:sp>
      <p:sp>
        <p:nvSpPr>
          <p:cNvPr id="64518" name="Text Box 5"/>
          <p:cNvSpPr txBox="1">
            <a:spLocks noChangeArrowheads="1"/>
          </p:cNvSpPr>
          <p:nvPr/>
        </p:nvSpPr>
        <p:spPr bwMode="auto">
          <a:xfrm>
            <a:off x="838200" y="4267200"/>
            <a:ext cx="2895600" cy="19304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99"/>
                </a:solidFill>
              </a:rPr>
              <a:t>MIN_VALUE and MAX_VALUE are very useful for contest programming.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Max and min </a:t>
            </a:r>
            <a:r>
              <a:rPr lang="en-US" sz="5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reals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762000" y="1600200"/>
            <a:ext cx="7499350" cy="2227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out.println((int)Character.MIN_VALUE); 	</a:t>
            </a:r>
          </a:p>
          <a:p>
            <a:r>
              <a:rPr lang="en-US"/>
              <a:t>out.println((int)Character.MAX_VALUE);	</a:t>
            </a:r>
          </a:p>
          <a:p>
            <a:endParaRPr lang="en-US"/>
          </a:p>
          <a:p>
            <a:r>
              <a:rPr lang="en-US"/>
              <a:t>out.println(Character.MIN_VALUE); 	</a:t>
            </a:r>
          </a:p>
          <a:p>
            <a:r>
              <a:rPr lang="en-US"/>
              <a:t>out.println(Character.MAX_VALUE);	</a:t>
            </a:r>
          </a:p>
        </p:txBody>
      </p:sp>
      <p:sp>
        <p:nvSpPr>
          <p:cNvPr id="66564" name="Text Box 3"/>
          <p:cNvSpPr txBox="1">
            <a:spLocks noChangeArrowheads="1"/>
          </p:cNvSpPr>
          <p:nvPr/>
        </p:nvSpPr>
        <p:spPr bwMode="auto">
          <a:xfrm>
            <a:off x="4953000" y="4007005"/>
            <a:ext cx="1981200" cy="23002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r>
              <a:rPr lang="en-US" b="0"/>
              <a:t>0</a:t>
            </a:r>
          </a:p>
          <a:p>
            <a:r>
              <a:rPr lang="en-US" b="0"/>
              <a:t>65535</a:t>
            </a:r>
          </a:p>
          <a:p>
            <a:r>
              <a:rPr lang="en-US" b="0"/>
              <a:t>?</a:t>
            </a:r>
          </a:p>
          <a:p>
            <a:r>
              <a:rPr lang="en-US" b="0"/>
              <a:t>?</a:t>
            </a:r>
          </a:p>
        </p:txBody>
      </p:sp>
      <p:sp>
        <p:nvSpPr>
          <p:cNvPr id="66566" name="Text Box 5"/>
          <p:cNvSpPr txBox="1">
            <a:spLocks noChangeArrowheads="1"/>
          </p:cNvSpPr>
          <p:nvPr/>
        </p:nvSpPr>
        <p:spPr bwMode="auto">
          <a:xfrm>
            <a:off x="838200" y="4267200"/>
            <a:ext cx="2895600" cy="19304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99"/>
                </a:solidFill>
              </a:rPr>
              <a:t>MIN_VALUE and MAX_VALUE are very useful for contest programming.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Max and min characters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52600"/>
            <a:ext cx="9144000" cy="3877985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000" spc="50" dirty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assignment.java</a:t>
            </a:r>
            <a:endParaRPr lang="en-US" sz="5400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en-US" sz="60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integersminmax.java</a:t>
            </a:r>
            <a:br>
              <a:rPr lang="en-US" sz="60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60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realsminmax.java</a:t>
            </a:r>
            <a:br>
              <a:rPr lang="en-US" sz="60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60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chars.minmax.java</a:t>
            </a:r>
            <a:endParaRPr lang="en-US" sz="54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VARIABLES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685800" y="1828800"/>
            <a:ext cx="6496971" cy="452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3200" dirty="0"/>
              <a:t>Which of these would be legal </a:t>
            </a:r>
          </a:p>
          <a:p>
            <a:pPr eaLnBrk="0" hangingPunct="0"/>
            <a:r>
              <a:rPr lang="en-US" sz="3200" dirty="0" smtClean="0"/>
              <a:t>identifiers or names?</a:t>
            </a:r>
            <a:endParaRPr lang="en-US" sz="3200" dirty="0"/>
          </a:p>
          <a:p>
            <a:pPr eaLnBrk="0" hangingPunct="0"/>
            <a:endParaRPr lang="en-US" sz="3200" dirty="0"/>
          </a:p>
          <a:p>
            <a:pPr eaLnBrk="0" hangingPunct="0"/>
            <a:r>
              <a:rPr lang="en-US" sz="3200" dirty="0" err="1" smtClean="0">
                <a:solidFill>
                  <a:schemeClr val="accent2"/>
                </a:solidFill>
              </a:rPr>
              <a:t>AplusCompSciRocks</a:t>
            </a:r>
            <a:r>
              <a:rPr lang="en-US" sz="3200" dirty="0" smtClean="0">
                <a:solidFill>
                  <a:schemeClr val="accent2"/>
                </a:solidFill>
              </a:rPr>
              <a:t>! </a:t>
            </a:r>
            <a:endParaRPr lang="en-US" sz="3200" dirty="0">
              <a:solidFill>
                <a:schemeClr val="accent2"/>
              </a:solidFill>
            </a:endParaRPr>
          </a:p>
          <a:p>
            <a:pPr eaLnBrk="0" hangingPunct="0"/>
            <a:r>
              <a:rPr lang="en-US" sz="3200" dirty="0">
                <a:solidFill>
                  <a:schemeClr val="accent2"/>
                </a:solidFill>
              </a:rPr>
              <a:t>jump Up</a:t>
            </a:r>
          </a:p>
          <a:p>
            <a:pPr eaLnBrk="0" hangingPunct="0"/>
            <a:r>
              <a:rPr lang="en-US" sz="3200" dirty="0" smtClean="0">
                <a:solidFill>
                  <a:schemeClr val="accent2"/>
                </a:solidFill>
              </a:rPr>
              <a:t>2Foot5Inches</a:t>
            </a:r>
            <a:endParaRPr lang="en-US" sz="3200" dirty="0">
              <a:solidFill>
                <a:schemeClr val="accent2"/>
              </a:solidFill>
            </a:endParaRPr>
          </a:p>
          <a:p>
            <a:pPr eaLnBrk="0" hangingPunct="0"/>
            <a:r>
              <a:rPr lang="en-US" sz="3200" dirty="0" err="1">
                <a:solidFill>
                  <a:schemeClr val="accent2"/>
                </a:solidFill>
              </a:rPr>
              <a:t>BigTriangle</a:t>
            </a:r>
            <a:endParaRPr lang="en-US" sz="3200" dirty="0">
              <a:solidFill>
                <a:schemeClr val="accent2"/>
              </a:solidFill>
            </a:endParaRPr>
          </a:p>
          <a:p>
            <a:pPr eaLnBrk="0" hangingPunct="0"/>
            <a:r>
              <a:rPr lang="en-US" sz="3200" dirty="0" err="1">
                <a:solidFill>
                  <a:schemeClr val="accent2"/>
                </a:solidFill>
              </a:rPr>
              <a:t>SpaceInvaders</a:t>
            </a:r>
            <a:endParaRPr lang="en-US" sz="3200" dirty="0">
              <a:solidFill>
                <a:schemeClr val="accent2"/>
              </a:solidFill>
            </a:endParaRPr>
          </a:p>
          <a:p>
            <a:pPr eaLnBrk="0" hangingPunct="0"/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181350" y="3019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identifier?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1143000" y="1752600"/>
            <a:ext cx="6477000" cy="46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3200"/>
              <a:t>Always use names that mean something.</a:t>
            </a:r>
          </a:p>
          <a:p>
            <a:pPr eaLnBrk="0" hangingPunct="0"/>
            <a:endParaRPr lang="en-US" sz="3200">
              <a:latin typeface="Courier New" pitchFamily="49" charset="0"/>
            </a:endParaRPr>
          </a:p>
          <a:p>
            <a:pPr eaLnBrk="0" hangingPunct="0"/>
            <a:r>
              <a:rPr lang="en-US" sz="4400">
                <a:solidFill>
                  <a:schemeClr val="accent2"/>
                </a:solidFill>
              </a:rPr>
              <a:t>double  totalPay;</a:t>
            </a:r>
            <a:br>
              <a:rPr lang="en-US" sz="4400">
                <a:solidFill>
                  <a:schemeClr val="accent2"/>
                </a:solidFill>
              </a:rPr>
            </a:br>
            <a:r>
              <a:rPr lang="en-US" sz="4400">
                <a:solidFill>
                  <a:schemeClr val="accent2"/>
                </a:solidFill>
              </a:rPr>
              <a:t>class Triangle{ }</a:t>
            </a:r>
          </a:p>
          <a:p>
            <a:pPr eaLnBrk="0" hangingPunct="0"/>
            <a:endParaRPr lang="en-US" sz="4400">
              <a:solidFill>
                <a:schemeClr val="accent2"/>
              </a:solidFill>
            </a:endParaRPr>
          </a:p>
          <a:p>
            <a:pPr eaLnBrk="0" hangingPunct="0"/>
            <a:r>
              <a:rPr lang="en-US" sz="2400">
                <a:solidFill>
                  <a:srgbClr val="FF3300"/>
                </a:solidFill>
              </a:rPr>
              <a:t>double a;  		</a:t>
            </a:r>
            <a:r>
              <a:rPr lang="en-US" sz="2400">
                <a:solidFill>
                  <a:srgbClr val="009900"/>
                </a:solidFill>
              </a:rPr>
              <a:t>//very bad </a:t>
            </a:r>
            <a:br>
              <a:rPr lang="en-US" sz="2400">
                <a:solidFill>
                  <a:srgbClr val="009900"/>
                </a:solidFill>
              </a:rPr>
            </a:br>
            <a:r>
              <a:rPr lang="en-US" sz="2400">
                <a:solidFill>
                  <a:srgbClr val="FF3300"/>
                </a:solidFill>
              </a:rPr>
              <a:t>class B{}	  	</a:t>
            </a:r>
            <a:r>
              <a:rPr lang="en-US" sz="2400">
                <a:solidFill>
                  <a:srgbClr val="009900"/>
                </a:solidFill>
              </a:rPr>
              <a:t>//very bad </a:t>
            </a:r>
          </a:p>
          <a:p>
            <a:pPr eaLnBrk="0" hangingPunct="0"/>
            <a:endParaRPr lang="en-US" sz="2400">
              <a:solidFill>
                <a:srgbClr val="0099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identifier?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1447800" y="2057400"/>
            <a:ext cx="6178550" cy="17399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solidFill>
                  <a:srgbClr val="003366"/>
                </a:solidFill>
              </a:rPr>
              <a:t>SAM does not equal sam.</a:t>
            </a:r>
          </a:p>
          <a:p>
            <a:pPr eaLnBrk="0" hangingPunct="0"/>
            <a:r>
              <a:rPr lang="en-US" sz="3600">
                <a:solidFill>
                  <a:srgbClr val="003366"/>
                </a:solidFill>
              </a:rPr>
              <a:t>Sam does not equal sam.</a:t>
            </a:r>
          </a:p>
          <a:p>
            <a:pPr eaLnBrk="0" hangingPunct="0"/>
            <a:r>
              <a:rPr lang="en-US" sz="3600">
                <a:solidFill>
                  <a:srgbClr val="003366"/>
                </a:solidFill>
              </a:rPr>
              <a:t>Same does not equal sam.</a:t>
            </a: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1600200" y="4419600"/>
            <a:ext cx="5943600" cy="531813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Case is important as is spelling.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identifier?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914400" y="1600200"/>
            <a:ext cx="7292975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Keywords are reserved words that the </a:t>
            </a:r>
            <a:br>
              <a:rPr lang="en-US"/>
            </a:br>
            <a:r>
              <a:rPr lang="en-US"/>
              <a:t>language uses for a specific purpose.  </a:t>
            </a:r>
          </a:p>
          <a:p>
            <a:endParaRPr lang="en-US" sz="3600"/>
          </a:p>
          <a:p>
            <a:r>
              <a:rPr lang="en-US" sz="3600">
                <a:solidFill>
                  <a:schemeClr val="accent2"/>
                </a:solidFill>
              </a:rPr>
              <a:t>int    double    return    void </a:t>
            </a:r>
          </a:p>
          <a:p>
            <a:r>
              <a:rPr lang="en-US" sz="3600">
                <a:solidFill>
                  <a:schemeClr val="accent2"/>
                </a:solidFill>
              </a:rPr>
              <a:t>static    long   break    continue</a:t>
            </a:r>
          </a:p>
          <a:p>
            <a:endParaRPr lang="en-US" sz="3600"/>
          </a:p>
          <a:p>
            <a:r>
              <a:rPr lang="en-US"/>
              <a:t>Keywords cannot be used as identifiers.</a:t>
            </a:r>
          </a:p>
          <a:p>
            <a:endParaRPr lang="en-US" sz="360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keyword?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93579</TotalTime>
  <Words>3147</Words>
  <Application>Microsoft Office PowerPoint</Application>
  <PresentationFormat>On-screen Show (4:3)</PresentationFormat>
  <Paragraphs>801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Comic Sans MS</vt:lpstr>
      <vt:lpstr>Courier New</vt:lpstr>
      <vt:lpstr>Eraser</vt:lpstr>
      <vt:lpstr>Tahoma</vt:lpstr>
      <vt:lpstr>Times New Roman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subject>Variables</dc:subject>
  <dc:creator>A+ Computer Science</dc:creator>
  <cp:keywords>www.apluscompsci.com</cp:keywords>
  <dc:description>Variables_x000d_
©A+ Computer Science_x000d_
www.apluscompsci.com</dc:description>
  <cp:lastModifiedBy>Stacey Armstrong</cp:lastModifiedBy>
  <cp:revision>679</cp:revision>
  <cp:lastPrinted>1999-08-27T13:49:55Z</cp:lastPrinted>
  <dcterms:created xsi:type="dcterms:W3CDTF">1995-06-17T23:31:02Z</dcterms:created>
  <dcterms:modified xsi:type="dcterms:W3CDTF">2020-10-01T23:30:11Z</dcterms:modified>
  <cp:category>www.apluscompsci.com</cp:category>
</cp:coreProperties>
</file>