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26" r:id="rId2"/>
    <p:sldMasterId id="2147483738" r:id="rId3"/>
  </p:sldMasterIdLst>
  <p:notesMasterIdLst>
    <p:notesMasterId r:id="rId34"/>
  </p:notesMasterIdLst>
  <p:handoutMasterIdLst>
    <p:handoutMasterId r:id="rId35"/>
  </p:handoutMasterIdLst>
  <p:sldIdLst>
    <p:sldId id="385" r:id="rId4"/>
    <p:sldId id="322" r:id="rId5"/>
    <p:sldId id="443" r:id="rId6"/>
    <p:sldId id="374" r:id="rId7"/>
    <p:sldId id="444" r:id="rId8"/>
    <p:sldId id="448" r:id="rId9"/>
    <p:sldId id="445" r:id="rId10"/>
    <p:sldId id="475" r:id="rId11"/>
    <p:sldId id="438" r:id="rId12"/>
    <p:sldId id="457" r:id="rId13"/>
    <p:sldId id="458" r:id="rId14"/>
    <p:sldId id="478" r:id="rId15"/>
    <p:sldId id="456" r:id="rId16"/>
    <p:sldId id="434" r:id="rId17"/>
    <p:sldId id="473" r:id="rId18"/>
    <p:sldId id="363" r:id="rId19"/>
    <p:sldId id="474" r:id="rId20"/>
    <p:sldId id="464" r:id="rId21"/>
    <p:sldId id="393" r:id="rId22"/>
    <p:sldId id="465" r:id="rId23"/>
    <p:sldId id="476" r:id="rId24"/>
    <p:sldId id="466" r:id="rId25"/>
    <p:sldId id="467" r:id="rId26"/>
    <p:sldId id="468" r:id="rId27"/>
    <p:sldId id="470" r:id="rId28"/>
    <p:sldId id="471" r:id="rId29"/>
    <p:sldId id="477" r:id="rId30"/>
    <p:sldId id="472" r:id="rId31"/>
    <p:sldId id="439" r:id="rId32"/>
    <p:sldId id="442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00"/>
    <a:srgbClr val="FF6600"/>
    <a:srgbClr val="0000CC"/>
    <a:srgbClr val="CC00FF"/>
    <a:srgbClr val="99FFCC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0" autoAdjust="0"/>
    <p:restoredTop sz="72816" autoAdjust="0"/>
  </p:normalViewPr>
  <p:slideViewPr>
    <p:cSldViewPr>
      <p:cViewPr varScale="1">
        <p:scale>
          <a:sx n="90" d="100"/>
          <a:sy n="90" d="100"/>
        </p:scale>
        <p:origin x="12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86" y="-82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8AAEA2A2-11A8-44EF-945A-E5ED8CE6C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0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463675" y="9118600"/>
            <a:ext cx="58515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112" tIns="48556" rIns="97112" bIns="48556" anchor="b"/>
          <a:lstStyle/>
          <a:p>
            <a:pPr algn="r" defTabSz="965200">
              <a:defRPr/>
            </a:pPr>
            <a:r>
              <a:rPr lang="en-US" sz="1300"/>
              <a:t>©A+ Computer Science     www.apluscompsci.com                 </a:t>
            </a:r>
            <a:fld id="{A4836C37-5781-4B7B-B8C6-228C7725515C}" type="slidenum">
              <a:rPr lang="en-US" sz="1300"/>
              <a:pPr algn="r" defTabSz="965200">
                <a:defRPr/>
              </a:pPr>
              <a:t>‹#›</a:t>
            </a:fld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0353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916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Constructors can have a</a:t>
            </a:r>
            <a:r>
              <a:rPr lang="en-US" sz="1600" baseline="0" dirty="0" smtClean="0"/>
              <a:t> </a:t>
            </a:r>
            <a:r>
              <a:rPr lang="en-US" sz="1600" dirty="0" smtClean="0"/>
              <a:t>parameter list and will receive</a:t>
            </a:r>
            <a:r>
              <a:rPr lang="en-US" sz="1600" baseline="0" dirty="0" smtClean="0"/>
              <a:t> values</a:t>
            </a:r>
            <a:r>
              <a:rPr lang="en-US" sz="1600" dirty="0" smtClean="0"/>
              <a:t> when called.   </a:t>
            </a:r>
          </a:p>
          <a:p>
            <a:r>
              <a:rPr lang="en-US" sz="1600" dirty="0" smtClean="0"/>
              <a:t>The number of parameter and types passed in must match up with the parameter list following the</a:t>
            </a:r>
            <a:r>
              <a:rPr lang="en-US" sz="1600" baseline="0" dirty="0" smtClean="0"/>
              <a:t> constructor</a:t>
            </a:r>
            <a:r>
              <a:rPr lang="en-US" sz="1600" dirty="0" smtClean="0"/>
              <a:t> name.</a:t>
            </a:r>
          </a:p>
        </p:txBody>
      </p:sp>
    </p:spTree>
    <p:extLst>
      <p:ext uri="{BB962C8B-B14F-4D97-AF65-F5344CB8AC3E}">
        <p14:creationId xmlns:p14="http://schemas.microsoft.com/office/powerpoint/2010/main" val="1980862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Constructors can have a</a:t>
            </a:r>
            <a:r>
              <a:rPr lang="en-US" sz="1600" baseline="0" dirty="0" smtClean="0"/>
              <a:t> </a:t>
            </a:r>
            <a:r>
              <a:rPr lang="en-US" sz="1600" dirty="0" smtClean="0"/>
              <a:t>parameter list and will receive</a:t>
            </a:r>
            <a:r>
              <a:rPr lang="en-US" sz="1600" baseline="0" dirty="0" smtClean="0"/>
              <a:t> values</a:t>
            </a:r>
            <a:r>
              <a:rPr lang="en-US" sz="1600" dirty="0" smtClean="0"/>
              <a:t> when called.   </a:t>
            </a:r>
          </a:p>
          <a:p>
            <a:r>
              <a:rPr lang="en-US" sz="1600" dirty="0" smtClean="0"/>
              <a:t>The number of parameter and types passed in must match up with the parameter list following the</a:t>
            </a:r>
            <a:r>
              <a:rPr lang="en-US" sz="1600" baseline="0" dirty="0" smtClean="0"/>
              <a:t> constructor</a:t>
            </a:r>
            <a:r>
              <a:rPr lang="en-US" sz="1600" dirty="0" smtClean="0"/>
              <a:t> name.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9297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2"/>
                </a:solidFill>
              </a:rPr>
              <a:t>Constructors are similar to methods.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Constructors set the properties of an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object to an initial state.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38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81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72072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err="1" smtClean="0"/>
              <a:t>mutator</a:t>
            </a:r>
            <a:r>
              <a:rPr lang="en-US" sz="1600" dirty="0" smtClean="0"/>
              <a:t> methods make changes to the instance variables of the class.  </a:t>
            </a:r>
          </a:p>
        </p:txBody>
      </p:sp>
    </p:spTree>
    <p:extLst>
      <p:ext uri="{BB962C8B-B14F-4D97-AF65-F5344CB8AC3E}">
        <p14:creationId xmlns:p14="http://schemas.microsoft.com/office/powerpoint/2010/main" val="2882613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>
              <a:spcBef>
                <a:spcPct val="50000"/>
              </a:spcBef>
            </a:pPr>
            <a:r>
              <a:rPr lang="en-US" sz="1600" b="0" dirty="0" err="1" smtClean="0">
                <a:solidFill>
                  <a:srgbClr val="3333CC"/>
                </a:solidFill>
              </a:rPr>
              <a:t>Mutator</a:t>
            </a:r>
            <a:r>
              <a:rPr lang="en-US" sz="1600" b="0" dirty="0" smtClean="0">
                <a:solidFill>
                  <a:srgbClr val="3333CC"/>
                </a:solidFill>
              </a:rPr>
              <a:t> methods are methods that change the properties of an object.</a:t>
            </a:r>
            <a:endParaRPr lang="en-US" sz="1600" b="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8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70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72072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600" b="0" dirty="0" smtClean="0">
                <a:solidFill>
                  <a:srgbClr val="3333CC"/>
                </a:solidFill>
              </a:rPr>
              <a:t>Accessor methods are public</a:t>
            </a:r>
            <a:br>
              <a:rPr lang="en-US" sz="1600" b="0" dirty="0" smtClean="0">
                <a:solidFill>
                  <a:srgbClr val="3333CC"/>
                </a:solidFill>
              </a:rPr>
            </a:br>
            <a:r>
              <a:rPr lang="en-US" sz="1600" b="0" dirty="0" smtClean="0">
                <a:solidFill>
                  <a:srgbClr val="3333CC"/>
                </a:solidFill>
              </a:rPr>
              <a:t>methods that access the private data from a class.  </a:t>
            </a:r>
          </a:p>
          <a:p>
            <a:pPr>
              <a:spcBef>
                <a:spcPct val="50000"/>
              </a:spcBef>
            </a:pPr>
            <a:r>
              <a:rPr lang="en-US" sz="1600" b="0" dirty="0" smtClean="0">
                <a:solidFill>
                  <a:srgbClr val="3333CC"/>
                </a:solidFill>
              </a:rPr>
              <a:t>They typically return the values of the data.</a:t>
            </a:r>
            <a:endParaRPr lang="en-US" sz="1600" b="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2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Accessor methods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are used to access the private data of an object.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7042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54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When the reserved word new is combined with a constructor call, a new Object is created in memory.   </a:t>
            </a:r>
          </a:p>
          <a:p>
            <a:r>
              <a:rPr lang="en-US" sz="1600" dirty="0" smtClean="0"/>
              <a:t>This process of creating a new Object in memory is called instantiation.  </a:t>
            </a:r>
          </a:p>
          <a:p>
            <a:r>
              <a:rPr lang="en-US" sz="1600" dirty="0" smtClean="0"/>
              <a:t>Instantiation creates a spot for an object and sets</a:t>
            </a:r>
            <a:r>
              <a:rPr lang="en-US" sz="1600" baseline="0" dirty="0" smtClean="0"/>
              <a:t> the initial state of the object.  </a:t>
            </a:r>
          </a:p>
          <a:p>
            <a:r>
              <a:rPr lang="en-US" sz="1600" baseline="0" dirty="0" smtClean="0"/>
              <a:t>Object state is determined by the objects instance variables.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3037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7192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72072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600" b="0" dirty="0" smtClean="0">
                <a:solidFill>
                  <a:srgbClr val="3333CC"/>
                </a:solidFill>
              </a:rPr>
              <a:t>Java provides what are called wrapper classes for each of its primitive data types.  </a:t>
            </a:r>
          </a:p>
          <a:p>
            <a:pPr>
              <a:spcBef>
                <a:spcPct val="50000"/>
              </a:spcBef>
            </a:pPr>
            <a:r>
              <a:rPr lang="en-US" sz="1600" b="0" dirty="0" smtClean="0">
                <a:solidFill>
                  <a:srgbClr val="3333CC"/>
                </a:solidFill>
              </a:rPr>
              <a:t>These wrapper classes can be useful in certain situations.</a:t>
            </a:r>
            <a:endParaRPr lang="en-US" sz="1600" b="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50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For each of the primitive types, there is a corresponding wrapper class.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/>
              <a:t> has a corresponding wrapper class named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600" smtClean="0"/>
              <a:t>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/>
              <a:t> stores a non-decimal value.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600" smtClean="0"/>
              <a:t> stores the location / memory address of an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600" smtClean="0"/>
              <a:t> Object which stores an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smtClean="0"/>
              <a:t> value.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smtClean="0"/>
              <a:t> has a corresponding wrapper class named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smtClean="0"/>
              <a:t>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smtClean="0"/>
              <a:t> stores decimal and non-decimal values.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smtClean="0"/>
              <a:t> stores the location / memory address of a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smtClean="0"/>
              <a:t> Object which stores a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smtClean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717814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99;</a:t>
            </a:r>
            <a:r>
              <a:rPr lang="en-US" sz="1600" dirty="0" smtClean="0"/>
              <a:t>  is equivalent to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Integer(99); 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 Integer()</a:t>
            </a:r>
            <a:r>
              <a:rPr lang="en-US" sz="1600" dirty="0" smtClean="0"/>
              <a:t> Object instantiation code happens in the background.   </a:t>
            </a:r>
          </a:p>
          <a:p>
            <a:pPr eaLnBrk="1" hangingPunct="1"/>
            <a:r>
              <a:rPr lang="en-US" sz="1600" dirty="0" smtClean="0"/>
              <a:t>Java takes care of these details, but does not show the work.</a:t>
            </a:r>
          </a:p>
        </p:txBody>
      </p:sp>
    </p:spTree>
    <p:extLst>
      <p:ext uri="{BB962C8B-B14F-4D97-AF65-F5344CB8AC3E}">
        <p14:creationId xmlns:p14="http://schemas.microsoft.com/office/powerpoint/2010/main" val="287565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99;</a:t>
            </a:r>
            <a:r>
              <a:rPr lang="en-US" sz="1600" dirty="0" smtClean="0"/>
              <a:t>  is equivalent to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Double(99); 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 Double()</a:t>
            </a:r>
            <a:r>
              <a:rPr lang="en-US" sz="1600" dirty="0" smtClean="0"/>
              <a:t> Object instantiation code happens in the background.   </a:t>
            </a:r>
          </a:p>
          <a:p>
            <a:pPr eaLnBrk="1" hangingPunct="1"/>
            <a:r>
              <a:rPr lang="en-US" sz="1600" dirty="0" smtClean="0"/>
              <a:t>Java takes care of these details, but does not show the work.</a:t>
            </a:r>
          </a:p>
        </p:txBody>
      </p:sp>
    </p:spTree>
    <p:extLst>
      <p:ext uri="{BB962C8B-B14F-4D97-AF65-F5344CB8AC3E}">
        <p14:creationId xmlns:p14="http://schemas.microsoft.com/office/powerpoint/2010/main" val="3936654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Integer(99); 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primInt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dirty="0" smtClean="0">
                <a:cs typeface="Times New Roman" pitchFamily="18" charset="0"/>
              </a:rPr>
              <a:t>is equivalent to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primInt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numOne.intValue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method call happens in the background.   </a:t>
            </a:r>
          </a:p>
          <a:p>
            <a:pPr eaLnBrk="1" hangingPunct="1"/>
            <a:r>
              <a:rPr lang="en-US" sz="1600" dirty="0" smtClean="0"/>
              <a:t>Java takes care of these details, but does not show the work.</a:t>
            </a:r>
          </a:p>
        </p:txBody>
      </p:sp>
    </p:spTree>
    <p:extLst>
      <p:ext uri="{BB962C8B-B14F-4D97-AF65-F5344CB8AC3E}">
        <p14:creationId xmlns:p14="http://schemas.microsoft.com/office/powerpoint/2010/main" val="1568690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600" smtClean="0"/>
              <a:t>Before autoboxing and autounboxing, a reference could only refer to a primitive if a Wrapper class was instantiated and the primitive passed to the constructor. 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Before autoboxing and autounboxing, a reference value could only be stored in a primitive if the corresponding reference get method was called to retrieve the primitive value from the reference.  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With the introduction of Java 5, the wrapping and unwrapping / boxing and unboxing happens in the background.   Java takes care of these details, but does not show the work.</a:t>
            </a:r>
          </a:p>
        </p:txBody>
      </p:sp>
    </p:spTree>
    <p:extLst>
      <p:ext uri="{BB962C8B-B14F-4D97-AF65-F5344CB8AC3E}">
        <p14:creationId xmlns:p14="http://schemas.microsoft.com/office/powerpoint/2010/main" val="2112265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Using wrapper classes will make way</a:t>
            </a:r>
          </a:p>
          <a:p>
            <a:r>
              <a:rPr lang="en-US" sz="1600" dirty="0" smtClean="0"/>
              <a:t>more sense once when we use the </a:t>
            </a:r>
            <a:br>
              <a:rPr lang="en-US" sz="1600" dirty="0" smtClean="0"/>
            </a:br>
            <a:r>
              <a:rPr lang="en-US" sz="1600" dirty="0" err="1" smtClean="0"/>
              <a:t>ArrayList</a:t>
            </a:r>
            <a:r>
              <a:rPr lang="en-US" sz="1600" dirty="0" smtClean="0"/>
              <a:t> class.</a:t>
            </a:r>
          </a:p>
          <a:p>
            <a:endParaRPr lang="en-US" sz="1600" dirty="0" smtClean="0"/>
          </a:p>
          <a:p>
            <a:r>
              <a:rPr lang="en-US" sz="1600" dirty="0" smtClean="0"/>
              <a:t>It does not hurt to learn about this now,</a:t>
            </a:r>
            <a:br>
              <a:rPr lang="en-US" sz="1600" dirty="0" smtClean="0"/>
            </a:br>
            <a:r>
              <a:rPr lang="en-US" sz="1600" dirty="0" smtClean="0"/>
              <a:t>but it will make more sense in the </a:t>
            </a:r>
            <a:br>
              <a:rPr lang="en-US" sz="1600" dirty="0" smtClean="0"/>
            </a:br>
            <a:r>
              <a:rPr lang="en-US" sz="1600" dirty="0" smtClean="0"/>
              <a:t>context of working with an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785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09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01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</a:rPr>
              <a:t>dude </a:t>
            </a:r>
            <a:r>
              <a:rPr lang="en-US" sz="1600" dirty="0" smtClean="0"/>
              <a:t>is an</a:t>
            </a:r>
            <a:r>
              <a:rPr lang="en-US" sz="1600" baseline="0" dirty="0" smtClean="0"/>
              <a:t> </a:t>
            </a:r>
            <a:r>
              <a:rPr lang="en-US" sz="1600" baseline="0" dirty="0" err="1" smtClean="0"/>
              <a:t>AplusBug</a:t>
            </a:r>
            <a:r>
              <a:rPr lang="en-US" sz="1600" dirty="0" smtClean="0"/>
              <a:t> reference.  </a:t>
            </a:r>
            <a:br>
              <a:rPr lang="en-US" sz="1600" dirty="0" smtClean="0"/>
            </a:br>
            <a:r>
              <a:rPr lang="en-US" sz="1600" dirty="0" smtClean="0">
                <a:latin typeface="Courier New" pitchFamily="49" charset="0"/>
              </a:rPr>
              <a:t>new </a:t>
            </a:r>
            <a:r>
              <a:rPr lang="en-US" sz="1600" dirty="0" err="1" smtClean="0">
                <a:latin typeface="Courier New" pitchFamily="49" charset="0"/>
              </a:rPr>
              <a:t>AplusBug</a:t>
            </a:r>
            <a:r>
              <a:rPr lang="en-US" sz="1600" dirty="0" smtClean="0">
                <a:latin typeface="Courier New" pitchFamily="49" charset="0"/>
              </a:rPr>
              <a:t>()</a:t>
            </a:r>
            <a:r>
              <a:rPr lang="en-US" sz="1600" dirty="0" smtClean="0"/>
              <a:t> creates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 out in memory. </a:t>
            </a:r>
          </a:p>
          <a:p>
            <a:r>
              <a:rPr lang="en-US" sz="1600" dirty="0" smtClean="0">
                <a:latin typeface="Courier New" pitchFamily="49" charset="0"/>
              </a:rPr>
              <a:t>dude</a:t>
            </a:r>
            <a:r>
              <a:rPr lang="en-US" sz="1600" dirty="0" smtClean="0"/>
              <a:t> stores the location of that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697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916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Typically, a reference is used to store the location of the new Object.   </a:t>
            </a:r>
          </a:p>
          <a:p>
            <a:r>
              <a:rPr lang="en-US" sz="1600" dirty="0" smtClean="0"/>
              <a:t>keyboard is a </a:t>
            </a:r>
            <a:r>
              <a:rPr lang="en-US" sz="1600" dirty="0" smtClean="0">
                <a:latin typeface="Courier New" pitchFamily="49" charset="0"/>
              </a:rPr>
              <a:t>Scanner</a:t>
            </a:r>
            <a:r>
              <a:rPr lang="en-US" sz="1600" dirty="0" smtClean="0"/>
              <a:t> reference that is storing the location of the new </a:t>
            </a:r>
            <a:r>
              <a:rPr lang="en-US" sz="1600" dirty="0" smtClean="0">
                <a:latin typeface="Courier New" pitchFamily="49" charset="0"/>
              </a:rPr>
              <a:t>Scanner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84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 smtClean="0">
                <a:latin typeface="Courier New" pitchFamily="49" charset="0"/>
              </a:rPr>
              <a:t>dude </a:t>
            </a:r>
            <a:r>
              <a:rPr lang="en-US" sz="1200" dirty="0" smtClean="0"/>
              <a:t>is 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AplusBug</a:t>
            </a:r>
            <a:r>
              <a:rPr lang="en-US" sz="1200" dirty="0" smtClean="0"/>
              <a:t> reference.  </a:t>
            </a:r>
            <a:br>
              <a:rPr lang="en-US" sz="1200" dirty="0" smtClean="0"/>
            </a:br>
            <a:r>
              <a:rPr lang="en-US" sz="1200" dirty="0" smtClean="0">
                <a:latin typeface="Courier New" pitchFamily="49" charset="0"/>
              </a:rPr>
              <a:t>new </a:t>
            </a:r>
            <a:r>
              <a:rPr lang="en-US" sz="1200" dirty="0" err="1" smtClean="0">
                <a:latin typeface="Courier New" pitchFamily="49" charset="0"/>
              </a:rPr>
              <a:t>AplusBug</a:t>
            </a:r>
            <a:r>
              <a:rPr lang="en-US" sz="1200" dirty="0" smtClean="0">
                <a:latin typeface="Courier New" pitchFamily="49" charset="0"/>
              </a:rPr>
              <a:t>()</a:t>
            </a:r>
            <a:r>
              <a:rPr lang="en-US" sz="1200" dirty="0" smtClean="0"/>
              <a:t> creates a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 out in memory. </a:t>
            </a:r>
          </a:p>
          <a:p>
            <a:r>
              <a:rPr lang="en-US" sz="1200" dirty="0" smtClean="0">
                <a:latin typeface="Courier New" pitchFamily="49" charset="0"/>
              </a:rPr>
              <a:t>dude</a:t>
            </a:r>
            <a:r>
              <a:rPr lang="en-US" sz="1200" dirty="0" smtClean="0"/>
              <a:t> stores the location of that new </a:t>
            </a:r>
            <a:r>
              <a:rPr lang="en-US" sz="1200" dirty="0" err="1" smtClean="0"/>
              <a:t>AplusBug</a:t>
            </a:r>
            <a:r>
              <a:rPr lang="en-US" sz="1200" dirty="0" smtClean="0"/>
              <a:t>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91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An instance variable is a variable tied to an instance of a class.  </a:t>
            </a:r>
          </a:p>
          <a:p>
            <a:r>
              <a:rPr lang="en-US" sz="1600" dirty="0" smtClean="0"/>
              <a:t>Each time an Object is instantiated, it is given its own set of instance variables.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Monster x = new Monster();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x would refer to a new Monster that contains its own set of Monster instance variables.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814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/>
              <a:t>Instance variables are defined at the top of</a:t>
            </a:r>
            <a:r>
              <a:rPr lang="en-US" sz="1600" baseline="0" dirty="0" smtClean="0"/>
              <a:t> the class.</a:t>
            </a:r>
            <a:br>
              <a:rPr lang="en-US" sz="1600" baseline="0" dirty="0" smtClean="0"/>
            </a:br>
            <a:r>
              <a:rPr lang="en-US" sz="1600" baseline="0" dirty="0" smtClean="0"/>
              <a:t>Instance variable can be used by all methods within the class.</a:t>
            </a:r>
          </a:p>
          <a:p>
            <a:endParaRPr lang="en-US" sz="1600" baseline="0" dirty="0" smtClean="0"/>
          </a:p>
          <a:p>
            <a:r>
              <a:rPr lang="en-US" sz="1600" dirty="0" smtClean="0"/>
              <a:t>An instance variable is a variable tied to an instance of a class.  </a:t>
            </a:r>
          </a:p>
          <a:p>
            <a:r>
              <a:rPr lang="en-US" sz="1600" dirty="0" smtClean="0"/>
              <a:t>Each time an Object is instantiated, it is given its own set of instance variables.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Monster x = new Monster();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x would refer to a new Monster that contains its own set of Monster instance variables.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9665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dirty="0" smtClean="0"/>
              <a:t>An instance variable is a variable tied to an instance of a class.  </a:t>
            </a:r>
          </a:p>
          <a:p>
            <a:r>
              <a:rPr lang="en-US" sz="1600" dirty="0" smtClean="0"/>
              <a:t>Each time an Object is instantiated, it is given its own set of instance variables.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Monster x = new Monster();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x would refer to a new Monster that contains its own set of Monster instance variables.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37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2"/>
                </a:solidFill>
              </a:rPr>
              <a:t>Constructors are similar to methods.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Constructors set the properties of an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object to an initial state.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07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DFC28-A12F-40A6-BDA8-FDD11F49D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5DD21-6E3B-4C86-A5DA-46FF6C18A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63A88-7C97-4816-9E83-9BF13BF4C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5B8D-622B-4D7A-893B-0460160F93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33713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5C1DF-FE42-4219-88A6-6847AC32F5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24517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FA2F-78E2-47E0-A32E-A3A6A8CD4D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8369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00F07-9346-4464-90C0-C2FA0EC886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64053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96BFD-073E-4582-B130-58868D7AE8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352899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74A08-AA27-44B0-A848-5E58F412C7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611170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94F65-2292-4EA0-8725-13717E9D42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89930"/>
            <a:ext cx="838200" cy="4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26C4-FF1F-4E56-B963-4984AB2B93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75302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AA383-F9E7-458A-881E-E6C8A35C1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BD5B-3E50-45EE-A635-3340C3B1E0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422004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53234-91D4-4F69-86B6-4E974972E40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589616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F5981-DB9F-4A82-A2BC-66126F86DF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6342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B3438-509B-4490-BE68-943ABB0E73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75093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EEA76-9EFA-4FAD-9A65-0A5E7D6505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364038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0FF6-4E07-40EE-8CD6-1A7F90960B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720820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4F352-B031-4297-B810-43A059E40C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551093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E5493-5B8B-4738-98E7-9DACA3795D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698113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DFA6-485D-4565-BD16-233A9C4437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540965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39825-EF25-4EC5-8E22-FF08958160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2609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A1DB-6FDC-486E-9134-971A3443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A12F-3343-45E9-BA3E-D8F7B6A1E4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312235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15DDA-DC66-4133-A527-2F3F1A4421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693271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0030-6615-426F-A55D-22BCBB3166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3106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0DA9-AA20-4490-8406-820DAD7368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58962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5684-DC9C-4F14-AA68-781C1BC32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2FE7-DA0A-4A49-9386-298A2C2E5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409E-4868-496C-9E1F-5ADB4E020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01B61-B211-49E4-B79F-F28388011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48400"/>
            <a:ext cx="702656" cy="428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4EBFB-E118-432F-9CF0-110258361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721C-4A57-424F-ABF3-8B456231F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79BE80F-5DBA-45D2-BB6F-3D3583F8A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5F6C117-5401-4F34-8C35-9F9703913795}" type="slidenum">
              <a:rPr lang="en-US" b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0914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FA0DB87-050C-4ED4-B7B1-209443EC907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5261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57200"/>
            <a:ext cx="8153400" cy="55092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Class</a:t>
            </a:r>
            <a:b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Basics</a:t>
            </a:r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09600" y="4495800"/>
            <a:ext cx="7543800" cy="18129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>
                <a:solidFill>
                  <a:schemeClr val="accent2"/>
                </a:solidFill>
              </a:rPr>
              <a:t>Constructors often have parameters.  The parameters allow data to be passed into the class so that it can be assigned to the instance </a:t>
            </a:r>
            <a:r>
              <a:rPr lang="en-US" sz="2800" b="0" dirty="0" smtClean="0">
                <a:solidFill>
                  <a:schemeClr val="accent2"/>
                </a:solidFill>
              </a:rPr>
              <a:t>variables.</a:t>
            </a:r>
            <a:endParaRPr lang="en-US" sz="2800" b="0" dirty="0">
              <a:solidFill>
                <a:schemeClr val="accent2"/>
              </a:solidFill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7010400" y="2174631"/>
            <a:ext cx="152400" cy="2286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H="1" flipV="1">
            <a:off x="4953000" y="2171699"/>
            <a:ext cx="228600" cy="2288931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010400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public </a:t>
            </a:r>
            <a:r>
              <a:rPr lang="en-US" sz="3200" dirty="0" smtClean="0">
                <a:solidFill>
                  <a:schemeClr val="tx2"/>
                </a:solidFill>
              </a:rPr>
              <a:t>Chicken(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s, </a:t>
            </a:r>
            <a:r>
              <a:rPr lang="en-US" sz="3200" dirty="0" err="1">
                <a:solidFill>
                  <a:schemeClr val="tx2"/>
                </a:solidFill>
              </a:rPr>
              <a:t>boolean</a:t>
            </a:r>
            <a:r>
              <a:rPr lang="en-US" sz="3200" dirty="0">
                <a:solidFill>
                  <a:schemeClr val="tx2"/>
                </a:solidFill>
              </a:rPr>
              <a:t> c )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size </a:t>
            </a:r>
            <a:r>
              <a:rPr lang="en-US" sz="3200" dirty="0">
                <a:solidFill>
                  <a:schemeClr val="tx2"/>
                </a:solidFill>
              </a:rPr>
              <a:t>= 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fly </a:t>
            </a:r>
            <a:r>
              <a:rPr lang="en-US" sz="3200" dirty="0">
                <a:solidFill>
                  <a:schemeClr val="tx2"/>
                </a:solidFill>
              </a:rPr>
              <a:t>= c;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9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838200" y="1304330"/>
            <a:ext cx="7848600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smtClean="0"/>
              <a:t>Chicken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smtClean="0"/>
              <a:t>   private 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r>
              <a:rPr lang="en-US" dirty="0" smtClean="0"/>
              <a:t>   private </a:t>
            </a:r>
            <a:r>
              <a:rPr lang="en-US" dirty="0" err="1"/>
              <a:t>boolean</a:t>
            </a:r>
            <a:r>
              <a:rPr lang="en-US" dirty="0"/>
              <a:t> fly;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   public Chicken( </a:t>
            </a:r>
            <a:r>
              <a:rPr lang="en-US" dirty="0" err="1"/>
              <a:t>int</a:t>
            </a:r>
            <a:r>
              <a:rPr lang="en-US" dirty="0"/>
              <a:t> s, </a:t>
            </a:r>
            <a:r>
              <a:rPr lang="en-US" dirty="0" err="1"/>
              <a:t>boolean</a:t>
            </a:r>
            <a:r>
              <a:rPr lang="en-US" dirty="0"/>
              <a:t> c )</a:t>
            </a:r>
          </a:p>
          <a:p>
            <a:r>
              <a:rPr lang="en-US" dirty="0" smtClean="0"/>
              <a:t>   {</a:t>
            </a:r>
            <a:endParaRPr lang="en-US" dirty="0"/>
          </a:p>
          <a:p>
            <a:r>
              <a:rPr lang="en-US" dirty="0"/>
              <a:t>	size = s;</a:t>
            </a:r>
          </a:p>
          <a:p>
            <a:r>
              <a:rPr lang="en-US" dirty="0"/>
              <a:t>	fly = c;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5647730"/>
            <a:ext cx="796564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Chicken </a:t>
            </a:r>
            <a:r>
              <a:rPr lang="en-US" sz="3200" dirty="0"/>
              <a:t>bird = new </a:t>
            </a:r>
            <a:r>
              <a:rPr lang="en-US" sz="3200" dirty="0" smtClean="0"/>
              <a:t>Chicken(5,false);</a:t>
            </a:r>
            <a:endParaRPr lang="en-US" sz="3200" dirty="0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 flipV="1">
            <a:off x="4152900" y="3706182"/>
            <a:ext cx="2552700" cy="194154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H="1" flipV="1">
            <a:off x="5814454" y="3706182"/>
            <a:ext cx="1805545" cy="194154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848600" cy="36009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/>
              <a:t>public class Chicken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private </a:t>
            </a:r>
            <a:r>
              <a:rPr lang="en-US" sz="2000" dirty="0" err="1"/>
              <a:t>int</a:t>
            </a:r>
            <a:r>
              <a:rPr lang="en-US" sz="2000" dirty="0"/>
              <a:t> size;</a:t>
            </a:r>
          </a:p>
          <a:p>
            <a:r>
              <a:rPr lang="en-US" sz="2000" dirty="0"/>
              <a:t>   private </a:t>
            </a:r>
            <a:r>
              <a:rPr lang="en-US" sz="2000" dirty="0" err="1"/>
              <a:t>boolean</a:t>
            </a:r>
            <a:r>
              <a:rPr lang="en-US" sz="2000" dirty="0"/>
              <a:t> fly;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   public Chicken( </a:t>
            </a:r>
            <a:r>
              <a:rPr lang="en-US" sz="2000" dirty="0" err="1"/>
              <a:t>int</a:t>
            </a:r>
            <a:r>
              <a:rPr lang="en-US" sz="2000" dirty="0"/>
              <a:t> s, </a:t>
            </a:r>
            <a:r>
              <a:rPr lang="en-US" sz="2000" dirty="0" err="1"/>
              <a:t>boolean</a:t>
            </a:r>
            <a:r>
              <a:rPr lang="en-US" sz="2000" dirty="0"/>
              <a:t> c )</a:t>
            </a:r>
          </a:p>
          <a:p>
            <a:r>
              <a:rPr lang="en-US" sz="2000" dirty="0"/>
              <a:t>   {</a:t>
            </a:r>
          </a:p>
          <a:p>
            <a:r>
              <a:rPr lang="en-US" sz="2000" dirty="0"/>
              <a:t>	size = s;</a:t>
            </a:r>
          </a:p>
          <a:p>
            <a:r>
              <a:rPr lang="en-US" sz="2000" dirty="0"/>
              <a:t>	fly = c;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7110" name="Text Box 11"/>
          <p:cNvSpPr txBox="1">
            <a:spLocks noChangeArrowheads="1"/>
          </p:cNvSpPr>
          <p:nvPr/>
        </p:nvSpPr>
        <p:spPr bwMode="auto">
          <a:xfrm>
            <a:off x="1230380" y="5294293"/>
            <a:ext cx="6683240" cy="95410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Constructors </a:t>
            </a:r>
            <a:r>
              <a:rPr lang="en-US" sz="2800" dirty="0" smtClean="0">
                <a:solidFill>
                  <a:schemeClr val="accent2"/>
                </a:solidFill>
              </a:rPr>
              <a:t>always have the same </a:t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name as the class.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743200"/>
            <a:ext cx="9144000" cy="175432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chicken.java</a:t>
            </a:r>
            <a:br>
              <a:rPr lang="en-US" sz="54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54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chickenrunner.java</a:t>
            </a:r>
            <a:endParaRPr lang="en-US" sz="48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7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43000" y="2438400"/>
            <a:ext cx="6477000" cy="1752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 dirty="0" err="1">
                <a:solidFill>
                  <a:srgbClr val="3333CC"/>
                </a:solidFill>
              </a:rPr>
              <a:t>M</a:t>
            </a:r>
            <a:r>
              <a:rPr lang="en-US" sz="3600" b="0" dirty="0" err="1" smtClean="0">
                <a:solidFill>
                  <a:srgbClr val="3333CC"/>
                </a:solidFill>
              </a:rPr>
              <a:t>utator</a:t>
            </a:r>
            <a:r>
              <a:rPr lang="en-US" sz="3600" b="0" dirty="0" smtClean="0">
                <a:solidFill>
                  <a:srgbClr val="3333CC"/>
                </a:solidFill>
              </a:rPr>
              <a:t> </a:t>
            </a:r>
            <a:r>
              <a:rPr lang="en-US" sz="3600" b="0" dirty="0">
                <a:solidFill>
                  <a:srgbClr val="3333CC"/>
                </a:solidFill>
              </a:rPr>
              <a:t>methods are methods that change the properties of an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</a:t>
            </a:r>
            <a:r>
              <a:rPr lang="en-US" sz="5400" dirty="0" err="1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utator</a:t>
            </a:r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Methods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1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81534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public class Turkey</a:t>
            </a:r>
          </a:p>
          <a:p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private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size;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private </a:t>
            </a:r>
            <a:r>
              <a:rPr lang="en-US" sz="2800" dirty="0" err="1">
                <a:solidFill>
                  <a:srgbClr val="000000"/>
                </a:solidFill>
              </a:rPr>
              <a:t>boolean</a:t>
            </a:r>
            <a:r>
              <a:rPr lang="en-US" sz="2800" dirty="0">
                <a:solidFill>
                  <a:srgbClr val="000000"/>
                </a:solidFill>
              </a:rPr>
              <a:t> fly;</a:t>
            </a: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public </a:t>
            </a:r>
            <a:r>
              <a:rPr lang="en-US" sz="2800" dirty="0">
                <a:solidFill>
                  <a:srgbClr val="000000"/>
                </a:solidFill>
              </a:rPr>
              <a:t>void </a:t>
            </a:r>
            <a:r>
              <a:rPr lang="en-US" sz="2800" dirty="0" err="1">
                <a:solidFill>
                  <a:srgbClr val="000000"/>
                </a:solidFill>
              </a:rPr>
              <a:t>changeFly</a:t>
            </a:r>
            <a:r>
              <a:rPr lang="en-US" sz="2800" dirty="0">
                <a:solidFill>
                  <a:srgbClr val="000000"/>
                </a:solidFill>
              </a:rPr>
              <a:t>( </a:t>
            </a:r>
            <a:r>
              <a:rPr lang="en-US" sz="2800" dirty="0" err="1">
                <a:solidFill>
                  <a:srgbClr val="000000"/>
                </a:solidFill>
              </a:rPr>
              <a:t>boolean</a:t>
            </a:r>
            <a:r>
              <a:rPr lang="en-US" sz="2800" dirty="0">
                <a:solidFill>
                  <a:srgbClr val="000000"/>
                </a:solidFill>
              </a:rPr>
              <a:t> c )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{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	fly = c;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}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}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633546" y="4574666"/>
            <a:ext cx="4053254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void method</a:t>
            </a:r>
          </a:p>
          <a:p>
            <a:pPr>
              <a:spcBef>
                <a:spcPct val="50000"/>
              </a:spcBef>
            </a:pPr>
            <a:r>
              <a:rPr lang="en-US" sz="3200" dirty="0" err="1">
                <a:solidFill>
                  <a:srgbClr val="FF0000"/>
                </a:solidFill>
              </a:rPr>
              <a:t>m</a:t>
            </a:r>
            <a:r>
              <a:rPr lang="en-US" sz="3200" dirty="0" err="1" smtClean="0">
                <a:solidFill>
                  <a:srgbClr val="FF0000"/>
                </a:solidFill>
              </a:rPr>
              <a:t>utator</a:t>
            </a:r>
            <a:r>
              <a:rPr lang="en-US" sz="3200" dirty="0" smtClean="0">
                <a:solidFill>
                  <a:srgbClr val="FF0000"/>
                </a:solidFill>
              </a:rPr>
              <a:t> method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 flipV="1">
            <a:off x="4152900" y="4191140"/>
            <a:ext cx="914400" cy="38352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Mutator</a:t>
            </a:r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Methods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609600" y="1676400"/>
            <a:ext cx="809708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public void </a:t>
            </a:r>
            <a:r>
              <a:rPr lang="en-US" sz="3600" dirty="0" err="1">
                <a:solidFill>
                  <a:srgbClr val="000000"/>
                </a:solidFill>
              </a:rPr>
              <a:t>changeFly</a:t>
            </a:r>
            <a:r>
              <a:rPr lang="en-US" sz="3600" dirty="0">
                <a:solidFill>
                  <a:srgbClr val="000000"/>
                </a:solidFill>
              </a:rPr>
              <a:t>( </a:t>
            </a:r>
            <a:r>
              <a:rPr lang="en-US" sz="3600" dirty="0" err="1">
                <a:solidFill>
                  <a:srgbClr val="000000"/>
                </a:solidFill>
              </a:rPr>
              <a:t>boolean</a:t>
            </a:r>
            <a:r>
              <a:rPr lang="en-US" sz="3600" dirty="0">
                <a:solidFill>
                  <a:srgbClr val="000000"/>
                </a:solidFill>
              </a:rPr>
              <a:t> c )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{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dirty="0">
                <a:solidFill>
                  <a:srgbClr val="000000"/>
                </a:solidFill>
              </a:rPr>
              <a:t>	fly = c;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}</a:t>
            </a:r>
            <a:endParaRPr lang="en-US" sz="3600" dirty="0">
              <a:solidFill>
                <a:srgbClr val="000000"/>
              </a:solidFill>
            </a:endParaRPr>
          </a:p>
          <a:p>
            <a:r>
              <a:rPr lang="en-US" sz="2800" b="0" dirty="0">
                <a:latin typeface="Times New Roman" pitchFamily="18" charset="0"/>
              </a:rPr>
              <a:t>		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524000" y="4415611"/>
            <a:ext cx="5770563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chemeClr val="accent2"/>
                </a:solidFill>
              </a:rPr>
              <a:t>M</a:t>
            </a:r>
            <a:r>
              <a:rPr lang="en-US" sz="2800" dirty="0" err="1" smtClean="0">
                <a:solidFill>
                  <a:schemeClr val="accent2"/>
                </a:solidFill>
              </a:rPr>
              <a:t>utator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methods are methods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that change the properties of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an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mutator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Methods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43000" y="2438400"/>
            <a:ext cx="6477000" cy="2862322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 dirty="0" smtClean="0">
                <a:solidFill>
                  <a:srgbClr val="3333CC"/>
                </a:solidFill>
              </a:rPr>
              <a:t>Accessor methods are public</a:t>
            </a:r>
            <a:br>
              <a:rPr lang="en-US" sz="3600" b="0" dirty="0" smtClean="0">
                <a:solidFill>
                  <a:srgbClr val="3333CC"/>
                </a:solidFill>
              </a:rPr>
            </a:br>
            <a:r>
              <a:rPr lang="en-US" sz="3600" b="0" dirty="0" smtClean="0">
                <a:solidFill>
                  <a:srgbClr val="3333CC"/>
                </a:solidFill>
              </a:rPr>
              <a:t>methods that access the private data from a class.  They typically return the values of the data.</a:t>
            </a:r>
            <a:endParaRPr lang="en-US" sz="3600" b="0" dirty="0">
              <a:solidFill>
                <a:srgbClr val="33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Accessor Methods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381500" y="4560276"/>
            <a:ext cx="4229100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return </a:t>
            </a:r>
            <a:r>
              <a:rPr lang="en-US" sz="3200" dirty="0" smtClean="0">
                <a:solidFill>
                  <a:srgbClr val="FF0000"/>
                </a:solidFill>
              </a:rPr>
              <a:t>method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ccessor method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 flipV="1">
            <a:off x="3733800" y="4114800"/>
            <a:ext cx="1066800" cy="45719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638800" y="2602239"/>
            <a:ext cx="2514600" cy="588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3333CC"/>
                </a:solidFill>
              </a:rPr>
              <a:t>return type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3371850" y="2971801"/>
            <a:ext cx="2266950" cy="67660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Accessor Methods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47244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public class Turkey</a:t>
            </a:r>
          </a:p>
          <a:p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private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size;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private </a:t>
            </a:r>
            <a:r>
              <a:rPr lang="en-US" sz="2800" dirty="0" err="1">
                <a:solidFill>
                  <a:srgbClr val="000000"/>
                </a:solidFill>
              </a:rPr>
              <a:t>boolean</a:t>
            </a:r>
            <a:r>
              <a:rPr lang="en-US" sz="2800" dirty="0">
                <a:solidFill>
                  <a:srgbClr val="000000"/>
                </a:solidFill>
              </a:rPr>
              <a:t> fly;</a:t>
            </a: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</a:t>
            </a:r>
            <a:r>
              <a:rPr lang="en-US" sz="2800" dirty="0">
                <a:solidFill>
                  <a:srgbClr val="000000"/>
                </a:solidFill>
              </a:rPr>
              <a:t>public </a:t>
            </a:r>
            <a:r>
              <a:rPr lang="en-US" sz="2800" dirty="0" err="1">
                <a:solidFill>
                  <a:srgbClr val="000000"/>
                </a:solidFill>
              </a:rPr>
              <a:t>boolean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canFly</a:t>
            </a:r>
            <a:r>
              <a:rPr lang="en-US" sz="2800" dirty="0">
                <a:solidFill>
                  <a:srgbClr val="000000"/>
                </a:solidFill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{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	return fly;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}	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turkey.java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turkeyrunner.java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990600" y="2209800"/>
            <a:ext cx="539282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Scanner(</a:t>
            </a:r>
            <a:r>
              <a:rPr lang="en-US" sz="3200" dirty="0" err="1"/>
              <a:t>System.in</a:t>
            </a:r>
            <a:r>
              <a:rPr lang="en-US" sz="3200" dirty="0"/>
              <a:t>);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Object 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124200"/>
            <a:ext cx="20383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Some Java Provided Classes 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3884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43000" y="2438400"/>
            <a:ext cx="6477000" cy="2862322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0" dirty="0" smtClean="0">
                <a:solidFill>
                  <a:srgbClr val="3333CC"/>
                </a:solidFill>
              </a:rPr>
              <a:t>Java provides what are called wrapper classes for each of its primitive data types.  These wrapper classes can be useful in certain situations.</a:t>
            </a:r>
            <a:endParaRPr lang="en-US" sz="3600" b="0" dirty="0">
              <a:solidFill>
                <a:srgbClr val="3333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Some Java Classes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743200" y="2257425"/>
            <a:ext cx="3657600" cy="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4115" name="Group 3"/>
          <p:cNvGraphicFramePr>
            <a:graphicFrameLocks noGrp="1"/>
          </p:cNvGraphicFramePr>
          <p:nvPr/>
        </p:nvGraphicFramePr>
        <p:xfrm>
          <a:off x="838200" y="1447800"/>
          <a:ext cx="7239000" cy="5039360"/>
        </p:xfrm>
        <a:graphic>
          <a:graphicData uri="http://schemas.openxmlformats.org/drawingml/2006/table">
            <a:tbl>
              <a:tblPr/>
              <a:tblGrid>
                <a:gridCol w="3429000"/>
                <a:gridCol w="3810000"/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primitive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object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byte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Byte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short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Short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int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Integer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long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Long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float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Float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double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Double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char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Character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boolean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Boolean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==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.equals()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A0A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Box /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Unbox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2743200" y="2257425"/>
            <a:ext cx="3657600" cy="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194598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When assigning a primitive value to a </a:t>
            </a:r>
            <a:br>
              <a:rPr lang="en-US" sz="2800" dirty="0" smtClean="0"/>
            </a:br>
            <a:r>
              <a:rPr lang="en-US" sz="2800" dirty="0" smtClean="0"/>
              <a:t>wrapper class, Java automatically calls</a:t>
            </a:r>
            <a:br>
              <a:rPr lang="en-US" sz="2800" dirty="0" smtClean="0"/>
            </a:br>
            <a:r>
              <a:rPr lang="en-US" sz="2800" dirty="0" smtClean="0"/>
              <a:t>the wrapper class constructor.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Integer </a:t>
            </a:r>
            <a:r>
              <a:rPr lang="en-US" sz="2800" dirty="0" err="1"/>
              <a:t>numOne</a:t>
            </a:r>
            <a:r>
              <a:rPr lang="en-US" sz="2800" dirty="0"/>
              <a:t> = 99;</a:t>
            </a:r>
          </a:p>
          <a:p>
            <a:r>
              <a:rPr lang="en-US" sz="2800" dirty="0"/>
              <a:t>Integer </a:t>
            </a:r>
            <a:r>
              <a:rPr lang="en-US" sz="2800" dirty="0" err="1"/>
              <a:t>numTwo</a:t>
            </a:r>
            <a:r>
              <a:rPr lang="en-US" sz="2800" dirty="0"/>
              <a:t> = new Integer(99);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9900"/>
                </a:solidFill>
              </a:rPr>
              <a:t>=99;</a:t>
            </a:r>
          </a:p>
          <a:p>
            <a:r>
              <a:rPr lang="en-US" sz="2800" dirty="0">
                <a:solidFill>
                  <a:srgbClr val="009900"/>
                </a:solidFill>
              </a:rPr>
              <a:t>=new Integer(99);</a:t>
            </a:r>
          </a:p>
          <a:p>
            <a:r>
              <a:rPr lang="en-US" sz="2800" dirty="0">
                <a:solidFill>
                  <a:srgbClr val="0000CC"/>
                </a:solidFill>
              </a:rPr>
              <a:t>These two lines are equivalent.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Box /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Unbox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743200" y="2257425"/>
            <a:ext cx="3657600" cy="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194598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/>
              <a:t>When assigning a primitive value to a </a:t>
            </a:r>
            <a:br>
              <a:rPr lang="en-US" sz="2800" dirty="0"/>
            </a:br>
            <a:r>
              <a:rPr lang="en-US" sz="2800" dirty="0"/>
              <a:t>wrapper class, Java automatically calls</a:t>
            </a:r>
            <a:br>
              <a:rPr lang="en-US" sz="2800" dirty="0"/>
            </a:br>
            <a:r>
              <a:rPr lang="en-US" sz="2800" dirty="0"/>
              <a:t>the wrapper class constructor.</a:t>
            </a:r>
          </a:p>
          <a:p>
            <a:endParaRPr lang="en-US" sz="2800" dirty="0"/>
          </a:p>
          <a:p>
            <a:r>
              <a:rPr lang="en-US" sz="2800" dirty="0"/>
              <a:t>Double </a:t>
            </a:r>
            <a:r>
              <a:rPr lang="en-US" sz="2800" dirty="0" err="1"/>
              <a:t>numOne</a:t>
            </a:r>
            <a:r>
              <a:rPr lang="en-US" sz="2800" dirty="0"/>
              <a:t> = 99.1;</a:t>
            </a:r>
          </a:p>
          <a:p>
            <a:r>
              <a:rPr lang="en-US" sz="2800" dirty="0"/>
              <a:t>Double </a:t>
            </a:r>
            <a:r>
              <a:rPr lang="en-US" sz="2800" dirty="0" err="1"/>
              <a:t>numTwo</a:t>
            </a:r>
            <a:r>
              <a:rPr lang="en-US" sz="2800" dirty="0"/>
              <a:t> = new Double(99.1);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9900"/>
                </a:solidFill>
              </a:rPr>
              <a:t>=99.1;</a:t>
            </a:r>
          </a:p>
          <a:p>
            <a:r>
              <a:rPr lang="en-US" sz="2800" dirty="0">
                <a:solidFill>
                  <a:srgbClr val="009900"/>
                </a:solidFill>
              </a:rPr>
              <a:t>=new Double(99.1);</a:t>
            </a:r>
          </a:p>
          <a:p>
            <a:r>
              <a:rPr lang="en-US" sz="2800" dirty="0">
                <a:solidFill>
                  <a:srgbClr val="0000CC"/>
                </a:solidFill>
              </a:rPr>
              <a:t>These two lines are equivalent.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Box /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Unbox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477000" y="3200400"/>
            <a:ext cx="19812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/>
              <a:t>3</a:t>
            </a:r>
            <a:br>
              <a:rPr lang="en-US" sz="3200"/>
            </a:br>
            <a:r>
              <a:rPr lang="en-US" sz="3200"/>
              <a:t>3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54050" y="1416308"/>
            <a:ext cx="7035900" cy="48320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/>
              <a:t>Java </a:t>
            </a:r>
            <a:r>
              <a:rPr lang="en-US" sz="2800" dirty="0" smtClean="0"/>
              <a:t>will unwrap the primitive values.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Integer </a:t>
            </a:r>
            <a:r>
              <a:rPr lang="en-US" sz="2800" dirty="0" err="1"/>
              <a:t>num</a:t>
            </a:r>
            <a:r>
              <a:rPr lang="en-US" sz="2800" dirty="0"/>
              <a:t> = new Integer(3);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prim = </a:t>
            </a:r>
            <a:r>
              <a:rPr lang="en-US" sz="2800" dirty="0" err="1"/>
              <a:t>num.intValue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out.println</a:t>
            </a:r>
            <a:r>
              <a:rPr lang="en-US" sz="2800" dirty="0"/>
              <a:t>(prim);</a:t>
            </a:r>
          </a:p>
          <a:p>
            <a:r>
              <a:rPr lang="en-US" sz="2800" dirty="0"/>
              <a:t>prim = </a:t>
            </a:r>
            <a:r>
              <a:rPr lang="en-US" sz="2800" dirty="0" err="1"/>
              <a:t>num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out.println</a:t>
            </a:r>
            <a:r>
              <a:rPr lang="en-US" sz="2800" dirty="0"/>
              <a:t>(prim);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9900"/>
                </a:solidFill>
              </a:rPr>
              <a:t>prim=</a:t>
            </a:r>
            <a:r>
              <a:rPr lang="en-US" sz="2800" dirty="0" err="1">
                <a:solidFill>
                  <a:srgbClr val="009900"/>
                </a:solidFill>
              </a:rPr>
              <a:t>num.intValue</a:t>
            </a:r>
            <a:r>
              <a:rPr lang="en-US" sz="2800" dirty="0">
                <a:solidFill>
                  <a:srgbClr val="009900"/>
                </a:solidFill>
              </a:rPr>
              <a:t>();</a:t>
            </a:r>
          </a:p>
          <a:p>
            <a:r>
              <a:rPr lang="en-US" sz="2800" dirty="0">
                <a:solidFill>
                  <a:srgbClr val="009900"/>
                </a:solidFill>
              </a:rPr>
              <a:t>prim=</a:t>
            </a:r>
            <a:r>
              <a:rPr lang="en-US" sz="2800" dirty="0" err="1">
                <a:solidFill>
                  <a:srgbClr val="009900"/>
                </a:solidFill>
              </a:rPr>
              <a:t>num</a:t>
            </a:r>
            <a:r>
              <a:rPr lang="en-US" sz="2800" dirty="0">
                <a:solidFill>
                  <a:srgbClr val="009900"/>
                </a:solidFill>
              </a:rPr>
              <a:t>;</a:t>
            </a:r>
          </a:p>
          <a:p>
            <a:r>
              <a:rPr lang="en-US" sz="2800" dirty="0">
                <a:solidFill>
                  <a:srgbClr val="0000CC"/>
                </a:solidFill>
              </a:rPr>
              <a:t>These two lines are equivalent.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Box /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Unbox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6788150" cy="447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Double dub = 9.3;</a:t>
            </a:r>
          </a:p>
          <a:p>
            <a:r>
              <a:rPr lang="en-US" sz="3200"/>
              <a:t>double prim = dub;</a:t>
            </a:r>
          </a:p>
          <a:p>
            <a:r>
              <a:rPr lang="en-US" sz="3200"/>
              <a:t>out.println(prim);</a:t>
            </a:r>
          </a:p>
          <a:p>
            <a:endParaRPr lang="en-US" sz="3200"/>
          </a:p>
          <a:p>
            <a:r>
              <a:rPr lang="en-US" sz="3200"/>
              <a:t>int num = 12;</a:t>
            </a:r>
          </a:p>
          <a:p>
            <a:r>
              <a:rPr lang="en-US" sz="3200"/>
              <a:t>Integer big = num;</a:t>
            </a:r>
          </a:p>
          <a:p>
            <a:r>
              <a:rPr lang="en-US" sz="3200"/>
              <a:t>out.println(big.compareTo(12));</a:t>
            </a:r>
          </a:p>
          <a:p>
            <a:r>
              <a:rPr lang="en-US" sz="3200"/>
              <a:t>out.println(big.compareTo(17));</a:t>
            </a:r>
          </a:p>
          <a:p>
            <a:r>
              <a:rPr lang="en-US" sz="3200"/>
              <a:t>out.println(big.compareTo(10));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400800" y="1524000"/>
            <a:ext cx="19812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/>
              <a:t>9.3</a:t>
            </a:r>
            <a:br>
              <a:rPr lang="en-US" sz="3200"/>
            </a:br>
            <a:r>
              <a:rPr lang="en-US" sz="3200"/>
              <a:t>0</a:t>
            </a:r>
            <a:br>
              <a:rPr lang="en-US" sz="3200"/>
            </a:br>
            <a:r>
              <a:rPr lang="en-US" sz="3200"/>
              <a:t>-1</a:t>
            </a:r>
            <a:br>
              <a:rPr lang="en-US" sz="3200"/>
            </a:br>
            <a:r>
              <a:rPr lang="en-US" sz="320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Box /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Unbox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90600" y="2166546"/>
            <a:ext cx="7447873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Using wrapper classes will make way</a:t>
            </a:r>
          </a:p>
          <a:p>
            <a:r>
              <a:rPr lang="en-US" sz="2800" dirty="0" smtClean="0"/>
              <a:t>more sense once when we use the </a:t>
            </a:r>
            <a:br>
              <a:rPr lang="en-US" sz="2800" dirty="0" smtClean="0"/>
            </a:br>
            <a:r>
              <a:rPr lang="en-US" sz="2800" dirty="0" err="1" smtClean="0"/>
              <a:t>ArrayList</a:t>
            </a:r>
            <a:r>
              <a:rPr lang="en-US" sz="2800" dirty="0" smtClean="0"/>
              <a:t> class.</a:t>
            </a:r>
          </a:p>
          <a:p>
            <a:endParaRPr lang="en-US" sz="2800" dirty="0"/>
          </a:p>
          <a:p>
            <a:r>
              <a:rPr lang="en-US" sz="2800" dirty="0" smtClean="0"/>
              <a:t>It does not hurt to learn about this now,</a:t>
            </a:r>
            <a:br>
              <a:rPr lang="en-US" sz="2800" dirty="0" smtClean="0"/>
            </a:br>
            <a:r>
              <a:rPr lang="en-US" sz="2800" dirty="0" smtClean="0"/>
              <a:t>but it will make more sense in the </a:t>
            </a:r>
            <a:br>
              <a:rPr lang="en-US" sz="2800" dirty="0" smtClean="0"/>
            </a:br>
            <a:r>
              <a:rPr lang="en-US" sz="2800" dirty="0" smtClean="0"/>
              <a:t>context of working with an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Box /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Unbox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autoboxunbox.java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4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778091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 dude  =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647875"/>
            <a:ext cx="1623855" cy="180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77307" y="4674973"/>
            <a:ext cx="6595075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 creates a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AplusBug</a:t>
            </a:r>
            <a:r>
              <a:rPr lang="en-US" sz="3200" dirty="0" smtClean="0"/>
              <a:t> object.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Object 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57200"/>
            <a:ext cx="8153400" cy="55092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CLASS</a:t>
            </a:r>
            <a:b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7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BASICS</a:t>
            </a:r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07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7677102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/>
              <a:t>Scanner keyboard =</a:t>
            </a:r>
          </a:p>
          <a:p>
            <a:r>
              <a:rPr lang="en-US" sz="3200" dirty="0"/>
              <a:t>                  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Scanner(</a:t>
            </a:r>
            <a:r>
              <a:rPr lang="en-US" sz="3200" dirty="0" err="1"/>
              <a:t>System.in</a:t>
            </a:r>
            <a:r>
              <a:rPr lang="en-US" sz="3200" dirty="0"/>
              <a:t>);</a:t>
            </a:r>
          </a:p>
          <a:p>
            <a:endParaRPr lang="en-US" sz="3200" dirty="0"/>
          </a:p>
          <a:p>
            <a:r>
              <a:rPr lang="en-US" sz="3200" dirty="0" err="1" smtClean="0"/>
              <a:t>AplusBug</a:t>
            </a:r>
            <a:r>
              <a:rPr lang="en-US" sz="3200" dirty="0" smtClean="0"/>
              <a:t> dude;</a:t>
            </a:r>
            <a:br>
              <a:rPr lang="en-US" sz="3200" dirty="0" smtClean="0"/>
            </a:br>
            <a:r>
              <a:rPr lang="en-US" sz="3200" dirty="0" smtClean="0"/>
              <a:t>dude 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276600"/>
            <a:ext cx="20383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Object 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53764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 smtClean="0"/>
              <a:t>AplusBug</a:t>
            </a:r>
            <a:r>
              <a:rPr lang="en-US" sz="3200" dirty="0" smtClean="0"/>
              <a:t> dude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();</a:t>
            </a:r>
            <a:endParaRPr lang="en-US" sz="32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962400" y="2971800"/>
            <a:ext cx="33528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32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371600" y="2590800"/>
            <a:ext cx="12073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</a:t>
            </a:r>
            <a:endParaRPr lang="en-US" sz="3200" dirty="0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209800" y="3124200"/>
            <a:ext cx="1676400" cy="9144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09600" y="4953000"/>
            <a:ext cx="8191666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dude </a:t>
            </a:r>
            <a:r>
              <a:rPr lang="en-US" sz="3200" dirty="0"/>
              <a:t>is a reference variable that refers</a:t>
            </a:r>
          </a:p>
          <a:p>
            <a:r>
              <a:rPr lang="en-US" sz="3200" dirty="0"/>
              <a:t>to </a:t>
            </a:r>
            <a:r>
              <a:rPr lang="en-US" sz="3200" dirty="0" smtClean="0"/>
              <a:t>an </a:t>
            </a:r>
            <a:r>
              <a:rPr lang="en-US" sz="3200" dirty="0" err="1" smtClean="0"/>
              <a:t>AplusBug</a:t>
            </a:r>
            <a:r>
              <a:rPr lang="en-US" sz="3200" dirty="0" smtClean="0"/>
              <a:t> </a:t>
            </a:r>
            <a:r>
              <a:rPr lang="en-US" sz="3200" dirty="0"/>
              <a:t>object.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181600" y="2667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1447800" y="3048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0x234</a:t>
            </a:r>
            <a:endParaRPr lang="en-US" sz="140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114800" y="3276600"/>
            <a:ext cx="1396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AplusBug</a:t>
            </a:r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133725"/>
            <a:ext cx="1284674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Object Instantiation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6970713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When you need many methods</a:t>
            </a:r>
          </a:p>
          <a:p>
            <a:r>
              <a:rPr lang="en-US" sz="3200"/>
              <a:t>to have access to the same</a:t>
            </a:r>
          </a:p>
          <a:p>
            <a:r>
              <a:rPr lang="en-US" sz="3200"/>
              <a:t>variable, you make that variable</a:t>
            </a:r>
          </a:p>
          <a:p>
            <a:r>
              <a:rPr lang="en-US" sz="3200"/>
              <a:t>an instance variable.</a:t>
            </a:r>
          </a:p>
          <a:p>
            <a:r>
              <a:rPr lang="en-US" sz="3200"/>
              <a:t/>
            </a:r>
            <a:br>
              <a:rPr lang="en-US" sz="3200"/>
            </a:br>
            <a:r>
              <a:rPr lang="en-US" sz="3200"/>
              <a:t>The scope of an instance variable</a:t>
            </a:r>
          </a:p>
          <a:p>
            <a:r>
              <a:rPr lang="en-US" sz="3200"/>
              <a:t>is the entire class where that </a:t>
            </a:r>
          </a:p>
          <a:p>
            <a:r>
              <a:rPr lang="en-US" sz="3200"/>
              <a:t>variable is defined.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Instance Variables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7772400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public class </a:t>
            </a:r>
            <a:r>
              <a:rPr lang="en-US" sz="3200" dirty="0" smtClean="0">
                <a:solidFill>
                  <a:srgbClr val="000000"/>
                </a:solidFill>
              </a:rPr>
              <a:t>Chicken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{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   private </a:t>
            </a: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size;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   private </a:t>
            </a:r>
            <a:r>
              <a:rPr lang="en-US" sz="3200" dirty="0" err="1">
                <a:solidFill>
                  <a:srgbClr val="000000"/>
                </a:solidFill>
              </a:rPr>
              <a:t>boolean</a:t>
            </a:r>
            <a:r>
              <a:rPr lang="en-US" sz="3200" dirty="0">
                <a:solidFill>
                  <a:srgbClr val="000000"/>
                </a:solidFill>
              </a:rPr>
              <a:t> fly;</a:t>
            </a:r>
          </a:p>
          <a:p>
            <a:r>
              <a:rPr lang="en-US" sz="3200" dirty="0">
                <a:solidFill>
                  <a:srgbClr val="000000"/>
                </a:solidFill>
              </a:rPr>
              <a:t>	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   //other stuff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  //not shown</a:t>
            </a:r>
            <a:r>
              <a:rPr lang="en-US" sz="3200" dirty="0">
                <a:solidFill>
                  <a:srgbClr val="000000"/>
                </a:solidFill>
              </a:rPr>
              <a:t>		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Instance Variables</a:t>
            </a:r>
            <a:endParaRPr lang="en-US" sz="5400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17695" y="3567856"/>
            <a:ext cx="3392905" cy="24622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rgbClr val="3333CC"/>
                </a:solidFill>
              </a:rPr>
              <a:t>Instance variables are shared by all methods in a class.</a:t>
            </a:r>
          </a:p>
          <a:p>
            <a:pPr>
              <a:spcBef>
                <a:spcPct val="50000"/>
              </a:spcBef>
            </a:pPr>
            <a:r>
              <a:rPr lang="en-US" sz="2800" b="0" dirty="0" smtClean="0">
                <a:solidFill>
                  <a:srgbClr val="3333CC"/>
                </a:solidFill>
              </a:rPr>
              <a:t>They are initialized in the constructor.</a:t>
            </a:r>
            <a:endParaRPr lang="en-US" sz="2800" b="0" dirty="0">
              <a:solidFill>
                <a:srgbClr val="3333CC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5217694" y="3003128"/>
            <a:ext cx="1564105" cy="56472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 sz="2800" b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90793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Each object instantiation has its</a:t>
            </a:r>
          </a:p>
          <a:p>
            <a:r>
              <a:rPr lang="en-US" sz="3200" dirty="0"/>
              <a:t>o</a:t>
            </a:r>
            <a:r>
              <a:rPr lang="en-US" sz="3200" dirty="0" smtClean="0"/>
              <a:t>wn set of instance variables.</a:t>
            </a:r>
            <a:endParaRPr lang="en-US" sz="3200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Chicken a = new Chicken( 9, true );</a:t>
            </a:r>
          </a:p>
          <a:p>
            <a:endParaRPr lang="en-US" sz="3200" dirty="0"/>
          </a:p>
          <a:p>
            <a:r>
              <a:rPr lang="en-US" sz="3200" dirty="0" smtClean="0"/>
              <a:t>Chicken b = new Chicken( 33, false );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Instance Variables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010400" cy="25545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public </a:t>
            </a:r>
            <a:r>
              <a:rPr lang="en-US" sz="3200" dirty="0" smtClean="0">
                <a:solidFill>
                  <a:schemeClr val="tx2"/>
                </a:solidFill>
              </a:rPr>
              <a:t>Chicken(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s, </a:t>
            </a:r>
            <a:r>
              <a:rPr lang="en-US" sz="3200" dirty="0" err="1">
                <a:solidFill>
                  <a:schemeClr val="tx2"/>
                </a:solidFill>
              </a:rPr>
              <a:t>boolean</a:t>
            </a:r>
            <a:r>
              <a:rPr lang="en-US" sz="3200" dirty="0">
                <a:solidFill>
                  <a:schemeClr val="tx2"/>
                </a:solidFill>
              </a:rPr>
              <a:t> c )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size </a:t>
            </a:r>
            <a:r>
              <a:rPr lang="en-US" sz="3200" dirty="0">
                <a:solidFill>
                  <a:schemeClr val="tx2"/>
                </a:solidFill>
              </a:rPr>
              <a:t>= 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fly </a:t>
            </a:r>
            <a:r>
              <a:rPr lang="en-US" sz="3200" dirty="0">
                <a:solidFill>
                  <a:schemeClr val="tx2"/>
                </a:solidFill>
              </a:rPr>
              <a:t>= c;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7110" name="Text Box 11"/>
          <p:cNvSpPr txBox="1">
            <a:spLocks noChangeArrowheads="1"/>
          </p:cNvSpPr>
          <p:nvPr/>
        </p:nvSpPr>
        <p:spPr bwMode="auto">
          <a:xfrm>
            <a:off x="1211262" y="4491646"/>
            <a:ext cx="6865938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Constructors are similar to methods.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Constructors set the properties of an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object to an initial state.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Constructors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1277</TotalTime>
  <Words>1361</Words>
  <Application>Microsoft Office PowerPoint</Application>
  <PresentationFormat>On-screen Show (4:3)</PresentationFormat>
  <Paragraphs>394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Comic Sans MS</vt:lpstr>
      <vt:lpstr>Courier New</vt:lpstr>
      <vt:lpstr>Eraser</vt:lpstr>
      <vt:lpstr>Tahoma</vt:lpstr>
      <vt:lpstr>Times New Roman</vt:lpstr>
      <vt:lpstr>Blank Presentation</vt:lpstr>
      <vt:lpstr>1_Blank Presentation</vt:lpstr>
      <vt:lpstr>2_Blank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return methods</dc:title>
  <dc:subject>OOP Return Methods</dc:subject>
  <dc:creator>A+ Computer Science</dc:creator>
  <cp:keywords>www.apluscompsci.com</cp:keywords>
  <dc:description>OOP Return Methods_x000d_
©A+ Computer Science_x000d_
www.apluscompsci.com</dc:description>
  <cp:lastModifiedBy>Stacey Armstrong</cp:lastModifiedBy>
  <cp:revision>368</cp:revision>
  <cp:lastPrinted>2000-08-31T01:08:25Z</cp:lastPrinted>
  <dcterms:created xsi:type="dcterms:W3CDTF">1997-10-20T19:37:18Z</dcterms:created>
  <dcterms:modified xsi:type="dcterms:W3CDTF">2020-07-16T22:26:38Z</dcterms:modified>
  <cp:category>www.apluscompsci.com</cp:category>
</cp:coreProperties>
</file>