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44" r:id="rId2"/>
    <p:sldId id="404" r:id="rId3"/>
    <p:sldId id="366" r:id="rId4"/>
    <p:sldId id="429" r:id="rId5"/>
    <p:sldId id="442" r:id="rId6"/>
    <p:sldId id="446" r:id="rId7"/>
    <p:sldId id="470" r:id="rId8"/>
    <p:sldId id="309" r:id="rId9"/>
    <p:sldId id="405" r:id="rId10"/>
    <p:sldId id="315" r:id="rId11"/>
    <p:sldId id="438" r:id="rId12"/>
    <p:sldId id="317" r:id="rId13"/>
    <p:sldId id="447" r:id="rId14"/>
    <p:sldId id="391" r:id="rId15"/>
    <p:sldId id="439" r:id="rId16"/>
    <p:sldId id="462" r:id="rId17"/>
    <p:sldId id="448" r:id="rId18"/>
    <p:sldId id="443" r:id="rId19"/>
    <p:sldId id="437" r:id="rId20"/>
    <p:sldId id="436" r:id="rId21"/>
    <p:sldId id="450" r:id="rId22"/>
    <p:sldId id="456" r:id="rId23"/>
    <p:sldId id="455" r:id="rId24"/>
    <p:sldId id="490" r:id="rId25"/>
    <p:sldId id="465" r:id="rId26"/>
    <p:sldId id="466" r:id="rId27"/>
    <p:sldId id="467" r:id="rId28"/>
    <p:sldId id="468" r:id="rId29"/>
    <p:sldId id="484" r:id="rId30"/>
    <p:sldId id="485" r:id="rId31"/>
    <p:sldId id="472" r:id="rId32"/>
    <p:sldId id="477" r:id="rId33"/>
    <p:sldId id="478" r:id="rId34"/>
    <p:sldId id="479" r:id="rId35"/>
    <p:sldId id="480" r:id="rId36"/>
    <p:sldId id="473" r:id="rId37"/>
    <p:sldId id="481" r:id="rId38"/>
    <p:sldId id="486" r:id="rId39"/>
    <p:sldId id="487" r:id="rId40"/>
    <p:sldId id="488" r:id="rId41"/>
    <p:sldId id="489" r:id="rId42"/>
    <p:sldId id="482" r:id="rId43"/>
    <p:sldId id="483" r:id="rId44"/>
    <p:sldId id="463" r:id="rId45"/>
    <p:sldId id="445" r:id="rId46"/>
    <p:sldId id="457" r:id="rId4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006600"/>
    <a:srgbClr val="008080"/>
    <a:srgbClr val="006666"/>
    <a:srgbClr val="339966"/>
    <a:srgbClr val="33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60533" autoAdjust="0"/>
  </p:normalViewPr>
  <p:slideViewPr>
    <p:cSldViewPr>
      <p:cViewPr varScale="1">
        <p:scale>
          <a:sx n="54" d="100"/>
          <a:sy n="54" d="100"/>
        </p:scale>
        <p:origin x="229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2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C1D5CFF6-93C5-4459-A796-311CE2381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/>
              <a:t>©A+ Computer Science     www.apluscompsci.com                 </a:t>
            </a:r>
            <a:fld id="{A9598C7E-44C0-40EA-8B1F-8ABB577F02A4}" type="slidenum">
              <a:rPr lang="en-US" sz="1300"/>
              <a:pPr algn="r" defTabSz="966788">
                <a:defRPr/>
              </a:pPr>
              <a:t>‹#›</a:t>
            </a:fld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131035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The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dirty="0"/>
              <a:t> method returns the character count.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dirty="0"/>
              <a:t> looks at the String object and returns back the number of characters contained. 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 contains 7 characters so a call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dirty="0"/>
              <a:t> would return 7.</a:t>
            </a:r>
          </a:p>
        </p:txBody>
      </p:sp>
    </p:spTree>
    <p:extLst>
      <p:ext uri="{BB962C8B-B14F-4D97-AF65-F5344CB8AC3E}">
        <p14:creationId xmlns:p14="http://schemas.microsoft.com/office/powerpoint/2010/main" val="193512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Return methods typically perform some action then send back a value.  </a:t>
            </a:r>
          </a:p>
          <a:p>
            <a:r>
              <a:rPr lang="en-US" sz="1600" dirty="0"/>
              <a:t>Return methods are also used as get methods to retrieve a value from an object.</a:t>
            </a:r>
          </a:p>
        </p:txBody>
      </p:sp>
    </p:spTree>
    <p:extLst>
      <p:ext uri="{BB962C8B-B14F-4D97-AF65-F5344CB8AC3E}">
        <p14:creationId xmlns:p14="http://schemas.microsoft.com/office/powerpoint/2010/main" val="289788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The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charAt()</a:t>
            </a:r>
            <a:r>
              <a:rPr lang="en-US" sz="1600" dirty="0"/>
              <a:t> method returns the character at the specific spot.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charAt(0)</a:t>
            </a:r>
            <a:r>
              <a:rPr lang="en-US" sz="1600" dirty="0"/>
              <a:t> would return the character at spot 0.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charAt(2)</a:t>
            </a:r>
            <a:r>
              <a:rPr lang="en-US" sz="1600" dirty="0"/>
              <a:t> would return the character at spot 2.</a:t>
            </a:r>
          </a:p>
        </p:txBody>
      </p:sp>
    </p:spTree>
    <p:extLst>
      <p:ext uri="{BB962C8B-B14F-4D97-AF65-F5344CB8AC3E}">
        <p14:creationId xmlns:p14="http://schemas.microsoft.com/office/powerpoint/2010/main" val="405080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4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/>
              <a:t>The String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sz="1600"/>
              <a:t> method returns a String containing a section from the original String.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0630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/>
              <a:t>The String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sz="1600"/>
              <a:t> method returns a String containing a section from the original String.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01004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/>
              <a:t>The String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sz="1600"/>
              <a:t> method returns a String containing a section from the original String.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72663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74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String is an immutable object.   </a:t>
            </a:r>
          </a:p>
          <a:p>
            <a:r>
              <a:rPr lang="en-US" sz="1600" dirty="0"/>
              <a:t>String cannot be changed.   </a:t>
            </a:r>
          </a:p>
          <a:p>
            <a:r>
              <a:rPr lang="en-US" sz="1600" dirty="0"/>
              <a:t>All of the String methods are accessor method.   </a:t>
            </a:r>
          </a:p>
          <a:p>
            <a:r>
              <a:rPr lang="en-US" sz="1600" dirty="0"/>
              <a:t>All of the String methods are return methods.</a:t>
            </a:r>
          </a:p>
        </p:txBody>
      </p:sp>
    </p:spTree>
    <p:extLst>
      <p:ext uri="{BB962C8B-B14F-4D97-AF65-F5344CB8AC3E}">
        <p14:creationId xmlns:p14="http://schemas.microsoft.com/office/powerpoint/2010/main" val="383979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The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indexOf()</a:t>
            </a:r>
            <a:r>
              <a:rPr lang="en-US" sz="1600" dirty="0"/>
              <a:t> method looks for a value and returns the spot at which that value is stored.  </a:t>
            </a:r>
          </a:p>
          <a:p>
            <a:r>
              <a:rPr lang="en-US" sz="1600" dirty="0"/>
              <a:t>If the value provided is not present in the String, -1 is returned.  </a:t>
            </a:r>
          </a:p>
          <a:p>
            <a:r>
              <a:rPr lang="en-US" sz="1600" dirty="0"/>
              <a:t>-1 would not be a valid spot in the String which is why -1 was chosen as the return value when a value is not found.</a:t>
            </a:r>
          </a:p>
        </p:txBody>
      </p:sp>
    </p:spTree>
    <p:extLst>
      <p:ext uri="{BB962C8B-B14F-4D97-AF65-F5344CB8AC3E}">
        <p14:creationId xmlns:p14="http://schemas.microsoft.com/office/powerpoint/2010/main" val="31307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A String is a group of characters.  </a:t>
            </a:r>
          </a:p>
          <a:p>
            <a:r>
              <a:rPr lang="en-US" sz="1600" dirty="0"/>
              <a:t>Strings are used to store words, which can consist of letters, numbers, and symbols.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0218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The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indexOf()</a:t>
            </a:r>
            <a:r>
              <a:rPr lang="en-US" sz="1600" dirty="0"/>
              <a:t> method looks for a value and returns the spot at which that value is stored.  </a:t>
            </a:r>
          </a:p>
          <a:p>
            <a:r>
              <a:rPr lang="en-US" sz="1600" dirty="0"/>
              <a:t>If the value provided is not present in the String, -1 is returned.  </a:t>
            </a:r>
          </a:p>
          <a:p>
            <a:r>
              <a:rPr lang="en-US" sz="1600" dirty="0"/>
              <a:t>-1 would not be a valid spot in the String which is why -1 was chosen as the return value when a value is not found.</a:t>
            </a:r>
          </a:p>
        </p:txBody>
      </p:sp>
    </p:spTree>
    <p:extLst>
      <p:ext uri="{BB962C8B-B14F-4D97-AF65-F5344CB8AC3E}">
        <p14:creationId xmlns:p14="http://schemas.microsoft.com/office/powerpoint/2010/main" val="3891553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2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0259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1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The chart above lists some very common and very useful String class methods.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dirty="0"/>
              <a:t>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/>
              <a:t> are used quite often.</a:t>
            </a:r>
          </a:p>
          <a:p>
            <a:r>
              <a:rPr lang="en-US" sz="1600" dirty="0"/>
              <a:t>equals()</a:t>
            </a:r>
            <a:r>
              <a:rPr lang="en-US" sz="1600" baseline="0" dirty="0"/>
              <a:t> checks to see if 2 strings have the exact same letters in the same case in the same order.</a:t>
            </a:r>
          </a:p>
          <a:p>
            <a:r>
              <a:rPr lang="en-US" sz="1600" baseline="0" dirty="0" err="1"/>
              <a:t>compareTo</a:t>
            </a:r>
            <a:r>
              <a:rPr lang="en-US" sz="1600" baseline="0" dirty="0"/>
              <a:t>() can be used to check strings for equality and greater than and less than.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610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dirty="0"/>
              <a:t> is a reference that refers to a String object.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dirty="0"/>
              <a:t> is a reference that refers to a String object.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dirty="0"/>
              <a:t> starts out referring to a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.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dirty="0"/>
              <a:t> starts out referring to a different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.</a:t>
            </a:r>
          </a:p>
          <a:p>
            <a:pPr>
              <a:spcBef>
                <a:spcPct val="0"/>
              </a:spcBef>
            </a:pPr>
            <a:endParaRPr lang="en-US" sz="1600" dirty="0"/>
          </a:p>
          <a:p>
            <a:pPr>
              <a:spcBef>
                <a:spcPct val="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(two)</a:t>
            </a:r>
            <a:r>
              <a:rPr lang="en-US" sz="1600" dirty="0"/>
              <a:t> compares the contents of the String objects referred to by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dirty="0"/>
              <a:t> and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dirty="0"/>
              <a:t>.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600" dirty="0"/>
              <a:t> and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600" dirty="0"/>
              <a:t> both refer to String objects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.</a:t>
            </a:r>
          </a:p>
          <a:p>
            <a:pPr>
              <a:spcBef>
                <a:spcPct val="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(two)</a:t>
            </a:r>
            <a:r>
              <a:rPr lang="en-US" sz="1600" dirty="0"/>
              <a:t> is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The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/>
              <a:t> method compares the letters stored in two String objects.</a:t>
            </a:r>
          </a:p>
          <a:p>
            <a:r>
              <a:rPr lang="en-US" sz="1600" dirty="0"/>
              <a:t>The difference in ASCII of the first two letters that do not match is returned.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0908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57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a reference that refers to a String object.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starts out referring to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uil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stores the location/address of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uil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then referred to the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stores the location/address of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58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a String reference.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storing the location / memory address of the String object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"apluscompsci"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champ</a:t>
            </a:r>
            <a:r>
              <a:rPr lang="en-US" sz="1600" dirty="0"/>
              <a:t> is a String reference.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champ</a:t>
            </a:r>
            <a:r>
              <a:rPr lang="en-US" sz="1600" dirty="0"/>
              <a:t> is storing the location / memory address of the String object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/>
              <a:t>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7882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a reference that refers to a String object.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starts out referring to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uil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stores the location/address of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uil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then referred to</a:t>
            </a:r>
            <a:r>
              <a:rPr lang="en-US" sz="1600" baseline="0" dirty="0"/>
              <a:t> </a:t>
            </a:r>
            <a:r>
              <a:rPr lang="en-US" sz="1600" baseline="0"/>
              <a:t>null.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0763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a reference that refers to a String object.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starts out referring to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s.toUpperCase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/>
              <a:t> returns a new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still referring to String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referred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s.toUpperCase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s.toUpperCase</a:t>
            </a:r>
            <a:r>
              <a:rPr lang="en-US" sz="1600" dirty="0"/>
              <a:t>() returns a new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now referring to String object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18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In this example, x and y both the store the location / address of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There is only one String containing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 There are two reference variables storing the location / address of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/>
              <a:t>For this example, </a:t>
            </a:r>
            <a:r>
              <a:rPr lang="en-US" sz="1600">
                <a:latin typeface="Courier New" pitchFamily="49" charset="0"/>
              </a:rPr>
              <a:t>x==y</a:t>
            </a:r>
            <a:r>
              <a:rPr lang="en-US" sz="1600"/>
              <a:t> is true. </a:t>
            </a:r>
            <a:r>
              <a:rPr lang="en-US" sz="1600">
                <a:latin typeface="Courier New" pitchFamily="49" charset="0"/>
              </a:rPr>
              <a:t>x==y</a:t>
            </a:r>
            <a:r>
              <a:rPr lang="en-US" sz="1600"/>
              <a:t> compares the values stored in x and y.  x and y both store the same location / address.</a:t>
            </a:r>
          </a:p>
          <a:p>
            <a:endParaRPr lang="en-US" sz="1600"/>
          </a:p>
          <a:p>
            <a:r>
              <a:rPr lang="en-US" sz="1600"/>
              <a:t>For this example, </a:t>
            </a:r>
            <a:r>
              <a:rPr lang="en-US" sz="1600">
                <a:latin typeface="Courier New" pitchFamily="49" charset="0"/>
              </a:rPr>
              <a:t>x.equals(y)</a:t>
            </a:r>
            <a:r>
              <a:rPr lang="en-US" sz="1600"/>
              <a:t> is true. </a:t>
            </a:r>
            <a:r>
              <a:rPr lang="en-US" sz="1600">
                <a:latin typeface="Courier New" pitchFamily="49" charset="0"/>
              </a:rPr>
              <a:t>x.equals(y)</a:t>
            </a:r>
            <a:r>
              <a:rPr lang="en-US" sz="1600"/>
              <a:t>compares the contents of the Objects referred to by x and y.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 is being compare to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23661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In this example, x and y both the store the location of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There is only one String containing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 There are two reference variables storing the location / address of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/>
              <a:t>For this example, </a:t>
            </a:r>
            <a:r>
              <a:rPr lang="en-US" sz="1600">
                <a:latin typeface="Courier New" pitchFamily="49" charset="0"/>
              </a:rPr>
              <a:t>x==y</a:t>
            </a:r>
            <a:r>
              <a:rPr lang="en-US" sz="1600"/>
              <a:t> is true. </a:t>
            </a:r>
            <a:r>
              <a:rPr lang="en-US" sz="1600">
                <a:latin typeface="Courier New" pitchFamily="49" charset="0"/>
              </a:rPr>
              <a:t>x==y</a:t>
            </a:r>
            <a:r>
              <a:rPr lang="en-US" sz="1600"/>
              <a:t> compares the values stored in x and y.  x and y both store the same location / address.</a:t>
            </a:r>
          </a:p>
          <a:p>
            <a:endParaRPr lang="en-US" sz="1600"/>
          </a:p>
          <a:p>
            <a:r>
              <a:rPr lang="en-US" sz="1600"/>
              <a:t>For this example, </a:t>
            </a:r>
            <a:r>
              <a:rPr lang="en-US" sz="1600">
                <a:latin typeface="Courier New" pitchFamily="49" charset="0"/>
              </a:rPr>
              <a:t>x.equals(y)</a:t>
            </a:r>
            <a:r>
              <a:rPr lang="en-US" sz="1600"/>
              <a:t> is true. </a:t>
            </a:r>
            <a:r>
              <a:rPr lang="en-US" sz="1600">
                <a:latin typeface="Courier New" pitchFamily="49" charset="0"/>
              </a:rPr>
              <a:t>x.equals(y)</a:t>
            </a:r>
            <a:r>
              <a:rPr lang="en-US" sz="1600"/>
              <a:t>compares the contents of the Objects referred to by x and y.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 is being compare to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</a:t>
            </a:r>
          </a:p>
          <a:p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0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In this example, x stores the location / address of a String Object that stores the value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 y also stores the location of a different String Object that stores the value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x and y do not store the same location / address.</a:t>
            </a:r>
          </a:p>
          <a:p>
            <a:endParaRPr lang="en-US" sz="1600"/>
          </a:p>
          <a:p>
            <a:r>
              <a:rPr lang="en-US" sz="1600"/>
              <a:t>For this example, </a:t>
            </a:r>
            <a:r>
              <a:rPr lang="en-US" sz="1600">
                <a:latin typeface="Courier New" pitchFamily="49" charset="0"/>
              </a:rPr>
              <a:t>x==y</a:t>
            </a:r>
            <a:r>
              <a:rPr lang="en-US" sz="1600"/>
              <a:t> is false.  x and y do not store the same location / address.</a:t>
            </a:r>
          </a:p>
          <a:p>
            <a:endParaRPr lang="en-US" sz="1600"/>
          </a:p>
          <a:p>
            <a:r>
              <a:rPr lang="en-US" sz="1600"/>
              <a:t>For this example, </a:t>
            </a:r>
            <a:r>
              <a:rPr lang="en-US" sz="1600">
                <a:latin typeface="Courier New" pitchFamily="49" charset="0"/>
              </a:rPr>
              <a:t>x.equals(y)</a:t>
            </a:r>
            <a:r>
              <a:rPr lang="en-US" sz="1600"/>
              <a:t> is true.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9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In this example, x and y both the store the location / address of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There is only one String containing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   There are two reference variables storing the location / address of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</a:t>
            </a:r>
          </a:p>
          <a:p>
            <a:r>
              <a:rPr lang="en-US" sz="1600"/>
              <a:t>At the start,  </a:t>
            </a:r>
            <a:r>
              <a:rPr lang="en-US" sz="1600">
                <a:latin typeface="Courier New" pitchFamily="49" charset="0"/>
              </a:rPr>
              <a:t>x==y</a:t>
            </a:r>
            <a:r>
              <a:rPr lang="en-US" sz="1600"/>
              <a:t> is true.</a:t>
            </a:r>
          </a:p>
          <a:p>
            <a:r>
              <a:rPr lang="en-US" sz="1600"/>
              <a:t>x is then referred to null.  x now stores null.  y was in no way changed.  y still stores the address of </a:t>
            </a:r>
            <a:r>
              <a:rPr lang="en-US" sz="1600">
                <a:latin typeface="Courier New" pitchFamily="49" charset="0"/>
              </a:rPr>
              <a:t>Chuck</a:t>
            </a:r>
            <a:r>
              <a:rPr lang="en-US" sz="1600"/>
              <a:t>.</a:t>
            </a:r>
          </a:p>
          <a:p>
            <a:r>
              <a:rPr lang="en-US" sz="1600"/>
              <a:t>After changing the value of x, </a:t>
            </a:r>
            <a:r>
              <a:rPr lang="en-US" sz="1600">
                <a:latin typeface="Courier New" pitchFamily="49" charset="0"/>
              </a:rPr>
              <a:t>x==y</a:t>
            </a:r>
            <a:r>
              <a:rPr lang="en-US" sz="1600"/>
              <a:t> is false.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7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019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01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/>
              <a:t>It is very common to add strings together make a new string.</a:t>
            </a:r>
          </a:p>
          <a:p>
            <a:r>
              <a:rPr lang="en-US" sz="1600"/>
              <a:t>Methods could be used as well as using the plus + operator.</a:t>
            </a:r>
          </a:p>
        </p:txBody>
      </p:sp>
    </p:spTree>
    <p:extLst>
      <p:ext uri="{BB962C8B-B14F-4D97-AF65-F5344CB8AC3E}">
        <p14:creationId xmlns:p14="http://schemas.microsoft.com/office/powerpoint/2010/main" val="3658730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/>
              <a:t>It is very common to add strings together make a new string.</a:t>
            </a:r>
          </a:p>
          <a:p>
            <a:r>
              <a:rPr lang="en-US" sz="1600"/>
              <a:t>Methods could be used as well as using the plus + operator.</a:t>
            </a:r>
          </a:p>
        </p:txBody>
      </p:sp>
    </p:spTree>
    <p:extLst>
      <p:ext uri="{BB962C8B-B14F-4D97-AF65-F5344CB8AC3E}">
        <p14:creationId xmlns:p14="http://schemas.microsoft.com/office/powerpoint/2010/main" val="258644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a String reference.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storing the location / memory address of the String object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"apluscompsci"</a:t>
            </a:r>
            <a:r>
              <a:rPr lang="en-US" sz="16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97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/>
              <a:t>It is very common to add strings together make a new string.</a:t>
            </a:r>
          </a:p>
          <a:p>
            <a:r>
              <a:rPr lang="en-US" sz="1600"/>
              <a:t>Methods could be used as well as using the plus + operator.</a:t>
            </a:r>
          </a:p>
        </p:txBody>
      </p:sp>
    </p:spTree>
    <p:extLst>
      <p:ext uri="{BB962C8B-B14F-4D97-AF65-F5344CB8AC3E}">
        <p14:creationId xmlns:p14="http://schemas.microsoft.com/office/powerpoint/2010/main" val="1069845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3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 err="1"/>
              <a:t>parseInt</a:t>
            </a:r>
            <a:r>
              <a:rPr lang="en-US" baseline="0" dirty="0"/>
              <a:t>() converts a String to an integer.</a:t>
            </a:r>
          </a:p>
          <a:p>
            <a:r>
              <a:rPr lang="en-US" baseline="0" dirty="0" err="1"/>
              <a:t>parseDouble</a:t>
            </a:r>
            <a:r>
              <a:rPr lang="en-US" baseline="0" dirty="0"/>
              <a:t>() converts a String to an double</a:t>
            </a:r>
          </a:p>
          <a:p>
            <a:r>
              <a:rPr lang="en-US" baseline="0" dirty="0"/>
              <a:t>Not tested on the AP CS A exam, but very useful nonetheless.</a:t>
            </a:r>
          </a:p>
          <a:p>
            <a:r>
              <a:rPr lang="en-US" baseline="0" dirty="0"/>
              <a:t>For sure a must for those that attend contests.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19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709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>
                <a:solidFill>
                  <a:srgbClr val="0000CC"/>
                </a:solidFill>
              </a:rPr>
              <a:t>An API is a collection of prewritten </a:t>
            </a:r>
          </a:p>
          <a:p>
            <a:pPr eaLnBrk="1" hangingPunct="1"/>
            <a:r>
              <a:rPr lang="en-US" sz="1600" dirty="0">
                <a:solidFill>
                  <a:srgbClr val="0000CC"/>
                </a:solidFill>
              </a:rPr>
              <a:t>classes and code that 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can be used to write programs.</a:t>
            </a:r>
          </a:p>
          <a:p>
            <a:pPr eaLnBrk="1" hangingPunct="1"/>
            <a:endParaRPr lang="en-US" sz="16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1600" dirty="0">
                <a:solidFill>
                  <a:srgbClr val="0000CC"/>
                </a:solidFill>
              </a:rPr>
              <a:t>The String class is part of the </a:t>
            </a:r>
          </a:p>
          <a:p>
            <a:pPr eaLnBrk="1" hangingPunct="1"/>
            <a:r>
              <a:rPr lang="en-US" sz="1600" dirty="0">
                <a:solidFill>
                  <a:srgbClr val="0000CC"/>
                </a:solidFill>
              </a:rPr>
              <a:t>java.lang package.</a:t>
            </a:r>
          </a:p>
        </p:txBody>
      </p:sp>
    </p:spTree>
    <p:extLst>
      <p:ext uri="{BB962C8B-B14F-4D97-AF65-F5344CB8AC3E}">
        <p14:creationId xmlns:p14="http://schemas.microsoft.com/office/powerpoint/2010/main" val="34066298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35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a String reference.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is storing the location / memory address of the String object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"apluscompsci"</a:t>
            </a:r>
            <a:r>
              <a:rPr lang="en-US" sz="16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7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9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Once a String object has been instantiated, that String object can never be modified.</a:t>
            </a:r>
          </a:p>
          <a:p>
            <a:r>
              <a:rPr lang="en-US" sz="1600" dirty="0"/>
              <a:t>The String class does not contain any modifier methods.</a:t>
            </a:r>
          </a:p>
        </p:txBody>
      </p:sp>
    </p:spTree>
    <p:extLst>
      <p:ext uri="{BB962C8B-B14F-4D97-AF65-F5344CB8AC3E}">
        <p14:creationId xmlns:p14="http://schemas.microsoft.com/office/powerpoint/2010/main" val="325153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/>
              <a:t>String is an immutable object.   </a:t>
            </a:r>
          </a:p>
          <a:p>
            <a:r>
              <a:rPr lang="en-US" sz="1600" dirty="0"/>
              <a:t>String cannot be changed.   </a:t>
            </a:r>
          </a:p>
          <a:p>
            <a:r>
              <a:rPr lang="en-US" sz="1600" dirty="0"/>
              <a:t>All of the String methods are accessor method.   </a:t>
            </a:r>
          </a:p>
          <a:p>
            <a:r>
              <a:rPr lang="en-US" sz="1600" dirty="0"/>
              <a:t>All of the String methods are return methods.</a:t>
            </a:r>
          </a:p>
        </p:txBody>
      </p:sp>
    </p:spTree>
    <p:extLst>
      <p:ext uri="{BB962C8B-B14F-4D97-AF65-F5344CB8AC3E}">
        <p14:creationId xmlns:p14="http://schemas.microsoft.com/office/powerpoint/2010/main" val="213135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B3438-509B-4490-BE68-943ABB0E7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0030-6615-426F-A55D-22BCBB31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0DA9-AA20-4490-8406-820DAD736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EEA76-9EFA-4FAD-9A65-0A5E7D650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0FF6-4E07-40EE-8CD6-1A7F9096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4F352-B031-4297-B810-43A059E40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E5493-5B8B-4738-98E7-9DACA3795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DFA6-485D-4565-BD16-233A9C443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39825-EF25-4EC5-8E22-FF0895816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6289931"/>
            <a:ext cx="1117600" cy="42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A12F-3343-45E9-BA3E-D8F7B6A1E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15DDA-DC66-4133-A527-2F3F1A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FA0DB87-050C-4ED4-B7B1-209443EC9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1219201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b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strings</a:t>
            </a:r>
          </a:p>
          <a:p>
            <a:pPr algn="ctr"/>
            <a:endParaRPr lang="en-US" sz="8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5486400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 dirty="0"/>
              <a:t>String s = "</a:t>
            </a:r>
            <a:r>
              <a:rPr lang="en-US" sz="3200" dirty="0" err="1"/>
              <a:t>apluscs</a:t>
            </a:r>
            <a:r>
              <a:rPr lang="en-US" sz="3200" dirty="0"/>
              <a:t>";</a:t>
            </a:r>
          </a:p>
          <a:p>
            <a:pPr eaLnBrk="1" hangingPunct="1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len</a:t>
            </a:r>
            <a:r>
              <a:rPr lang="en-US" sz="3200" dirty="0"/>
              <a:t> = s.length();</a:t>
            </a:r>
          </a:p>
          <a:p>
            <a:pPr eaLnBrk="1" hangingPunct="1"/>
            <a:r>
              <a:rPr lang="en-US" sz="3200" dirty="0" err="1"/>
              <a:t>System.out.println</a:t>
            </a:r>
            <a:r>
              <a:rPr lang="en-US" sz="3200" dirty="0"/>
              <a:t>( </a:t>
            </a:r>
            <a:r>
              <a:rPr lang="en-US" sz="3200" dirty="0" err="1"/>
              <a:t>len</a:t>
            </a:r>
            <a:r>
              <a:rPr lang="en-US" sz="3200" dirty="0"/>
              <a:t> );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7924800" y="2133600"/>
            <a:ext cx="19050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7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5105400" y="4343401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4191000" y="4881564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69641" name="Group 9"/>
          <p:cNvGraphicFramePr>
            <a:graphicFrameLocks noGrp="1"/>
          </p:cNvGraphicFramePr>
          <p:nvPr/>
        </p:nvGraphicFramePr>
        <p:xfrm>
          <a:off x="4953001" y="48910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length()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362200" y="1752601"/>
            <a:ext cx="7315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Return methods perform some action</a:t>
            </a:r>
          </a:p>
          <a:p>
            <a:r>
              <a:rPr lang="en-US" sz="2800" dirty="0"/>
              <a:t>and return a result back.  </a:t>
            </a:r>
            <a:br>
              <a:rPr lang="en-US" sz="2800" dirty="0"/>
            </a:br>
            <a:r>
              <a:rPr lang="en-US" sz="2800" dirty="0"/>
              <a:t>.length() is a return method.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String s = "</a:t>
            </a:r>
            <a:r>
              <a:rPr lang="en-US" sz="2800" dirty="0" err="1"/>
              <a:t>apluscs</a:t>
            </a:r>
            <a:r>
              <a:rPr lang="en-US" sz="2800" dirty="0"/>
              <a:t>";</a:t>
            </a:r>
          </a:p>
          <a:p>
            <a:pPr eaLnBrk="1" hangingPunct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 = s.length();</a:t>
            </a:r>
          </a:p>
          <a:p>
            <a:pPr eaLnBrk="1" hangingPunct="1"/>
            <a:r>
              <a:rPr lang="en-US" sz="2800" dirty="0" err="1"/>
              <a:t>System.out.println</a:t>
            </a:r>
            <a:r>
              <a:rPr lang="en-US" sz="2800" dirty="0"/>
              <a:t>( </a:t>
            </a:r>
            <a:r>
              <a:rPr lang="en-US" sz="2800" dirty="0" err="1"/>
              <a:t>len</a:t>
            </a:r>
            <a:r>
              <a:rPr lang="en-US" sz="2800" dirty="0"/>
              <a:t> );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438400" y="5181601"/>
            <a:ext cx="7696200" cy="708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length()</a:t>
            </a:r>
            <a:r>
              <a:rPr lang="en-US" sz="2000">
                <a:solidFill>
                  <a:schemeClr val="accent2"/>
                </a:solidFill>
              </a:rPr>
              <a:t> returns an integer back to the </a:t>
            </a:r>
            <a:r>
              <a:rPr lang="en-US" sz="2000">
                <a:solidFill>
                  <a:srgbClr val="6600CC"/>
                </a:solidFill>
              </a:rPr>
              <a:t>calling location.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The value returned is then assigned to variable len.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length()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133600" y="1676401"/>
            <a:ext cx="7010400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 dirty="0"/>
              <a:t>String s = "</a:t>
            </a:r>
            <a:r>
              <a:rPr lang="en-US" sz="3200" dirty="0" err="1"/>
              <a:t>apluscs</a:t>
            </a:r>
            <a:r>
              <a:rPr lang="en-US" sz="3200" dirty="0"/>
              <a:t>";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err="1"/>
              <a:t>out.print</a:t>
            </a:r>
            <a:r>
              <a:rPr lang="en-US" sz="3200" dirty="0"/>
              <a:t>(</a:t>
            </a:r>
            <a:r>
              <a:rPr lang="en-US" sz="3200" dirty="0" err="1"/>
              <a:t>s.charAt</a:t>
            </a:r>
            <a:r>
              <a:rPr lang="en-US" sz="3200" dirty="0"/>
              <a:t>(0) + " ");</a:t>
            </a:r>
          </a:p>
          <a:p>
            <a:pPr eaLnBrk="1" hangingPunct="1"/>
            <a:r>
              <a:rPr lang="en-US" sz="3200" dirty="0" err="1"/>
              <a:t>out.print</a:t>
            </a:r>
            <a:r>
              <a:rPr lang="en-US" sz="3200" dirty="0"/>
              <a:t>(</a:t>
            </a:r>
            <a:r>
              <a:rPr lang="en-US" sz="3200" dirty="0" err="1"/>
              <a:t>s.charAt</a:t>
            </a:r>
            <a:r>
              <a:rPr lang="en-US" sz="3200" dirty="0"/>
              <a:t>(2) + " ");</a:t>
            </a:r>
          </a:p>
          <a:p>
            <a:pPr eaLnBrk="1" hangingPunct="1"/>
            <a:r>
              <a:rPr lang="en-US" sz="3200" dirty="0" err="1"/>
              <a:t>out.println</a:t>
            </a:r>
            <a:r>
              <a:rPr lang="en-US" sz="3200" dirty="0"/>
              <a:t>(</a:t>
            </a:r>
            <a:r>
              <a:rPr lang="en-US" sz="3200" dirty="0" err="1"/>
              <a:t>s.charAt</a:t>
            </a:r>
            <a:r>
              <a:rPr lang="en-US" sz="3200" dirty="0"/>
              <a:t>(6));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534400" y="1828801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a l s</a:t>
            </a:r>
          </a:p>
        </p:txBody>
      </p:sp>
      <p:sp>
        <p:nvSpPr>
          <p:cNvPr id="23557" name="Text Box 28"/>
          <p:cNvSpPr txBox="1">
            <a:spLocks noChangeArrowheads="1"/>
          </p:cNvSpPr>
          <p:nvPr/>
        </p:nvSpPr>
        <p:spPr bwMode="auto">
          <a:xfrm>
            <a:off x="5486400" y="4800601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23558" name="Text Box 29"/>
          <p:cNvSpPr txBox="1">
            <a:spLocks noChangeArrowheads="1"/>
          </p:cNvSpPr>
          <p:nvPr/>
        </p:nvSpPr>
        <p:spPr bwMode="auto">
          <a:xfrm>
            <a:off x="4572000" y="5338764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71710" name="Group 30"/>
          <p:cNvGraphicFramePr>
            <a:graphicFrameLocks noGrp="1"/>
          </p:cNvGraphicFramePr>
          <p:nvPr/>
        </p:nvGraphicFramePr>
        <p:xfrm>
          <a:off x="5334001" y="5348288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charAt()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length.java</a:t>
            </a:r>
            <a:b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charat.java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057400" y="1447800"/>
            <a:ext cx="5257800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String s = "</a:t>
            </a:r>
            <a:r>
              <a:rPr lang="en-US" sz="2400" dirty="0" err="1"/>
              <a:t>apluscs</a:t>
            </a:r>
            <a:r>
              <a:rPr lang="en-US" sz="2400" dirty="0"/>
              <a:t>" , sub ="";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(3);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(0,3);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(4);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01000" y="1524000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err="1"/>
              <a:t>uscs</a:t>
            </a:r>
            <a:endParaRPr lang="en-US" sz="2800" dirty="0"/>
          </a:p>
          <a:p>
            <a:r>
              <a:rPr lang="en-US" sz="2800" dirty="0" err="1"/>
              <a:t>apl</a:t>
            </a:r>
            <a:endParaRPr lang="en-US" sz="2800" dirty="0"/>
          </a:p>
          <a:p>
            <a:r>
              <a:rPr lang="en-US" sz="2800" dirty="0" err="1"/>
              <a:t>scs</a:t>
            </a:r>
            <a:endParaRPr lang="en-US" sz="2800" dirty="0"/>
          </a:p>
        </p:txBody>
      </p:sp>
      <p:sp>
        <p:nvSpPr>
          <p:cNvPr id="26630" name="Text Box 46"/>
          <p:cNvSpPr txBox="1">
            <a:spLocks noChangeArrowheads="1"/>
          </p:cNvSpPr>
          <p:nvPr/>
        </p:nvSpPr>
        <p:spPr bwMode="auto">
          <a:xfrm>
            <a:off x="4949825" y="5013326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883025" y="5613401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3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8409"/>
              </p:ext>
            </p:extLst>
          </p:nvPr>
        </p:nvGraphicFramePr>
        <p:xfrm>
          <a:off x="4645026" y="5622925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substring()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057400" y="1447800"/>
            <a:ext cx="5410200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String s = "</a:t>
            </a:r>
            <a:r>
              <a:rPr lang="en-US" sz="2400" dirty="0" err="1"/>
              <a:t>apluscs</a:t>
            </a:r>
            <a:r>
              <a:rPr lang="en-US" sz="2400" dirty="0"/>
              <a:t>", sub ="";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(3);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(2,5);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(4,6);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001000" y="1524000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err="1"/>
              <a:t>uscs</a:t>
            </a:r>
            <a:endParaRPr lang="en-US" sz="2800" dirty="0"/>
          </a:p>
          <a:p>
            <a:r>
              <a:rPr lang="en-US" sz="2800" dirty="0" err="1"/>
              <a:t>lus</a:t>
            </a:r>
            <a:endParaRPr lang="en-US" sz="2800" dirty="0"/>
          </a:p>
          <a:p>
            <a:r>
              <a:rPr lang="en-US" sz="2800" dirty="0"/>
              <a:t>sc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5251450" y="5013326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4184650" y="5613401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00243"/>
              </p:ext>
            </p:extLst>
          </p:nvPr>
        </p:nvGraphicFramePr>
        <p:xfrm>
          <a:off x="4946651" y="5622925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substring()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057400" y="1447800"/>
            <a:ext cx="5410200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String s = "</a:t>
            </a:r>
            <a:r>
              <a:rPr lang="en-US" sz="2400" dirty="0" err="1"/>
              <a:t>apluscs</a:t>
            </a:r>
            <a:r>
              <a:rPr lang="en-US" sz="2400" dirty="0"/>
              <a:t>", sub ="";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(0,1);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(1,2);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  <a:p>
            <a:endParaRPr lang="en-US" sz="2400" dirty="0"/>
          </a:p>
          <a:p>
            <a:r>
              <a:rPr lang="en-US" sz="2400" dirty="0"/>
              <a:t>sub = </a:t>
            </a:r>
            <a:r>
              <a:rPr lang="en-US" sz="2400" dirty="0" err="1"/>
              <a:t>s.substring</a:t>
            </a:r>
            <a:r>
              <a:rPr lang="en-US" sz="2400" dirty="0"/>
              <a:t>(2,3);</a:t>
            </a:r>
          </a:p>
          <a:p>
            <a:r>
              <a:rPr lang="en-US" sz="2400" dirty="0" err="1"/>
              <a:t>out.println</a:t>
            </a:r>
            <a:r>
              <a:rPr lang="en-US" sz="2400" dirty="0"/>
              <a:t>(sub);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001000" y="1524001"/>
            <a:ext cx="1981200" cy="187743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/>
              <a:t>a</a:t>
            </a:r>
          </a:p>
          <a:p>
            <a:r>
              <a:rPr lang="en-US" sz="2800" dirty="0"/>
              <a:t>p</a:t>
            </a:r>
          </a:p>
          <a:p>
            <a:r>
              <a:rPr lang="en-US" sz="2800" dirty="0"/>
              <a:t>l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5251450" y="5013326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4184650" y="5613401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4946651" y="5622925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substring()</a:t>
            </a:r>
          </a:p>
        </p:txBody>
      </p:sp>
    </p:spTree>
    <p:extLst>
      <p:ext uri="{BB962C8B-B14F-4D97-AF65-F5344CB8AC3E}">
        <p14:creationId xmlns:p14="http://schemas.microsoft.com/office/powerpoint/2010/main" val="408207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substring.java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graphicFrame>
        <p:nvGraphicFramePr>
          <p:cNvPr id="179309" name="Group 109"/>
          <p:cNvGraphicFramePr>
            <a:graphicFrameLocks noGrp="1"/>
          </p:cNvGraphicFramePr>
          <p:nvPr/>
        </p:nvGraphicFramePr>
        <p:xfrm>
          <a:off x="1981200" y="304800"/>
          <a:ext cx="8382000" cy="496474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indexOf( str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loc of String str in the string, searching from spot 0 to spot length-1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indexOf( ch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loc of char ch in the string, searching from spot 0 to spot length-1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lastIndexOf( str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loc of String str in the string, searching from spot length-1 to spot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lastIndexOf( ch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loc of char ch in the string, searching from spot length-1 to spot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Box 144"/>
          <p:cNvSpPr txBox="1">
            <a:spLocks noChangeArrowheads="1"/>
          </p:cNvSpPr>
          <p:nvPr/>
        </p:nvSpPr>
        <p:spPr bwMode="auto">
          <a:xfrm>
            <a:off x="3429000" y="5488305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  part of java.lang package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981200" y="1524001"/>
            <a:ext cx="6172200" cy="354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/>
              <a:t>String s = "</a:t>
            </a:r>
            <a:r>
              <a:rPr lang="en-US" sz="3200" dirty="0" err="1"/>
              <a:t>apluscs</a:t>
            </a:r>
            <a:r>
              <a:rPr lang="en-US" sz="3200" dirty="0"/>
              <a:t>";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index = </a:t>
            </a:r>
            <a:r>
              <a:rPr lang="en-US" sz="3200" dirty="0" err="1"/>
              <a:t>s.indexOf</a:t>
            </a:r>
            <a:r>
              <a:rPr lang="en-US" sz="3200" dirty="0"/>
              <a:t>("us");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  <a:p>
            <a:r>
              <a:rPr lang="en-US" sz="3200" dirty="0"/>
              <a:t>index = </a:t>
            </a:r>
            <a:r>
              <a:rPr lang="en-US" sz="3200" dirty="0" err="1"/>
              <a:t>s.indexOf</a:t>
            </a:r>
            <a:r>
              <a:rPr lang="en-US" sz="3200" dirty="0"/>
              <a:t>("c");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  <a:p>
            <a:r>
              <a:rPr lang="en-US" sz="3200" dirty="0"/>
              <a:t>index = </a:t>
            </a:r>
            <a:r>
              <a:rPr lang="en-US" sz="3200" dirty="0" err="1"/>
              <a:t>s.indexOf</a:t>
            </a:r>
            <a:r>
              <a:rPr lang="en-US" sz="3200" dirty="0"/>
              <a:t>('x');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8458200" y="1905001"/>
            <a:ext cx="1905000" cy="18780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indexOf()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4267200" y="5211763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3200400" y="5811838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24975"/>
              </p:ext>
            </p:extLst>
          </p:nvPr>
        </p:nvGraphicFramePr>
        <p:xfrm>
          <a:off x="3962401" y="5821362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1" y="2895601"/>
            <a:ext cx="56118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0	1      2      3      4      5	      6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14600" y="3429000"/>
            <a:ext cx="628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600"/>
              <a:t>s</a:t>
            </a:r>
            <a:endParaRPr lang="en-US" sz="28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81401" y="1828801"/>
            <a:ext cx="518282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/>
              <a:t>String s = "</a:t>
            </a:r>
            <a:r>
              <a:rPr lang="en-US" sz="3200" dirty="0" err="1"/>
              <a:t>apluscs</a:t>
            </a:r>
            <a:r>
              <a:rPr lang="en-US" sz="3200" dirty="0"/>
              <a:t>";</a:t>
            </a:r>
            <a:r>
              <a:rPr lang="en-US" sz="2800" dirty="0"/>
              <a:t>      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286001" y="4724400"/>
            <a:ext cx="7948613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0000CC"/>
                </a:solidFill>
              </a:rPr>
              <a:t>A string is a group of characters.</a:t>
            </a:r>
          </a:p>
          <a:p>
            <a:pPr eaLnBrk="1" hangingPunct="1"/>
            <a:r>
              <a:rPr lang="en-US" sz="2800">
                <a:solidFill>
                  <a:srgbClr val="0000CC"/>
                </a:solidFill>
              </a:rPr>
              <a:t>The first character in the group is at spot 0.</a:t>
            </a:r>
          </a:p>
        </p:txBody>
      </p:sp>
      <p:graphicFrame>
        <p:nvGraphicFramePr>
          <p:cNvPr id="178183" name="Group 7"/>
          <p:cNvGraphicFramePr>
            <a:graphicFrameLocks noGrp="1"/>
          </p:cNvGraphicFramePr>
          <p:nvPr/>
        </p:nvGraphicFramePr>
        <p:xfrm>
          <a:off x="3276600" y="3505200"/>
          <a:ext cx="6019800" cy="609600"/>
        </p:xfrm>
        <a:graphic>
          <a:graphicData uri="http://schemas.openxmlformats.org/drawingml/2006/table">
            <a:tbl>
              <a:tblPr/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981200" y="1524001"/>
            <a:ext cx="6553200" cy="354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/>
              <a:t>String s = "</a:t>
            </a:r>
            <a:r>
              <a:rPr lang="en-US" sz="3200" dirty="0" err="1"/>
              <a:t>apluscs</a:t>
            </a:r>
            <a:r>
              <a:rPr lang="en-US" sz="3200" dirty="0"/>
              <a:t>";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index = </a:t>
            </a:r>
            <a:r>
              <a:rPr lang="en-US" sz="3200" dirty="0" err="1"/>
              <a:t>s.indexOf</a:t>
            </a:r>
            <a:r>
              <a:rPr lang="en-US" sz="3200" dirty="0"/>
              <a:t>("pl");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  <a:p>
            <a:r>
              <a:rPr lang="en-US" sz="3200" dirty="0"/>
              <a:t>index = </a:t>
            </a:r>
            <a:r>
              <a:rPr lang="en-US" sz="3200" dirty="0" err="1"/>
              <a:t>s.lastIndexOf</a:t>
            </a:r>
            <a:r>
              <a:rPr lang="en-US" sz="3200" dirty="0"/>
              <a:t>(</a:t>
            </a:r>
            <a:r>
              <a:rPr lang="en-US" sz="3200" dirty="0" err="1"/>
              <a:t>'c</a:t>
            </a:r>
            <a:r>
              <a:rPr lang="en-US" sz="3200" dirty="0"/>
              <a:t>');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  <a:p>
            <a:r>
              <a:rPr lang="en-US" sz="3200" dirty="0"/>
              <a:t>index = </a:t>
            </a:r>
            <a:r>
              <a:rPr lang="en-US" sz="3200" dirty="0" err="1"/>
              <a:t>s.lastIndexOf</a:t>
            </a:r>
            <a:r>
              <a:rPr lang="en-US" sz="3200" dirty="0"/>
              <a:t>("plus");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(index);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8458200" y="1905001"/>
            <a:ext cx="1905000" cy="18780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/>
              <a:t>1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1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4267200" y="5211763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 0       1      2        3      4       5	      6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3200400" y="5811838"/>
            <a:ext cx="603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  </a:t>
            </a:r>
            <a:r>
              <a:rPr lang="en-US" sz="3200"/>
              <a:t>s</a:t>
            </a:r>
          </a:p>
        </p:txBody>
      </p:sp>
      <p:graphicFrame>
        <p:nvGraphicFramePr>
          <p:cNvPr id="1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94835"/>
              </p:ext>
            </p:extLst>
          </p:nvPr>
        </p:nvGraphicFramePr>
        <p:xfrm>
          <a:off x="3962401" y="5821362"/>
          <a:ext cx="4822825" cy="51816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indexOf()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5908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indexof.java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752600" y="1600201"/>
            <a:ext cx="78790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rgbClr val="00B050"/>
                </a:solidFill>
              </a:rPr>
              <a:t>/*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*method </a:t>
            </a:r>
            <a:r>
              <a:rPr lang="en-US" sz="2400" dirty="0" err="1">
                <a:solidFill>
                  <a:srgbClr val="00B050"/>
                </a:solidFill>
              </a:rPr>
              <a:t>getFirstChunk</a:t>
            </a:r>
            <a:r>
              <a:rPr lang="en-US" sz="2400" dirty="0">
                <a:solidFill>
                  <a:srgbClr val="00B050"/>
                </a:solidFill>
              </a:rPr>
              <a:t>() should return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*all letters up to the first @ sign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*if there is no @ return "</a:t>
            </a:r>
            <a:r>
              <a:rPr lang="en-US" sz="2400" dirty="0" err="1">
                <a:solidFill>
                  <a:srgbClr val="00B050"/>
                </a:solidFill>
              </a:rPr>
              <a:t>aplus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*if the string starts with an @, return "APLUS"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 */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public static String </a:t>
            </a:r>
            <a:r>
              <a:rPr lang="en-US" sz="2400" dirty="0" err="1"/>
              <a:t>getFirstChunk</a:t>
            </a:r>
            <a:r>
              <a:rPr lang="en-US" sz="2400" dirty="0"/>
              <a:t>( String line )</a:t>
            </a:r>
          </a:p>
          <a:p>
            <a:pPr lvl="1"/>
            <a:r>
              <a:rPr lang="en-US" sz="2400" dirty="0"/>
              <a:t>{</a:t>
            </a:r>
          </a:p>
          <a:p>
            <a:pPr lvl="1"/>
            <a:r>
              <a:rPr lang="en-US" sz="2400" dirty="0"/>
              <a:t>	return "";</a:t>
            </a:r>
          </a:p>
          <a:p>
            <a:pPr lvl="1"/>
            <a:r>
              <a:rPr lang="en-US" sz="2400" dirty="0"/>
              <a:t>}</a:t>
            </a:r>
          </a:p>
          <a:p>
            <a:pPr lvl="1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Complete Method Chunk</a:t>
            </a:r>
          </a:p>
        </p:txBody>
      </p:sp>
    </p:spTree>
    <p:extLst>
      <p:ext uri="{BB962C8B-B14F-4D97-AF65-F5344CB8AC3E}">
        <p14:creationId xmlns:p14="http://schemas.microsoft.com/office/powerpoint/2010/main" val="150485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chunk.java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07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685801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</a:p>
        </p:txBody>
      </p:sp>
    </p:spTree>
    <p:extLst>
      <p:ext uri="{BB962C8B-B14F-4D97-AF65-F5344CB8AC3E}">
        <p14:creationId xmlns:p14="http://schemas.microsoft.com/office/powerpoint/2010/main" val="237165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graphicFrame>
        <p:nvGraphicFramePr>
          <p:cNvPr id="11678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43750"/>
              </p:ext>
            </p:extLst>
          </p:nvPr>
        </p:nvGraphicFramePr>
        <p:xfrm>
          <a:off x="1981200" y="533400"/>
          <a:ext cx="8382000" cy="308133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equals(s)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this string has same chars as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compareTo(s)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compares this string and s for &gt;,&lt;, and 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144"/>
          <p:cNvSpPr txBox="1">
            <a:spLocks noChangeArrowheads="1"/>
          </p:cNvSpPr>
          <p:nvPr/>
        </p:nvSpPr>
        <p:spPr bwMode="auto">
          <a:xfrm>
            <a:off x="3429000" y="3733801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  part of java.lang package</a:t>
            </a:r>
          </a:p>
        </p:txBody>
      </p:sp>
    </p:spTree>
    <p:extLst>
      <p:ext uri="{BB962C8B-B14F-4D97-AF65-F5344CB8AC3E}">
        <p14:creationId xmlns:p14="http://schemas.microsoft.com/office/powerpoint/2010/main" val="1851051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286001" y="1676401"/>
            <a:ext cx="6732933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String one = new String("</a:t>
            </a:r>
            <a:r>
              <a:rPr lang="en-US" sz="2400" dirty="0" err="1"/>
              <a:t>compsci</a:t>
            </a:r>
            <a:r>
              <a:rPr lang="en-US" sz="2400" dirty="0"/>
              <a:t>");</a:t>
            </a:r>
          </a:p>
          <a:p>
            <a:r>
              <a:rPr lang="en-US" sz="2400" dirty="0"/>
              <a:t>String two = new String("</a:t>
            </a:r>
            <a:r>
              <a:rPr lang="en-US" sz="2400" dirty="0" err="1"/>
              <a:t>compsci</a:t>
            </a:r>
            <a:r>
              <a:rPr lang="en-US" sz="2400" dirty="0"/>
              <a:t>");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System.out.println</a:t>
            </a:r>
            <a:r>
              <a:rPr lang="en-US" sz="2400" dirty="0"/>
              <a:t>( </a:t>
            </a:r>
            <a:r>
              <a:rPr lang="en-US" sz="2400" dirty="0" err="1"/>
              <a:t>one.equals</a:t>
            </a:r>
            <a:r>
              <a:rPr lang="en-US" sz="2400" dirty="0"/>
              <a:t>(two) );</a:t>
            </a:r>
          </a:p>
          <a:p>
            <a:endParaRPr lang="en-US" sz="2400" dirty="0"/>
          </a:p>
          <a:p>
            <a:r>
              <a:rPr lang="en-US" sz="2400" dirty="0" err="1"/>
              <a:t>System.out.println</a:t>
            </a:r>
            <a:r>
              <a:rPr lang="en-US" sz="2400" dirty="0"/>
              <a:t>( </a:t>
            </a:r>
            <a:r>
              <a:rPr lang="en-US" sz="2400" dirty="0" err="1"/>
              <a:t>one.equals</a:t>
            </a:r>
            <a:r>
              <a:rPr lang="en-US" sz="2400" dirty="0"/>
              <a:t>("comp") 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8578753" y="1676400"/>
            <a:ext cx="1892494" cy="1815882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true</a:t>
            </a:r>
            <a:br>
              <a:rPr lang="en-US" sz="3200" dirty="0"/>
            </a:br>
            <a:r>
              <a:rPr lang="en-US" sz="3200" dirty="0"/>
              <a:t>false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2362200" y="5181601"/>
            <a:ext cx="7162800" cy="8302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equals() compares the values stored in the actual String objects.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equals( ) method</a:t>
            </a:r>
          </a:p>
        </p:txBody>
      </p:sp>
    </p:spTree>
    <p:extLst>
      <p:ext uri="{BB962C8B-B14F-4D97-AF65-F5344CB8AC3E}">
        <p14:creationId xmlns:p14="http://schemas.microsoft.com/office/powerpoint/2010/main" val="80445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2174311" y="1814969"/>
            <a:ext cx="6356227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/>
              <a:t>String one = "region";</a:t>
            </a:r>
          </a:p>
          <a:p>
            <a:r>
              <a:rPr lang="en-US" sz="2800" dirty="0"/>
              <a:t>String two = "</a:t>
            </a:r>
            <a:r>
              <a:rPr lang="en-US" sz="2800" dirty="0" err="1"/>
              <a:t>uilstate</a:t>
            </a:r>
            <a:r>
              <a:rPr lang="en-US" sz="2800" dirty="0"/>
              <a:t>";</a:t>
            </a:r>
          </a:p>
          <a:p>
            <a:r>
              <a:rPr lang="en-US" sz="2800" dirty="0" err="1"/>
              <a:t>out.println</a:t>
            </a:r>
            <a:r>
              <a:rPr lang="en-US" sz="2800" dirty="0"/>
              <a:t>(</a:t>
            </a:r>
            <a:r>
              <a:rPr lang="en-US" sz="2800" dirty="0" err="1"/>
              <a:t>one.compareTo</a:t>
            </a:r>
            <a:r>
              <a:rPr lang="en-US" sz="2800" dirty="0"/>
              <a:t>(two));</a:t>
            </a:r>
          </a:p>
          <a:p>
            <a:r>
              <a:rPr lang="en-US" sz="2800" dirty="0" err="1"/>
              <a:t>out.println</a:t>
            </a:r>
            <a:r>
              <a:rPr lang="en-US" sz="2800" dirty="0"/>
              <a:t>(</a:t>
            </a:r>
            <a:r>
              <a:rPr lang="en-US" sz="2800" dirty="0" err="1"/>
              <a:t>two.compareTo</a:t>
            </a:r>
            <a:r>
              <a:rPr lang="en-US" sz="2800" dirty="0"/>
              <a:t>(one));</a:t>
            </a:r>
          </a:p>
          <a:p>
            <a:r>
              <a:rPr lang="en-US" sz="2800" dirty="0"/>
              <a:t>two = "region";</a:t>
            </a:r>
          </a:p>
          <a:p>
            <a:r>
              <a:rPr lang="en-US" sz="2800" dirty="0" err="1"/>
              <a:t>out.println</a:t>
            </a:r>
            <a:r>
              <a:rPr lang="en-US" sz="2800" dirty="0"/>
              <a:t>(</a:t>
            </a:r>
            <a:r>
              <a:rPr lang="en-US" sz="2800" dirty="0" err="1"/>
              <a:t>two.compareTo</a:t>
            </a:r>
            <a:r>
              <a:rPr lang="en-US" sz="2800" dirty="0"/>
              <a:t>(one));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8610600" y="1814970"/>
            <a:ext cx="19050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r>
              <a:rPr lang="en-US" sz="3200" dirty="0"/>
              <a:t>-3</a:t>
            </a:r>
            <a:br>
              <a:rPr lang="en-US" sz="3200" dirty="0"/>
            </a:br>
            <a:r>
              <a:rPr lang="en-US" sz="3200" dirty="0"/>
              <a:t>3</a:t>
            </a:r>
            <a:br>
              <a:rPr lang="en-US" sz="3200" dirty="0"/>
            </a:br>
            <a:r>
              <a:rPr lang="en-US" sz="3200" dirty="0"/>
              <a:t>0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2590800" y="4816259"/>
            <a:ext cx="70104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compareTo() returns the difference in ASCII value when comparing Strings.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compareTo</a:t>
            </a: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57549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compare.java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605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286000" y="1905001"/>
            <a:ext cx="7866256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A String reference variable can be</a:t>
            </a:r>
            <a:br>
              <a:rPr lang="en-US" sz="3200" dirty="0"/>
            </a:br>
            <a:r>
              <a:rPr lang="en-US" sz="3200" dirty="0"/>
              <a:t>changed, but the String object the </a:t>
            </a:r>
          </a:p>
          <a:p>
            <a:r>
              <a:rPr lang="en-US" sz="3200" dirty="0"/>
              <a:t>variable refers to cannot be changed.</a:t>
            </a:r>
          </a:p>
          <a:p>
            <a:endParaRPr lang="en-US" sz="3200" dirty="0"/>
          </a:p>
          <a:p>
            <a:r>
              <a:rPr lang="en-US" sz="3200" dirty="0"/>
              <a:t>String s = "</a:t>
            </a:r>
            <a:r>
              <a:rPr lang="en-US" sz="3200" dirty="0" err="1"/>
              <a:t>uil</a:t>
            </a:r>
            <a:r>
              <a:rPr lang="en-US" sz="3200" dirty="0"/>
              <a:t>";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(s);</a:t>
            </a:r>
          </a:p>
          <a:p>
            <a:r>
              <a:rPr lang="en-US" sz="3200" dirty="0"/>
              <a:t>s = "</a:t>
            </a:r>
            <a:r>
              <a:rPr lang="en-US" sz="3200" dirty="0" err="1"/>
              <a:t>aplus</a:t>
            </a:r>
            <a:r>
              <a:rPr lang="en-US" sz="3200" dirty="0"/>
              <a:t>";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(s);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451725" y="349408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7010400" y="4724400"/>
            <a:ext cx="1371600" cy="1066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"uil"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7620000" y="39624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8686800" y="4724400"/>
            <a:ext cx="1676400" cy="1066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 dirty="0"/>
              <a:t>"</a:t>
            </a:r>
            <a:r>
              <a:rPr lang="en-US" sz="3200" dirty="0" err="1"/>
              <a:t>aplus</a:t>
            </a:r>
            <a:r>
              <a:rPr lang="en-US" sz="3200" dirty="0"/>
              <a:t>"</a:t>
            </a: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7848600" y="3886200"/>
            <a:ext cx="1676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7391400" y="39624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References</a:t>
            </a:r>
          </a:p>
        </p:txBody>
      </p:sp>
    </p:spTree>
    <p:extLst>
      <p:ext uri="{BB962C8B-B14F-4D97-AF65-F5344CB8AC3E}">
        <p14:creationId xmlns:p14="http://schemas.microsoft.com/office/powerpoint/2010/main" val="35537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animBg="1"/>
      <p:bldP spid="112648" grpId="0" animBg="1"/>
      <p:bldP spid="1126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5363" name="Text Box 1026"/>
          <p:cNvSpPr txBox="1">
            <a:spLocks noChangeArrowheads="1"/>
          </p:cNvSpPr>
          <p:nvPr/>
        </p:nvSpPr>
        <p:spPr bwMode="auto">
          <a:xfrm>
            <a:off x="1981200" y="2743200"/>
            <a:ext cx="8125942" cy="17543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Arial" charset="0"/>
              </a:rPr>
              <a:t>String s = "apluscompsci";</a:t>
            </a:r>
          </a:p>
          <a:p>
            <a:r>
              <a:rPr lang="en-US" sz="3600" dirty="0">
                <a:latin typeface="Arial" charset="0"/>
              </a:rPr>
              <a:t>String </a:t>
            </a:r>
            <a:r>
              <a:rPr lang="en-US" sz="3600" dirty="0">
                <a:solidFill>
                  <a:srgbClr val="FF0000"/>
                </a:solidFill>
                <a:latin typeface="Arial" charset="0"/>
              </a:rPr>
              <a:t>champ</a:t>
            </a:r>
            <a:r>
              <a:rPr lang="en-US" sz="3600" dirty="0">
                <a:latin typeface="Arial" charset="0"/>
              </a:rPr>
              <a:t> = </a:t>
            </a:r>
            <a:r>
              <a:rPr lang="en-US" sz="3600" dirty="0">
                <a:solidFill>
                  <a:schemeClr val="accent2"/>
                </a:solidFill>
                <a:latin typeface="Arial" charset="0"/>
              </a:rPr>
              <a:t>new String</a:t>
            </a:r>
            <a:r>
              <a:rPr lang="en-US" sz="3600" dirty="0">
                <a:latin typeface="Arial" charset="0"/>
              </a:rPr>
              <a:t>("</a:t>
            </a:r>
            <a:r>
              <a:rPr lang="en-US" sz="3600" dirty="0" err="1">
                <a:latin typeface="Arial" charset="0"/>
              </a:rPr>
              <a:t>aplus</a:t>
            </a:r>
            <a:r>
              <a:rPr lang="en-US" sz="3600" dirty="0">
                <a:latin typeface="Arial" charset="0"/>
              </a:rPr>
              <a:t>");</a:t>
            </a:r>
          </a:p>
          <a:p>
            <a:endParaRPr lang="en-US" sz="3600" dirty="0">
              <a:latin typeface="Arial" charset="0"/>
            </a:endParaRPr>
          </a:p>
        </p:txBody>
      </p:sp>
      <p:sp>
        <p:nvSpPr>
          <p:cNvPr id="15365" name="Line 1028"/>
          <p:cNvSpPr>
            <a:spLocks noChangeShapeType="1"/>
          </p:cNvSpPr>
          <p:nvPr/>
        </p:nvSpPr>
        <p:spPr bwMode="auto">
          <a:xfrm flipV="1">
            <a:off x="3581400" y="38862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Text Box 1029"/>
          <p:cNvSpPr txBox="1">
            <a:spLocks noChangeArrowheads="1"/>
          </p:cNvSpPr>
          <p:nvPr/>
        </p:nvSpPr>
        <p:spPr bwMode="auto">
          <a:xfrm>
            <a:off x="2590800" y="4648201"/>
            <a:ext cx="17475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FF3300"/>
                </a:solidFill>
              </a:rPr>
              <a:t>reference 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</a:rPr>
              <a:t>variable</a:t>
            </a:r>
          </a:p>
        </p:txBody>
      </p:sp>
      <p:sp>
        <p:nvSpPr>
          <p:cNvPr id="15367" name="Line 1030"/>
          <p:cNvSpPr>
            <a:spLocks noChangeShapeType="1"/>
          </p:cNvSpPr>
          <p:nvPr/>
        </p:nvSpPr>
        <p:spPr bwMode="auto">
          <a:xfrm flipH="1" flipV="1">
            <a:off x="6400800" y="3886200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Text Box 1031"/>
          <p:cNvSpPr txBox="1">
            <a:spLocks noChangeArrowheads="1"/>
          </p:cNvSpPr>
          <p:nvPr/>
        </p:nvSpPr>
        <p:spPr bwMode="auto">
          <a:xfrm>
            <a:off x="5638801" y="4724401"/>
            <a:ext cx="2157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00FF"/>
                </a:solidFill>
              </a:rPr>
              <a:t>object </a:t>
            </a:r>
          </a:p>
          <a:p>
            <a:pPr eaLnBrk="1" hangingPunct="1"/>
            <a:r>
              <a:rPr lang="en-US" sz="2400">
                <a:solidFill>
                  <a:srgbClr val="0000FF"/>
                </a:solidFill>
              </a:rPr>
              <a:t>instantiation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286000" y="1905001"/>
            <a:ext cx="7866256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A String reference variable can be</a:t>
            </a:r>
            <a:br>
              <a:rPr lang="en-US" sz="3200" dirty="0"/>
            </a:br>
            <a:r>
              <a:rPr lang="en-US" sz="3200" dirty="0"/>
              <a:t>changed, but the String object the </a:t>
            </a:r>
          </a:p>
          <a:p>
            <a:r>
              <a:rPr lang="en-US" sz="3200" dirty="0"/>
              <a:t>variable refers to cannot be changed.</a:t>
            </a:r>
          </a:p>
          <a:p>
            <a:endParaRPr lang="en-US" sz="3200" dirty="0"/>
          </a:p>
          <a:p>
            <a:r>
              <a:rPr lang="en-US" sz="3200" dirty="0"/>
              <a:t>String s = "</a:t>
            </a:r>
            <a:r>
              <a:rPr lang="en-US" sz="3200" dirty="0" err="1"/>
              <a:t>uil</a:t>
            </a:r>
            <a:r>
              <a:rPr lang="en-US" sz="3200" dirty="0"/>
              <a:t>";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(s);</a:t>
            </a:r>
          </a:p>
          <a:p>
            <a:r>
              <a:rPr lang="en-US" sz="3200" dirty="0"/>
              <a:t>s = null;</a:t>
            </a:r>
          </a:p>
          <a:p>
            <a:r>
              <a:rPr lang="en-US" sz="3200" dirty="0" err="1"/>
              <a:t>out.println</a:t>
            </a:r>
            <a:r>
              <a:rPr lang="en-US" sz="3200" dirty="0"/>
              <a:t>(s);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451725" y="349408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7010400" y="4724400"/>
            <a:ext cx="1371600" cy="1066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"uil"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7620000" y="39624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7848600" y="3886200"/>
            <a:ext cx="1311556" cy="6766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7391400" y="39624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60156" y="4708505"/>
            <a:ext cx="729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681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animBg="1"/>
      <p:bldP spid="1126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019403" y="1563056"/>
            <a:ext cx="8153194" cy="51090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/>
              <a:t>A String reference variable can be changed, </a:t>
            </a:r>
            <a:br>
              <a:rPr lang="en-US" sz="2800" dirty="0"/>
            </a:br>
            <a:r>
              <a:rPr lang="en-US" sz="2800" dirty="0"/>
              <a:t>but the String object the variable refers </a:t>
            </a:r>
            <a:br>
              <a:rPr lang="en-US" sz="2800" dirty="0"/>
            </a:br>
            <a:r>
              <a:rPr lang="en-US" sz="2800" dirty="0"/>
              <a:t>to cannot be changed.</a:t>
            </a:r>
          </a:p>
          <a:p>
            <a:endParaRPr lang="en-US" sz="4800" dirty="0"/>
          </a:p>
          <a:p>
            <a:r>
              <a:rPr lang="en-US" sz="2800" dirty="0"/>
              <a:t>String s = "</a:t>
            </a:r>
            <a:r>
              <a:rPr lang="en-US" sz="2800" dirty="0" err="1"/>
              <a:t>compsci</a:t>
            </a:r>
            <a:r>
              <a:rPr lang="en-US" sz="2800" dirty="0"/>
              <a:t> ";</a:t>
            </a:r>
          </a:p>
          <a:p>
            <a:r>
              <a:rPr lang="en-US" sz="2800" dirty="0" err="1"/>
              <a:t>out.println</a:t>
            </a:r>
            <a:r>
              <a:rPr lang="en-US" sz="2800" dirty="0"/>
              <a:t>(s);</a:t>
            </a:r>
          </a:p>
          <a:p>
            <a:r>
              <a:rPr lang="en-US" sz="2800" dirty="0" err="1"/>
              <a:t>s.toUpperCase</a:t>
            </a:r>
            <a:r>
              <a:rPr lang="en-US" sz="2800" dirty="0"/>
              <a:t>();   	</a:t>
            </a:r>
          </a:p>
          <a:p>
            <a:r>
              <a:rPr lang="en-US" sz="2800" dirty="0" err="1"/>
              <a:t>out.println</a:t>
            </a:r>
            <a:r>
              <a:rPr lang="en-US" sz="2800" dirty="0"/>
              <a:t>(s);</a:t>
            </a:r>
          </a:p>
          <a:p>
            <a:r>
              <a:rPr lang="en-US" sz="2800" dirty="0"/>
              <a:t>s=</a:t>
            </a:r>
            <a:r>
              <a:rPr lang="en-US" sz="2800" dirty="0" err="1"/>
              <a:t>s.toUpperCase</a:t>
            </a:r>
            <a:r>
              <a:rPr lang="en-US" sz="2800" dirty="0"/>
              <a:t>();   	</a:t>
            </a:r>
          </a:p>
          <a:p>
            <a:r>
              <a:rPr lang="en-US" sz="2800" dirty="0" err="1"/>
              <a:t>out.println</a:t>
            </a:r>
            <a:r>
              <a:rPr lang="en-US" sz="2800" dirty="0"/>
              <a:t>(s); </a:t>
            </a:r>
            <a:r>
              <a:rPr lang="en-US" sz="4800" dirty="0"/>
              <a:t>		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924800" y="4038601"/>
            <a:ext cx="19050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/>
              <a:t>compsci</a:t>
            </a:r>
            <a:br>
              <a:rPr lang="en-US"/>
            </a:br>
            <a:r>
              <a:rPr lang="en-US"/>
              <a:t>compsci</a:t>
            </a:r>
            <a:br>
              <a:rPr lang="en-US"/>
            </a:br>
            <a:r>
              <a:rPr lang="en-US"/>
              <a:t>COMPSCI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References</a:t>
            </a:r>
          </a:p>
        </p:txBody>
      </p:sp>
    </p:spTree>
    <p:extLst>
      <p:ext uri="{BB962C8B-B14F-4D97-AF65-F5344CB8AC3E}">
        <p14:creationId xmlns:p14="http://schemas.microsoft.com/office/powerpoint/2010/main" val="222940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>
              <a:latin typeface="Times New Roman" pitchFamily="18" charset="0"/>
            </a:endParaRPr>
          </a:p>
          <a:p>
            <a:endParaRPr lang="en-US"/>
          </a:p>
          <a:p>
            <a:endParaRPr lang="en-US" b="1"/>
          </a:p>
          <a:p>
            <a:r>
              <a:rPr lang="en-US" b="1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2438400" y="1905001"/>
            <a:ext cx="741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String x = new String("Chuck");</a:t>
            </a:r>
          </a:p>
          <a:p>
            <a:r>
              <a:rPr lang="en-US" sz="2800"/>
              <a:t>String y = x;</a:t>
            </a:r>
            <a:br>
              <a:rPr lang="en-US" sz="2800"/>
            </a:br>
            <a:endParaRPr lang="en-US" sz="2800"/>
          </a:p>
          <a:p>
            <a:r>
              <a:rPr lang="en-US" sz="2800"/>
              <a:t>x and y store the same memory address.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343400" y="49530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362200" y="4038601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8839200" y="4038601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3352800" y="4876800"/>
            <a:ext cx="762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 flipH="1">
            <a:off x="7772400" y="48006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2895600" y="4419601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2286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0x2B3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8763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0x2B3</a:t>
            </a:r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54864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7777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>
              <a:latin typeface="Times New Roman" pitchFamily="18" charset="0"/>
            </a:endParaRPr>
          </a:p>
          <a:p>
            <a:endParaRPr lang="en-US"/>
          </a:p>
          <a:p>
            <a:endParaRPr lang="en-US" b="1"/>
          </a:p>
          <a:p>
            <a:r>
              <a:rPr lang="en-US" b="1"/>
              <a:t>© A+ Computer Science  -  www.apluscompsci.com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438400" y="1905001"/>
            <a:ext cx="741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String x = "Chuck";</a:t>
            </a:r>
          </a:p>
          <a:p>
            <a:r>
              <a:rPr lang="en-US" sz="2800"/>
              <a:t>String y = "Chuck";</a:t>
            </a:r>
            <a:br>
              <a:rPr lang="en-US" sz="2800"/>
            </a:br>
            <a:endParaRPr lang="en-US" sz="2800"/>
          </a:p>
          <a:p>
            <a:r>
              <a:rPr lang="en-US" sz="2800"/>
              <a:t>x and y store the same memory address.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267200" y="49530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2362200" y="4038601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8915400" y="3962401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3352800" y="4876800"/>
            <a:ext cx="762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7772400" y="48006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2895600" y="4419601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286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54102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87630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48663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>
              <a:latin typeface="Times New Roman" pitchFamily="18" charset="0"/>
            </a:endParaRPr>
          </a:p>
          <a:p>
            <a:endParaRPr lang="en-US"/>
          </a:p>
          <a:p>
            <a:endParaRPr lang="en-US" b="1"/>
          </a:p>
          <a:p>
            <a:r>
              <a:rPr lang="en-US" b="1"/>
              <a:t>© A+ Computer Science  -  www.apluscompsci.com</a:t>
            </a: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6553200" y="50292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2743200" y="46482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H="1">
            <a:off x="8686800" y="4572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2743200" y="52578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  <a:endParaRPr lang="en-US" sz="3600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2438400" y="1905001"/>
            <a:ext cx="77295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String x = new String("Chuck");</a:t>
            </a:r>
          </a:p>
          <a:p>
            <a:r>
              <a:rPr lang="en-US" sz="2800"/>
              <a:t>String y = new String("Chuck");</a:t>
            </a:r>
            <a:br>
              <a:rPr lang="en-US" sz="2800"/>
            </a:br>
            <a:endParaRPr lang="en-US" sz="2800"/>
          </a:p>
          <a:p>
            <a:r>
              <a:rPr lang="en-US" sz="2800"/>
              <a:t>x and y store different memory addresses.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2057400" y="4038601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9067800" y="3886201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1905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4191000" y="4953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45069" name="Text Box 12"/>
          <p:cNvSpPr txBox="1">
            <a:spLocks noChangeArrowheads="1"/>
          </p:cNvSpPr>
          <p:nvPr/>
        </p:nvSpPr>
        <p:spPr bwMode="auto">
          <a:xfrm>
            <a:off x="8991600" y="44958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0x2FE</a:t>
            </a: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7467600" y="47244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0x2FE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40548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>
              <a:latin typeface="Times New Roman" pitchFamily="18" charset="0"/>
            </a:endParaRPr>
          </a:p>
          <a:p>
            <a:endParaRPr lang="en-US"/>
          </a:p>
          <a:p>
            <a:endParaRPr lang="en-US" b="1"/>
          </a:p>
          <a:p>
            <a:r>
              <a:rPr lang="en-US" b="1"/>
              <a:t>© A+ Computer Science  -  www.apluscompsci.com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438401" y="1905000"/>
            <a:ext cx="3660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String x = "Chuck";</a:t>
            </a:r>
          </a:p>
          <a:p>
            <a:r>
              <a:rPr lang="en-US" sz="2800"/>
              <a:t>String y = "Chuck";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267200" y="49530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362200" y="4038601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915400" y="3962401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3352800" y="4876800"/>
            <a:ext cx="762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H="1">
            <a:off x="7772400" y="48006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2895600" y="4419601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2286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54102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87630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2438400" y="2819401"/>
            <a:ext cx="1697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 = null;</a:t>
            </a: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23622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null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439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 animBg="1"/>
      <p:bldP spid="193546" grpId="0"/>
      <p:bldP spid="193549" grpId="0"/>
      <p:bldP spid="1935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touppercase.java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440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667001"/>
            <a:ext cx="9144000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string_references.java</a:t>
            </a:r>
            <a:endParaRPr lang="en-US" sz="54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344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81200" y="1524001"/>
            <a:ext cx="8305800" cy="2632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300" dirty="0"/>
              <a:t>String one = "apluscomp";</a:t>
            </a:r>
          </a:p>
          <a:p>
            <a:pPr eaLnBrk="1" hangingPunct="1"/>
            <a:r>
              <a:rPr lang="en-US" sz="3300" dirty="0"/>
              <a:t>String two = "-sci";</a:t>
            </a:r>
            <a:br>
              <a:rPr lang="en-US" sz="3300" dirty="0"/>
            </a:br>
            <a:r>
              <a:rPr lang="en-US" sz="3300" dirty="0"/>
              <a:t>String s = one.substring(0,4) + two;</a:t>
            </a:r>
          </a:p>
          <a:p>
            <a:pPr eaLnBrk="1" hangingPunct="1"/>
            <a:r>
              <a:rPr lang="en-US" sz="3300" dirty="0"/>
              <a:t>out.println( s );</a:t>
            </a:r>
          </a:p>
          <a:p>
            <a:pPr eaLnBrk="1" hangingPunct="1"/>
            <a:r>
              <a:rPr lang="en-US" sz="3300" dirty="0"/>
              <a:t>out.println( s.length() );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7848600" y="3200400"/>
            <a:ext cx="2057400" cy="156966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3200" dirty="0"/>
              <a:t>aplu-sci</a:t>
            </a:r>
            <a:br>
              <a:rPr lang="en-US" sz="3200" dirty="0"/>
            </a:br>
            <a:r>
              <a:rPr lang="en-US" sz="3200" dirty="0"/>
              <a:t>8</a:t>
            </a:r>
          </a:p>
        </p:txBody>
      </p:sp>
      <p:sp>
        <p:nvSpPr>
          <p:cNvPr id="33798" name="Text Box 27"/>
          <p:cNvSpPr txBox="1">
            <a:spLocks noChangeArrowheads="1"/>
          </p:cNvSpPr>
          <p:nvPr/>
        </p:nvSpPr>
        <p:spPr bwMode="auto">
          <a:xfrm>
            <a:off x="2209801" y="4873625"/>
            <a:ext cx="7419975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0000CC"/>
                </a:solidFill>
              </a:rPr>
              <a:t>Concatenate is the process of combining</a:t>
            </a:r>
          </a:p>
          <a:p>
            <a:pPr eaLnBrk="1" hangingPunct="1"/>
            <a:r>
              <a:rPr lang="en-US" sz="2800">
                <a:solidFill>
                  <a:srgbClr val="0000CC"/>
                </a:solidFill>
              </a:rPr>
              <a:t>strings together to make a new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4207468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81200" y="1524000"/>
            <a:ext cx="8305800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300" dirty="0"/>
              <a:t>String one = "</a:t>
            </a:r>
            <a:r>
              <a:rPr lang="en-US" sz="3300" dirty="0" err="1"/>
              <a:t>aplus</a:t>
            </a:r>
            <a:r>
              <a:rPr lang="en-US" sz="3300" dirty="0"/>
              <a:t>";</a:t>
            </a:r>
          </a:p>
          <a:p>
            <a:pPr eaLnBrk="1" hangingPunct="1"/>
            <a:r>
              <a:rPr lang="en-US" sz="3300" dirty="0"/>
              <a:t>one = one + 7;</a:t>
            </a:r>
            <a:br>
              <a:rPr lang="en-US" sz="3300" dirty="0"/>
            </a:br>
            <a:r>
              <a:rPr lang="en-US" sz="3300" dirty="0" err="1"/>
              <a:t>System.out.println</a:t>
            </a:r>
            <a:r>
              <a:rPr lang="en-US" sz="3300" dirty="0"/>
              <a:t>( one );</a:t>
            </a:r>
          </a:p>
          <a:p>
            <a:pPr eaLnBrk="1" hangingPunct="1"/>
            <a:r>
              <a:rPr lang="en-US" sz="3300" dirty="0" err="1"/>
              <a:t>out.println</a:t>
            </a:r>
            <a:r>
              <a:rPr lang="en-US" sz="3300" dirty="0"/>
              <a:t>(</a:t>
            </a:r>
            <a:r>
              <a:rPr lang="en-US" sz="3300" dirty="0" err="1"/>
              <a:t>one.length</a:t>
            </a:r>
            <a:r>
              <a:rPr lang="en-US" sz="3300" dirty="0"/>
              <a:t>());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7848600" y="3371245"/>
            <a:ext cx="2057400" cy="156966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3200" dirty="0"/>
              <a:t>aplus7</a:t>
            </a:r>
            <a:br>
              <a:rPr lang="en-US" sz="3200" dirty="0"/>
            </a:br>
            <a:r>
              <a:rPr lang="en-US" sz="3200" dirty="0"/>
              <a:t>6</a:t>
            </a:r>
          </a:p>
        </p:txBody>
      </p:sp>
      <p:sp>
        <p:nvSpPr>
          <p:cNvPr id="33798" name="Text Box 27"/>
          <p:cNvSpPr txBox="1">
            <a:spLocks noChangeArrowheads="1"/>
          </p:cNvSpPr>
          <p:nvPr/>
        </p:nvSpPr>
        <p:spPr bwMode="auto">
          <a:xfrm>
            <a:off x="2286001" y="5105400"/>
            <a:ext cx="7419975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0000CC"/>
                </a:solidFill>
              </a:rPr>
              <a:t>Concatenate is the process of combining</a:t>
            </a:r>
          </a:p>
          <a:p>
            <a:pPr eaLnBrk="1" hangingPunct="1"/>
            <a:r>
              <a:rPr lang="en-US" sz="2800">
                <a:solidFill>
                  <a:srgbClr val="0000CC"/>
                </a:solidFill>
              </a:rPr>
              <a:t>strings together to make a new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3373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524001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270047" y="2667000"/>
            <a:ext cx="370294" cy="8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800"/>
              <a:t>s</a:t>
            </a:r>
          </a:p>
          <a:p>
            <a:pPr algn="ctr"/>
            <a:endParaRPr lang="en-US" sz="2400">
              <a:latin typeface="Courier New" pitchFamily="49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024437" y="35814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3200" dirty="0"/>
              <a:t>"apluscompsci"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119437" y="1752600"/>
            <a:ext cx="5788444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sz="3200" dirty="0"/>
              <a:t> String s = "apluscompsci";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3729037" y="2971800"/>
            <a:ext cx="990600" cy="609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3059113" y="3048001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557838" y="3124201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2781300" y="4756746"/>
            <a:ext cx="6629400" cy="1076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rgbClr val="003366"/>
                </a:solidFill>
              </a:rPr>
              <a:t>A reference variable stores the</a:t>
            </a:r>
          </a:p>
          <a:p>
            <a:r>
              <a:rPr lang="en-US" sz="3200">
                <a:solidFill>
                  <a:srgbClr val="003366"/>
                </a:solidFill>
              </a:rPr>
              <a:t>memory address of an object.</a:t>
            </a:r>
            <a:r>
              <a:rPr lang="en-US" sz="24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81200" y="1524000"/>
            <a:ext cx="8305800" cy="26314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3300" dirty="0"/>
              <a:t>String one = "it";</a:t>
            </a:r>
          </a:p>
          <a:p>
            <a:pPr eaLnBrk="1" hangingPunct="1"/>
            <a:r>
              <a:rPr lang="en-US" sz="3300" dirty="0"/>
              <a:t>Double x = 99.5;</a:t>
            </a:r>
          </a:p>
          <a:p>
            <a:pPr eaLnBrk="1" hangingPunct="1"/>
            <a:r>
              <a:rPr lang="en-US" sz="3300" dirty="0"/>
              <a:t>one = one + x;</a:t>
            </a:r>
            <a:br>
              <a:rPr lang="en-US" sz="3300" dirty="0"/>
            </a:br>
            <a:r>
              <a:rPr lang="en-US" sz="3300" dirty="0" err="1"/>
              <a:t>System.out.println</a:t>
            </a:r>
            <a:r>
              <a:rPr lang="en-US" sz="3300" dirty="0"/>
              <a:t>( one );</a:t>
            </a:r>
          </a:p>
          <a:p>
            <a:pPr eaLnBrk="1" hangingPunct="1"/>
            <a:r>
              <a:rPr lang="en-US" sz="3300" dirty="0" err="1"/>
              <a:t>out.println</a:t>
            </a:r>
            <a:r>
              <a:rPr lang="en-US" sz="3300" dirty="0"/>
              <a:t>(</a:t>
            </a:r>
            <a:r>
              <a:rPr lang="en-US" sz="3300" dirty="0" err="1"/>
              <a:t>one.length</a:t>
            </a:r>
            <a:r>
              <a:rPr lang="en-US" sz="3300" dirty="0"/>
              <a:t>());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7848600" y="3371245"/>
            <a:ext cx="2057400" cy="156966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3200" dirty="0"/>
              <a:t>it99.5</a:t>
            </a:r>
            <a:br>
              <a:rPr lang="en-US" sz="3200" dirty="0"/>
            </a:br>
            <a:r>
              <a:rPr lang="en-US" sz="3200" dirty="0"/>
              <a:t>6</a:t>
            </a:r>
          </a:p>
        </p:txBody>
      </p:sp>
      <p:sp>
        <p:nvSpPr>
          <p:cNvPr id="33798" name="Text Box 27"/>
          <p:cNvSpPr txBox="1">
            <a:spLocks noChangeArrowheads="1"/>
          </p:cNvSpPr>
          <p:nvPr/>
        </p:nvSpPr>
        <p:spPr bwMode="auto">
          <a:xfrm>
            <a:off x="2286001" y="5105400"/>
            <a:ext cx="7419975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0000CC"/>
                </a:solidFill>
              </a:rPr>
              <a:t>Concatenate is the process of combining</a:t>
            </a:r>
          </a:p>
          <a:p>
            <a:pPr eaLnBrk="1" hangingPunct="1"/>
            <a:r>
              <a:rPr lang="en-US" sz="2800">
                <a:solidFill>
                  <a:srgbClr val="0000CC"/>
                </a:solidFill>
              </a:rPr>
              <a:t>strings together to make a new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1056953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362200"/>
            <a:ext cx="91440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concatenate.java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98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648200" y="6237802"/>
            <a:ext cx="2895600" cy="457200"/>
          </a:xfrm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866105" y="2001351"/>
            <a:ext cx="88088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i = </a:t>
            </a:r>
          </a:p>
          <a:p>
            <a:r>
              <a:rPr lang="en-US" sz="3200" dirty="0"/>
              <a:t>i = </a:t>
            </a:r>
            <a:r>
              <a:rPr lang="en-US" sz="3200" dirty="0" err="1"/>
              <a:t>Integer.parseInt</a:t>
            </a:r>
            <a:r>
              <a:rPr lang="en-US" sz="3200" dirty="0"/>
              <a:t>("2343");</a:t>
            </a:r>
          </a:p>
          <a:p>
            <a:r>
              <a:rPr lang="en-US" sz="3200" dirty="0"/>
              <a:t>out.println( i );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double d = </a:t>
            </a:r>
            <a:r>
              <a:rPr lang="en-US" sz="3200" dirty="0" err="1"/>
              <a:t>Double.parseDouble</a:t>
            </a:r>
            <a:r>
              <a:rPr lang="en-US" sz="3200" dirty="0"/>
              <a:t>("23.78");</a:t>
            </a:r>
          </a:p>
          <a:p>
            <a:r>
              <a:rPr lang="en-US" sz="3200" dirty="0"/>
              <a:t>out.println( d );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8534400" y="2133600"/>
            <a:ext cx="1905000" cy="1815882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2343</a:t>
            </a:r>
            <a:br>
              <a:rPr lang="en-US" sz="3200" dirty="0"/>
            </a:br>
            <a:r>
              <a:rPr lang="en-US" sz="3200" dirty="0"/>
              <a:t>23.78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Parsing Strings</a:t>
            </a:r>
          </a:p>
        </p:txBody>
      </p:sp>
    </p:spTree>
    <p:extLst>
      <p:ext uri="{BB962C8B-B14F-4D97-AF65-F5344CB8AC3E}">
        <p14:creationId xmlns:p14="http://schemas.microsoft.com/office/powerpoint/2010/main" val="762141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057401"/>
            <a:ext cx="7924800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stringtonums.java</a:t>
            </a:r>
            <a:endParaRPr lang="en-US" sz="54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876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3798" name="Text Box 27"/>
          <p:cNvSpPr txBox="1">
            <a:spLocks noChangeArrowheads="1"/>
          </p:cNvSpPr>
          <p:nvPr/>
        </p:nvSpPr>
        <p:spPr bwMode="auto">
          <a:xfrm>
            <a:off x="2331989" y="1905000"/>
            <a:ext cx="6579045" cy="2677656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solidFill>
                  <a:srgbClr val="0000CC"/>
                </a:solidFill>
              </a:rPr>
              <a:t>An API is a collection of prewritten </a:t>
            </a:r>
          </a:p>
          <a:p>
            <a:pPr eaLnBrk="1" hangingPunct="1"/>
            <a:r>
              <a:rPr lang="en-US" sz="2800" dirty="0">
                <a:solidFill>
                  <a:srgbClr val="0000CC"/>
                </a:solidFill>
              </a:rPr>
              <a:t>classes and code that </a:t>
            </a:r>
            <a:br>
              <a:rPr lang="en-US" sz="2800" dirty="0">
                <a:solidFill>
                  <a:srgbClr val="0000CC"/>
                </a:solidFill>
              </a:rPr>
            </a:br>
            <a:r>
              <a:rPr lang="en-US" sz="2800" dirty="0">
                <a:solidFill>
                  <a:srgbClr val="0000CC"/>
                </a:solidFill>
              </a:rPr>
              <a:t>can be used to write programs.</a:t>
            </a:r>
          </a:p>
          <a:p>
            <a:pPr eaLnBrk="1" hangingPunct="1"/>
            <a:endParaRPr lang="en-US" sz="28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CC"/>
                </a:solidFill>
              </a:rPr>
              <a:t>The String class is part of the </a:t>
            </a:r>
          </a:p>
          <a:p>
            <a:pPr eaLnBrk="1" hangingPunct="1"/>
            <a:r>
              <a:rPr lang="en-US" sz="2800" dirty="0">
                <a:solidFill>
                  <a:srgbClr val="0000CC"/>
                </a:solidFill>
              </a:rPr>
              <a:t>java.lang package.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3728859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685801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1219201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b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strings</a:t>
            </a:r>
          </a:p>
          <a:p>
            <a:pPr algn="ctr"/>
            <a:endParaRPr lang="en-US" sz="8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28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909764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655810" y="2667000"/>
            <a:ext cx="370294" cy="8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800"/>
              <a:t>s</a:t>
            </a:r>
          </a:p>
          <a:p>
            <a:pPr algn="ctr"/>
            <a:endParaRPr lang="en-US" sz="2400">
              <a:latin typeface="Courier New" pitchFamily="49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410200" y="35814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3200" dirty="0"/>
              <a:t>"apluscompsci"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438401" y="1600200"/>
            <a:ext cx="6912149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sz="3200" dirty="0"/>
              <a:t>String s;</a:t>
            </a:r>
          </a:p>
          <a:p>
            <a:pPr eaLnBrk="1" hangingPunct="1"/>
            <a:r>
              <a:rPr lang="en-US" sz="3200" dirty="0"/>
              <a:t>s = new String("apluscompsci");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4114800" y="2971800"/>
            <a:ext cx="990600" cy="609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444876" y="3048001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943601" y="3124201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781300" y="4756746"/>
            <a:ext cx="6629400" cy="1076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>
                <a:solidFill>
                  <a:srgbClr val="003366"/>
                </a:solidFill>
              </a:rPr>
              <a:t>A reference variable stores the</a:t>
            </a:r>
          </a:p>
          <a:p>
            <a:r>
              <a:rPr lang="en-US" sz="3200">
                <a:solidFill>
                  <a:srgbClr val="003366"/>
                </a:solidFill>
              </a:rPr>
              <a:t>memory address of an object.</a:t>
            </a:r>
            <a:r>
              <a:rPr lang="en-US" sz="2400">
                <a:solidFill>
                  <a:srgbClr val="0033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2098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basics.java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590800" y="2008189"/>
            <a:ext cx="6991016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String objects are immutable.</a:t>
            </a:r>
          </a:p>
          <a:p>
            <a:endParaRPr lang="en-US" sz="3200" dirty="0"/>
          </a:p>
          <a:p>
            <a:r>
              <a:rPr lang="en-US" sz="3200" dirty="0"/>
              <a:t>The String class does not contain</a:t>
            </a:r>
          </a:p>
          <a:p>
            <a:r>
              <a:rPr lang="en-US" sz="3200" dirty="0"/>
              <a:t>any modifier / </a:t>
            </a:r>
            <a:r>
              <a:rPr lang="en-US" sz="3200" dirty="0" err="1"/>
              <a:t>mutator</a:t>
            </a:r>
            <a:r>
              <a:rPr lang="en-US" sz="3200" dirty="0"/>
              <a:t> methods.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3366"/>
                </a:solidFill>
              </a:rPr>
              <a:t>new String("</a:t>
            </a:r>
            <a:r>
              <a:rPr lang="en-US" sz="3200" dirty="0" err="1">
                <a:solidFill>
                  <a:srgbClr val="003366"/>
                </a:solidFill>
              </a:rPr>
              <a:t>uiltcea</a:t>
            </a:r>
            <a:r>
              <a:rPr lang="en-US" sz="3200" dirty="0">
                <a:solidFill>
                  <a:srgbClr val="003366"/>
                </a:solidFill>
              </a:rPr>
              <a:t>");</a:t>
            </a:r>
          </a:p>
          <a:p>
            <a:r>
              <a:rPr lang="en-US" sz="3200" dirty="0">
                <a:solidFill>
                  <a:srgbClr val="003366"/>
                </a:solidFill>
              </a:rPr>
              <a:t>"</a:t>
            </a:r>
            <a:r>
              <a:rPr lang="en-US" sz="3200" dirty="0" err="1">
                <a:solidFill>
                  <a:srgbClr val="003366"/>
                </a:solidFill>
              </a:rPr>
              <a:t>statechamps</a:t>
            </a:r>
            <a:r>
              <a:rPr lang="en-US" sz="3200" dirty="0">
                <a:solidFill>
                  <a:srgbClr val="003366"/>
                </a:solidFill>
              </a:rPr>
              <a:t>"</a:t>
            </a:r>
          </a:p>
          <a:p>
            <a:r>
              <a:rPr lang="en-US" sz="3200" dirty="0">
                <a:solidFill>
                  <a:srgbClr val="003366"/>
                </a:solidFill>
              </a:rPr>
              <a:t>"alligator"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Objects</a:t>
            </a:r>
          </a:p>
        </p:txBody>
      </p:sp>
    </p:spTree>
    <p:extLst>
      <p:ext uri="{BB962C8B-B14F-4D97-AF65-F5344CB8AC3E}">
        <p14:creationId xmlns:p14="http://schemas.microsoft.com/office/powerpoint/2010/main" val="139217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200401" y="1600201"/>
            <a:ext cx="6094413" cy="1933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Methods provide / grant </a:t>
            </a:r>
          </a:p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access to an object’s </a:t>
            </a:r>
          </a:p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data / properties.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581400" y="3733800"/>
            <a:ext cx="5715000" cy="2667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7467600" y="39624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length( )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7467600" y="44958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substring( )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467600" y="50292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dirty="0">
                <a:latin typeface="Arial" charset="0"/>
              </a:rPr>
              <a:t>indexOf( )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828800" y="4648201"/>
            <a:ext cx="1663700" cy="714375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333399"/>
                </a:solidFill>
                <a:latin typeface="Arial" charset="0"/>
              </a:rPr>
              <a:t>String</a:t>
            </a:r>
          </a:p>
        </p:txBody>
      </p:sp>
      <p:sp>
        <p:nvSpPr>
          <p:cNvPr id="19466" name="Text Box 14"/>
          <p:cNvSpPr txBox="1">
            <a:spLocks noChangeArrowheads="1"/>
          </p:cNvSpPr>
          <p:nvPr/>
        </p:nvSpPr>
        <p:spPr bwMode="auto">
          <a:xfrm>
            <a:off x="4038600" y="4191001"/>
            <a:ext cx="25146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instance </a:t>
            </a:r>
          </a:p>
          <a:p>
            <a:r>
              <a:rPr lang="en-US" sz="2800">
                <a:latin typeface="Arial" charset="0"/>
              </a:rPr>
              <a:t>variables /</a:t>
            </a:r>
          </a:p>
          <a:p>
            <a:r>
              <a:rPr lang="en-US" sz="2800">
                <a:latin typeface="Arial" charset="0"/>
              </a:rPr>
              <a:t>data /</a:t>
            </a:r>
          </a:p>
          <a:p>
            <a:r>
              <a:rPr lang="en-US" sz="2800">
                <a:latin typeface="Arial" charset="0"/>
              </a:rPr>
              <a:t>properties</a:t>
            </a:r>
          </a:p>
        </p:txBody>
      </p:sp>
      <p:sp>
        <p:nvSpPr>
          <p:cNvPr id="19467" name="Rectangle 15"/>
          <p:cNvSpPr>
            <a:spLocks noChangeArrowheads="1"/>
          </p:cNvSpPr>
          <p:nvPr/>
        </p:nvSpPr>
        <p:spPr bwMode="auto">
          <a:xfrm>
            <a:off x="7467600" y="5562600"/>
            <a:ext cx="25146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toString( 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String Methods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graphicFrame>
        <p:nvGraphicFramePr>
          <p:cNvPr id="17930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69023"/>
              </p:ext>
            </p:extLst>
          </p:nvPr>
        </p:nvGraphicFramePr>
        <p:xfrm>
          <a:off x="2057400" y="838200"/>
          <a:ext cx="8077200" cy="450246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charAt(x)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char at spot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length()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chars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substring(x,y)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section of the string from x to y not including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substring(x)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section of the string from x to length-1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Box 144"/>
          <p:cNvSpPr txBox="1">
            <a:spLocks noChangeArrowheads="1"/>
          </p:cNvSpPr>
          <p:nvPr/>
        </p:nvSpPr>
        <p:spPr bwMode="auto">
          <a:xfrm>
            <a:off x="3429000" y="5509578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  part of java.lang 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1776</TotalTime>
  <Words>3435</Words>
  <Application>Microsoft Office PowerPoint</Application>
  <PresentationFormat>Widescreen</PresentationFormat>
  <Paragraphs>664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Eraser</vt:lpstr>
      <vt:lpstr>Arial</vt:lpstr>
      <vt:lpstr>Courier New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subject>Strings</dc:subject>
  <dc:creator>A+ Computer Science</dc:creator>
  <cp:keywords>www.apluscompsci.com</cp:keywords>
  <dc:description>Strings_x000d_
©A+ Computer Science_x000d_
www.apluscompsci.com</dc:description>
  <cp:lastModifiedBy>Carlos Delgado Mata</cp:lastModifiedBy>
  <cp:revision>443</cp:revision>
  <cp:lastPrinted>2000-02-14T17:34:51Z</cp:lastPrinted>
  <dcterms:created xsi:type="dcterms:W3CDTF">1995-06-17T23:31:02Z</dcterms:created>
  <dcterms:modified xsi:type="dcterms:W3CDTF">2020-09-28T04:22:32Z</dcterms:modified>
  <cp:category>www.apluscompsci.com</cp:category>
</cp:coreProperties>
</file>