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93" r:id="rId5"/>
    <p:sldId id="270" r:id="rId6"/>
    <p:sldId id="384" r:id="rId7"/>
    <p:sldId id="358" r:id="rId8"/>
    <p:sldId id="359" r:id="rId9"/>
    <p:sldId id="362" r:id="rId10"/>
    <p:sldId id="340" r:id="rId11"/>
    <p:sldId id="361" r:id="rId12"/>
    <p:sldId id="341" r:id="rId13"/>
    <p:sldId id="363" r:id="rId14"/>
    <p:sldId id="342" r:id="rId15"/>
    <p:sldId id="354" r:id="rId16"/>
    <p:sldId id="355" r:id="rId17"/>
    <p:sldId id="356" r:id="rId18"/>
    <p:sldId id="357" r:id="rId19"/>
    <p:sldId id="364" r:id="rId20"/>
    <p:sldId id="324" r:id="rId21"/>
    <p:sldId id="365" r:id="rId22"/>
    <p:sldId id="326" r:id="rId23"/>
    <p:sldId id="360" r:id="rId24"/>
    <p:sldId id="366" r:id="rId25"/>
    <p:sldId id="325" r:id="rId26"/>
    <p:sldId id="367" r:id="rId27"/>
    <p:sldId id="287" r:id="rId28"/>
    <p:sldId id="377" r:id="rId29"/>
    <p:sldId id="376" r:id="rId30"/>
    <p:sldId id="379" r:id="rId31"/>
    <p:sldId id="380" r:id="rId32"/>
    <p:sldId id="370" r:id="rId33"/>
    <p:sldId id="327" r:id="rId34"/>
    <p:sldId id="382" r:id="rId35"/>
    <p:sldId id="368" r:id="rId36"/>
    <p:sldId id="374" r:id="rId37"/>
    <p:sldId id="372" r:id="rId38"/>
    <p:sldId id="381" r:id="rId39"/>
    <p:sldId id="375" r:id="rId40"/>
    <p:sldId id="383" r:id="rId41"/>
    <p:sldId id="373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F238D-BEB5-4096-81FF-D36D84FD68B6}" v="6" dt="2021-09-22T07:39:13.836"/>
    <p1510:client id="{48CBFE9B-024F-4A2C-8C58-BEBA81913DF7}" v="1" dt="2023-09-25T22:06:25.262"/>
    <p1510:client id="{612D6CC3-9E12-4ACE-AD35-3828C0175BFE}" v="1" dt="2021-09-23T18:46:28.348"/>
    <p1510:client id="{8DB2F200-32F4-459D-9268-D9E4B22067C6}" v="17" dt="2023-09-25T22:09:43.627"/>
    <p1510:client id="{B1981F47-0ACC-4E7B-A34D-A32C00813AAE}" v="8" dt="2022-02-11T18:31:28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Rosario Galeana Chavez" userId="S::mgaleanac@ipn.mx::85a276d1-9f59-48c3-a4df-e335dfafee9a" providerId="AD" clId="Web-{48CBFE9B-024F-4A2C-8C58-BEBA81913DF7}"/>
    <pc:docChg chg="addSld">
      <pc:chgData name="Maria Del Rosario Galeana Chavez" userId="S::mgaleanac@ipn.mx::85a276d1-9f59-48c3-a4df-e335dfafee9a" providerId="AD" clId="Web-{48CBFE9B-024F-4A2C-8C58-BEBA81913DF7}" dt="2023-09-25T22:06:25.262" v="0"/>
      <pc:docMkLst>
        <pc:docMk/>
      </pc:docMkLst>
      <pc:sldChg chg="add replId">
        <pc:chgData name="Maria Del Rosario Galeana Chavez" userId="S::mgaleanac@ipn.mx::85a276d1-9f59-48c3-a4df-e335dfafee9a" providerId="AD" clId="Web-{48CBFE9B-024F-4A2C-8C58-BEBA81913DF7}" dt="2023-09-25T22:06:25.262" v="0"/>
        <pc:sldMkLst>
          <pc:docMk/>
          <pc:sldMk cId="2863073107" sldId="384"/>
        </pc:sldMkLst>
      </pc:sldChg>
    </pc:docChg>
  </pc:docChgLst>
  <pc:docChgLst>
    <pc:chgData name="Maria Del Rosario Galeana Chavez" userId="S::mgaleanac@ipn.mx::85a276d1-9f59-48c3-a4df-e335dfafee9a" providerId="AD" clId="Web-{8DB2F200-32F4-459D-9268-D9E4B22067C6}"/>
    <pc:docChg chg="modSld">
      <pc:chgData name="Maria Del Rosario Galeana Chavez" userId="S::mgaleanac@ipn.mx::85a276d1-9f59-48c3-a4df-e335dfafee9a" providerId="AD" clId="Web-{8DB2F200-32F4-459D-9268-D9E4B22067C6}" dt="2023-09-25T22:09:43.627" v="18" actId="14100"/>
      <pc:docMkLst>
        <pc:docMk/>
      </pc:docMkLst>
      <pc:sldChg chg="addSp delSp modSp mod setBg addAnim delAnim setClrOvrMap">
        <pc:chgData name="Maria Del Rosario Galeana Chavez" userId="S::mgaleanac@ipn.mx::85a276d1-9f59-48c3-a4df-e335dfafee9a" providerId="AD" clId="Web-{8DB2F200-32F4-459D-9268-D9E4B22067C6}" dt="2023-09-25T22:09:43.627" v="18" actId="14100"/>
        <pc:sldMkLst>
          <pc:docMk/>
          <pc:sldMk cId="2497927479" sldId="270"/>
        </pc:sldMkLst>
        <pc:spChg chg="del mod ord">
          <ac:chgData name="Maria Del Rosario Galeana Chavez" userId="S::mgaleanac@ipn.mx::85a276d1-9f59-48c3-a4df-e335dfafee9a" providerId="AD" clId="Web-{8DB2F200-32F4-459D-9268-D9E4B22067C6}" dt="2023-09-25T22:09:31.517" v="15"/>
          <ac:spMkLst>
            <pc:docMk/>
            <pc:sldMk cId="2497927479" sldId="270"/>
            <ac:spMk id="2" creationId="{00000000-0000-0000-0000-000000000000}"/>
          </ac:spMkLst>
        </pc:spChg>
        <pc:spChg chg="del mod">
          <ac:chgData name="Maria Del Rosario Galeana Chavez" userId="S::mgaleanac@ipn.mx::85a276d1-9f59-48c3-a4df-e335dfafee9a" providerId="AD" clId="Web-{8DB2F200-32F4-459D-9268-D9E4B22067C6}" dt="2023-09-25T22:08:48.953" v="2"/>
          <ac:spMkLst>
            <pc:docMk/>
            <pc:sldMk cId="2497927479" sldId="270"/>
            <ac:spMk id="3" creationId="{00000000-0000-0000-0000-000000000000}"/>
          </ac:spMkLst>
        </pc:spChg>
        <pc:spChg chg="del">
          <ac:chgData name="Maria Del Rosario Galeana Chavez" userId="S::mgaleanac@ipn.mx::85a276d1-9f59-48c3-a4df-e335dfafee9a" providerId="AD" clId="Web-{8DB2F200-32F4-459D-9268-D9E4B22067C6}" dt="2023-09-25T22:09:04.891" v="7"/>
          <ac:spMkLst>
            <pc:docMk/>
            <pc:sldMk cId="2497927479" sldId="270"/>
            <ac:spMk id="4" creationId="{45AED39D-9CE8-4DE8-AA69-89A2B8C06CFF}"/>
          </ac:spMkLst>
        </pc:spChg>
        <pc:spChg chg="del">
          <ac:chgData name="Maria Del Rosario Galeana Chavez" userId="S::mgaleanac@ipn.mx::85a276d1-9f59-48c3-a4df-e335dfafee9a" providerId="AD" clId="Web-{8DB2F200-32F4-459D-9268-D9E4B22067C6}" dt="2023-09-25T22:08:57.313" v="4"/>
          <ac:spMkLst>
            <pc:docMk/>
            <pc:sldMk cId="2497927479" sldId="270"/>
            <ac:spMk id="5" creationId="{EB287868-FFEC-4CDF-B84B-04E2FB54B67F}"/>
          </ac:spMkLst>
        </pc:spChg>
        <pc:spChg chg="del topLvl">
          <ac:chgData name="Maria Del Rosario Galeana Chavez" userId="S::mgaleanac@ipn.mx::85a276d1-9f59-48c3-a4df-e335dfafee9a" providerId="AD" clId="Web-{8DB2F200-32F4-459D-9268-D9E4B22067C6}" dt="2023-09-25T22:09:00.266" v="5"/>
          <ac:spMkLst>
            <pc:docMk/>
            <pc:sldMk cId="2497927479" sldId="270"/>
            <ac:spMk id="6" creationId="{A839064D-D285-4968-8F30-BBA915B0D5B3}"/>
          </ac:spMkLst>
        </pc:spChg>
        <pc:spChg chg="del topLvl">
          <ac:chgData name="Maria Del Rosario Galeana Chavez" userId="S::mgaleanac@ipn.mx::85a276d1-9f59-48c3-a4df-e335dfafee9a" providerId="AD" clId="Web-{8DB2F200-32F4-459D-9268-D9E4B22067C6}" dt="2023-09-25T22:09:04.891" v="6"/>
          <ac:spMkLst>
            <pc:docMk/>
            <pc:sldMk cId="2497927479" sldId="270"/>
            <ac:spMk id="7" creationId="{0337D817-B4E2-4430-92DB-0BC4912DBF60}"/>
          </ac:spMkLst>
        </pc:spChg>
        <pc:spChg chg="add del mod">
          <ac:chgData name="Maria Del Rosario Galeana Chavez" userId="S::mgaleanac@ipn.mx::85a276d1-9f59-48c3-a4df-e335dfafee9a" providerId="AD" clId="Web-{8DB2F200-32F4-459D-9268-D9E4B22067C6}" dt="2023-09-25T22:08:51.500" v="3"/>
          <ac:spMkLst>
            <pc:docMk/>
            <pc:sldMk cId="2497927479" sldId="270"/>
            <ac:spMk id="10" creationId="{00C86B78-BA2C-8D37-E6C4-C5B2E968DA14}"/>
          </ac:spMkLst>
        </pc:spChg>
        <pc:spChg chg="add del mod">
          <ac:chgData name="Maria Del Rosario Galeana Chavez" userId="S::mgaleanac@ipn.mx::85a276d1-9f59-48c3-a4df-e335dfafee9a" providerId="AD" clId="Web-{8DB2F200-32F4-459D-9268-D9E4B22067C6}" dt="2023-09-25T22:09:34.267" v="16"/>
          <ac:spMkLst>
            <pc:docMk/>
            <pc:sldMk cId="2497927479" sldId="270"/>
            <ac:spMk id="13" creationId="{AF6B27DE-706F-385A-24A7-4C1E5C139DAA}"/>
          </ac:spMkLst>
        </pc:spChg>
        <pc:spChg chg="add del">
          <ac:chgData name="Maria Del Rosario Galeana Chavez" userId="S::mgaleanac@ipn.mx::85a276d1-9f59-48c3-a4df-e335dfafee9a" providerId="AD" clId="Web-{8DB2F200-32F4-459D-9268-D9E4B22067C6}" dt="2023-09-25T22:09:20.939" v="12"/>
          <ac:spMkLst>
            <pc:docMk/>
            <pc:sldMk cId="2497927479" sldId="270"/>
            <ac:spMk id="16" creationId="{71B2258F-86CA-4D4D-8270-BC05FCDEBFB3}"/>
          </ac:spMkLst>
        </pc:spChg>
        <pc:spChg chg="add del">
          <ac:chgData name="Maria Del Rosario Galeana Chavez" userId="S::mgaleanac@ipn.mx::85a276d1-9f59-48c3-a4df-e335dfafee9a" providerId="AD" clId="Web-{8DB2F200-32F4-459D-9268-D9E4B22067C6}" dt="2023-09-25T22:09:25.970" v="14"/>
          <ac:spMkLst>
            <pc:docMk/>
            <pc:sldMk cId="2497927479" sldId="270"/>
            <ac:spMk id="18" creationId="{3FCFB1DE-0B7E-48CC-BA90-B2AB0889F9D6}"/>
          </ac:spMkLst>
        </pc:spChg>
        <pc:spChg chg="add del">
          <ac:chgData name="Maria Del Rosario Galeana Chavez" userId="S::mgaleanac@ipn.mx::85a276d1-9f59-48c3-a4df-e335dfafee9a" providerId="AD" clId="Web-{8DB2F200-32F4-459D-9268-D9E4B22067C6}" dt="2023-09-25T22:09:25.970" v="14"/>
          <ac:spMkLst>
            <pc:docMk/>
            <pc:sldMk cId="2497927479" sldId="270"/>
            <ac:spMk id="19" creationId="{665DBBEF-238B-476B-96AB-8AAC3224ECEA}"/>
          </ac:spMkLst>
        </pc:spChg>
        <pc:grpChg chg="del">
          <ac:chgData name="Maria Del Rosario Galeana Chavez" userId="S::mgaleanac@ipn.mx::85a276d1-9f59-48c3-a4df-e335dfafee9a" providerId="AD" clId="Web-{8DB2F200-32F4-459D-9268-D9E4B22067C6}" dt="2023-09-25T22:09:00.266" v="5"/>
          <ac:grpSpMkLst>
            <pc:docMk/>
            <pc:sldMk cId="2497927479" sldId="270"/>
            <ac:grpSpMk id="8" creationId="{67D7C7C4-3B46-4343-830B-63B899FF0C39}"/>
          </ac:grpSpMkLst>
        </pc:grpChg>
        <pc:picChg chg="add mod">
          <ac:chgData name="Maria Del Rosario Galeana Chavez" userId="S::mgaleanac@ipn.mx::85a276d1-9f59-48c3-a4df-e335dfafee9a" providerId="AD" clId="Web-{8DB2F200-32F4-459D-9268-D9E4B22067C6}" dt="2023-09-25T22:09:43.627" v="18" actId="14100"/>
          <ac:picMkLst>
            <pc:docMk/>
            <pc:sldMk cId="2497927479" sldId="270"/>
            <ac:picMk id="11" creationId="{F95F9326-C628-A8A5-85FE-E5F5D7FFB3FA}"/>
          </ac:picMkLst>
        </pc:picChg>
      </pc:sldChg>
    </pc:docChg>
  </pc:docChgLst>
  <pc:docChgLst>
    <pc:chgData name="Maria Del Rosario Galeana Chavez" userId="S::mgaleanac@ipn.mx::85a276d1-9f59-48c3-a4df-e335dfafee9a" providerId="AD" clId="Web-{378F238D-BEB5-4096-81FF-D36D84FD68B6}"/>
    <pc:docChg chg="modSld">
      <pc:chgData name="Maria Del Rosario Galeana Chavez" userId="S::mgaleanac@ipn.mx::85a276d1-9f59-48c3-a4df-e335dfafee9a" providerId="AD" clId="Web-{378F238D-BEB5-4096-81FF-D36D84FD68B6}" dt="2021-09-22T07:39:13.836" v="3" actId="20577"/>
      <pc:docMkLst>
        <pc:docMk/>
      </pc:docMkLst>
      <pc:sldChg chg="modSp">
        <pc:chgData name="Maria Del Rosario Galeana Chavez" userId="S::mgaleanac@ipn.mx::85a276d1-9f59-48c3-a4df-e335dfafee9a" providerId="AD" clId="Web-{378F238D-BEB5-4096-81FF-D36D84FD68B6}" dt="2021-09-22T07:39:13.836" v="3" actId="20577"/>
        <pc:sldMkLst>
          <pc:docMk/>
          <pc:sldMk cId="17572995" sldId="287"/>
        </pc:sldMkLst>
        <pc:spChg chg="mod">
          <ac:chgData name="Maria Del Rosario Galeana Chavez" userId="S::mgaleanac@ipn.mx::85a276d1-9f59-48c3-a4df-e335dfafee9a" providerId="AD" clId="Web-{378F238D-BEB5-4096-81FF-D36D84FD68B6}" dt="2021-09-22T07:39:13.836" v="3" actId="20577"/>
          <ac:spMkLst>
            <pc:docMk/>
            <pc:sldMk cId="17572995" sldId="287"/>
            <ac:spMk id="6" creationId="{D69C98B8-16D8-4D7A-83E6-2E47896B30A5}"/>
          </ac:spMkLst>
        </pc:spChg>
      </pc:sldChg>
    </pc:docChg>
  </pc:docChgLst>
  <pc:docChgLst>
    <pc:chgData name="Maria Del Rosario Galeana Chavez" userId="85a276d1-9f59-48c3-a4df-e335dfafee9a" providerId="ADAL" clId="{60534254-2349-4269-AA50-8F3D1A335906}"/>
    <pc:docChg chg="modSld">
      <pc:chgData name="Maria Del Rosario Galeana Chavez" userId="85a276d1-9f59-48c3-a4df-e335dfafee9a" providerId="ADAL" clId="{60534254-2349-4269-AA50-8F3D1A335906}" dt="2021-09-23T03:55:59.925" v="2" actId="20577"/>
      <pc:docMkLst>
        <pc:docMk/>
      </pc:docMkLst>
      <pc:sldChg chg="modSp mod">
        <pc:chgData name="Maria Del Rosario Galeana Chavez" userId="85a276d1-9f59-48c3-a4df-e335dfafee9a" providerId="ADAL" clId="{60534254-2349-4269-AA50-8F3D1A335906}" dt="2021-09-23T03:55:59.925" v="2" actId="20577"/>
        <pc:sldMkLst>
          <pc:docMk/>
          <pc:sldMk cId="1505624125" sldId="340"/>
        </pc:sldMkLst>
        <pc:graphicFrameChg chg="mod modGraphic">
          <ac:chgData name="Maria Del Rosario Galeana Chavez" userId="85a276d1-9f59-48c3-a4df-e335dfafee9a" providerId="ADAL" clId="{60534254-2349-4269-AA50-8F3D1A335906}" dt="2021-09-23T03:55:59.925" v="2" actId="20577"/>
          <ac:graphicFrameMkLst>
            <pc:docMk/>
            <pc:sldMk cId="1505624125" sldId="340"/>
            <ac:graphicFrameMk id="4" creationId="{AB8FF795-7CE0-4583-8207-827DD2A9E33D}"/>
          </ac:graphicFrameMkLst>
        </pc:graphicFrameChg>
      </pc:sldChg>
    </pc:docChg>
  </pc:docChgLst>
  <pc:docChgLst>
    <pc:chgData name="Maria Del Rosario Galeana Chavez" userId="S::mgaleanac@ipn.mx::85a276d1-9f59-48c3-a4df-e335dfafee9a" providerId="AD" clId="Web-{B1981F47-0ACC-4E7B-A34D-A32C00813AAE}"/>
    <pc:docChg chg="modSld">
      <pc:chgData name="Maria Del Rosario Galeana Chavez" userId="S::mgaleanac@ipn.mx::85a276d1-9f59-48c3-a4df-e335dfafee9a" providerId="AD" clId="Web-{B1981F47-0ACC-4E7B-A34D-A32C00813AAE}" dt="2022-02-11T18:31:27.201" v="3"/>
      <pc:docMkLst>
        <pc:docMk/>
      </pc:docMkLst>
      <pc:sldChg chg="modSp">
        <pc:chgData name="Maria Del Rosario Galeana Chavez" userId="S::mgaleanac@ipn.mx::85a276d1-9f59-48c3-a4df-e335dfafee9a" providerId="AD" clId="Web-{B1981F47-0ACC-4E7B-A34D-A32C00813AAE}" dt="2022-02-11T18:31:27.201" v="3"/>
        <pc:sldMkLst>
          <pc:docMk/>
          <pc:sldMk cId="1505624125" sldId="340"/>
        </pc:sldMkLst>
        <pc:graphicFrameChg chg="mod modGraphic">
          <ac:chgData name="Maria Del Rosario Galeana Chavez" userId="S::mgaleanac@ipn.mx::85a276d1-9f59-48c3-a4df-e335dfafee9a" providerId="AD" clId="Web-{B1981F47-0ACC-4E7B-A34D-A32C00813AAE}" dt="2022-02-11T18:31:27.201" v="3"/>
          <ac:graphicFrameMkLst>
            <pc:docMk/>
            <pc:sldMk cId="1505624125" sldId="340"/>
            <ac:graphicFrameMk id="4" creationId="{AB8FF795-7CE0-4583-8207-827DD2A9E33D}"/>
          </ac:graphicFrameMkLst>
        </pc:graphicFrameChg>
      </pc:sldChg>
    </pc:docChg>
  </pc:docChgLst>
  <pc:docChgLst>
    <pc:chgData name="Maria Del Rosario Galeana Chavez" userId="S::mgaleanac@ipn.mx::85a276d1-9f59-48c3-a4df-e335dfafee9a" providerId="AD" clId="Web-{612D6CC3-9E12-4ACE-AD35-3828C0175BFE}"/>
    <pc:docChg chg="modSld">
      <pc:chgData name="Maria Del Rosario Galeana Chavez" userId="S::mgaleanac@ipn.mx::85a276d1-9f59-48c3-a4df-e335dfafee9a" providerId="AD" clId="Web-{612D6CC3-9E12-4ACE-AD35-3828C0175BFE}" dt="2021-09-23T18:46:28.348" v="0" actId="14100"/>
      <pc:docMkLst>
        <pc:docMk/>
      </pc:docMkLst>
      <pc:sldChg chg="modSp">
        <pc:chgData name="Maria Del Rosario Galeana Chavez" userId="S::mgaleanac@ipn.mx::85a276d1-9f59-48c3-a4df-e335dfafee9a" providerId="AD" clId="Web-{612D6CC3-9E12-4ACE-AD35-3828C0175BFE}" dt="2021-09-23T18:46:28.348" v="0" actId="14100"/>
        <pc:sldMkLst>
          <pc:docMk/>
          <pc:sldMk cId="1668667301" sldId="372"/>
        </pc:sldMkLst>
        <pc:spChg chg="mod">
          <ac:chgData name="Maria Del Rosario Galeana Chavez" userId="S::mgaleanac@ipn.mx::85a276d1-9f59-48c3-a4df-e335dfafee9a" providerId="AD" clId="Web-{612D6CC3-9E12-4ACE-AD35-3828C0175BFE}" dt="2021-09-23T18:46:28.348" v="0" actId="14100"/>
          <ac:spMkLst>
            <pc:docMk/>
            <pc:sldMk cId="1668667301" sldId="372"/>
            <ac:spMk id="3" creationId="{7852FBAF-1FCF-4495-973B-5DE32D2FF5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14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742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23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62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7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8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72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52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34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4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3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D5E55-1DC0-49D2-9AE7-F9DEDE77BAD1}" type="datetimeFigureOut">
              <a:rPr lang="es-MX" smtClean="0"/>
              <a:t>28/09/2023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28C8-C254-4E64-8404-1ECD6D6D6C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0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FC6B-F2FE-42A3-BDD4-68EF5C36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Álgebra</a:t>
            </a:r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relacional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62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261" y="2738629"/>
            <a:ext cx="6449568" cy="11499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MX" sz="1800" b="0" i="0">
              <a:effectLst/>
            </a:endParaRPr>
          </a:p>
          <a:p>
            <a:pPr marL="0" indent="0" algn="just">
              <a:buNone/>
            </a:pPr>
            <a:r>
              <a:rPr lang="es-MX"/>
              <a:t>Es  una relación que consiste en la concatenación de cada una de las filas de la relación R con cada una de las filas de la relación S.</a:t>
            </a:r>
            <a:endParaRPr lang="es-ES" sz="18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521453" y="2325137"/>
            <a:ext cx="315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Producto Cartesiano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4259703" y="3048429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4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06155-FD75-46FB-81DC-27126672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92" y="363986"/>
            <a:ext cx="10515600" cy="5635424"/>
          </a:xfrm>
        </p:spPr>
        <p:txBody>
          <a:bodyPr/>
          <a:lstStyle/>
          <a:p>
            <a:pPr marL="0" indent="0">
              <a:buNone/>
            </a:pPr>
            <a:r>
              <a:rPr lang="es-ES" sz="2800">
                <a:solidFill>
                  <a:srgbClr val="002060"/>
                </a:solidFill>
              </a:rPr>
              <a:t>Álgebra Relacional - </a:t>
            </a:r>
            <a:r>
              <a:rPr lang="es-MX" sz="2800">
                <a:solidFill>
                  <a:srgbClr val="002060"/>
                </a:solidFill>
              </a:rPr>
              <a:t>Producto cartesiano (AXB)</a:t>
            </a:r>
          </a:p>
          <a:p>
            <a:pPr marL="0" indent="0">
              <a:buNone/>
            </a:pPr>
            <a:endParaRPr lang="es-MX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MX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MX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MX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MX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sz="1800">
                <a:solidFill>
                  <a:schemeClr val="accent5">
                    <a:lumMod val="75000"/>
                  </a:schemeClr>
                </a:solidFill>
              </a:rPr>
              <a:t>Fórmula: Tabla1 x Tabla2</a:t>
            </a:r>
          </a:p>
          <a:p>
            <a:pPr marL="0" indent="0">
              <a:buNone/>
            </a:pPr>
            <a:r>
              <a:rPr lang="es-ES" sz="1800"/>
              <a:t>Ejemplo: </a:t>
            </a:r>
            <a:r>
              <a:rPr lang="es-ES" sz="1800" i="1"/>
              <a:t>Alumno</a:t>
            </a:r>
            <a:r>
              <a:rPr lang="es-ES" sz="1800"/>
              <a:t> x </a:t>
            </a:r>
            <a:r>
              <a:rPr lang="es-ES" sz="1800" i="1"/>
              <a:t>Tutor</a:t>
            </a:r>
          </a:p>
          <a:p>
            <a:pPr marL="0" indent="0">
              <a:buNone/>
            </a:pPr>
            <a:r>
              <a:rPr lang="es-ES" sz="1800"/>
              <a:t>Col   4 + 4 = 8</a:t>
            </a:r>
          </a:p>
          <a:p>
            <a:pPr marL="0" indent="0">
              <a:buNone/>
            </a:pPr>
            <a:r>
              <a:rPr lang="es-ES" sz="1800"/>
              <a:t>Filas 5 x 4 = 20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C6F8FCB-995F-4B91-AE6C-184D1D6F710B}"/>
              </a:ext>
            </a:extLst>
          </p:cNvPr>
          <p:cNvGraphicFramePr>
            <a:graphicFrameLocks noGrp="1"/>
          </p:cNvGraphicFramePr>
          <p:nvPr/>
        </p:nvGraphicFramePr>
        <p:xfrm>
          <a:off x="5755192" y="896962"/>
          <a:ext cx="5939417" cy="56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60">
                  <a:extLst>
                    <a:ext uri="{9D8B030D-6E8A-4147-A177-3AD203B41FA5}">
                      <a16:colId xmlns:a16="http://schemas.microsoft.com/office/drawing/2014/main" val="4289259250"/>
                    </a:ext>
                  </a:extLst>
                </a:gridCol>
                <a:gridCol w="853902">
                  <a:extLst>
                    <a:ext uri="{9D8B030D-6E8A-4147-A177-3AD203B41FA5}">
                      <a16:colId xmlns:a16="http://schemas.microsoft.com/office/drawing/2014/main" val="3894542598"/>
                    </a:ext>
                  </a:extLst>
                </a:gridCol>
                <a:gridCol w="961043">
                  <a:extLst>
                    <a:ext uri="{9D8B030D-6E8A-4147-A177-3AD203B41FA5}">
                      <a16:colId xmlns:a16="http://schemas.microsoft.com/office/drawing/2014/main" val="3915112327"/>
                    </a:ext>
                  </a:extLst>
                </a:gridCol>
                <a:gridCol w="605267">
                  <a:extLst>
                    <a:ext uri="{9D8B030D-6E8A-4147-A177-3AD203B41FA5}">
                      <a16:colId xmlns:a16="http://schemas.microsoft.com/office/drawing/2014/main" val="2288810482"/>
                    </a:ext>
                  </a:extLst>
                </a:gridCol>
                <a:gridCol w="396110">
                  <a:extLst>
                    <a:ext uri="{9D8B030D-6E8A-4147-A177-3AD203B41FA5}">
                      <a16:colId xmlns:a16="http://schemas.microsoft.com/office/drawing/2014/main" val="3503867041"/>
                    </a:ext>
                  </a:extLst>
                </a:gridCol>
                <a:gridCol w="796687">
                  <a:extLst>
                    <a:ext uri="{9D8B030D-6E8A-4147-A177-3AD203B41FA5}">
                      <a16:colId xmlns:a16="http://schemas.microsoft.com/office/drawing/2014/main" val="958303590"/>
                    </a:ext>
                  </a:extLst>
                </a:gridCol>
                <a:gridCol w="961043">
                  <a:extLst>
                    <a:ext uri="{9D8B030D-6E8A-4147-A177-3AD203B41FA5}">
                      <a16:colId xmlns:a16="http://schemas.microsoft.com/office/drawing/2014/main" val="2287218330"/>
                    </a:ext>
                  </a:extLst>
                </a:gridCol>
                <a:gridCol w="947905">
                  <a:extLst>
                    <a:ext uri="{9D8B030D-6E8A-4147-A177-3AD203B41FA5}">
                      <a16:colId xmlns:a16="http://schemas.microsoft.com/office/drawing/2014/main" val="2651367789"/>
                    </a:ext>
                  </a:extLst>
                </a:gridCol>
              </a:tblGrid>
              <a:tr h="373439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ID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Nombre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Boleta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Edad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ID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Nombre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Telefono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ID_alumno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20239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Karen 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2010569874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Carlos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5587968478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84182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Daniel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2009568974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Carlos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5587968478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058584"/>
                  </a:ext>
                </a:extLst>
              </a:tr>
              <a:tr h="292584">
                <a:tc>
                  <a:txBody>
                    <a:bodyPr/>
                    <a:lstStyle/>
                    <a:p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José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2012458796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22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Carlos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5587968478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20125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Pedro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2008896541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22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Carlos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5587968478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74883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37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Lucero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2020632578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Carlos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5587968478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17006"/>
                  </a:ext>
                </a:extLst>
              </a:tr>
              <a:tr h="265764">
                <a:tc>
                  <a:txBody>
                    <a:bodyPr/>
                    <a:lstStyle/>
                    <a:p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Karen 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2010569874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Jorge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5689961100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29325"/>
                  </a:ext>
                </a:extLst>
              </a:tr>
              <a:tr h="264481">
                <a:tc>
                  <a:txBody>
                    <a:bodyPr/>
                    <a:lstStyle/>
                    <a:p>
                      <a:r>
                        <a:rPr lang="es-MX" sz="11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Daniel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2009568974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Jorge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5689961100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49571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José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2012458796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22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Jorge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5689961100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65549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Pedro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2008896541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22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Jorge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5689961100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33536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37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Lucero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2020632578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18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Jorge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5689961100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14020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Karen 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2010569874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Elena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5563014755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66939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Daniel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2009568974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Elena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5563014755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27697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José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2012458796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22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Elena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5563014755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31834"/>
                  </a:ext>
                </a:extLst>
              </a:tr>
              <a:tr h="264820">
                <a:tc>
                  <a:txBody>
                    <a:bodyPr/>
                    <a:lstStyle/>
                    <a:p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Pedro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2008896541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22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Elena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5563014755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0107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37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Lucero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2020632578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Elena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5563014755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76008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01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Karen 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2010569874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Sandra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5589025874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50875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Daniel 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2009568974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Sandra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5589025874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55040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20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José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2012458796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22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Sandra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5589025874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22551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Pedro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2008896541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22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Sandra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5589025874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02203"/>
                  </a:ext>
                </a:extLst>
              </a:tr>
              <a:tr h="260896">
                <a:tc>
                  <a:txBody>
                    <a:bodyPr/>
                    <a:lstStyle/>
                    <a:p>
                      <a:r>
                        <a:rPr lang="es-MX" sz="1100"/>
                        <a:t>37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Lucero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2020632578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25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27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Sandra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/>
                        <a:t>5589025874</a:t>
                      </a:r>
                      <a:endParaRPr lang="es-E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/>
                        <a:t>35</a:t>
                      </a:r>
                      <a:endParaRPr lang="es-E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1255"/>
                  </a:ext>
                </a:extLst>
              </a:tr>
            </a:tbl>
          </a:graphicData>
        </a:graphic>
      </p:graphicFrame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9E89435A-02C2-4D4C-971A-EE8964E7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1" y="1156409"/>
            <a:ext cx="2045784" cy="1657393"/>
          </a:xfrm>
          <a:prstGeom prst="rect">
            <a:avLst/>
          </a:prstGeom>
        </p:spPr>
      </p:pic>
      <p:pic>
        <p:nvPicPr>
          <p:cNvPr id="20" name="Imagen 19" descr="Tabla&#10;&#10;Descripción generada automáticamente">
            <a:extLst>
              <a:ext uri="{FF2B5EF4-FFF2-40B4-BE49-F238E27FC236}">
                <a16:creationId xmlns:a16="http://schemas.microsoft.com/office/drawing/2014/main" id="{A1E869A6-F08A-43F0-B430-AFC1A1F5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799" y="1156409"/>
            <a:ext cx="2750745" cy="162324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4BBF23D-004B-4B36-9E1A-BEA184D26FD9}"/>
              </a:ext>
            </a:extLst>
          </p:cNvPr>
          <p:cNvSpPr/>
          <p:nvPr/>
        </p:nvSpPr>
        <p:spPr>
          <a:xfrm>
            <a:off x="5772728" y="1256145"/>
            <a:ext cx="5903408" cy="13300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D0A97B-13A3-487F-B7DC-8225685E15D3}"/>
              </a:ext>
            </a:extLst>
          </p:cNvPr>
          <p:cNvSpPr/>
          <p:nvPr/>
        </p:nvSpPr>
        <p:spPr>
          <a:xfrm>
            <a:off x="5771792" y="2595418"/>
            <a:ext cx="5903408" cy="13300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0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F8075-0DFB-49DD-A63D-43B30BB6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" y="459484"/>
            <a:ext cx="4090416" cy="1325563"/>
          </a:xfrm>
        </p:spPr>
        <p:txBody>
          <a:bodyPr>
            <a:normAutofit fontScale="90000"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Ejemplos - Álgebra Relacional </a:t>
            </a:r>
            <a:r>
              <a:rPr lang="es-MX" sz="4400">
                <a:solidFill>
                  <a:srgbClr val="002060"/>
                </a:solidFill>
              </a:rPr>
              <a:t/>
            </a:r>
            <a:br>
              <a:rPr lang="es-MX" sz="4400">
                <a:solidFill>
                  <a:srgbClr val="002060"/>
                </a:solidFill>
              </a:rPr>
            </a:b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EC73F-92F2-40B6-87E6-E2568F6E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2406381"/>
            <a:ext cx="10841736" cy="4126880"/>
          </a:xfrm>
        </p:spPr>
        <p:txBody>
          <a:bodyPr/>
          <a:lstStyle/>
          <a:p>
            <a:pPr marL="0" indent="0">
              <a:buNone/>
            </a:pPr>
            <a:r>
              <a:rPr lang="es-MX" sz="1600"/>
              <a:t>1) Obtener el nombre y teléfono del tutor del alumno Karen</a:t>
            </a:r>
          </a:p>
          <a:p>
            <a:pPr marL="0" indent="0">
              <a:buNone/>
            </a:pP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MX" sz="1600"/>
              <a:t>←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6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Nombre=‘Karen’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(Alumno)</a:t>
            </a:r>
          </a:p>
          <a:p>
            <a:pPr marL="0" indent="0">
              <a:buNone/>
            </a:pPr>
            <a:endParaRPr lang="es-MX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/>
              <a:t>←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lang="es-MX" sz="16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						</a:t>
            </a:r>
            <a:endParaRPr lang="es-E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600">
                <a:latin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9D3B37E-AC2B-4530-BCB0-1A7089486AA6}"/>
              </a:ext>
            </a:extLst>
          </p:cNvPr>
          <p:cNvGraphicFramePr>
            <a:graphicFrameLocks noGrp="1"/>
          </p:cNvGraphicFramePr>
          <p:nvPr/>
        </p:nvGraphicFramePr>
        <p:xfrm>
          <a:off x="5393292" y="320294"/>
          <a:ext cx="28363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6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773304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1055295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618813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Alumno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Boleta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Edad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Karen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2010569874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2009568974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20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José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2012458796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2008896541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37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2020632578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B06763E-3D48-4316-A8E5-5C273877A9A4}"/>
              </a:ext>
            </a:extLst>
          </p:cNvPr>
          <p:cNvGraphicFramePr>
            <a:graphicFrameLocks noGrp="1"/>
          </p:cNvGraphicFramePr>
          <p:nvPr/>
        </p:nvGraphicFramePr>
        <p:xfrm>
          <a:off x="8521395" y="324739"/>
          <a:ext cx="323474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19">
                  <a:extLst>
                    <a:ext uri="{9D8B030D-6E8A-4147-A177-3AD203B41FA5}">
                      <a16:colId xmlns:a16="http://schemas.microsoft.com/office/drawing/2014/main" val="794286314"/>
                    </a:ext>
                  </a:extLst>
                </a:gridCol>
                <a:gridCol w="825883">
                  <a:extLst>
                    <a:ext uri="{9D8B030D-6E8A-4147-A177-3AD203B41FA5}">
                      <a16:colId xmlns:a16="http://schemas.microsoft.com/office/drawing/2014/main" val="980959334"/>
                    </a:ext>
                  </a:extLst>
                </a:gridCol>
                <a:gridCol w="1092559">
                  <a:extLst>
                    <a:ext uri="{9D8B030D-6E8A-4147-A177-3AD203B41FA5}">
                      <a16:colId xmlns:a16="http://schemas.microsoft.com/office/drawing/2014/main" val="1357320766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235482298"/>
                    </a:ext>
                  </a:extLst>
                </a:gridCol>
              </a:tblGrid>
              <a:tr h="255116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Tutor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71771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Contacto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85478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Carlos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5587968478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0475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Jorge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5689961100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4072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r>
                        <a:rPr lang="es-MX" sz="1200"/>
                        <a:t>21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Elena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5563014755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5205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r>
                        <a:rPr lang="es-MX" sz="1200"/>
                        <a:t>27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5589025874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1897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6566010-5EFD-477D-91DA-6A7D61F01DFD}"/>
              </a:ext>
            </a:extLst>
          </p:cNvPr>
          <p:cNvGraphicFramePr>
            <a:graphicFrameLocks noGrp="1"/>
          </p:cNvGraphicFramePr>
          <p:nvPr/>
        </p:nvGraphicFramePr>
        <p:xfrm>
          <a:off x="512064" y="3158408"/>
          <a:ext cx="2894223" cy="95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7">
                  <a:extLst>
                    <a:ext uri="{9D8B030D-6E8A-4147-A177-3AD203B41FA5}">
                      <a16:colId xmlns:a16="http://schemas.microsoft.com/office/drawing/2014/main" val="899681944"/>
                    </a:ext>
                  </a:extLst>
                </a:gridCol>
                <a:gridCol w="789094">
                  <a:extLst>
                    <a:ext uri="{9D8B030D-6E8A-4147-A177-3AD203B41FA5}">
                      <a16:colId xmlns:a16="http://schemas.microsoft.com/office/drawing/2014/main" val="1873278901"/>
                    </a:ext>
                  </a:extLst>
                </a:gridCol>
                <a:gridCol w="1076844">
                  <a:extLst>
                    <a:ext uri="{9D8B030D-6E8A-4147-A177-3AD203B41FA5}">
                      <a16:colId xmlns:a16="http://schemas.microsoft.com/office/drawing/2014/main" val="2806223327"/>
                    </a:ext>
                  </a:extLst>
                </a:gridCol>
                <a:gridCol w="631448">
                  <a:extLst>
                    <a:ext uri="{9D8B030D-6E8A-4147-A177-3AD203B41FA5}">
                      <a16:colId xmlns:a16="http://schemas.microsoft.com/office/drawing/2014/main" val="591976390"/>
                    </a:ext>
                  </a:extLst>
                </a:gridCol>
              </a:tblGrid>
              <a:tr h="317863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A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54366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Boleta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Edad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9058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Karen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2010569874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52308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C803F92E-B50C-4880-988F-F40262299C66}"/>
              </a:ext>
            </a:extLst>
          </p:cNvPr>
          <p:cNvGraphicFramePr>
            <a:graphicFrameLocks noGrp="1"/>
          </p:cNvGraphicFramePr>
          <p:nvPr/>
        </p:nvGraphicFramePr>
        <p:xfrm>
          <a:off x="639781" y="4845834"/>
          <a:ext cx="396837" cy="95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7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</a:tblGrid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B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862065A6-A31D-451F-9BF3-6410514C15C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746472"/>
          <a:ext cx="289422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268">
                  <a:extLst>
                    <a:ext uri="{9D8B030D-6E8A-4147-A177-3AD203B41FA5}">
                      <a16:colId xmlns:a16="http://schemas.microsoft.com/office/drawing/2014/main" val="980959334"/>
                    </a:ext>
                  </a:extLst>
                </a:gridCol>
                <a:gridCol w="1114234">
                  <a:extLst>
                    <a:ext uri="{9D8B030D-6E8A-4147-A177-3AD203B41FA5}">
                      <a16:colId xmlns:a16="http://schemas.microsoft.com/office/drawing/2014/main" val="1357320766"/>
                    </a:ext>
                  </a:extLst>
                </a:gridCol>
                <a:gridCol w="937721">
                  <a:extLst>
                    <a:ext uri="{9D8B030D-6E8A-4147-A177-3AD203B41FA5}">
                      <a16:colId xmlns:a16="http://schemas.microsoft.com/office/drawing/2014/main" val="4235482298"/>
                    </a:ext>
                  </a:extLst>
                </a:gridCol>
              </a:tblGrid>
              <a:tr h="240631"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/>
                        <a:t>C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71771"/>
                  </a:ext>
                </a:extLst>
              </a:tr>
              <a:tr h="240631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Contacto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85478"/>
                  </a:ext>
                </a:extLst>
              </a:tr>
              <a:tr h="240631">
                <a:tc>
                  <a:txBody>
                    <a:bodyPr/>
                    <a:lstStyle/>
                    <a:p>
                      <a:r>
                        <a:rPr lang="es-MX" sz="1200"/>
                        <a:t>Carlos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5587968478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0475"/>
                  </a:ext>
                </a:extLst>
              </a:tr>
              <a:tr h="240631">
                <a:tc>
                  <a:txBody>
                    <a:bodyPr/>
                    <a:lstStyle/>
                    <a:p>
                      <a:r>
                        <a:rPr lang="es-MX" sz="1200"/>
                        <a:t>Jorge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5689961100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4072"/>
                  </a:ext>
                </a:extLst>
              </a:tr>
              <a:tr h="240631">
                <a:tc>
                  <a:txBody>
                    <a:bodyPr/>
                    <a:lstStyle/>
                    <a:p>
                      <a:r>
                        <a:rPr lang="es-MX" sz="1200"/>
                        <a:t>Elena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5563014755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52059"/>
                  </a:ext>
                </a:extLst>
              </a:tr>
              <a:tr h="240631">
                <a:tc>
                  <a:txBody>
                    <a:bodyPr/>
                    <a:lstStyle/>
                    <a:p>
                      <a:r>
                        <a:rPr lang="es-MX" sz="1200"/>
                        <a:t>Sandra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5589025874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18974"/>
                  </a:ext>
                </a:extLst>
              </a:tr>
            </a:tbl>
          </a:graphicData>
        </a:graphic>
      </p:graphicFrame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1E24AA28-A76B-441E-A073-E4FE81894178}"/>
              </a:ext>
            </a:extLst>
          </p:cNvPr>
          <p:cNvGraphicFramePr>
            <a:graphicFrameLocks noGrp="1"/>
          </p:cNvGraphicFramePr>
          <p:nvPr/>
        </p:nvGraphicFramePr>
        <p:xfrm>
          <a:off x="6095999" y="4779853"/>
          <a:ext cx="3093239" cy="191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1">
                  <a:extLst>
                    <a:ext uri="{9D8B030D-6E8A-4147-A177-3AD203B41FA5}">
                      <a16:colId xmlns:a16="http://schemas.microsoft.com/office/drawing/2014/main" val="3603478920"/>
                    </a:ext>
                  </a:extLst>
                </a:gridCol>
                <a:gridCol w="771473">
                  <a:extLst>
                    <a:ext uri="{9D8B030D-6E8A-4147-A177-3AD203B41FA5}">
                      <a16:colId xmlns:a16="http://schemas.microsoft.com/office/drawing/2014/main" val="104928230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290428426"/>
                    </a:ext>
                  </a:extLst>
                </a:gridCol>
                <a:gridCol w="954295">
                  <a:extLst>
                    <a:ext uri="{9D8B030D-6E8A-4147-A177-3AD203B41FA5}">
                      <a16:colId xmlns:a16="http://schemas.microsoft.com/office/drawing/2014/main" val="2838451566"/>
                    </a:ext>
                  </a:extLst>
                </a:gridCol>
              </a:tblGrid>
              <a:tr h="319876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D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98460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Nombre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Telefono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Id_Alumno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735127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Carlos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5587968478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5403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Jorge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5689961100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18696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Elena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5563014755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13574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5589025874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50695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D5AAD3D6-DE28-4F06-940C-5219A75BD0F3}"/>
              </a:ext>
            </a:extLst>
          </p:cNvPr>
          <p:cNvSpPr txBox="1"/>
          <p:nvPr/>
        </p:nvSpPr>
        <p:spPr>
          <a:xfrm>
            <a:off x="5932932" y="2358120"/>
            <a:ext cx="2922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←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kumimoji="0" lang="es-MX" sz="1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nombre, </a:t>
            </a:r>
            <a:r>
              <a:rPr kumimoji="0" lang="es-MX" sz="16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Telefono,Id_Alumno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(Tutor)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F840DC-0BFB-4265-819D-F13E9FDA5214}"/>
              </a:ext>
            </a:extLst>
          </p:cNvPr>
          <p:cNvSpPr txBox="1"/>
          <p:nvPr/>
        </p:nvSpPr>
        <p:spPr>
          <a:xfrm>
            <a:off x="6024372" y="4392392"/>
            <a:ext cx="111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←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 X C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0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903D7-CD56-4432-967A-D077EC63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/>
          <a:lstStyle/>
          <a:p>
            <a:pPr marL="0" indent="0">
              <a:buNone/>
            </a:pPr>
            <a:r>
              <a:rPr lang="es-MX" sz="180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/>
              <a:t>←</a:t>
            </a:r>
            <a:r>
              <a:rPr lang="es-MX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ID=</a:t>
            </a:r>
            <a:r>
              <a:rPr lang="es-MX" sz="1800" baseline="-25000" err="1">
                <a:ea typeface="Calibri" panose="020F0502020204030204" pitchFamily="34" charset="0"/>
                <a:cs typeface="Times New Roman" panose="02020603050405020304" pitchFamily="18" charset="0"/>
              </a:rPr>
              <a:t>Id_Alumno</a:t>
            </a:r>
            <a:r>
              <a:rPr lang="es-MX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(D)</a:t>
            </a:r>
          </a:p>
          <a:p>
            <a:pPr marL="0" indent="0">
              <a:buNone/>
            </a:pPr>
            <a:endParaRPr lang="es-MX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/>
              <a:t>←</a:t>
            </a: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lang="es-MX" sz="18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Nombre, </a:t>
            </a:r>
            <a:r>
              <a:rPr lang="es-MX" sz="1800" baseline="-25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Telefono</a:t>
            </a: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(E)	</a:t>
            </a:r>
            <a:endParaRPr lang="es-MX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F923852-225D-42F2-82B5-F7CCC68F1EB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06534"/>
          <a:ext cx="3093239" cy="95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1">
                  <a:extLst>
                    <a:ext uri="{9D8B030D-6E8A-4147-A177-3AD203B41FA5}">
                      <a16:colId xmlns:a16="http://schemas.microsoft.com/office/drawing/2014/main" val="3771888361"/>
                    </a:ext>
                  </a:extLst>
                </a:gridCol>
                <a:gridCol w="771473">
                  <a:extLst>
                    <a:ext uri="{9D8B030D-6E8A-4147-A177-3AD203B41FA5}">
                      <a16:colId xmlns:a16="http://schemas.microsoft.com/office/drawing/2014/main" val="247108449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992596558"/>
                    </a:ext>
                  </a:extLst>
                </a:gridCol>
                <a:gridCol w="954295">
                  <a:extLst>
                    <a:ext uri="{9D8B030D-6E8A-4147-A177-3AD203B41FA5}">
                      <a16:colId xmlns:a16="http://schemas.microsoft.com/office/drawing/2014/main" val="2866045454"/>
                    </a:ext>
                  </a:extLst>
                </a:gridCol>
              </a:tblGrid>
              <a:tr h="319876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E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944810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Nombre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Telefono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Id_Alumno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69090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Carlos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5587968478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5550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48D7480-D9A8-4A59-9E1C-3F030E222AC7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2949186"/>
          <a:ext cx="1730883" cy="95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203">
                  <a:extLst>
                    <a:ext uri="{9D8B030D-6E8A-4147-A177-3AD203B41FA5}">
                      <a16:colId xmlns:a16="http://schemas.microsoft.com/office/drawing/2014/main" val="420926447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3291394438"/>
                    </a:ext>
                  </a:extLst>
                </a:gridCol>
              </a:tblGrid>
              <a:tr h="319876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F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83910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Nombre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="1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Telefono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67988"/>
                  </a:ext>
                </a:extLst>
              </a:tr>
              <a:tr h="319876">
                <a:tc>
                  <a:txBody>
                    <a:bodyPr/>
                    <a:lstStyle/>
                    <a:p>
                      <a:r>
                        <a:rPr lang="es-MX" sz="1200"/>
                        <a:t>Carlos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5587968478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2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3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DB746-D9A9-43C3-9793-96434BB9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4" y="433642"/>
            <a:ext cx="10836789" cy="559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/>
              <a:t>2) Obtener el nombre de los alumnos inscritos en Base de datos</a:t>
            </a:r>
          </a:p>
          <a:p>
            <a:pPr marL="0" indent="0">
              <a:buNone/>
            </a:pP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MX" sz="1600"/>
              <a:t>←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6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Nombre=‘Base de datos’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(Materia)</a:t>
            </a:r>
          </a:p>
          <a:p>
            <a:pPr marL="0" indent="0">
              <a:buNone/>
            </a:pPr>
            <a:endParaRPr lang="es-MX" sz="1600"/>
          </a:p>
          <a:p>
            <a:pPr marL="0" indent="0">
              <a:buNone/>
            </a:pPr>
            <a:endParaRPr lang="es-MX" sz="1600"/>
          </a:p>
          <a:p>
            <a:pPr marL="0" indent="0">
              <a:buNone/>
            </a:pPr>
            <a:endParaRPr lang="es-MX" sz="1600"/>
          </a:p>
          <a:p>
            <a:pPr marL="0" indent="0">
              <a:buNone/>
            </a:pP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/>
              <a:t>←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lang="es-MX" sz="1600" baseline="-25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ID_Mat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                   </a:t>
            </a: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MX" sz="1600"/>
              <a:t> ← 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∏</a:t>
            </a:r>
            <a:r>
              <a:rPr lang="es-MX" sz="16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</a:t>
            </a:r>
          </a:p>
          <a:p>
            <a:pPr marL="0" indent="0">
              <a:buNone/>
            </a:pPr>
            <a:endParaRPr lang="es-MX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s-MX" sz="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s-MX" sz="160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/>
              <a:t>←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 X E</a:t>
            </a:r>
            <a:endParaRPr lang="es-MX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/>
              <a:t>← </a:t>
            </a:r>
            <a:r>
              <a:rPr lang="el-GR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600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B.ID_Mat</a:t>
            </a:r>
            <a:r>
              <a:rPr lang="es-MX" sz="16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MX" sz="1600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Inscrito.ID_Mat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 X Inscrito)					     </a:t>
            </a:r>
            <a:r>
              <a:rPr lang="es-MX" sz="16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endParaRPr lang="es-E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</a:t>
            </a:r>
            <a:r>
              <a:rPr lang="es-MX" sz="1600"/>
              <a:t>→</a:t>
            </a:r>
          </a:p>
          <a:p>
            <a:pPr marL="0" indent="0">
              <a:buNone/>
            </a:pPr>
            <a:r>
              <a:rPr lang="es-MX" sz="1600"/>
              <a:t>					                  </a:t>
            </a:r>
            <a:r>
              <a:rPr lang="es-MX" sz="1600">
                <a:latin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/>
              <a:t>←</a:t>
            </a: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lang="es-MX" sz="1600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ID,Nombre</a:t>
            </a: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(Alumno)</a:t>
            </a:r>
          </a:p>
          <a:p>
            <a:pPr marL="0" indent="0">
              <a:buNone/>
            </a:pPr>
            <a:r>
              <a:rPr lang="es-MX" sz="1600"/>
              <a:t>		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19E800E-5E57-4404-AC27-0313913F1F2A}"/>
              </a:ext>
            </a:extLst>
          </p:cNvPr>
          <p:cNvGraphicFramePr>
            <a:graphicFrameLocks noGrp="1"/>
          </p:cNvGraphicFramePr>
          <p:nvPr/>
        </p:nvGraphicFramePr>
        <p:xfrm>
          <a:off x="349126" y="1216205"/>
          <a:ext cx="2894937" cy="84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05">
                  <a:extLst>
                    <a:ext uri="{9D8B030D-6E8A-4147-A177-3AD203B41FA5}">
                      <a16:colId xmlns:a16="http://schemas.microsoft.com/office/drawing/2014/main" val="3767741579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3468353176"/>
                    </a:ext>
                  </a:extLst>
                </a:gridCol>
                <a:gridCol w="660717">
                  <a:extLst>
                    <a:ext uri="{9D8B030D-6E8A-4147-A177-3AD203B41FA5}">
                      <a16:colId xmlns:a16="http://schemas.microsoft.com/office/drawing/2014/main" val="579962995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3309076132"/>
                    </a:ext>
                  </a:extLst>
                </a:gridCol>
              </a:tblGrid>
              <a:tr h="222705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A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4302"/>
                  </a:ext>
                </a:extLst>
              </a:tr>
              <a:tr h="200436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Salon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Credito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77318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Base de datos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2205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13,0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1767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C804243-28C1-48CA-AE97-3FC21F43A251}"/>
              </a:ext>
            </a:extLst>
          </p:cNvPr>
          <p:cNvGraphicFramePr>
            <a:graphicFrameLocks noGrp="1"/>
          </p:cNvGraphicFramePr>
          <p:nvPr/>
        </p:nvGraphicFramePr>
        <p:xfrm>
          <a:off x="8941256" y="413035"/>
          <a:ext cx="3085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3767741579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3468353176"/>
                    </a:ext>
                  </a:extLst>
                </a:gridCol>
                <a:gridCol w="635768">
                  <a:extLst>
                    <a:ext uri="{9D8B030D-6E8A-4147-A177-3AD203B41FA5}">
                      <a16:colId xmlns:a16="http://schemas.microsoft.com/office/drawing/2014/main" val="579962995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3309076132"/>
                    </a:ext>
                  </a:extLst>
                </a:gridCol>
              </a:tblGrid>
              <a:tr h="278130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Materia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43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ID_Mat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Salon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Credito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773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MX" sz="1200"/>
                        <a:t>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Cálculo I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1345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12,5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5713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Base de datos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2205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13,0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1767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80075F8-C583-4311-9C99-FC28B2974E14}"/>
              </a:ext>
            </a:extLst>
          </p:cNvPr>
          <p:cNvGraphicFramePr>
            <a:graphicFrameLocks noGrp="1"/>
          </p:cNvGraphicFramePr>
          <p:nvPr/>
        </p:nvGraphicFramePr>
        <p:xfrm>
          <a:off x="5907463" y="413035"/>
          <a:ext cx="2845257" cy="207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97132899"/>
                    </a:ext>
                  </a:extLst>
                </a:gridCol>
                <a:gridCol w="770128">
                  <a:extLst>
                    <a:ext uri="{9D8B030D-6E8A-4147-A177-3AD203B41FA5}">
                      <a16:colId xmlns:a16="http://schemas.microsoft.com/office/drawing/2014/main" val="358009368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379768850"/>
                    </a:ext>
                  </a:extLst>
                </a:gridCol>
                <a:gridCol w="706069">
                  <a:extLst>
                    <a:ext uri="{9D8B030D-6E8A-4147-A177-3AD203B41FA5}">
                      <a16:colId xmlns:a16="http://schemas.microsoft.com/office/drawing/2014/main" val="562621543"/>
                    </a:ext>
                  </a:extLst>
                </a:gridCol>
              </a:tblGrid>
              <a:tr h="296725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Alumno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64561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Boleta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Edad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14342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Karen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2010569874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02985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r>
                        <a:rPr lang="es-MX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2009568974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98040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r>
                        <a:rPr lang="es-MX" sz="1200"/>
                        <a:t>20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José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2012458796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80482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2008896541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20814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r>
                        <a:rPr lang="es-MX" sz="1200"/>
                        <a:t>37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2020632578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25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1401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972729A-73A0-4945-BEED-8AF46CBA5ABE}"/>
              </a:ext>
            </a:extLst>
          </p:cNvPr>
          <p:cNvGraphicFramePr>
            <a:graphicFrameLocks noGrp="1"/>
          </p:cNvGraphicFramePr>
          <p:nvPr/>
        </p:nvGraphicFramePr>
        <p:xfrm>
          <a:off x="9951178" y="1587820"/>
          <a:ext cx="1722862" cy="145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789094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</a:tblGrid>
              <a:tr h="317863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Inscrito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ID_Mat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40653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18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199059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10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52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642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7C1BA32-3853-4CF9-9A35-188222A03AEE}"/>
              </a:ext>
            </a:extLst>
          </p:cNvPr>
          <p:cNvGraphicFramePr>
            <a:graphicFrameLocks noGrp="1"/>
          </p:cNvGraphicFramePr>
          <p:nvPr/>
        </p:nvGraphicFramePr>
        <p:xfrm>
          <a:off x="403115" y="3826512"/>
          <a:ext cx="2385758" cy="148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2222399455"/>
                    </a:ext>
                  </a:extLst>
                </a:gridCol>
                <a:gridCol w="968692">
                  <a:extLst>
                    <a:ext uri="{9D8B030D-6E8A-4147-A177-3AD203B41FA5}">
                      <a16:colId xmlns:a16="http://schemas.microsoft.com/office/drawing/2014/main" val="2872706318"/>
                    </a:ext>
                  </a:extLst>
                </a:gridCol>
                <a:gridCol w="725996">
                  <a:extLst>
                    <a:ext uri="{9D8B030D-6E8A-4147-A177-3AD203B41FA5}">
                      <a16:colId xmlns:a16="http://schemas.microsoft.com/office/drawing/2014/main" val="1019608625"/>
                    </a:ext>
                  </a:extLst>
                </a:gridCol>
              </a:tblGrid>
              <a:tr h="296725"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/>
                        <a:t>B X Inscrito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76717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ID_Mat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ID_Mat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39407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18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47646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10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82383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80431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A533BD7-4431-47FE-88F0-A417BA5D0B2D}"/>
              </a:ext>
            </a:extLst>
          </p:cNvPr>
          <p:cNvGraphicFramePr>
            <a:graphicFrameLocks noGrp="1"/>
          </p:cNvGraphicFramePr>
          <p:nvPr/>
        </p:nvGraphicFramePr>
        <p:xfrm>
          <a:off x="403115" y="2490110"/>
          <a:ext cx="693196" cy="86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96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</a:tblGrid>
              <a:tr h="177676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B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ID_Mat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07662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F818C90-8E06-42F1-B157-91186A85FEC0}"/>
              </a:ext>
            </a:extLst>
          </p:cNvPr>
          <p:cNvGraphicFramePr>
            <a:graphicFrameLocks noGrp="1"/>
          </p:cNvGraphicFramePr>
          <p:nvPr/>
        </p:nvGraphicFramePr>
        <p:xfrm>
          <a:off x="3201425" y="3826512"/>
          <a:ext cx="2385758" cy="116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070">
                  <a:extLst>
                    <a:ext uri="{9D8B030D-6E8A-4147-A177-3AD203B41FA5}">
                      <a16:colId xmlns:a16="http://schemas.microsoft.com/office/drawing/2014/main" val="2222399455"/>
                    </a:ext>
                  </a:extLst>
                </a:gridCol>
                <a:gridCol w="968692">
                  <a:extLst>
                    <a:ext uri="{9D8B030D-6E8A-4147-A177-3AD203B41FA5}">
                      <a16:colId xmlns:a16="http://schemas.microsoft.com/office/drawing/2014/main" val="2872706318"/>
                    </a:ext>
                  </a:extLst>
                </a:gridCol>
                <a:gridCol w="725996">
                  <a:extLst>
                    <a:ext uri="{9D8B030D-6E8A-4147-A177-3AD203B41FA5}">
                      <a16:colId xmlns:a16="http://schemas.microsoft.com/office/drawing/2014/main" val="1019608625"/>
                    </a:ext>
                  </a:extLst>
                </a:gridCol>
              </a:tblGrid>
              <a:tr h="272976"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/>
                        <a:t>C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076717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ID_Mat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ID_Mat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39407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18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47646"/>
                  </a:ext>
                </a:extLst>
              </a:tr>
              <a:tr h="296725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18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82383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F9828993-D015-481A-B7C8-52948A6E91CC}"/>
              </a:ext>
            </a:extLst>
          </p:cNvPr>
          <p:cNvGraphicFramePr>
            <a:graphicFrameLocks noGrp="1"/>
          </p:cNvGraphicFramePr>
          <p:nvPr/>
        </p:nvGraphicFramePr>
        <p:xfrm>
          <a:off x="5851873" y="2841270"/>
          <a:ext cx="933768" cy="1140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8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</a:tblGrid>
              <a:tr h="169809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B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317863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07662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07662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73996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9F8C73B-20F9-4671-BFD1-A97109E9B02E}"/>
              </a:ext>
            </a:extLst>
          </p:cNvPr>
          <p:cNvGraphicFramePr>
            <a:graphicFrameLocks noGrp="1"/>
          </p:cNvGraphicFramePr>
          <p:nvPr/>
        </p:nvGraphicFramePr>
        <p:xfrm>
          <a:off x="5880604" y="4815114"/>
          <a:ext cx="12227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30098736"/>
                    </a:ext>
                  </a:extLst>
                </a:gridCol>
                <a:gridCol w="789094">
                  <a:extLst>
                    <a:ext uri="{9D8B030D-6E8A-4147-A177-3AD203B41FA5}">
                      <a16:colId xmlns:a16="http://schemas.microsoft.com/office/drawing/2014/main" val="4271607357"/>
                    </a:ext>
                  </a:extLst>
                </a:gridCol>
              </a:tblGrid>
              <a:tr h="159304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E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64080"/>
                  </a:ext>
                </a:extLst>
              </a:tr>
              <a:tr h="253762">
                <a:tc>
                  <a:txBody>
                    <a:bodyPr/>
                    <a:lstStyle/>
                    <a:p>
                      <a:r>
                        <a:rPr lang="es-MX" sz="12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ID</a:t>
                      </a:r>
                      <a:endParaRPr lang="es-ES" sz="12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63561"/>
                  </a:ext>
                </a:extLst>
              </a:tr>
              <a:tr h="219000"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Karen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2361"/>
                  </a:ext>
                </a:extLst>
              </a:tr>
              <a:tr h="219000">
                <a:tc>
                  <a:txBody>
                    <a:bodyPr/>
                    <a:lstStyle/>
                    <a:p>
                      <a:r>
                        <a:rPr lang="es-MX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08568"/>
                  </a:ext>
                </a:extLst>
              </a:tr>
              <a:tr h="219000">
                <a:tc>
                  <a:txBody>
                    <a:bodyPr/>
                    <a:lstStyle/>
                    <a:p>
                      <a:r>
                        <a:rPr lang="es-MX" sz="1200"/>
                        <a:t>20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José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73101"/>
                  </a:ext>
                </a:extLst>
              </a:tr>
              <a:tr h="219000">
                <a:tc>
                  <a:txBody>
                    <a:bodyPr/>
                    <a:lstStyle/>
                    <a:p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869"/>
                  </a:ext>
                </a:extLst>
              </a:tr>
              <a:tr h="219000">
                <a:tc>
                  <a:txBody>
                    <a:bodyPr/>
                    <a:lstStyle/>
                    <a:p>
                      <a:r>
                        <a:rPr lang="es-MX" sz="1200"/>
                        <a:t>37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9927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DA54ED7-E99E-45DE-B874-95AD23547806}"/>
              </a:ext>
            </a:extLst>
          </p:cNvPr>
          <p:cNvGraphicFramePr>
            <a:graphicFrameLocks noGrp="1"/>
          </p:cNvGraphicFramePr>
          <p:nvPr/>
        </p:nvGraphicFramePr>
        <p:xfrm>
          <a:off x="8321169" y="3429000"/>
          <a:ext cx="20335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38">
                  <a:extLst>
                    <a:ext uri="{9D8B030D-6E8A-4147-A177-3AD203B41FA5}">
                      <a16:colId xmlns:a16="http://schemas.microsoft.com/office/drawing/2014/main" val="297132899"/>
                    </a:ext>
                  </a:extLst>
                </a:gridCol>
                <a:gridCol w="355619">
                  <a:extLst>
                    <a:ext uri="{9D8B030D-6E8A-4147-A177-3AD203B41FA5}">
                      <a16:colId xmlns:a16="http://schemas.microsoft.com/office/drawing/2014/main" val="3580093681"/>
                    </a:ext>
                  </a:extLst>
                </a:gridCol>
                <a:gridCol w="700723">
                  <a:extLst>
                    <a:ext uri="{9D8B030D-6E8A-4147-A177-3AD203B41FA5}">
                      <a16:colId xmlns:a16="http://schemas.microsoft.com/office/drawing/2014/main" val="379768850"/>
                    </a:ext>
                  </a:extLst>
                </a:gridCol>
              </a:tblGrid>
              <a:tr h="248289"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/>
                        <a:t>F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64561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14342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Karen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02985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Karen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98040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80482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20814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José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14016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20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José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19808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70719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35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5462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37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84825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37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5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2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0D4F7-B78C-41C2-A77C-095C33B5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4421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/>
              <a:t>←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l-GR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600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ID_Alumno</a:t>
            </a:r>
            <a:r>
              <a:rPr lang="es-MX" sz="16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=‘ID’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(F)</a:t>
            </a:r>
          </a:p>
          <a:p>
            <a:pPr marL="0" indent="0">
              <a:buNone/>
            </a:pPr>
            <a:endParaRPr lang="es-MX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/>
              <a:t>←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lang="es-MX" sz="16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(G)</a:t>
            </a:r>
          </a:p>
          <a:p>
            <a:pPr marL="0" indent="0">
              <a:buNone/>
            </a:pPr>
            <a:endParaRPr lang="es-MX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				</a:t>
            </a:r>
            <a:r>
              <a:rPr lang="es-MX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lang="es-MX" sz="28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s-MX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2800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ID_Alumno</a:t>
            </a:r>
            <a:r>
              <a:rPr lang="es-MX" sz="28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=‘ID’</a:t>
            </a:r>
            <a:r>
              <a:rPr lang="es-MX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 X E))</a:t>
            </a:r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E50B8DB-81FD-4655-9C39-760987CBAE9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6132"/>
          <a:ext cx="20335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38">
                  <a:extLst>
                    <a:ext uri="{9D8B030D-6E8A-4147-A177-3AD203B41FA5}">
                      <a16:colId xmlns:a16="http://schemas.microsoft.com/office/drawing/2014/main" val="297132899"/>
                    </a:ext>
                  </a:extLst>
                </a:gridCol>
                <a:gridCol w="355619">
                  <a:extLst>
                    <a:ext uri="{9D8B030D-6E8A-4147-A177-3AD203B41FA5}">
                      <a16:colId xmlns:a16="http://schemas.microsoft.com/office/drawing/2014/main" val="3580093681"/>
                    </a:ext>
                  </a:extLst>
                </a:gridCol>
                <a:gridCol w="700723">
                  <a:extLst>
                    <a:ext uri="{9D8B030D-6E8A-4147-A177-3AD203B41FA5}">
                      <a16:colId xmlns:a16="http://schemas.microsoft.com/office/drawing/2014/main" val="379768850"/>
                    </a:ext>
                  </a:extLst>
                </a:gridCol>
              </a:tblGrid>
              <a:tr h="248289"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/>
                        <a:t>F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964561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14342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Karen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02985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15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2081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3FAE4E7-524C-48E6-9C34-BEC2233F46A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80360"/>
          <a:ext cx="70072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723">
                  <a:extLst>
                    <a:ext uri="{9D8B030D-6E8A-4147-A177-3AD203B41FA5}">
                      <a16:colId xmlns:a16="http://schemas.microsoft.com/office/drawing/2014/main" val="3913122765"/>
                    </a:ext>
                  </a:extLst>
                </a:gridCol>
              </a:tblGrid>
              <a:tr h="248289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H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83508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11036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r>
                        <a:rPr lang="es-MX" sz="1200"/>
                        <a:t>Karen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96028"/>
                  </a:ext>
                </a:extLst>
              </a:tr>
              <a:tr h="268568">
                <a:tc>
                  <a:txBody>
                    <a:bodyPr/>
                    <a:lstStyle/>
                    <a:p>
                      <a:r>
                        <a:rPr lang="es-MX" sz="1200"/>
                        <a:t>Daniel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0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474" y="957315"/>
            <a:ext cx="7144397" cy="17602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MX" sz="2000" b="0" i="0">
              <a:effectLst/>
            </a:endParaRPr>
          </a:p>
          <a:p>
            <a:pPr marL="0" indent="0" algn="just">
              <a:buNone/>
            </a:pPr>
            <a:r>
              <a:rPr lang="es-MX" sz="2000"/>
              <a:t>La unión de 2 relaciones R y S es otra relación la cual va a tener los registros de R en  S o en ambas, además se eliminan los registros duplicados.</a:t>
            </a:r>
          </a:p>
          <a:p>
            <a:pPr marL="0" indent="0" algn="just">
              <a:buNone/>
            </a:pPr>
            <a:r>
              <a:rPr lang="es-MX" sz="2000"/>
              <a:t>En esta relación R y S deben ser compatibles es decir que deben estar definidas sobre el mismo conjunto de atributos.</a:t>
            </a:r>
          </a:p>
          <a:p>
            <a:pPr marL="0" indent="0" algn="just">
              <a:buNone/>
            </a:pPr>
            <a:r>
              <a:rPr lang="es-MX" sz="2000"/>
              <a:t>Notación: R U S</a:t>
            </a:r>
          </a:p>
          <a:p>
            <a:pPr marL="0" indent="0" algn="just">
              <a:buNone/>
            </a:pPr>
            <a:r>
              <a:rPr lang="es-MX" sz="2000"/>
              <a:t>Objetivo: Obtener una tabla que contiene las tuplas de la primera relación además de las tuplas de la segunda relación. </a:t>
            </a:r>
            <a:r>
              <a:rPr lang="es-MX" sz="2000" b="1"/>
              <a:t>Los renglones duplicados se eliminan</a:t>
            </a:r>
            <a:r>
              <a:rPr lang="es-MX" sz="2000"/>
              <a:t>.</a:t>
            </a:r>
          </a:p>
          <a:p>
            <a:pPr marL="0" indent="0" algn="just">
              <a:buNone/>
            </a:pPr>
            <a:r>
              <a:rPr lang="es-MX" sz="2000"/>
              <a:t>Condiciones a cumplir: Al adaptar los operadores de conjunto a las relaciones se debe asegurar que exista compatibilidad entre ellas:</a:t>
            </a:r>
          </a:p>
          <a:p>
            <a:pPr marL="0" indent="0" algn="just">
              <a:buNone/>
            </a:pPr>
            <a:r>
              <a:rPr lang="es-MX" sz="2000"/>
              <a:t>Tienen el mismo grado, los atributos tienen el mismo nombre y el dominio del atributo i de R es el mismo que el atributo i de S </a:t>
            </a:r>
            <a:r>
              <a:rPr lang="es-ES" sz="2000" b="1"/>
              <a:t>∀</a:t>
            </a:r>
            <a:r>
              <a:rPr lang="es-MX" sz="2000"/>
              <a:t> i.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1088381" y="272747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Unión A U B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3537327" y="3353562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1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AAC56-F79A-49AA-AD4E-C3B38CA6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83"/>
            <a:ext cx="10515600" cy="3915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2060"/>
                </a:solidFill>
              </a:rPr>
              <a:t>Algebra Relacional - </a:t>
            </a:r>
            <a:r>
              <a:rPr lang="es-MX" sz="2800" dirty="0">
                <a:solidFill>
                  <a:srgbClr val="002060"/>
                </a:solidFill>
              </a:rPr>
              <a:t>Unión(</a:t>
            </a:r>
            <a:r>
              <a:rPr lang="es-ES" dirty="0">
                <a:solidFill>
                  <a:srgbClr val="002060"/>
                </a:solidFill>
              </a:rPr>
              <a:t>U</a:t>
            </a:r>
            <a:r>
              <a:rPr lang="es-MX" sz="2800" dirty="0">
                <a:solidFill>
                  <a:srgbClr val="002060"/>
                </a:solidFill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s-MX" sz="1600" dirty="0"/>
              <a:t>← </a:t>
            </a:r>
            <a:r>
              <a:rPr lang="el-G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6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Sueldo</a:t>
            </a:r>
            <a:r>
              <a:rPr lang="es-MX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≥10,000</a:t>
            </a:r>
            <a:r>
              <a:rPr lang="es-MX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(Profesor)</a:t>
            </a:r>
            <a:endParaRPr lang="es-E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       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682CEFF-9681-4AC5-A5DD-B604DF300D3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476917"/>
          <a:ext cx="41099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S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$23,000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7792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4B4A585-15BF-40E4-AD92-878166D5B0A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02609"/>
          <a:ext cx="410997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$23,000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54327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FGRE857410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58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EC318CB-98B3-4A90-A2DF-6DE744D3DD79}"/>
              </a:ext>
            </a:extLst>
          </p:cNvPr>
          <p:cNvGraphicFramePr>
            <a:graphicFrameLocks noGrp="1"/>
          </p:cNvGraphicFramePr>
          <p:nvPr/>
        </p:nvGraphicFramePr>
        <p:xfrm>
          <a:off x="6761933" y="469055"/>
          <a:ext cx="4109974" cy="222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$8,000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Sociales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$23,000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$7,500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FGRE857410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6F23066-F7C6-464D-8726-DEFE9D768B32}"/>
              </a:ext>
            </a:extLst>
          </p:cNvPr>
          <p:cNvGraphicFramePr>
            <a:graphicFrameLocks noGrp="1"/>
          </p:cNvGraphicFramePr>
          <p:nvPr/>
        </p:nvGraphicFramePr>
        <p:xfrm>
          <a:off x="6630799" y="3564587"/>
          <a:ext cx="1302258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T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7792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4066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7DBEC41A-801F-42A4-82EB-BD3C4CA69EE8}"/>
              </a:ext>
            </a:extLst>
          </p:cNvPr>
          <p:cNvSpPr txBox="1"/>
          <p:nvPr/>
        </p:nvSpPr>
        <p:spPr>
          <a:xfrm>
            <a:off x="838200" y="3398100"/>
            <a:ext cx="3564579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← </a:t>
            </a:r>
            <a:r>
              <a:rPr kumimoji="0" lang="el-G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kumimoji="0" lang="es-MX" sz="16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Depto</a:t>
            </a:r>
            <a:r>
              <a:rPr kumimoji="0" lang="es-MX" sz="1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=’Sistemas’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(Profesor) 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D2FD9C-A164-4CA8-8161-6BD56FF32C73}"/>
              </a:ext>
            </a:extLst>
          </p:cNvPr>
          <p:cNvSpPr txBox="1"/>
          <p:nvPr/>
        </p:nvSpPr>
        <p:spPr>
          <a:xfrm>
            <a:off x="6560599" y="2933945"/>
            <a:ext cx="1737783" cy="34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←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kumimoji="0" lang="es-MX" sz="1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(R U S)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261" y="2738629"/>
            <a:ext cx="6449568" cy="11499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MX" sz="1800" b="0" i="0">
              <a:effectLst/>
            </a:endParaRPr>
          </a:p>
          <a:p>
            <a:pPr marL="0" indent="0">
              <a:buNone/>
            </a:pPr>
            <a:r>
              <a:rPr lang="es-MX"/>
              <a:t>La diferencia de 2 relaciones R y S es otra relación la cual va a tener los registros que están en R pero no están en S.</a:t>
            </a:r>
          </a:p>
          <a:p>
            <a:pPr marL="0" indent="0">
              <a:buNone/>
            </a:pPr>
            <a:r>
              <a:rPr lang="es-MX"/>
              <a:t>En esta relación R y S deben ser compatibles.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521453" y="2325137"/>
            <a:ext cx="241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Diferencia A - B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4259703" y="3048429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1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60B98-39B0-4DE4-8598-89F5D951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60"/>
            <a:ext cx="10515600" cy="5644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rgbClr val="002060"/>
                </a:solidFill>
              </a:rPr>
              <a:t>Algebra Relacional - </a:t>
            </a:r>
            <a:r>
              <a:rPr lang="es-MX" sz="2800">
                <a:solidFill>
                  <a:srgbClr val="002060"/>
                </a:solidFill>
              </a:rPr>
              <a:t>Diferencia(R </a:t>
            </a:r>
            <a:r>
              <a:rPr lang="es-ES" sz="2800">
                <a:solidFill>
                  <a:srgbClr val="002060"/>
                </a:solidFill>
              </a:rPr>
              <a:t>- S</a:t>
            </a:r>
            <a:r>
              <a:rPr lang="es-MX" sz="2800">
                <a:solidFill>
                  <a:srgbClr val="002060"/>
                </a:solidFill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s-MX" sz="1600"/>
              <a:t>← </a:t>
            </a:r>
            <a:r>
              <a:rPr lang="el-GR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6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Sueldo</a:t>
            </a:r>
            <a:r>
              <a:rPr lang="es-MX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≥10,000</a:t>
            </a:r>
            <a:r>
              <a:rPr lang="es-MX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(Profesor)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lang="es-ES" sz="1600">
              <a:solidFill>
                <a:srgbClr val="20212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2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5FE4CE-3C3C-4780-A838-50555B7C8CBE}"/>
              </a:ext>
            </a:extLst>
          </p:cNvPr>
          <p:cNvGraphicFramePr>
            <a:graphicFrameLocks noGrp="1"/>
          </p:cNvGraphicFramePr>
          <p:nvPr/>
        </p:nvGraphicFramePr>
        <p:xfrm>
          <a:off x="7047683" y="354755"/>
          <a:ext cx="4109974" cy="222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$8,000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Sociales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$23,000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$7,500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FGRE857410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D8B4A26-198E-4902-AA99-E5D34F7E2B0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31587"/>
          <a:ext cx="410997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$23,000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54327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FGRE857410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588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D656E91-3665-4040-9929-087A2C265DF0}"/>
              </a:ext>
            </a:extLst>
          </p:cNvPr>
          <p:cNvGraphicFramePr>
            <a:graphicFrameLocks noGrp="1"/>
          </p:cNvGraphicFramePr>
          <p:nvPr/>
        </p:nvGraphicFramePr>
        <p:xfrm>
          <a:off x="6530266" y="3429000"/>
          <a:ext cx="20248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</a:tblGrid>
              <a:tr h="23832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T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4D7C8FB-BE98-4519-99B0-31C8838261D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64004"/>
          <a:ext cx="4109974" cy="112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S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$23,000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FGRE857410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3BA1980F-7DAE-4CDF-8AFC-7C7720B45513}"/>
              </a:ext>
            </a:extLst>
          </p:cNvPr>
          <p:cNvSpPr txBox="1"/>
          <p:nvPr/>
        </p:nvSpPr>
        <p:spPr>
          <a:xfrm>
            <a:off x="758952" y="3398545"/>
            <a:ext cx="281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← </a:t>
            </a:r>
            <a:r>
              <a:rPr kumimoji="0" lang="el-G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kumimoji="0" lang="es-MX" sz="16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Depto</a:t>
            </a:r>
            <a:r>
              <a:rPr kumimoji="0" lang="es-MX" sz="16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=Programación’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(Profesor) 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D2FD4D-BE48-455A-8958-243650AB8AAD}"/>
              </a:ext>
            </a:extLst>
          </p:cNvPr>
          <p:cNvSpPr txBox="1"/>
          <p:nvPr/>
        </p:nvSpPr>
        <p:spPr>
          <a:xfrm>
            <a:off x="6502297" y="2885119"/>
            <a:ext cx="2080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←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kumimoji="0" lang="es-MX" sz="16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Nombre,Sueldo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(R - S)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8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F95F9326-C628-A8A5-85FE-E5F5D7FFB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" y="3747"/>
            <a:ext cx="12187380" cy="68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37B1A-5795-400D-BB8E-A5A85888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704088"/>
            <a:ext cx="9692640" cy="4197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rgbClr val="002060"/>
                </a:solidFill>
              </a:rPr>
              <a:t>Algebra Relacional</a:t>
            </a:r>
          </a:p>
          <a:p>
            <a:pPr marL="0" indent="0">
              <a:buNone/>
            </a:pPr>
            <a:endParaRPr lang="es-ES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s-MX" sz="2000"/>
              <a:t>Operadores no básicos o derivados.</a:t>
            </a:r>
          </a:p>
          <a:p>
            <a:pPr marL="0" indent="0" algn="just">
              <a:buNone/>
            </a:pPr>
            <a:endParaRPr lang="es-MX" sz="2000"/>
          </a:p>
          <a:p>
            <a:pPr marL="0" indent="0" algn="just">
              <a:buNone/>
            </a:pPr>
            <a:r>
              <a:rPr lang="es-MX" sz="2000"/>
              <a:t>Se clasifican en:</a:t>
            </a:r>
          </a:p>
          <a:p>
            <a:pPr marL="0" indent="0" algn="just">
              <a:buNone/>
            </a:pPr>
            <a:endParaRPr lang="es-MX" sz="2000"/>
          </a:p>
          <a:p>
            <a:pPr algn="just"/>
            <a:r>
              <a:rPr lang="es-MX" sz="2000"/>
              <a:t>Intersección (∩).</a:t>
            </a:r>
          </a:p>
          <a:p>
            <a:pPr algn="just"/>
            <a:r>
              <a:rPr lang="es-MX" sz="2000"/>
              <a:t>Unión natural (</a:t>
            </a:r>
            <a:r>
              <a:rPr lang="es-ES" sz="2000"/>
              <a:t>U</a:t>
            </a:r>
            <a:r>
              <a:rPr lang="es-MX" sz="2000"/>
              <a:t>).</a:t>
            </a:r>
          </a:p>
          <a:p>
            <a:pPr algn="just"/>
            <a:r>
              <a:rPr lang="es-MX" sz="2000"/>
              <a:t>División (</a:t>
            </a:r>
            <a:r>
              <a:rPr lang="es-MX" sz="2000" b="1"/>
              <a:t>÷</a:t>
            </a:r>
            <a:r>
              <a:rPr lang="es-MX" sz="2000"/>
              <a:t>).</a:t>
            </a:r>
          </a:p>
          <a:p>
            <a:pPr algn="just"/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8935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383" y="1749679"/>
            <a:ext cx="6449568" cy="40586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1800" b="0" i="0">
              <a:effectLst/>
            </a:endParaRPr>
          </a:p>
          <a:p>
            <a:pPr marL="0" indent="0" algn="just">
              <a:buNone/>
            </a:pPr>
            <a:r>
              <a:rPr lang="es-MX" sz="2000"/>
              <a:t>Es  una relación que contiene el conjunto de todas las filas que están tanto en la relación R como en S. R y S deben ser compatibles.</a:t>
            </a:r>
          </a:p>
          <a:p>
            <a:pPr marL="0" indent="0" algn="just">
              <a:buNone/>
            </a:pPr>
            <a:r>
              <a:rPr lang="es-MX" sz="2000"/>
              <a:t>Notación: R ∩ S = R – (R – S)</a:t>
            </a:r>
          </a:p>
          <a:p>
            <a:pPr algn="just"/>
            <a:r>
              <a:rPr lang="es-MX" sz="2000"/>
              <a:t>Objetivo: Se trata de una relación con las tuplas que están en R y en S también.</a:t>
            </a:r>
          </a:p>
          <a:p>
            <a:pPr algn="just"/>
            <a:r>
              <a:rPr lang="es-MX" sz="2000"/>
              <a:t>Operación válida entre relaciones compatibles.</a:t>
            </a:r>
          </a:p>
          <a:p>
            <a:pPr algn="just"/>
            <a:r>
              <a:rPr lang="es-MX" sz="2000"/>
              <a:t>Las tuplas duplicadas se eliminan.</a:t>
            </a:r>
            <a:endParaRPr lang="es-ES" sz="20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521453" y="2325137"/>
            <a:ext cx="28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Intersección R 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∩ 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4259703" y="3048429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05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2DD30-EF46-4F57-A4BE-BC54CB59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4"/>
            <a:ext cx="10515600" cy="5582159"/>
          </a:xfrm>
        </p:spPr>
        <p:txBody>
          <a:bodyPr/>
          <a:lstStyle/>
          <a:p>
            <a:pPr marL="0" indent="0">
              <a:buNone/>
            </a:pPr>
            <a:r>
              <a:rPr lang="es-ES">
                <a:solidFill>
                  <a:srgbClr val="002060"/>
                </a:solidFill>
              </a:rPr>
              <a:t>Algebra Relacional - </a:t>
            </a:r>
            <a:r>
              <a:rPr lang="es-MX">
                <a:solidFill>
                  <a:srgbClr val="002060"/>
                </a:solidFill>
              </a:rPr>
              <a:t>Intersecci</a:t>
            </a:r>
            <a:r>
              <a:rPr lang="es-MX" sz="2800">
                <a:solidFill>
                  <a:srgbClr val="002060"/>
                </a:solidFill>
              </a:rPr>
              <a:t>ón(∩)</a:t>
            </a:r>
          </a:p>
          <a:p>
            <a:pPr marL="0" indent="0">
              <a:buNone/>
            </a:pPr>
            <a:endParaRPr lang="es-MX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s-MX" sz="1600"/>
              <a:t>←</a:t>
            </a: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lang="es-MX" sz="1600" baseline="-25000">
                <a:ea typeface="Calibri" panose="020F0502020204030204" pitchFamily="34" charset="0"/>
                <a:cs typeface="Times New Roman" panose="02020603050405020304" pitchFamily="18" charset="0"/>
              </a:rPr>
              <a:t>Sueldo</a:t>
            </a: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1600"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600" baseline="-25000" err="1">
                <a:ea typeface="Calibri" panose="020F0502020204030204" pitchFamily="34" charset="0"/>
                <a:cs typeface="Times New Roman" panose="02020603050405020304" pitchFamily="18" charset="0"/>
              </a:rPr>
              <a:t>Depto</a:t>
            </a: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baseline="-25000">
                <a:ea typeface="Calibri" panose="020F0502020204030204" pitchFamily="34" charset="0"/>
                <a:cs typeface="Times New Roman" panose="02020603050405020304" pitchFamily="18" charset="0"/>
              </a:rPr>
              <a:t>=‘Sistemas’</a:t>
            </a: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(Profesor))</a:t>
            </a:r>
          </a:p>
          <a:p>
            <a:pPr marL="0" indent="0">
              <a:buNone/>
            </a:pPr>
            <a:endParaRPr lang="es-MX" sz="160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600">
                <a:cs typeface="Times New Roman" panose="02020603050405020304" pitchFamily="18" charset="0"/>
              </a:rPr>
              <a:t>						                        T</a:t>
            </a:r>
            <a:r>
              <a:rPr lang="es-MX" sz="1600"/>
              <a:t> ← (R∩S)</a:t>
            </a:r>
            <a:endParaRPr lang="es-MX" sz="160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s-MX" sz="1600"/>
              <a:t>←</a:t>
            </a: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 ∏</a:t>
            </a:r>
            <a:r>
              <a:rPr lang="es-MX" sz="1600" baseline="-25000">
                <a:ea typeface="Calibri" panose="020F0502020204030204" pitchFamily="34" charset="0"/>
                <a:cs typeface="Times New Roman" panose="02020603050405020304" pitchFamily="18" charset="0"/>
              </a:rPr>
              <a:t>Sueldo</a:t>
            </a: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 sz="1600"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600" baseline="-25000" err="1">
                <a:ea typeface="Calibri" panose="020F0502020204030204" pitchFamily="34" charset="0"/>
                <a:cs typeface="Times New Roman" panose="02020603050405020304" pitchFamily="18" charset="0"/>
              </a:rPr>
              <a:t>Depto</a:t>
            </a: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600" baseline="-25000">
                <a:ea typeface="Calibri" panose="020F0502020204030204" pitchFamily="34" charset="0"/>
                <a:cs typeface="Times New Roman" panose="02020603050405020304" pitchFamily="18" charset="0"/>
              </a:rPr>
              <a:t>=‘Programación’</a:t>
            </a:r>
            <a:r>
              <a:rPr lang="es-MX" sz="1600">
                <a:ea typeface="Calibri" panose="020F0502020204030204" pitchFamily="34" charset="0"/>
                <a:cs typeface="Times New Roman" panose="02020603050405020304" pitchFamily="18" charset="0"/>
              </a:rPr>
              <a:t>(Profesor))</a:t>
            </a:r>
            <a:endParaRPr lang="es-ES" sz="1600"/>
          </a:p>
          <a:p>
            <a:pPr marL="0" indent="0">
              <a:buNone/>
            </a:pPr>
            <a:endParaRPr lang="es-ES" sz="16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8C65063-98B6-4FB0-8881-D38ED26C17DA}"/>
              </a:ext>
            </a:extLst>
          </p:cNvPr>
          <p:cNvGraphicFramePr>
            <a:graphicFrameLocks noGrp="1"/>
          </p:cNvGraphicFramePr>
          <p:nvPr/>
        </p:nvGraphicFramePr>
        <p:xfrm>
          <a:off x="7047683" y="354755"/>
          <a:ext cx="4109974" cy="249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FGRE851210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JOGH801102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Devora García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$17,500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Sociales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267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BF5111-A288-4613-9410-844D0884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18385"/>
              </p:ext>
            </p:extLst>
          </p:nvPr>
        </p:nvGraphicFramePr>
        <p:xfrm>
          <a:off x="926516" y="2030129"/>
          <a:ext cx="4109974" cy="142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5245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000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824ACB0-3AE0-44DC-A978-3878983C8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32065"/>
              </p:ext>
            </p:extLst>
          </p:nvPr>
        </p:nvGraphicFramePr>
        <p:xfrm>
          <a:off x="5373370" y="2004350"/>
          <a:ext cx="722630" cy="142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</a:tblGrid>
              <a:tr h="193749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R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5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5DCE113-A69C-4ED9-A16F-145043BB190A}"/>
              </a:ext>
            </a:extLst>
          </p:cNvPr>
          <p:cNvGraphicFramePr>
            <a:graphicFrameLocks noGrp="1"/>
          </p:cNvGraphicFramePr>
          <p:nvPr/>
        </p:nvGraphicFramePr>
        <p:xfrm>
          <a:off x="926516" y="4315685"/>
          <a:ext cx="41099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0901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6183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FGRE857410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506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202AB07-B4E0-4001-A06A-80B2867F0ABF}"/>
              </a:ext>
            </a:extLst>
          </p:cNvPr>
          <p:cNvGraphicFramePr>
            <a:graphicFrameLocks noGrp="1"/>
          </p:cNvGraphicFramePr>
          <p:nvPr/>
        </p:nvGraphicFramePr>
        <p:xfrm>
          <a:off x="5373370" y="4290189"/>
          <a:ext cx="72263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$ 30,000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074081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8F0FB3B4-4175-4E55-A72F-A64D03095D18}"/>
              </a:ext>
            </a:extLst>
          </p:cNvPr>
          <p:cNvSpPr/>
          <p:nvPr/>
        </p:nvSpPr>
        <p:spPr>
          <a:xfrm>
            <a:off x="7047683" y="882326"/>
            <a:ext cx="4109974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15D4696-B140-4722-A060-AD916EC3A2CC}"/>
              </a:ext>
            </a:extLst>
          </p:cNvPr>
          <p:cNvSpPr/>
          <p:nvPr/>
        </p:nvSpPr>
        <p:spPr>
          <a:xfrm>
            <a:off x="7047683" y="1738020"/>
            <a:ext cx="4109974" cy="266330"/>
          </a:xfrm>
          <a:prstGeom prst="rect">
            <a:avLst/>
          </a:prstGeom>
          <a:gradFill flip="none" rotWithShape="1">
            <a:gsLst>
              <a:gs pos="0">
                <a:srgbClr val="EC6920"/>
              </a:gs>
              <a:gs pos="50000">
                <a:schemeClr val="accent1">
                  <a:lumMod val="30000"/>
                  <a:lumOff val="70000"/>
                  <a:alpha val="60000"/>
                </a:schemeClr>
              </a:gs>
            </a:gsLst>
            <a:lin ang="162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79F838B-FDEE-47B2-A1A4-6C72097DF662}"/>
              </a:ext>
            </a:extLst>
          </p:cNvPr>
          <p:cNvSpPr/>
          <p:nvPr/>
        </p:nvSpPr>
        <p:spPr>
          <a:xfrm>
            <a:off x="7047683" y="2020102"/>
            <a:ext cx="4109974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F2A2A8-5158-45F1-BD9B-5297766C88AC}"/>
              </a:ext>
            </a:extLst>
          </p:cNvPr>
          <p:cNvSpPr/>
          <p:nvPr/>
        </p:nvSpPr>
        <p:spPr>
          <a:xfrm>
            <a:off x="7038805" y="1447060"/>
            <a:ext cx="4109974" cy="266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8BC50F8-9197-4006-9645-8C3DBE7A2BBE}"/>
              </a:ext>
            </a:extLst>
          </p:cNvPr>
          <p:cNvSpPr/>
          <p:nvPr/>
        </p:nvSpPr>
        <p:spPr>
          <a:xfrm>
            <a:off x="7047683" y="1173571"/>
            <a:ext cx="4109974" cy="266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AEC4FE3-65E7-40B0-B812-C5168738D981}"/>
              </a:ext>
            </a:extLst>
          </p:cNvPr>
          <p:cNvSpPr/>
          <p:nvPr/>
        </p:nvSpPr>
        <p:spPr>
          <a:xfrm>
            <a:off x="7038805" y="2329103"/>
            <a:ext cx="4109974" cy="266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CAA8B00-E412-4B4A-BB1C-7872387A7EFE}"/>
              </a:ext>
            </a:extLst>
          </p:cNvPr>
          <p:cNvGraphicFramePr>
            <a:graphicFrameLocks noGrp="1"/>
          </p:cNvGraphicFramePr>
          <p:nvPr/>
        </p:nvGraphicFramePr>
        <p:xfrm>
          <a:off x="7563955" y="3955871"/>
          <a:ext cx="7226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T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$ 30,000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4E0BBC8-BD59-4406-B4D5-2058ED97659D}"/>
              </a:ext>
            </a:extLst>
          </p:cNvPr>
          <p:cNvSpPr/>
          <p:nvPr/>
        </p:nvSpPr>
        <p:spPr>
          <a:xfrm>
            <a:off x="5364492" y="2540187"/>
            <a:ext cx="722630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562D8B-B88E-4F62-9DCF-1BD41DCB2279}"/>
              </a:ext>
            </a:extLst>
          </p:cNvPr>
          <p:cNvSpPr/>
          <p:nvPr/>
        </p:nvSpPr>
        <p:spPr>
          <a:xfrm>
            <a:off x="5373370" y="5121076"/>
            <a:ext cx="722630" cy="266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381871F-EE4D-4FE3-A5E6-6FEB11E0F4BA}"/>
              </a:ext>
            </a:extLst>
          </p:cNvPr>
          <p:cNvSpPr/>
          <p:nvPr/>
        </p:nvSpPr>
        <p:spPr>
          <a:xfrm>
            <a:off x="5373370" y="4825068"/>
            <a:ext cx="722630" cy="266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D047C1E-1142-47C2-84EA-A16DF583DAD7}"/>
              </a:ext>
            </a:extLst>
          </p:cNvPr>
          <p:cNvSpPr/>
          <p:nvPr/>
        </p:nvSpPr>
        <p:spPr>
          <a:xfrm>
            <a:off x="5373370" y="2845072"/>
            <a:ext cx="713752" cy="236391"/>
          </a:xfrm>
          <a:prstGeom prst="rect">
            <a:avLst/>
          </a:prstGeom>
          <a:gradFill flip="none" rotWithShape="1">
            <a:gsLst>
              <a:gs pos="0">
                <a:srgbClr val="EC6920"/>
              </a:gs>
              <a:gs pos="50000">
                <a:schemeClr val="accent1">
                  <a:lumMod val="30000"/>
                  <a:lumOff val="70000"/>
                  <a:alpha val="60000"/>
                </a:schemeClr>
              </a:gs>
            </a:gsLst>
            <a:lin ang="162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F87B043-B0BC-418D-A4CB-531AB8712D32}"/>
              </a:ext>
            </a:extLst>
          </p:cNvPr>
          <p:cNvSpPr/>
          <p:nvPr/>
        </p:nvSpPr>
        <p:spPr>
          <a:xfrm>
            <a:off x="5364492" y="3125465"/>
            <a:ext cx="722630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26" y="192504"/>
            <a:ext cx="7696940" cy="57119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MX" sz="2000" b="0" i="0">
              <a:effectLst/>
            </a:endParaRPr>
          </a:p>
          <a:p>
            <a:pPr marL="0" indent="0" algn="just">
              <a:buNone/>
            </a:pPr>
            <a:r>
              <a:rPr lang="es-MX" sz="2000"/>
              <a:t>El resultado es una relación con los atributos de ambas relaciones y se obtiene combinando las filas de ambas relaciones que tengan el mismo valor en los atributos comunes.</a:t>
            </a:r>
          </a:p>
          <a:p>
            <a:pPr marL="0" indent="0" algn="just">
              <a:buNone/>
            </a:pPr>
            <a:r>
              <a:rPr lang="es-MX" sz="2000"/>
              <a:t>El </a:t>
            </a:r>
            <a:r>
              <a:rPr lang="es-MX" sz="2000" err="1"/>
              <a:t>join</a:t>
            </a:r>
            <a:r>
              <a:rPr lang="es-MX" sz="2000"/>
              <a:t> se lo usa entre los atributos comunes de las entidades o tablas que poseen la clave primaria de una tabla foránea correspondiente de otra entidad.</a:t>
            </a:r>
          </a:p>
          <a:p>
            <a:pPr marL="0" indent="0" algn="just">
              <a:buNone/>
            </a:pPr>
            <a:r>
              <a:rPr lang="es-MX" sz="2000"/>
              <a:t>Notación R </a:t>
            </a:r>
            <a:r>
              <a:rPr lang="es-ES" sz="2000"/>
              <a:t>⨝</a:t>
            </a:r>
            <a:r>
              <a:rPr lang="es-MX" sz="2000"/>
              <a:t>  S</a:t>
            </a:r>
          </a:p>
          <a:p>
            <a:pPr marL="0" indent="0" algn="just">
              <a:buNone/>
            </a:pPr>
            <a:r>
              <a:rPr lang="es-MX" sz="2000" b="1"/>
              <a:t>R(X</a:t>
            </a:r>
            <a:r>
              <a:rPr lang="es-MX" sz="2000" b="1" baseline="-25000"/>
              <a:t>1</a:t>
            </a:r>
            <a:r>
              <a:rPr lang="es-MX" sz="2000" b="1"/>
              <a:t>, X</a:t>
            </a:r>
            <a:r>
              <a:rPr lang="es-MX" sz="2000" b="1" baseline="-25000"/>
              <a:t>2</a:t>
            </a:r>
            <a:r>
              <a:rPr lang="es-MX" sz="2000" b="1"/>
              <a:t>, X</a:t>
            </a:r>
            <a:r>
              <a:rPr lang="es-MX" sz="2000" b="1" baseline="-25000"/>
              <a:t>3</a:t>
            </a:r>
            <a:r>
              <a:rPr lang="es-MX" sz="2000" b="1"/>
              <a:t>,…,X</a:t>
            </a:r>
            <a:r>
              <a:rPr lang="es-MX" sz="2000" b="1" baseline="-25000"/>
              <a:t>m</a:t>
            </a:r>
            <a:r>
              <a:rPr lang="es-MX" sz="2000" b="1"/>
              <a:t>,Y</a:t>
            </a:r>
            <a:r>
              <a:rPr lang="es-MX" sz="2000" b="1" baseline="-25000"/>
              <a:t>1</a:t>
            </a:r>
            <a:r>
              <a:rPr lang="es-MX" sz="2000" b="1"/>
              <a:t>,Y</a:t>
            </a:r>
            <a:r>
              <a:rPr lang="es-MX" sz="2000" b="1" baseline="-25000"/>
              <a:t>2</a:t>
            </a:r>
            <a:r>
              <a:rPr lang="es-MX" sz="2000" b="1"/>
              <a:t>,…,</a:t>
            </a:r>
            <a:r>
              <a:rPr lang="es-MX" sz="2000" b="1" err="1"/>
              <a:t>Y</a:t>
            </a:r>
            <a:r>
              <a:rPr lang="es-MX" sz="2000" b="1" baseline="-25000" err="1"/>
              <a:t>n</a:t>
            </a:r>
            <a:r>
              <a:rPr lang="es-MX" sz="2000" b="1"/>
              <a:t>) y S(Y</a:t>
            </a:r>
            <a:r>
              <a:rPr lang="es-MX" sz="2000" b="1" baseline="-25000"/>
              <a:t>1</a:t>
            </a:r>
            <a:r>
              <a:rPr lang="es-MX" sz="2000" b="1"/>
              <a:t>,Y</a:t>
            </a:r>
            <a:r>
              <a:rPr lang="es-MX" sz="2000" b="1" baseline="-25000"/>
              <a:t>2</a:t>
            </a:r>
            <a:r>
              <a:rPr lang="es-MX" sz="2000" b="1"/>
              <a:t>,…,</a:t>
            </a:r>
            <a:r>
              <a:rPr lang="es-MX" sz="2000" b="1" err="1"/>
              <a:t>Y</a:t>
            </a:r>
            <a:r>
              <a:rPr lang="es-MX" sz="2000" b="1" baseline="-25000" err="1"/>
              <a:t>n</a:t>
            </a:r>
            <a:r>
              <a:rPr lang="es-MX" sz="2000" b="1"/>
              <a:t>,…,Z</a:t>
            </a:r>
            <a:r>
              <a:rPr lang="es-MX" sz="2000" b="1" baseline="-25000"/>
              <a:t>1</a:t>
            </a:r>
            <a:r>
              <a:rPr lang="es-MX" sz="2000" b="1"/>
              <a:t>, Z</a:t>
            </a:r>
            <a:r>
              <a:rPr lang="es-MX" sz="2000" b="1" baseline="-25000"/>
              <a:t>2</a:t>
            </a:r>
            <a:r>
              <a:rPr lang="es-MX" sz="2000" b="1"/>
              <a:t>,…,</a:t>
            </a:r>
            <a:r>
              <a:rPr lang="es-MX" sz="2000" b="1" err="1"/>
              <a:t>Z</a:t>
            </a:r>
            <a:r>
              <a:rPr lang="es-MX" sz="2000" b="1" baseline="-25000" err="1"/>
              <a:t>p</a:t>
            </a:r>
            <a:r>
              <a:rPr lang="es-MX" sz="2000" b="1"/>
              <a:t>)</a:t>
            </a:r>
          </a:p>
          <a:p>
            <a:pPr marL="0" indent="0" algn="just">
              <a:buNone/>
            </a:pPr>
            <a:r>
              <a:rPr lang="es-MX" sz="2000"/>
              <a:t>Relaciones con atributos </a:t>
            </a:r>
            <a:r>
              <a:rPr lang="es-MX" sz="2000" err="1"/>
              <a:t>x,y,z</a:t>
            </a:r>
            <a:r>
              <a:rPr lang="es-MX" sz="2000"/>
              <a:t> y poblado por el conjunto de tuplas que tienen igual valor de y en R y en S.</a:t>
            </a:r>
          </a:p>
          <a:p>
            <a:pPr marL="0" indent="0" algn="just">
              <a:buNone/>
            </a:pPr>
            <a:r>
              <a:rPr lang="es-MX" sz="2000"/>
              <a:t>Equivaldría a:</a:t>
            </a:r>
          </a:p>
          <a:p>
            <a:pPr marL="0" indent="0">
              <a:buNone/>
            </a:pPr>
            <a:r>
              <a:rPr lang="es-MX" sz="2000" b="1"/>
              <a:t>∏</a:t>
            </a:r>
            <a:r>
              <a:rPr lang="es-MX" sz="2000" b="1" baseline="-25000"/>
              <a:t>R U S</a:t>
            </a:r>
            <a:r>
              <a:rPr lang="es-MX" sz="2000" b="1"/>
              <a:t> (</a:t>
            </a:r>
            <a:r>
              <a:rPr lang="el-GR" sz="2000" b="1"/>
              <a:t>σ</a:t>
            </a:r>
            <a:r>
              <a:rPr lang="es-MX" sz="2000" b="1" baseline="-25000"/>
              <a:t>R.y1=S.y1</a:t>
            </a:r>
            <a:r>
              <a:rPr lang="es-ES" sz="2000" b="1" baseline="-25000"/>
              <a:t>^ </a:t>
            </a:r>
            <a:r>
              <a:rPr lang="es-MX" sz="2000" b="1" baseline="-25000"/>
              <a:t>R.y2=S.y2</a:t>
            </a:r>
            <a:r>
              <a:rPr lang="es-ES" sz="2000" b="1" baseline="-25000"/>
              <a:t>^…^</a:t>
            </a:r>
            <a:r>
              <a:rPr lang="es-ES" sz="2000" b="1"/>
              <a:t> </a:t>
            </a:r>
            <a:r>
              <a:rPr lang="es-MX" sz="2000" b="1" baseline="-25000" err="1"/>
              <a:t>R.yn</a:t>
            </a:r>
            <a:r>
              <a:rPr lang="es-MX" sz="2000" b="1" baseline="-25000"/>
              <a:t>=</a:t>
            </a:r>
            <a:r>
              <a:rPr lang="es-MX" sz="2000" b="1" baseline="-25000" err="1"/>
              <a:t>S.yn</a:t>
            </a:r>
            <a:r>
              <a:rPr lang="es-MX" sz="2000" b="1"/>
              <a:t> (R))</a:t>
            </a:r>
          </a:p>
          <a:p>
            <a:pPr marL="0" indent="0">
              <a:buNone/>
            </a:pPr>
            <a:r>
              <a:rPr lang="es-MX" sz="2000"/>
              <a:t>Si las relaciones R y S no tienen nombre de atributos en común entonces.</a:t>
            </a:r>
          </a:p>
          <a:p>
            <a:pPr marL="0" indent="0">
              <a:buNone/>
            </a:pPr>
            <a:r>
              <a:rPr lang="es-MX" sz="2000" b="1"/>
              <a:t>R </a:t>
            </a:r>
            <a:r>
              <a:rPr lang="es-ES" sz="2000"/>
              <a:t>⨝</a:t>
            </a:r>
            <a:r>
              <a:rPr lang="es-MX" sz="2000" b="1"/>
              <a:t>  S = R X S</a:t>
            </a:r>
          </a:p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endParaRPr lang="es-ES" sz="2000"/>
          </a:p>
          <a:p>
            <a:pPr marL="0" indent="0" algn="just">
              <a:buNone/>
            </a:pPr>
            <a:endParaRPr lang="es-MX" sz="2000"/>
          </a:p>
          <a:p>
            <a:pPr marL="0" indent="0" algn="just">
              <a:buNone/>
            </a:pPr>
            <a:endParaRPr lang="es-ES" sz="2000"/>
          </a:p>
          <a:p>
            <a:pPr marL="0" indent="0" algn="just">
              <a:buNone/>
            </a:pPr>
            <a:endParaRPr lang="es-MX" sz="20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521453" y="2325137"/>
            <a:ext cx="216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Reunión R F S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2920580" y="2981211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A6D80E8-9062-442D-97C1-B8D61CEB8081}"/>
              </a:ext>
            </a:extLst>
          </p:cNvPr>
          <p:cNvGrpSpPr/>
          <p:nvPr/>
        </p:nvGrpSpPr>
        <p:grpSpPr>
          <a:xfrm>
            <a:off x="6087122" y="2316259"/>
            <a:ext cx="2551275" cy="949414"/>
            <a:chOff x="6720396" y="2286521"/>
            <a:chExt cx="2551275" cy="94941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1B441A8-7908-483D-BCBC-B8B211017F64}"/>
                </a:ext>
              </a:extLst>
            </p:cNvPr>
            <p:cNvSpPr/>
            <p:nvPr/>
          </p:nvSpPr>
          <p:spPr>
            <a:xfrm>
              <a:off x="6720396" y="2848357"/>
              <a:ext cx="1065321" cy="3749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65C998C-C535-40B1-8B6B-2A57D03242CB}"/>
                </a:ext>
              </a:extLst>
            </p:cNvPr>
            <p:cNvSpPr/>
            <p:nvPr/>
          </p:nvSpPr>
          <p:spPr>
            <a:xfrm>
              <a:off x="8206350" y="2861031"/>
              <a:ext cx="1065321" cy="37490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errar llave 10">
              <a:extLst>
                <a:ext uri="{FF2B5EF4-FFF2-40B4-BE49-F238E27FC236}">
                  <a16:creationId xmlns:a16="http://schemas.microsoft.com/office/drawing/2014/main" id="{9C9A4149-6489-4DE6-81BD-7C7A08772FAA}"/>
                </a:ext>
              </a:extLst>
            </p:cNvPr>
            <p:cNvSpPr/>
            <p:nvPr/>
          </p:nvSpPr>
          <p:spPr>
            <a:xfrm rot="16200000">
              <a:off x="7945424" y="1697792"/>
              <a:ext cx="342522" cy="1983956"/>
            </a:xfrm>
            <a:prstGeom prst="rightBrace">
              <a:avLst>
                <a:gd name="adj1" fmla="val 8333"/>
                <a:gd name="adj2" fmla="val 4769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0352B4E-57A6-4832-9F9D-F2642AFDC5CD}"/>
                </a:ext>
              </a:extLst>
            </p:cNvPr>
            <p:cNvSpPr txBox="1"/>
            <p:nvPr/>
          </p:nvSpPr>
          <p:spPr>
            <a:xfrm>
              <a:off x="7487403" y="2286521"/>
              <a:ext cx="1293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600" b="0" i="1" u="none" strike="noStrike" kern="1200" cap="none" spc="0" normalizeH="0" baseline="0" noProof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coincidencias</a:t>
              </a:r>
              <a:endParaRPr kumimoji="0" lang="es-ES" sz="1600" b="0" i="1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96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80E5A-FED4-4682-9661-F1300F63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656948"/>
            <a:ext cx="10805160" cy="5520015"/>
          </a:xfrm>
        </p:spPr>
        <p:txBody>
          <a:bodyPr/>
          <a:lstStyle/>
          <a:p>
            <a:pPr marL="0" indent="0">
              <a:buNone/>
            </a:pPr>
            <a:r>
              <a:rPr lang="es-ES" sz="2800">
                <a:solidFill>
                  <a:srgbClr val="002060"/>
                </a:solidFill>
              </a:rPr>
              <a:t>Álgebra Relacional - </a:t>
            </a:r>
            <a:r>
              <a:rPr lang="es-MX" sz="2800" err="1">
                <a:solidFill>
                  <a:srgbClr val="002060"/>
                </a:solidFill>
              </a:rPr>
              <a:t>Join</a:t>
            </a:r>
            <a:r>
              <a:rPr lang="es-MX" sz="2800">
                <a:solidFill>
                  <a:srgbClr val="002060"/>
                </a:solidFill>
              </a:rPr>
              <a:t> (R F S)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A437467-FC49-4FF1-82DF-E0C491289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64769"/>
              </p:ext>
            </p:extLst>
          </p:nvPr>
        </p:nvGraphicFramePr>
        <p:xfrm>
          <a:off x="5566355" y="556364"/>
          <a:ext cx="3853180" cy="249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820610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FGRE851210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JOGH801102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Devora García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$17,500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2672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1DC2228-DAF2-4B9A-8AF7-A95783782020}"/>
              </a:ext>
            </a:extLst>
          </p:cNvPr>
          <p:cNvGraphicFramePr>
            <a:graphicFrameLocks noGrp="1"/>
          </p:cNvGraphicFramePr>
          <p:nvPr/>
        </p:nvGraphicFramePr>
        <p:xfrm>
          <a:off x="9506712" y="556364"/>
          <a:ext cx="23099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220606104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454077970"/>
                    </a:ext>
                  </a:extLst>
                </a:gridCol>
              </a:tblGrid>
              <a:tr h="23832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Departamento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290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44801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5097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2701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C895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Sociales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8681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69C98B8-16D8-4D7A-83E6-2E47896B30A5}"/>
              </a:ext>
            </a:extLst>
          </p:cNvPr>
          <p:cNvSpPr txBox="1"/>
          <p:nvPr/>
        </p:nvSpPr>
        <p:spPr>
          <a:xfrm>
            <a:off x="533118" y="3121223"/>
            <a:ext cx="4790735" cy="61555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∏</a:t>
            </a:r>
            <a:r>
              <a:rPr kumimoji="0" lang="es-MX" sz="1600" b="0" i="0" u="none" strike="noStrike" kern="1200" cap="none" spc="0" normalizeH="0" baseline="-25000" noProof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RFC,Nombre,Id_Depto,Nombre_Depto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s-MX" sz="1600">
                <a:latin typeface="Calibri" panose="020F0502020204030204"/>
              </a:rPr>
              <a:t>Profesor</a:t>
            </a:r>
            <a:r>
              <a:rPr lang="es-MX" sz="1600"/>
              <a:t> </a:t>
            </a:r>
            <a:r>
              <a:rPr lang="es-ES" sz="1600"/>
              <a:t>⨝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Departamento)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0F59FF2-8DDD-4425-AFB3-976A3954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37897"/>
              </p:ext>
            </p:extLst>
          </p:nvPr>
        </p:nvGraphicFramePr>
        <p:xfrm>
          <a:off x="5566355" y="3652830"/>
          <a:ext cx="4400297" cy="249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234821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FGRE851210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JOGH801102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Devora García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2672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F2560CB2-E917-47A6-8C9F-3261CBD67DAA}"/>
              </a:ext>
            </a:extLst>
          </p:cNvPr>
          <p:cNvSpPr/>
          <p:nvPr/>
        </p:nvSpPr>
        <p:spPr>
          <a:xfrm>
            <a:off x="5557211" y="1097280"/>
            <a:ext cx="3853180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82630B-9FDA-4FBF-B56F-CE15F795BAE6}"/>
              </a:ext>
            </a:extLst>
          </p:cNvPr>
          <p:cNvSpPr/>
          <p:nvPr/>
        </p:nvSpPr>
        <p:spPr>
          <a:xfrm>
            <a:off x="9506712" y="1097280"/>
            <a:ext cx="1008888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69FDDD-5525-4091-8BC2-2AD308C0CC07}"/>
              </a:ext>
            </a:extLst>
          </p:cNvPr>
          <p:cNvSpPr/>
          <p:nvPr/>
        </p:nvSpPr>
        <p:spPr>
          <a:xfrm>
            <a:off x="9506712" y="1389888"/>
            <a:ext cx="1008888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0E726C-0223-4124-AD81-757AF26DBF14}"/>
              </a:ext>
            </a:extLst>
          </p:cNvPr>
          <p:cNvSpPr/>
          <p:nvPr/>
        </p:nvSpPr>
        <p:spPr>
          <a:xfrm>
            <a:off x="5557211" y="1380744"/>
            <a:ext cx="3853180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3DCDA1A-09C8-4E52-9BFD-FB5331FDAEB3}"/>
              </a:ext>
            </a:extLst>
          </p:cNvPr>
          <p:cNvSpPr/>
          <p:nvPr/>
        </p:nvSpPr>
        <p:spPr>
          <a:xfrm>
            <a:off x="5557211" y="1673352"/>
            <a:ext cx="3853180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0C392A5-5B9A-4A7A-AD74-ACB060D75DA6}"/>
              </a:ext>
            </a:extLst>
          </p:cNvPr>
          <p:cNvSpPr/>
          <p:nvPr/>
        </p:nvSpPr>
        <p:spPr>
          <a:xfrm>
            <a:off x="5557211" y="1965960"/>
            <a:ext cx="3853180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E3D9C5A-1F44-4684-8464-70A34433F08C}"/>
              </a:ext>
            </a:extLst>
          </p:cNvPr>
          <p:cNvSpPr/>
          <p:nvPr/>
        </p:nvSpPr>
        <p:spPr>
          <a:xfrm>
            <a:off x="5557211" y="2247829"/>
            <a:ext cx="3853180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DD89A75-C5C8-44AD-813A-541DDEDB7202}"/>
              </a:ext>
            </a:extLst>
          </p:cNvPr>
          <p:cNvSpPr/>
          <p:nvPr/>
        </p:nvSpPr>
        <p:spPr>
          <a:xfrm>
            <a:off x="5557211" y="2521359"/>
            <a:ext cx="3853180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72E5D4F-CCA2-4BF5-B41C-CBA8413CD081}"/>
              </a:ext>
            </a:extLst>
          </p:cNvPr>
          <p:cNvSpPr/>
          <p:nvPr/>
        </p:nvSpPr>
        <p:spPr>
          <a:xfrm>
            <a:off x="5557211" y="2798008"/>
            <a:ext cx="3853180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607" y="2026750"/>
            <a:ext cx="6449568" cy="26536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1800" b="0" i="0">
              <a:effectLst/>
            </a:endParaRPr>
          </a:p>
          <a:p>
            <a:pPr marL="0" indent="0" algn="just">
              <a:buNone/>
            </a:pPr>
            <a:r>
              <a:rPr lang="es-MX" sz="2000"/>
              <a:t>Notación:  R </a:t>
            </a:r>
            <a:r>
              <a:rPr lang="es-ES" sz="2000"/>
              <a:t>⨝ </a:t>
            </a:r>
            <a:r>
              <a:rPr lang="es-MX" sz="2000"/>
              <a:t> </a:t>
            </a:r>
            <a:r>
              <a:rPr lang="es-ES" baseline="-25000"/>
              <a:t>θ</a:t>
            </a:r>
            <a:r>
              <a:rPr lang="es-MX" sz="2000"/>
              <a:t>S</a:t>
            </a:r>
          </a:p>
          <a:p>
            <a:pPr marL="0" indent="0" algn="just">
              <a:buNone/>
            </a:pPr>
            <a:r>
              <a:rPr lang="es-MX" sz="2000"/>
              <a:t>Equivale al </a:t>
            </a:r>
            <a:r>
              <a:rPr lang="es-MX" sz="2000" err="1"/>
              <a:t>Join</a:t>
            </a:r>
            <a:r>
              <a:rPr lang="es-MX" sz="2000"/>
              <a:t> Natural pero permite usar cualquier condición de comparación(</a:t>
            </a:r>
            <a:r>
              <a:rPr lang="es-ES" sz="2000"/>
              <a:t>θ</a:t>
            </a:r>
            <a:r>
              <a:rPr lang="es-MX" sz="2000"/>
              <a:t>).</a:t>
            </a:r>
          </a:p>
          <a:p>
            <a:pPr marL="0" indent="0" algn="just">
              <a:buNone/>
            </a:pPr>
            <a:r>
              <a:rPr lang="es-MX" sz="2000"/>
              <a:t>El resultado se construye tomando R X S y seleccionando sólo las tuplas que satisfacen </a:t>
            </a:r>
            <a:r>
              <a:rPr lang="es-ES" sz="2000"/>
              <a:t>θ</a:t>
            </a:r>
            <a:r>
              <a:rPr lang="es-MX" sz="2000"/>
              <a:t>.</a:t>
            </a:r>
          </a:p>
          <a:p>
            <a:pPr marL="0" indent="0" algn="just">
              <a:buNone/>
            </a:pPr>
            <a:endParaRPr lang="es-ES" sz="200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4259703" y="3048429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1074556" y="2525209"/>
            <a:ext cx="260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Theta </a:t>
            </a:r>
            <a:r>
              <a:rPr kumimoji="0" lang="es-MX" sz="2800" b="0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s-ES" sz="2800">
                <a:solidFill>
                  <a:srgbClr val="002060"/>
                </a:solidFill>
              </a:rPr>
              <a:t>⨝</a:t>
            </a:r>
            <a:r>
              <a:rPr kumimoji="0" lang="es-ES" sz="4000" b="0" i="0" u="none" strike="noStrike" kern="1200" cap="none" spc="0" normalizeH="0" baseline="-250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θ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2742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80E5A-FED4-4682-9661-F1300F63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25" y="471463"/>
            <a:ext cx="10805160" cy="5520015"/>
          </a:xfrm>
        </p:spPr>
        <p:txBody>
          <a:bodyPr/>
          <a:lstStyle/>
          <a:p>
            <a:pPr marL="0" indent="0">
              <a:buNone/>
            </a:pPr>
            <a:r>
              <a:rPr lang="es-ES" sz="2800">
                <a:solidFill>
                  <a:srgbClr val="002060"/>
                </a:solidFill>
              </a:rPr>
              <a:t>Álgebra Relacional – Theta </a:t>
            </a:r>
            <a:r>
              <a:rPr lang="es-MX" sz="2800" err="1">
                <a:solidFill>
                  <a:srgbClr val="002060"/>
                </a:solidFill>
              </a:rPr>
              <a:t>Join</a:t>
            </a:r>
            <a:r>
              <a:rPr lang="es-MX" sz="2800">
                <a:solidFill>
                  <a:srgbClr val="002060"/>
                </a:solidFill>
              </a:rPr>
              <a:t> o </a:t>
            </a:r>
            <a:r>
              <a:rPr lang="es-MX" sz="2800" err="1">
                <a:solidFill>
                  <a:srgbClr val="002060"/>
                </a:solidFill>
              </a:rPr>
              <a:t>Join</a:t>
            </a:r>
            <a:r>
              <a:rPr lang="es-MX" sz="2800">
                <a:solidFill>
                  <a:srgbClr val="002060"/>
                </a:solidFill>
              </a:rPr>
              <a:t> con condición</a:t>
            </a:r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A437467-FC49-4FF1-82DF-E0C491289E45}"/>
              </a:ext>
            </a:extLst>
          </p:cNvPr>
          <p:cNvGraphicFramePr>
            <a:graphicFrameLocks noGrp="1"/>
          </p:cNvGraphicFramePr>
          <p:nvPr/>
        </p:nvGraphicFramePr>
        <p:xfrm>
          <a:off x="1831527" y="1230224"/>
          <a:ext cx="3853180" cy="249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820610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FGRE851210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JOGH801102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Devora García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$17,500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C895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2672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1DC2228-DAF2-4B9A-8AF7-A95783782020}"/>
              </a:ext>
            </a:extLst>
          </p:cNvPr>
          <p:cNvGraphicFramePr>
            <a:graphicFrameLocks noGrp="1"/>
          </p:cNvGraphicFramePr>
          <p:nvPr/>
        </p:nvGraphicFramePr>
        <p:xfrm>
          <a:off x="6507295" y="1230224"/>
          <a:ext cx="21228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10">
                  <a:extLst>
                    <a:ext uri="{9D8B030D-6E8A-4147-A177-3AD203B41FA5}">
                      <a16:colId xmlns:a16="http://schemas.microsoft.com/office/drawing/2014/main" val="1220606104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454077970"/>
                    </a:ext>
                  </a:extLst>
                </a:gridCol>
              </a:tblGrid>
              <a:tr h="23832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Departamento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290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44801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5097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2701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C895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Sociales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8681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69C98B8-16D8-4D7A-83E6-2E47896B30A5}"/>
              </a:ext>
            </a:extLst>
          </p:cNvPr>
          <p:cNvSpPr txBox="1"/>
          <p:nvPr/>
        </p:nvSpPr>
        <p:spPr>
          <a:xfrm>
            <a:off x="386104" y="4121434"/>
            <a:ext cx="59924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∏</a:t>
            </a:r>
            <a:r>
              <a:rPr kumimoji="0" lang="es-MX" sz="16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RFC,Nombre,Id_Depto,Nombre_Depto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s-MX" sz="1600">
                <a:solidFill>
                  <a:prstClr val="black"/>
                </a:solidFill>
                <a:latin typeface="Calibri" panose="020F0502020204030204"/>
              </a:rPr>
              <a:t>Profesor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ES" sz="16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kumimoji="0" lang="es-MX" sz="18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Id</a:t>
            </a:r>
            <a:r>
              <a:rPr kumimoji="0" lang="es-MX" sz="18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_Depto</a:t>
            </a:r>
            <a:r>
              <a:rPr kumimoji="0" lang="es-MX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=’S102’  </a:t>
            </a: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Departamento)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C7984FC-0BA7-4066-9A8F-A9570B450411}"/>
              </a:ext>
            </a:extLst>
          </p:cNvPr>
          <p:cNvGraphicFramePr>
            <a:graphicFrameLocks noGrp="1"/>
          </p:cNvGraphicFramePr>
          <p:nvPr/>
        </p:nvGraphicFramePr>
        <p:xfrm>
          <a:off x="7440525" y="3890386"/>
          <a:ext cx="4365371" cy="139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82061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234821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F74E3C93-0A23-4BC3-B4A6-7EEC893512D9}"/>
              </a:ext>
            </a:extLst>
          </p:cNvPr>
          <p:cNvSpPr/>
          <p:nvPr/>
        </p:nvSpPr>
        <p:spPr>
          <a:xfrm>
            <a:off x="1831527" y="1755648"/>
            <a:ext cx="3853179" cy="301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C45F828-2C98-477E-B48B-E071C5CC3F69}"/>
              </a:ext>
            </a:extLst>
          </p:cNvPr>
          <p:cNvSpPr/>
          <p:nvPr/>
        </p:nvSpPr>
        <p:spPr>
          <a:xfrm>
            <a:off x="1831527" y="2590135"/>
            <a:ext cx="3853179" cy="301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E86F62A-5F7C-417C-BB5C-56F616ADFE45}"/>
              </a:ext>
            </a:extLst>
          </p:cNvPr>
          <p:cNvSpPr/>
          <p:nvPr/>
        </p:nvSpPr>
        <p:spPr>
          <a:xfrm>
            <a:off x="1831527" y="2886517"/>
            <a:ext cx="3853179" cy="301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5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267" y="1689398"/>
            <a:ext cx="8265212" cy="437405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s-MX" sz="1800" b="0" i="0">
              <a:effectLst/>
            </a:endParaRPr>
          </a:p>
          <a:p>
            <a:pPr marL="0" indent="0" algn="just">
              <a:buNone/>
            </a:pPr>
            <a:r>
              <a:rPr lang="es-MX" sz="6200"/>
              <a:t>Notación:  R</a:t>
            </a:r>
            <a:r>
              <a:rPr lang="es-ES"/>
              <a:t> </a:t>
            </a:r>
            <a:r>
              <a:rPr lang="es-MX" sz="6200"/>
              <a:t>=</a:t>
            </a:r>
            <a:r>
              <a:rPr lang="es-ES" sz="6200"/>
              <a:t> ⨝</a:t>
            </a:r>
            <a:r>
              <a:rPr lang="es-ES" sz="6200" baseline="-25000"/>
              <a:t>θ </a:t>
            </a:r>
            <a:r>
              <a:rPr lang="es-MX" sz="6200"/>
              <a:t>S  | R </a:t>
            </a:r>
            <a:r>
              <a:rPr lang="es-ES" sz="6200"/>
              <a:t>⨝</a:t>
            </a:r>
            <a:r>
              <a:rPr lang="es-MX" sz="6200"/>
              <a:t> </a:t>
            </a:r>
            <a:r>
              <a:rPr lang="es-ES" sz="620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sz="6200" baseline="-25000">
                <a:ea typeface="Calibri" panose="020F0502020204030204" pitchFamily="34" charset="0"/>
                <a:cs typeface="Times New Roman" panose="02020603050405020304" pitchFamily="18" charset="0"/>
              </a:rPr>
              <a:t>  θ </a:t>
            </a:r>
            <a:r>
              <a:rPr lang="es-MX" sz="6200"/>
              <a:t>S | R=</a:t>
            </a:r>
            <a:r>
              <a:rPr lang="es-ES" sz="6200"/>
              <a:t> ⨝</a:t>
            </a:r>
            <a:r>
              <a:rPr lang="es-MX" sz="6200"/>
              <a:t> </a:t>
            </a:r>
            <a:r>
              <a:rPr lang="es-ES" sz="620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s-ES" sz="6200" baseline="-25000">
                <a:ea typeface="Calibri" panose="020F0502020204030204" pitchFamily="34" charset="0"/>
                <a:cs typeface="Times New Roman" panose="02020603050405020304" pitchFamily="18" charset="0"/>
              </a:rPr>
              <a:t>θ </a:t>
            </a:r>
            <a:r>
              <a:rPr lang="es-MX" sz="6200"/>
              <a:t>S</a:t>
            </a:r>
          </a:p>
          <a:p>
            <a:pPr algn="just"/>
            <a:r>
              <a:rPr lang="es-MX" sz="6200"/>
              <a:t>Las operaciones de </a:t>
            </a:r>
            <a:r>
              <a:rPr lang="es-MX" sz="6200" err="1"/>
              <a:t>join</a:t>
            </a:r>
            <a:r>
              <a:rPr lang="es-MX" sz="6200"/>
              <a:t> antes descritas seleccionan tuplas que satisfacen la condición indicada.</a:t>
            </a:r>
          </a:p>
          <a:p>
            <a:pPr algn="just"/>
            <a:r>
              <a:rPr lang="es-MX" sz="6200"/>
              <a:t>Las tuplas que no tienen una tupla relacionada se eliminan del resultado.</a:t>
            </a:r>
          </a:p>
          <a:p>
            <a:pPr algn="just"/>
            <a:r>
              <a:rPr lang="es-MX" sz="6200"/>
              <a:t>Las tuplas que tiene valor nulo en los atributos del JOIN también se eliminan.</a:t>
            </a:r>
          </a:p>
          <a:p>
            <a:pPr algn="just"/>
            <a:r>
              <a:rPr lang="es-MX" sz="6200"/>
              <a:t>El </a:t>
            </a:r>
            <a:r>
              <a:rPr lang="es-MX" sz="6200" b="1" i="1" err="1">
                <a:solidFill>
                  <a:srgbClr val="002060"/>
                </a:solidFill>
              </a:rPr>
              <a:t>Join</a:t>
            </a:r>
            <a:r>
              <a:rPr lang="es-MX" sz="6200" b="1" i="1">
                <a:solidFill>
                  <a:srgbClr val="002060"/>
                </a:solidFill>
              </a:rPr>
              <a:t> externo</a:t>
            </a:r>
            <a:r>
              <a:rPr lang="es-MX" sz="6200"/>
              <a:t>, por el contrario, permite conservar en el resultado todas las tuplas que estén en R, en S o en ambas, ya sea que tengan o no tuplas coincidentes en la otra relación.</a:t>
            </a:r>
          </a:p>
          <a:p>
            <a:pPr algn="just"/>
            <a:r>
              <a:rPr lang="es-MX" sz="6200"/>
              <a:t>Esto satisface la necesidad de las consultas donde las tuplas de las dos tablas se van a combinar para emparejar las correspondientes filas, pero aquellas tuplas originalmente perdían por no tener valores coincidentes con tuplas de la otra relación, ahora estarán presentes.</a:t>
            </a:r>
          </a:p>
          <a:p>
            <a:pPr marL="0" indent="0" algn="just">
              <a:buNone/>
            </a:pPr>
            <a:endParaRPr lang="es-ES" sz="200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2228704" y="2395136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612015" y="571374"/>
            <a:ext cx="5390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Externo(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ES" sz="280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kumimoji="0" lang="es-ES" sz="2800" b="0" i="0" u="none" strike="noStrike" kern="1200" cap="none" spc="0" normalizeH="0" baseline="-250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 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80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s-ES" sz="2800" b="0" i="0" u="none" strike="noStrike" kern="1200" cap="none" spc="0" normalizeH="0" baseline="-250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θ 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= </a:t>
            </a:r>
            <a:r>
              <a:rPr lang="es-ES" sz="2800"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⨝</a:t>
            </a:r>
            <a:r>
              <a:rPr kumimoji="0" lang="es-ES" sz="2800" b="0" i="0" u="none" strike="noStrike" kern="1200" cap="none" spc="0" normalizeH="0" baseline="-250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s-ES" sz="2800" b="0" i="0" u="none" strike="noStrike" kern="1200" cap="none" spc="0" normalizeH="0" baseline="-2500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 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AC1414-D0C6-4436-B55F-5BA874AA270C}"/>
              </a:ext>
            </a:extLst>
          </p:cNvPr>
          <p:cNvSpPr txBox="1"/>
          <p:nvPr/>
        </p:nvSpPr>
        <p:spPr>
          <a:xfrm>
            <a:off x="4633869" y="1502576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Izquierda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B014F-A62E-4B05-88E3-82B3125CF01F}"/>
              </a:ext>
            </a:extLst>
          </p:cNvPr>
          <p:cNvSpPr txBox="1"/>
          <p:nvPr/>
        </p:nvSpPr>
        <p:spPr>
          <a:xfrm>
            <a:off x="5837982" y="1502576"/>
            <a:ext cx="9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Derecha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E2E123A-2F22-4929-AD9E-EF60200BE0FC}"/>
              </a:ext>
            </a:extLst>
          </p:cNvPr>
          <p:cNvSpPr txBox="1"/>
          <p:nvPr/>
        </p:nvSpPr>
        <p:spPr>
          <a:xfrm>
            <a:off x="6957649" y="1487433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Completo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3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F82E854-6AEF-4C97-9996-DD17054A6D4F}"/>
              </a:ext>
            </a:extLst>
          </p:cNvPr>
          <p:cNvSpPr txBox="1"/>
          <p:nvPr/>
        </p:nvSpPr>
        <p:spPr>
          <a:xfrm>
            <a:off x="982305" y="1067811"/>
            <a:ext cx="10496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operación de </a:t>
            </a:r>
            <a:r>
              <a:rPr kumimoji="0" lang="es-MX" sz="1800" b="1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</a:t>
            </a: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externo por la izquierda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(=</a:t>
            </a:r>
            <a:r>
              <a:rPr kumimoji="0" lang="es-E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/>
              <a:t>⨝</a:t>
            </a:r>
            <a:r>
              <a:rPr kumimoji="0" lang="es-E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θ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)conserva todas las tuplas de la primera relación R(o relación de la izquierda) en R= </a:t>
            </a:r>
            <a:r>
              <a:rPr lang="es-ES" sz="1800"/>
              <a:t>⨝</a:t>
            </a:r>
            <a:r>
              <a:rPr kumimoji="0" lang="es-E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θ 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S, si no se encuentra una tupla coincidente en S. Los atributos de S del resultado se “rellenan” con valores nulos.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s-MX" sz="1800" b="1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</a:t>
            </a: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externo por la derecha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s-ES" sz="1800"/>
              <a:t>⨝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s-E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θ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conserva en el resultado de R </a:t>
            </a:r>
            <a:r>
              <a:rPr lang="es-ES" sz="1800"/>
              <a:t>⨝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  <a:r>
              <a:rPr kumimoji="0" lang="es-E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θ 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todas las tuplas de la relación S ( la de la derecha).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</a:t>
            </a:r>
            <a:r>
              <a:rPr kumimoji="0" lang="es-MX" sz="1800" b="1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</a:t>
            </a: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externo completo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(= </a:t>
            </a:r>
            <a:r>
              <a:rPr lang="es-ES" sz="1800"/>
              <a:t>⨝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s-E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 θ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conserva todas las tuplas de ambas relaciones, izquierda y derecha, cuando no se encuentran tuplas coincidentes, rellenándolas con valores nulos si es necesario.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E0EC8A-A0B5-4F91-9AD6-A339FC31687D}"/>
              </a:ext>
            </a:extLst>
          </p:cNvPr>
          <p:cNvSpPr txBox="1"/>
          <p:nvPr/>
        </p:nvSpPr>
        <p:spPr>
          <a:xfrm>
            <a:off x="3671989" y="4298980"/>
            <a:ext cx="397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>
                <a:solidFill>
                  <a:srgbClr val="00B0F0"/>
                </a:solidFill>
              </a:rPr>
              <a:t>Nos permite buscar información faltante</a:t>
            </a:r>
            <a:endParaRPr lang="es-ES" i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152" y="2459737"/>
            <a:ext cx="7098677" cy="1920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000" b="0" i="0">
              <a:effectLst/>
            </a:endParaRPr>
          </a:p>
          <a:p>
            <a:pPr marL="0" indent="0" algn="just">
              <a:buNone/>
            </a:pPr>
            <a:r>
              <a:rPr lang="es-MX" sz="2000"/>
              <a:t>Notación R </a:t>
            </a:r>
            <a:r>
              <a:rPr lang="es-MX" sz="2000" b="1"/>
              <a:t>÷</a:t>
            </a:r>
            <a:r>
              <a:rPr lang="es-MX" sz="2000"/>
              <a:t> S</a:t>
            </a:r>
          </a:p>
          <a:p>
            <a:pPr marL="0" indent="0" algn="just">
              <a:buNone/>
            </a:pPr>
            <a:r>
              <a:rPr lang="es-MX" sz="2000"/>
              <a:t>Define una relación sobre el conjunto de atributos C, incluido en la relación R, y que contiene el conjunto de valores de S, que en las filas de R están combinadas con cada una de las filas de S.</a:t>
            </a:r>
            <a:endParaRPr lang="es-ES" sz="20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859781" y="2343425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División A </a:t>
            </a:r>
            <a:r>
              <a:rPr kumimoji="0" lang="es-MX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÷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3503809" y="3044953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4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>
                <a:solidFill>
                  <a:srgbClr val="002060"/>
                </a:solidFill>
              </a:rPr>
              <a:t>Álgebra relacional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28117" y="2496843"/>
            <a:ext cx="4446972" cy="2747963"/>
          </a:xfrm>
        </p:spPr>
        <p:txBody>
          <a:bodyPr>
            <a:normAutofit/>
          </a:bodyPr>
          <a:lstStyle/>
          <a:p>
            <a:r>
              <a:rPr lang="es-MX" sz="2500"/>
              <a:t>Selección(</a:t>
            </a:r>
            <a:r>
              <a:rPr lang="el-GR" sz="2800"/>
              <a:t>σ</a:t>
            </a:r>
            <a:r>
              <a:rPr lang="es-MX" sz="2500"/>
              <a:t>)</a:t>
            </a:r>
          </a:p>
          <a:p>
            <a:r>
              <a:rPr lang="es-MX" sz="2500"/>
              <a:t>Proyección(</a:t>
            </a:r>
            <a:r>
              <a:rPr lang="es-MX" sz="2400"/>
              <a:t>∏</a:t>
            </a:r>
            <a:r>
              <a:rPr lang="es-MX" sz="2500"/>
              <a:t>)</a:t>
            </a:r>
          </a:p>
          <a:p>
            <a:r>
              <a:rPr lang="es-MX" sz="2500"/>
              <a:t>Producto cartesiano (A X B)</a:t>
            </a:r>
          </a:p>
          <a:p>
            <a:r>
              <a:rPr lang="es-MX" sz="2500"/>
              <a:t>Reunión (R F S)</a:t>
            </a:r>
          </a:p>
          <a:p>
            <a:r>
              <a:rPr lang="es-MX" sz="2500"/>
              <a:t>Operación sobre conjuntos</a:t>
            </a:r>
            <a:endParaRPr lang="es-MX" sz="2400"/>
          </a:p>
          <a:p>
            <a:endParaRPr lang="es-MX"/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45AED39D-9CE8-4DE8-AA69-89A2B8C06CFF}"/>
              </a:ext>
            </a:extLst>
          </p:cNvPr>
          <p:cNvSpPr/>
          <p:nvPr/>
        </p:nvSpPr>
        <p:spPr>
          <a:xfrm>
            <a:off x="3360942" y="2496843"/>
            <a:ext cx="603681" cy="25745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287868-FFEC-4CDF-B84B-04E2FB54B67F}"/>
              </a:ext>
            </a:extLst>
          </p:cNvPr>
          <p:cNvSpPr txBox="1"/>
          <p:nvPr/>
        </p:nvSpPr>
        <p:spPr>
          <a:xfrm>
            <a:off x="674706" y="3545578"/>
            <a:ext cx="2522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500" b="0" i="0" u="none" strike="noStrike" kern="1200" cap="none" spc="0" normalizeH="0" baseline="0" noProof="0">
                <a:ln>
                  <a:noFill/>
                </a:ln>
                <a:solidFill>
                  <a:srgbClr val="F86E1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Álgebra relacional</a:t>
            </a:r>
            <a:endParaRPr kumimoji="0" lang="es-ES" sz="2500" b="0" i="0" u="none" strike="noStrike" kern="1200" cap="none" spc="0" normalizeH="0" baseline="0" noProof="0">
              <a:ln>
                <a:noFill/>
              </a:ln>
              <a:solidFill>
                <a:srgbClr val="F86E1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7D7C7C4-3B46-4343-830B-63B899FF0C39}"/>
              </a:ext>
            </a:extLst>
          </p:cNvPr>
          <p:cNvGrpSpPr/>
          <p:nvPr/>
        </p:nvGrpSpPr>
        <p:grpSpPr>
          <a:xfrm>
            <a:off x="8189019" y="3926960"/>
            <a:ext cx="2774637" cy="1412496"/>
            <a:chOff x="8198163" y="3658872"/>
            <a:chExt cx="2559725" cy="1412496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839064D-D285-4968-8F30-BBA915B0D5B3}"/>
                </a:ext>
              </a:extLst>
            </p:cNvPr>
            <p:cNvSpPr txBox="1"/>
            <p:nvPr/>
          </p:nvSpPr>
          <p:spPr>
            <a:xfrm>
              <a:off x="8591736" y="3803132"/>
              <a:ext cx="2166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Unión A </a:t>
              </a:r>
              <a:r>
                <a:rPr kumimoji="0" lang="es-E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 </a:t>
              </a:r>
              <a:r>
                <a: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 Intersección A ∩ B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Diferencia A-B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División A ÷ B</a:t>
              </a: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brir llave 6">
              <a:extLst>
                <a:ext uri="{FF2B5EF4-FFF2-40B4-BE49-F238E27FC236}">
                  <a16:creationId xmlns:a16="http://schemas.microsoft.com/office/drawing/2014/main" id="{0337D817-B4E2-4430-92DB-0BC4912DBF60}"/>
                </a:ext>
              </a:extLst>
            </p:cNvPr>
            <p:cNvSpPr/>
            <p:nvPr/>
          </p:nvSpPr>
          <p:spPr>
            <a:xfrm>
              <a:off x="8198163" y="3658872"/>
              <a:ext cx="393573" cy="141249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0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FD0B4-D7F4-49A8-BB2E-3F628A84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marL="0" indent="0">
              <a:buNone/>
            </a:pPr>
            <a:r>
              <a:rPr lang="es-ES">
                <a:solidFill>
                  <a:srgbClr val="002060"/>
                </a:solidFill>
              </a:rPr>
              <a:t>Algebra Relacional - </a:t>
            </a:r>
            <a:r>
              <a:rPr lang="es-MX">
                <a:solidFill>
                  <a:srgbClr val="002060"/>
                </a:solidFill>
              </a:rPr>
              <a:t>División</a:t>
            </a:r>
            <a:r>
              <a:rPr lang="es-MX" sz="2800">
                <a:solidFill>
                  <a:srgbClr val="002060"/>
                </a:solidFill>
              </a:rPr>
              <a:t>(A </a:t>
            </a:r>
            <a:r>
              <a:rPr lang="es-MX" sz="2800" b="1">
                <a:solidFill>
                  <a:srgbClr val="002060"/>
                </a:solidFill>
              </a:rPr>
              <a:t>÷</a:t>
            </a:r>
            <a:r>
              <a:rPr lang="es-ES" sz="2800">
                <a:solidFill>
                  <a:srgbClr val="002060"/>
                </a:solidFill>
              </a:rPr>
              <a:t> B</a:t>
            </a:r>
            <a:r>
              <a:rPr lang="es-MX" sz="280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r>
              <a:rPr lang="es-MX" sz="1800"/>
              <a:t>Operación del álgebra relacional que crea una nueva relación, seleccionando las filas en una relación que se corresponden con todas las filas en otra relación.</a:t>
            </a:r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35CDF0B-B906-45A3-B7FB-8203AA7E4EE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09212"/>
          <a:ext cx="3853180" cy="249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820610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FGRE851210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JOGH801102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Devora García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$17,500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C895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2672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3E0646E-3F77-4351-9675-694576A1B84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12110"/>
          <a:ext cx="21228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10">
                  <a:extLst>
                    <a:ext uri="{9D8B030D-6E8A-4147-A177-3AD203B41FA5}">
                      <a16:colId xmlns:a16="http://schemas.microsoft.com/office/drawing/2014/main" val="1220606104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454077970"/>
                    </a:ext>
                  </a:extLst>
                </a:gridCol>
              </a:tblGrid>
              <a:tr h="23832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Departamento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290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44801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5097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2701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C895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Sociales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86810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24A2C2B-397A-4622-A72F-0AF9FAF6369B}"/>
              </a:ext>
            </a:extLst>
          </p:cNvPr>
          <p:cNvSpPr txBox="1"/>
          <p:nvPr/>
        </p:nvSpPr>
        <p:spPr>
          <a:xfrm>
            <a:off x="5968608" y="2018013"/>
            <a:ext cx="452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S←</a:t>
            </a:r>
            <a:r>
              <a:rPr kumimoji="0" lang="el-G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kumimoji="0" lang="es-MX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Sueldo &lt;=10,000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(Profesor </a:t>
            </a:r>
            <a:r>
              <a:rPr lang="es-ES"/>
              <a:t>⨝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Departamento)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F63C3A-3B47-4977-8391-F2F0BE7701DB}"/>
              </a:ext>
            </a:extLst>
          </p:cNvPr>
          <p:cNvSpPr txBox="1"/>
          <p:nvPr/>
        </p:nvSpPr>
        <p:spPr>
          <a:xfrm>
            <a:off x="5968608" y="2387345"/>
            <a:ext cx="219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← π</a:t>
            </a:r>
            <a:r>
              <a:rPr kumimoji="0" lang="es-MX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MX" sz="18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id_depto,sueldo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(S) 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CBCB0510-6304-40E8-A24D-970368CA00F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871487"/>
          <a:ext cx="156387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48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814261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Sueldo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</a:tbl>
          </a:graphicData>
        </a:graphic>
      </p:graphicFrame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A0681B3-E5D7-4348-852C-E5EB4EE5F6F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595541"/>
          <a:ext cx="2309940" cy="139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</a:tblGrid>
              <a:tr h="23832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3B75211-19CC-4F24-84D5-D6CC4EE79F6F}"/>
              </a:ext>
            </a:extLst>
          </p:cNvPr>
          <p:cNvSpPr txBox="1"/>
          <p:nvPr/>
        </p:nvSpPr>
        <p:spPr>
          <a:xfrm>
            <a:off x="6082202" y="4097488"/>
            <a:ext cx="142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 </a:t>
            </a:r>
            <a:r>
              <a:rPr kumimoji="0" lang="es-MX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÷  </a:t>
            </a: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0B056F4-C0A7-42DB-9EB9-87EF09E5CE47}"/>
              </a:ext>
            </a:extLst>
          </p:cNvPr>
          <p:cNvSpPr/>
          <p:nvPr/>
        </p:nvSpPr>
        <p:spPr>
          <a:xfrm>
            <a:off x="847078" y="2841262"/>
            <a:ext cx="3853180" cy="27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7C009E6-D6A9-415B-94D5-22E9519BACED}"/>
              </a:ext>
            </a:extLst>
          </p:cNvPr>
          <p:cNvSpPr/>
          <p:nvPr/>
        </p:nvSpPr>
        <p:spPr>
          <a:xfrm>
            <a:off x="847078" y="3102760"/>
            <a:ext cx="3853180" cy="27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F172ACE-9E03-4C53-B39C-67EE61780D16}"/>
              </a:ext>
            </a:extLst>
          </p:cNvPr>
          <p:cNvSpPr/>
          <p:nvPr/>
        </p:nvSpPr>
        <p:spPr>
          <a:xfrm>
            <a:off x="839679" y="3672415"/>
            <a:ext cx="3853180" cy="27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8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D1248-8B68-4CF3-B0C5-A48A7563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08" y="976542"/>
            <a:ext cx="10253709" cy="414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/>
              <a:t>Otros operadores que solemos tener son:</a:t>
            </a:r>
          </a:p>
          <a:p>
            <a:pPr marL="0" indent="0">
              <a:buNone/>
            </a:pPr>
            <a:endParaRPr lang="es-MX" sz="2800" b="1">
              <a:solidFill>
                <a:srgbClr val="002060"/>
              </a:solidFill>
              <a:latin typeface="+mj-lt"/>
            </a:endParaRPr>
          </a:p>
          <a:p>
            <a:r>
              <a:rPr lang="es-ES" sz="2200"/>
              <a:t>Agrupación y ordenación de relaciones.</a:t>
            </a:r>
          </a:p>
          <a:p>
            <a:pPr marL="0" indent="0">
              <a:buNone/>
            </a:pPr>
            <a:endParaRPr lang="es-MX" b="1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s-MX" sz="2200"/>
              <a:t>Operaciones de mantenimiento de datos:</a:t>
            </a:r>
          </a:p>
          <a:p>
            <a:pPr marL="0" indent="0">
              <a:buNone/>
            </a:pPr>
            <a:endParaRPr lang="es-MX" b="1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s-MX" sz="2000"/>
              <a:t>Modificación de tuplas. Eliminación, inserción y actualización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4257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859781" y="2343425"/>
            <a:ext cx="222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Renombrar(</a:t>
            </a:r>
            <a:r>
              <a:rPr kumimoji="0" lang="el-GR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ρ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3503809" y="3044953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EC66284-143A-4311-89E0-B10B1D30AD8A}"/>
              </a:ext>
            </a:extLst>
          </p:cNvPr>
          <p:cNvSpPr txBox="1">
            <a:spLocks/>
          </p:cNvSpPr>
          <p:nvPr/>
        </p:nvSpPr>
        <p:spPr>
          <a:xfrm>
            <a:off x="4645152" y="1686757"/>
            <a:ext cx="7098677" cy="2902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l-GR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 </a:t>
            </a:r>
            <a:r>
              <a:rPr kumimoji="0" lang="el-G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ρ</a:t>
            </a:r>
            <a:r>
              <a:rPr kumimoji="0" lang="es-MX" sz="28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NuevoNombre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(R)|</a:t>
            </a:r>
            <a:r>
              <a:rPr kumimoji="0" lang="el-GR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 </a:t>
            </a:r>
            <a:r>
              <a:rPr kumimoji="0" lang="el-G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ρ</a:t>
            </a:r>
            <a:r>
              <a:rPr kumimoji="0" lang="es-MX" sz="28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NuevoNombre←atributo</a:t>
            </a: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Toma una relación y entrega la misma relación, pero con otro nombre.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utiliza cuando se desea obtener información uniendo datos de la misma tabla.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Asigna nombre a la relación y/o atributos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se obtiene una nueva relación.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412CDE-7A06-4421-88FF-CDD6A70618AA}"/>
              </a:ext>
            </a:extLst>
          </p:cNvPr>
          <p:cNvSpPr txBox="1"/>
          <p:nvPr/>
        </p:nvSpPr>
        <p:spPr>
          <a:xfrm>
            <a:off x="4882719" y="1317425"/>
            <a:ext cx="183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de Tupla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A12843-8116-4740-BF6D-C8181EEEA74F}"/>
              </a:ext>
            </a:extLst>
          </p:cNvPr>
          <p:cNvSpPr txBox="1"/>
          <p:nvPr/>
        </p:nvSpPr>
        <p:spPr>
          <a:xfrm>
            <a:off x="7856096" y="131742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Alias </a:t>
            </a: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9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  <p:bldP spid="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FD0B4-D7F4-49A8-BB2E-3F628A84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marL="0" indent="0">
              <a:buNone/>
            </a:pPr>
            <a:r>
              <a:rPr lang="es-MX" sz="2800">
                <a:solidFill>
                  <a:srgbClr val="002060"/>
                </a:solidFill>
              </a:rPr>
              <a:t>Renombrar(</a:t>
            </a:r>
            <a:r>
              <a:rPr lang="el-GR" sz="2800">
                <a:solidFill>
                  <a:srgbClr val="002060"/>
                </a:solidFill>
              </a:rPr>
              <a:t>ρ</a:t>
            </a:r>
            <a:r>
              <a:rPr lang="es-MX" sz="280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MX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l-GR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s-MX" sz="16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MX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(Departamento) </a:t>
            </a:r>
            <a:endParaRPr lang="es-E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2634D7C-5BB1-4877-91F8-FC5DC5EB7CC3}"/>
              </a:ext>
            </a:extLst>
          </p:cNvPr>
          <p:cNvGraphicFramePr>
            <a:graphicFrameLocks noGrp="1"/>
          </p:cNvGraphicFramePr>
          <p:nvPr/>
        </p:nvGraphicFramePr>
        <p:xfrm>
          <a:off x="4277405" y="2292233"/>
          <a:ext cx="23099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220606104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454077970"/>
                    </a:ext>
                  </a:extLst>
                </a:gridCol>
              </a:tblGrid>
              <a:tr h="23832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Departamento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5290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44801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5097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2701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C895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Sociales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8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2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859781" y="2343425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Agrupación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3503809" y="3044953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473F2B-83F2-422B-8078-514EE318D45A}"/>
              </a:ext>
            </a:extLst>
          </p:cNvPr>
          <p:cNvSpPr txBox="1"/>
          <p:nvPr/>
        </p:nvSpPr>
        <p:spPr>
          <a:xfrm>
            <a:off x="4640202" y="1475292"/>
            <a:ext cx="67426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Notación</a:t>
            </a: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lang="es-ES" sz="2000"/>
              <a:t>γ</a:t>
            </a:r>
            <a:r>
              <a:rPr kumimoji="0" lang="es-MX" sz="20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atributo_agrupación</a:t>
            </a:r>
            <a:r>
              <a:rPr kumimoji="0" lang="es-MX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s-MX" sz="20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función_agregación</a:t>
            </a:r>
            <a:r>
              <a:rPr kumimoji="0" lang="es-MX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alias</a:t>
            </a: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 agrupar conjuntos de valores en función de un atributo determinado y hacer operaciones con otros campos.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función de agregación permite combinar tuplas de una relación para producir un valor “agregado” o de resumen.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suele especificar alguna de las funciones de agregación: </a:t>
            </a: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sum, </a:t>
            </a:r>
            <a:r>
              <a:rPr kumimoji="0" lang="es-MX" sz="2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avg</a:t>
            </a: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kumimoji="0" lang="es-MX" sz="2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count</a:t>
            </a: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kumimoji="0" lang="es-MX" sz="2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min,mx</a:t>
            </a:r>
            <a:endParaRPr kumimoji="0" lang="es-E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65FAC0-486D-4AF9-B918-C990BBD59DCF}"/>
              </a:ext>
            </a:extLst>
          </p:cNvPr>
          <p:cNvSpPr txBox="1"/>
          <p:nvPr/>
        </p:nvSpPr>
        <p:spPr>
          <a:xfrm>
            <a:off x="4640202" y="4614613"/>
            <a:ext cx="171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Valores </a:t>
            </a:r>
            <a:r>
              <a:rPr kumimoji="0" lang="es-MX" sz="1600" b="0" i="0" u="none" strike="noStrike" kern="1200" cap="none" spc="0" normalizeH="0" baseline="0" noProof="0" err="1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númericos</a:t>
            </a:r>
            <a:endParaRPr kumimoji="0" lang="es-ES" sz="1600" b="0" i="0" u="none" strike="noStrike" kern="1200" cap="none" spc="0" normalizeH="0" baseline="0" noProof="0">
              <a:ln>
                <a:solidFill>
                  <a:srgbClr val="00B0F0"/>
                </a:solidFill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7852FBAF-1FCF-4495-973B-5DE32D2FF529}"/>
              </a:ext>
            </a:extLst>
          </p:cNvPr>
          <p:cNvSpPr/>
          <p:nvPr/>
        </p:nvSpPr>
        <p:spPr>
          <a:xfrm>
            <a:off x="4989251" y="3848792"/>
            <a:ext cx="1447060" cy="687697"/>
          </a:xfrm>
          <a:prstGeom prst="wedgeEllipseCallo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B1D56C-FFD8-44E5-9025-A7B81BC77C3B}"/>
              </a:ext>
            </a:extLst>
          </p:cNvPr>
          <p:cNvSpPr txBox="1"/>
          <p:nvPr/>
        </p:nvSpPr>
        <p:spPr>
          <a:xfrm>
            <a:off x="7162940" y="1306015"/>
            <a:ext cx="201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err="1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Calculados|Derivarlos</a:t>
            </a:r>
            <a:endParaRPr kumimoji="0" lang="es-ES" sz="1600" b="0" i="0" u="none" strike="noStrike" kern="1200" cap="none" spc="0" normalizeH="0" baseline="0" noProof="0">
              <a:ln>
                <a:solidFill>
                  <a:srgbClr val="00B0F0"/>
                </a:solidFill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6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  <p:bldP spid="2" grpId="0"/>
      <p:bldP spid="3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FD0B4-D7F4-49A8-BB2E-3F628A84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/>
          <a:lstStyle/>
          <a:p>
            <a:pPr marL="0" indent="0">
              <a:buNone/>
            </a:pPr>
            <a:r>
              <a:rPr lang="es-ES">
                <a:solidFill>
                  <a:srgbClr val="002060"/>
                </a:solidFill>
              </a:rPr>
              <a:t>Algebra Relacional – </a:t>
            </a:r>
            <a:r>
              <a:rPr lang="es-MX">
                <a:solidFill>
                  <a:srgbClr val="002060"/>
                </a:solidFill>
              </a:rPr>
              <a:t>Agrupación</a:t>
            </a:r>
          </a:p>
          <a:p>
            <a:pPr marL="0" indent="0">
              <a:buNone/>
            </a:pPr>
            <a:endParaRPr lang="es-MX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sz="2800"/>
              <a:t> 					r</a:t>
            </a:r>
            <a:r>
              <a:rPr lang="es-MX" sz="1800"/>
              <a:t> ← </a:t>
            </a:r>
            <a:r>
              <a:rPr lang="es-ES" sz="2000"/>
              <a:t>γ</a:t>
            </a:r>
            <a:r>
              <a:rPr lang="es-MX" sz="2000" baseline="-25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id_depto</a:t>
            </a:r>
            <a:r>
              <a:rPr lang="es-MX" sz="20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s-MX" sz="2000" baseline="-25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s-MX" sz="20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(sueldo)</a:t>
            </a:r>
            <a:r>
              <a:rPr lang="es-MX" sz="20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es-MX" sz="2000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2000" baseline="-25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ueldoprom</a:t>
            </a:r>
            <a:r>
              <a:rPr lang="es-MX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(Profesor)</a:t>
            </a:r>
          </a:p>
          <a:p>
            <a:pPr marL="0" indent="0">
              <a:buNone/>
            </a:pPr>
            <a:r>
              <a:rPr lang="es-ES" err="1"/>
              <a:t>zzxzx</a:t>
            </a:r>
            <a:endParaRPr lang="es-E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19D3364-CAF4-430E-B16E-2DA1B522B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11457"/>
              </p:ext>
            </p:extLst>
          </p:nvPr>
        </p:nvGraphicFramePr>
        <p:xfrm>
          <a:off x="838200" y="1508261"/>
          <a:ext cx="4109974" cy="222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682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1077404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Profesor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RFC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SACV750524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Sandra Martínez 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HEFC790926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Daniel López 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$8,000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C895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ROPJ081001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David Rosas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$23,000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01591">
                <a:tc>
                  <a:txBody>
                    <a:bodyPr/>
                    <a:lstStyle/>
                    <a:p>
                      <a:r>
                        <a:rPr lang="es-MX" sz="1200"/>
                        <a:t>FORG760206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Pedro Camarena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$7,500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HEVC950826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Lucero Venegas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$30,000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FGRE857410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Ramiro De la O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$12,700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67478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97A218A-F3D0-40DA-8438-4A20E716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18086"/>
              </p:ext>
            </p:extLst>
          </p:nvPr>
        </p:nvGraphicFramePr>
        <p:xfrm>
          <a:off x="7498710" y="2482261"/>
          <a:ext cx="20585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405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981138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238329"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sueldoprom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S102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$21,000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C895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$8,000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P584</a:t>
                      </a:r>
                      <a:endParaRPr lang="es-E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$10,100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A6EC9ECE-2579-45DB-BCA1-1B6F706A3EF6}"/>
              </a:ext>
            </a:extLst>
          </p:cNvPr>
          <p:cNvSpPr txBox="1"/>
          <p:nvPr/>
        </p:nvSpPr>
        <p:spPr>
          <a:xfrm>
            <a:off x="838200" y="3979136"/>
            <a:ext cx="4385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valores nulos no se consideran en el resultado.</a:t>
            </a: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00233"/>
              </p:ext>
            </p:extLst>
          </p:nvPr>
        </p:nvGraphicFramePr>
        <p:xfrm>
          <a:off x="1195251" y="4561526"/>
          <a:ext cx="21228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10">
                  <a:extLst>
                    <a:ext uri="{9D8B030D-6E8A-4147-A177-3AD203B41FA5}">
                      <a16:colId xmlns:a16="http://schemas.microsoft.com/office/drawing/2014/main" val="1771172667"/>
                    </a:ext>
                  </a:extLst>
                </a:gridCol>
                <a:gridCol w="1302258">
                  <a:extLst>
                    <a:ext uri="{9D8B030D-6E8A-4147-A177-3AD203B41FA5}">
                      <a16:colId xmlns:a16="http://schemas.microsoft.com/office/drawing/2014/main" val="1840526998"/>
                    </a:ext>
                  </a:extLst>
                </a:gridCol>
              </a:tblGrid>
              <a:tr h="238329"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/>
                        <a:t>Departamento</a:t>
                      </a:r>
                      <a:endParaRPr lang="es-E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99580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id_depto</a:t>
                      </a:r>
                      <a:endParaRPr lang="es-MX" sz="12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Nombre_Depto</a:t>
                      </a:r>
                      <a:r>
                        <a:rPr lang="es-MX" sz="12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lang="es-ES" sz="12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59091"/>
                  </a:ext>
                </a:extLst>
              </a:tr>
              <a:tr h="134242">
                <a:tc>
                  <a:txBody>
                    <a:bodyPr/>
                    <a:lstStyle/>
                    <a:p>
                      <a:r>
                        <a:rPr lang="es-MX" sz="1200"/>
                        <a:t>S102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Sistemas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88573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C895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/>
                        <a:t>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89765"/>
                  </a:ext>
                </a:extLst>
              </a:tr>
              <a:tr h="238329">
                <a:tc>
                  <a:txBody>
                    <a:bodyPr/>
                    <a:lstStyle/>
                    <a:p>
                      <a:r>
                        <a:rPr lang="es-MX" sz="1200"/>
                        <a:t>P584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/>
                        <a:t>Sociales</a:t>
                      </a:r>
                      <a:endParaRPr lang="es-E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125332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5484791" y="4148413"/>
            <a:ext cx="45217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/>
              <a:t>s</a:t>
            </a:r>
            <a:r>
              <a:rPr lang="es-MX"/>
              <a:t> ← </a:t>
            </a:r>
            <a:r>
              <a:rPr lang="es-MX">
                <a:ea typeface="Calibri" panose="020F0502020204030204" pitchFamily="34" charset="0"/>
                <a:cs typeface="Times New Roman" panose="02020603050405020304" pitchFamily="18" charset="0"/>
              </a:rPr>
              <a:t>∏</a:t>
            </a:r>
            <a:r>
              <a:rPr lang="es-MX" baseline="-25000" err="1">
                <a:ea typeface="Calibri" panose="020F0502020204030204" pitchFamily="34" charset="0"/>
                <a:cs typeface="Times New Roman" panose="02020603050405020304" pitchFamily="18" charset="0"/>
              </a:rPr>
              <a:t>nombre_depto</a:t>
            </a:r>
            <a:r>
              <a:rPr lang="es-MX" baseline="-250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aseline="-25000" err="1">
                <a:ea typeface="Calibri" panose="020F0502020204030204" pitchFamily="34" charset="0"/>
                <a:cs typeface="Times New Roman" panose="02020603050405020304" pitchFamily="18" charset="0"/>
              </a:rPr>
              <a:t>sueldoprom</a:t>
            </a:r>
            <a:r>
              <a:rPr lang="es-MX">
                <a:ea typeface="Calibri" panose="020F0502020204030204" pitchFamily="34" charset="0"/>
                <a:cs typeface="Times New Roman" panose="02020603050405020304" pitchFamily="18" charset="0"/>
              </a:rPr>
              <a:t>(r </a:t>
            </a:r>
            <a:r>
              <a:rPr lang="es-ES"/>
              <a:t>⨝</a:t>
            </a:r>
            <a:r>
              <a:rPr lang="es-MX"/>
              <a:t> Departamento</a:t>
            </a:r>
            <a:r>
              <a:rPr lang="es-MX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519625" y="4877994"/>
            <a:ext cx="2705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/>
              <a:t>t</a:t>
            </a:r>
            <a:r>
              <a:rPr lang="es-MX" sz="1600"/>
              <a:t> ← </a:t>
            </a:r>
            <a:r>
              <a:rPr lang="es-ES"/>
              <a:t>γ</a:t>
            </a:r>
            <a:r>
              <a:rPr lang="es-MX" baseline="-25000" err="1">
                <a:latin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MX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saldoprom</a:t>
            </a:r>
            <a:r>
              <a:rPr lang="es-MX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→ </a:t>
            </a:r>
            <a:r>
              <a:rPr lang="es-MX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maximo</a:t>
            </a:r>
            <a:r>
              <a:rPr lang="es-MX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(S)</a:t>
            </a:r>
          </a:p>
          <a:p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5519625" y="5573645"/>
            <a:ext cx="21668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2000"/>
              <a:t>s</a:t>
            </a:r>
            <a:r>
              <a:rPr lang="es-MX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/>
              <a:t>⨝</a:t>
            </a:r>
            <a:r>
              <a:rPr lang="es-MX" baseline="-250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saldoprom</a:t>
            </a:r>
            <a:r>
              <a:rPr lang="es-MX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s-MX" baseline="-25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maximo</a:t>
            </a:r>
            <a:r>
              <a:rPr lang="es-MX"/>
              <a:t> t</a:t>
            </a:r>
            <a:r>
              <a:rPr lang="es-MX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30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859781" y="2343425"/>
            <a:ext cx="2308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Ordenamiento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3503809" y="3044953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473F2B-83F2-422B-8078-514EE318D45A}"/>
              </a:ext>
            </a:extLst>
          </p:cNvPr>
          <p:cNvSpPr txBox="1"/>
          <p:nvPr/>
        </p:nvSpPr>
        <p:spPr>
          <a:xfrm>
            <a:off x="4640202" y="1475292"/>
            <a:ext cx="674266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Notación </a:t>
            </a: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kumimoji="0" lang="es-MX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atributo1[</a:t>
            </a:r>
            <a:r>
              <a:rPr kumimoji="0" lang="es-MX" sz="20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asc|desc</a:t>
            </a:r>
            <a:r>
              <a:rPr kumimoji="0" lang="es-MX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],atributo2[</a:t>
            </a:r>
            <a:r>
              <a:rPr kumimoji="0" lang="es-MX" sz="2000" b="0" i="0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asc|desc</a:t>
            </a:r>
            <a:r>
              <a:rPr kumimoji="0" lang="es-MX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],…</a:t>
            </a: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Este operador devuelve la relación R, pero en el orden expresado por la secuencia de atributos.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operador solo tiene sentido cuando se usa como el operador final de una expresión.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5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1DFE025-A371-4022-B127-8C2CB6E01ED8}"/>
              </a:ext>
            </a:extLst>
          </p:cNvPr>
          <p:cNvSpPr txBox="1">
            <a:spLocks/>
          </p:cNvSpPr>
          <p:nvPr/>
        </p:nvSpPr>
        <p:spPr>
          <a:xfrm>
            <a:off x="893686" y="568172"/>
            <a:ext cx="10404628" cy="554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Borrado: </a:t>
            </a: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Tiene la notación </a:t>
            </a: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R= R – e.</a:t>
            </a:r>
            <a:endParaRPr kumimoji="0" lang="es-MX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Donde e puede ser una tupla constante especificada o el resultado de una consulta en álgebra relacional.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Restricciones: Tupla con el mismo grado que la relación R y con los valores en los dominios adecuados.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Inserción: </a:t>
            </a: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Tiene la notación </a:t>
            </a: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R= R </a:t>
            </a: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ᴗ</a:t>
            </a: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</a:t>
            </a: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Donde e puede ser una tupla constante especificada o el resultado de una consulta en álgebra relacional.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Restricciones: Tupla con el mismo grado que la relación R y con los valores en los dominios adecuados.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Actualización: </a:t>
            </a: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Borrado + Inserción.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suele utilizar el operador de proyección generalizado, donde en la lista de proyección aparecen nombres de atributos(si no se modificaron) o bien éstos involucrados en operaciones aritméticas.</a:t>
            </a:r>
          </a:p>
        </p:txBody>
      </p:sp>
    </p:spTree>
    <p:extLst>
      <p:ext uri="{BB962C8B-B14F-4D97-AF65-F5344CB8AC3E}">
        <p14:creationId xmlns:p14="http://schemas.microsoft.com/office/powerpoint/2010/main" val="6646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859781" y="2343425"/>
            <a:ext cx="2108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3503809" y="3044953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1DFE025-A371-4022-B127-8C2CB6E01ED8}"/>
              </a:ext>
            </a:extLst>
          </p:cNvPr>
          <p:cNvSpPr txBox="1">
            <a:spLocks/>
          </p:cNvSpPr>
          <p:nvPr/>
        </p:nvSpPr>
        <p:spPr>
          <a:xfrm>
            <a:off x="4645152" y="2459737"/>
            <a:ext cx="7098677" cy="2556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utiliza un nuevo operador, Delta (δ)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Notación </a:t>
            </a:r>
            <a:r>
              <a:rPr kumimoji="0" lang="el-G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δ </a:t>
            </a:r>
            <a:r>
              <a:rPr kumimoji="0" lang="es-E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← E(r)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 implica cambiar el atributo A por la expresión matemática E en la relación r.</a:t>
            </a:r>
          </a:p>
        </p:txBody>
      </p:sp>
    </p:spTree>
    <p:extLst>
      <p:ext uri="{BB962C8B-B14F-4D97-AF65-F5344CB8AC3E}">
        <p14:creationId xmlns:p14="http://schemas.microsoft.com/office/powerpoint/2010/main" val="23640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37B1A-5795-400D-BB8E-A5A85888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3215581"/>
          </a:xfrm>
        </p:spPr>
        <p:txBody>
          <a:bodyPr/>
          <a:lstStyle/>
          <a:p>
            <a:pPr marL="0" indent="0">
              <a:buNone/>
            </a:pPr>
            <a:r>
              <a:rPr lang="es-ES">
                <a:solidFill>
                  <a:srgbClr val="002060"/>
                </a:solidFill>
              </a:rPr>
              <a:t>Algebra Relacional</a:t>
            </a:r>
          </a:p>
          <a:p>
            <a:pPr marL="0" indent="0" algn="just">
              <a:buNone/>
            </a:pPr>
            <a:endParaRPr lang="es-ES" sz="180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s-MX" sz="1800"/>
              <a:t>Se llama álgebra relacional a un conjunto de operaciones simples sobre tablas relacionales, a partir de las cuales se definen operaciones más complejas mediante composición. Definen, por tanto, un pequeño lenguaje de manipulación de datos.</a:t>
            </a:r>
          </a:p>
          <a:p>
            <a:pPr marL="0" indent="0" algn="just">
              <a:buNone/>
            </a:pPr>
            <a:endParaRPr lang="es-MX" sz="1800"/>
          </a:p>
          <a:p>
            <a:pPr marL="0" indent="0" algn="just">
              <a:buNone/>
            </a:pPr>
            <a:r>
              <a:rPr lang="es-MX" sz="1800"/>
              <a:t>El elemento fundamental del modelo relacional de bases de datos es la tabla relacional. Una tabla relacional es una representación extensional de una relación definida sobre un cierto dominio.</a:t>
            </a:r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B80D338-38A3-4BD5-B9AA-1EFE85A99813}"/>
              </a:ext>
            </a:extLst>
          </p:cNvPr>
          <p:cNvGraphicFramePr>
            <a:graphicFrameLocks noGrp="1"/>
          </p:cNvGraphicFramePr>
          <p:nvPr/>
        </p:nvGraphicFramePr>
        <p:xfrm>
          <a:off x="4316294" y="3506560"/>
          <a:ext cx="1947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515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500"/>
                        <a:t>Da clases</a:t>
                      </a:r>
                      <a:endParaRPr lang="es-E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Profesor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Grupo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Camacho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1CM7  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Suárez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2CV5 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Mandrake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3CV19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Ortigoza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4CV15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Quintanilla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2CM10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1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37B1A-5795-400D-BB8E-A5A85888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347472"/>
            <a:ext cx="11301984" cy="625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rgbClr val="002060"/>
                </a:solidFill>
              </a:rPr>
              <a:t>Algebra Relacional</a:t>
            </a:r>
          </a:p>
          <a:p>
            <a:pPr marL="0" indent="0" algn="just">
              <a:buNone/>
            </a:pPr>
            <a:endParaRPr lang="es-E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sz="1900"/>
              <a:t>Es un método que consiste básicamente en crear o construir nuevas relaciones a partir de relaciones existentes.</a:t>
            </a:r>
          </a:p>
          <a:p>
            <a:pPr marL="0" indent="0">
              <a:buNone/>
            </a:pPr>
            <a:endParaRPr lang="es-MX" sz="1900"/>
          </a:p>
          <a:p>
            <a:pPr marL="0" indent="0">
              <a:buNone/>
            </a:pPr>
            <a:r>
              <a:rPr lang="es-MX" sz="1900"/>
              <a:t>Existen 2 tipos de operadores algebraicos:</a:t>
            </a:r>
          </a:p>
          <a:p>
            <a:r>
              <a:rPr lang="es-MX" sz="1900"/>
              <a:t>Operadores básicos o primitivos.</a:t>
            </a:r>
          </a:p>
          <a:p>
            <a:r>
              <a:rPr lang="es-MX" sz="1900"/>
              <a:t>Operadores no básicos o derivados.</a:t>
            </a:r>
          </a:p>
          <a:p>
            <a:pPr marL="0" indent="0">
              <a:buNone/>
            </a:pPr>
            <a:endParaRPr lang="es-MX" sz="1900"/>
          </a:p>
          <a:p>
            <a:pPr marL="0" indent="0">
              <a:buNone/>
            </a:pPr>
            <a:r>
              <a:rPr lang="es-MX" sz="1900"/>
              <a:t>Operadores básicos o primitivos. Se clasifican en:</a:t>
            </a:r>
          </a:p>
          <a:p>
            <a:pPr marL="0" indent="0">
              <a:buNone/>
            </a:pPr>
            <a:endParaRPr lang="es-MX" sz="1900"/>
          </a:p>
          <a:p>
            <a:r>
              <a:rPr lang="es-MX" sz="1900"/>
              <a:t>Selección (σ).</a:t>
            </a:r>
          </a:p>
          <a:p>
            <a:r>
              <a:rPr lang="es-MX" sz="1900"/>
              <a:t>Proyección (π).</a:t>
            </a:r>
          </a:p>
          <a:p>
            <a:r>
              <a:rPr lang="es-MX" sz="1900"/>
              <a:t>Producto cartesiano (X).</a:t>
            </a:r>
          </a:p>
          <a:p>
            <a:r>
              <a:rPr lang="es-MX" sz="1900"/>
              <a:t>Unión (U).</a:t>
            </a:r>
          </a:p>
          <a:p>
            <a:r>
              <a:rPr lang="es-MX" sz="1900"/>
              <a:t>Diferencia (-).</a:t>
            </a:r>
          </a:p>
        </p:txBody>
      </p:sp>
    </p:spTree>
    <p:extLst>
      <p:ext uri="{BB962C8B-B14F-4D97-AF65-F5344CB8AC3E}">
        <p14:creationId xmlns:p14="http://schemas.microsoft.com/office/powerpoint/2010/main" val="19056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845" y="1097280"/>
            <a:ext cx="7114032" cy="4745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900" b="0" i="0">
              <a:effectLst/>
            </a:endParaRPr>
          </a:p>
          <a:p>
            <a:pPr marL="0" indent="0" algn="just">
              <a:buNone/>
            </a:pPr>
            <a:r>
              <a:rPr lang="es-MX" sz="2000"/>
              <a:t>Este operador permite seleccionar un subconjunto de filas o registros de una relación y de acuerdo a la condición planteada los registros serán seleccionados para formar parte de un nuevo subconjunto.</a:t>
            </a:r>
          </a:p>
          <a:p>
            <a:pPr marL="0" indent="0" algn="just">
              <a:buNone/>
            </a:pPr>
            <a:endParaRPr lang="es-MX" sz="2000"/>
          </a:p>
          <a:p>
            <a:pPr marL="0" indent="0" algn="just">
              <a:buNone/>
            </a:pPr>
            <a:r>
              <a:rPr lang="es-MX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Notación: </a:t>
            </a:r>
            <a:r>
              <a:rPr lang="el-GR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20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Predicado</a:t>
            </a:r>
            <a:r>
              <a:rPr lang="es-MX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(R)</a:t>
            </a:r>
          </a:p>
          <a:p>
            <a:pPr marL="0" indent="0" algn="just">
              <a:buNone/>
            </a:pPr>
            <a:endParaRPr lang="es-MX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MX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Seleccionar las tuplas que satisfagan el predicado dado.</a:t>
            </a:r>
          </a:p>
          <a:p>
            <a:pPr algn="just"/>
            <a:r>
              <a:rPr lang="es-MX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Predicado: Se trata de una operación que incluye cualquiera d ellos operadores </a:t>
            </a:r>
            <a:r>
              <a:rPr lang="es-MX" sz="2000"/>
              <a:t>(&gt;,&lt;,≥, ≤,</a:t>
            </a:r>
            <a:r>
              <a:rPr lang="es-ES" sz="2000"/>
              <a:t> ^,v, ¬</a:t>
            </a:r>
            <a:r>
              <a:rPr lang="es-MX" sz="2000"/>
              <a:t>)</a:t>
            </a:r>
          </a:p>
          <a:p>
            <a:pPr algn="just"/>
            <a:r>
              <a:rPr lang="es-MX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Operandos: Atributos o constantes.</a:t>
            </a:r>
          </a:p>
          <a:p>
            <a:pPr marL="0" indent="0" algn="just">
              <a:buNone/>
            </a:pPr>
            <a:endParaRPr lang="es-MX"/>
          </a:p>
          <a:p>
            <a:pPr marL="0" indent="0" algn="just">
              <a:buNone/>
            </a:pPr>
            <a:endParaRPr lang="es-MX" sz="1800"/>
          </a:p>
          <a:p>
            <a:pPr marL="0" indent="0" algn="just">
              <a:buNone/>
            </a:pPr>
            <a:endParaRPr lang="es-ES" sz="18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1088136" y="1347733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Selección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3590661" y="3167299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39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F234D-82C2-4F1B-B230-A8ED8D9A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904"/>
            <a:ext cx="10515600" cy="585927"/>
          </a:xfrm>
        </p:spPr>
        <p:txBody>
          <a:bodyPr>
            <a:noAutofit/>
          </a:bodyPr>
          <a:lstStyle/>
          <a:p>
            <a:r>
              <a:rPr lang="es-ES" sz="2800" b="1">
                <a:solidFill>
                  <a:srgbClr val="002060"/>
                </a:solidFill>
              </a:rPr>
              <a:t>Algebra Relacional - </a:t>
            </a:r>
            <a:r>
              <a:rPr lang="es-MX" sz="2800" b="1">
                <a:solidFill>
                  <a:srgbClr val="002060"/>
                </a:solidFill>
              </a:rPr>
              <a:t>Selección(</a:t>
            </a:r>
            <a:r>
              <a:rPr lang="el-GR" sz="2800" b="1">
                <a:solidFill>
                  <a:srgbClr val="002060"/>
                </a:solidFill>
              </a:rPr>
              <a:t>σ</a:t>
            </a:r>
            <a:r>
              <a:rPr lang="es-MX" sz="2800" b="1">
                <a:solidFill>
                  <a:srgbClr val="002060"/>
                </a:solidFill>
              </a:rPr>
              <a:t>)</a:t>
            </a:r>
            <a:br>
              <a:rPr lang="es-MX" sz="2800" b="1">
                <a:solidFill>
                  <a:srgbClr val="002060"/>
                </a:solidFill>
              </a:rPr>
            </a:br>
            <a:endParaRPr lang="es-ES" sz="2800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849BD5-5C81-458A-B8D0-E20741C2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1800"/>
          </a:p>
          <a:p>
            <a:pPr marL="0" indent="0">
              <a:buNone/>
            </a:pPr>
            <a:r>
              <a:rPr lang="es-MX" sz="1800"/>
              <a:t>Selección(</a:t>
            </a:r>
            <a:r>
              <a:rPr lang="el-GR" sz="1800"/>
              <a:t>σ</a:t>
            </a:r>
            <a:r>
              <a:rPr lang="es-MX" sz="1800"/>
              <a:t>)</a:t>
            </a:r>
          </a:p>
          <a:p>
            <a:pPr marL="0" indent="0">
              <a:buNone/>
            </a:pPr>
            <a:r>
              <a:rPr lang="es-MX" sz="180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Fórmula: </a:t>
            </a:r>
            <a:r>
              <a:rPr lang="el-GR" sz="180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800" baseline="-2500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Selección</a:t>
            </a:r>
            <a:r>
              <a:rPr lang="es-MX" sz="180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(tabla)</a:t>
            </a:r>
          </a:p>
          <a:p>
            <a:pPr marL="0" indent="0">
              <a:buNone/>
            </a:pPr>
            <a:r>
              <a:rPr lang="el-G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8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Edad&gt;=22</a:t>
            </a: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(Alumno)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l-G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s-MX" sz="18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Nombre=‘Pedro’</a:t>
            </a:r>
            <a:r>
              <a:rPr lang="es-MX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(Alumno)</a:t>
            </a:r>
          </a:p>
          <a:p>
            <a:pPr marL="0" indent="0">
              <a:buNone/>
            </a:pPr>
            <a:r>
              <a:rPr lang="el-GR" sz="1800"/>
              <a:t>σ</a:t>
            </a:r>
            <a:r>
              <a:rPr lang="es-MX" sz="1800" baseline="-25000"/>
              <a:t>ID&gt;=‘20’ &amp; Edad≥20</a:t>
            </a:r>
            <a:r>
              <a:rPr lang="es-MX" sz="1800"/>
              <a:t>  (Alumno)</a:t>
            </a:r>
            <a:endParaRPr lang="es-ES" sz="1800"/>
          </a:p>
          <a:p>
            <a:pPr marL="0" indent="0">
              <a:buNone/>
            </a:pPr>
            <a:endParaRPr lang="es-E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B8FF795-7CE0-4583-8207-827DD2A9E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36281"/>
              </p:ext>
            </p:extLst>
          </p:nvPr>
        </p:nvGraphicFramePr>
        <p:xfrm>
          <a:off x="4213010" y="1225118"/>
          <a:ext cx="3209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700215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sz="1500"/>
                        <a:t>Alumno</a:t>
                      </a:r>
                      <a:endParaRPr lang="es-ES" sz="1500" err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Boleta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Edad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01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Karen  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2010569874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Daniel 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2009568974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20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José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2012458796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35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Pedro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2008896541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37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Lucero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2020632578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311539D-38DB-4C61-8599-D06E194C6FA6}"/>
              </a:ext>
            </a:extLst>
          </p:cNvPr>
          <p:cNvGraphicFramePr>
            <a:graphicFrameLocks noGrp="1"/>
          </p:cNvGraphicFramePr>
          <p:nvPr/>
        </p:nvGraphicFramePr>
        <p:xfrm>
          <a:off x="4213010" y="4355248"/>
          <a:ext cx="32094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533024813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3465047399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2878560623"/>
                    </a:ext>
                  </a:extLst>
                </a:gridCol>
                <a:gridCol w="700215">
                  <a:extLst>
                    <a:ext uri="{9D8B030D-6E8A-4147-A177-3AD203B41FA5}">
                      <a16:colId xmlns:a16="http://schemas.microsoft.com/office/drawing/2014/main" val="208966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Boleta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Edad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4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35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Pedro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2008896541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9348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EAC5977-A701-4311-9863-C5CC682B778F}"/>
              </a:ext>
            </a:extLst>
          </p:cNvPr>
          <p:cNvGraphicFramePr>
            <a:graphicFrameLocks noGrp="1"/>
          </p:cNvGraphicFramePr>
          <p:nvPr/>
        </p:nvGraphicFramePr>
        <p:xfrm>
          <a:off x="587669" y="4357212"/>
          <a:ext cx="3209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4257166888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3016370468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3008272218"/>
                    </a:ext>
                  </a:extLst>
                </a:gridCol>
                <a:gridCol w="700215">
                  <a:extLst>
                    <a:ext uri="{9D8B030D-6E8A-4147-A177-3AD203B41FA5}">
                      <a16:colId xmlns:a16="http://schemas.microsoft.com/office/drawing/2014/main" val="388605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Boleta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Edad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20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José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2012458796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35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Pedro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2008896541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3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37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Lucero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2020632578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9836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AB99C72-D5E2-45C1-99AA-407E4499AA67}"/>
              </a:ext>
            </a:extLst>
          </p:cNvPr>
          <p:cNvGraphicFramePr>
            <a:graphicFrameLocks noGrp="1"/>
          </p:cNvGraphicFramePr>
          <p:nvPr/>
        </p:nvGraphicFramePr>
        <p:xfrm>
          <a:off x="7838352" y="4355248"/>
          <a:ext cx="3209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121916916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3527823942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305626742"/>
                    </a:ext>
                  </a:extLst>
                </a:gridCol>
                <a:gridCol w="700215">
                  <a:extLst>
                    <a:ext uri="{9D8B030D-6E8A-4147-A177-3AD203B41FA5}">
                      <a16:colId xmlns:a16="http://schemas.microsoft.com/office/drawing/2014/main" val="327468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Boleta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Edad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79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20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José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2012458796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2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35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Pedro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2008896541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4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37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Lucero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2020632578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6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7D50-B58D-4CCB-93FF-C5932691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328" y="1523022"/>
            <a:ext cx="7504176" cy="39725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MX" sz="2000" b="0" i="0">
              <a:effectLst/>
            </a:endParaRPr>
          </a:p>
          <a:p>
            <a:pPr marL="0" indent="0">
              <a:buNone/>
            </a:pPr>
            <a:r>
              <a:rPr lang="es-MX" sz="2000" b="0" i="0">
                <a:effectLst/>
              </a:rPr>
              <a:t>Este operador permite extraer columnas de una relación y de esta manera crea un subconjunto de atributos de la relación, además elimina las filas duplicadas.</a:t>
            </a:r>
          </a:p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r>
              <a:rPr lang="es-MX" sz="2000">
                <a:ea typeface="Calibri" panose="020F0502020204030204" pitchFamily="34" charset="0"/>
                <a:cs typeface="Times New Roman" panose="02020603050405020304" pitchFamily="18" charset="0"/>
              </a:rPr>
              <a:t>∏</a:t>
            </a:r>
            <a:r>
              <a:rPr lang="es-MX" sz="2000" baseline="-25000">
                <a:ea typeface="Calibri" panose="020F0502020204030204" pitchFamily="34" charset="0"/>
                <a:cs typeface="Times New Roman" panose="02020603050405020304" pitchFamily="18" charset="0"/>
              </a:rPr>
              <a:t>Lista de Atributos</a:t>
            </a:r>
            <a:r>
              <a:rPr lang="es-MX" sz="2000">
                <a:ea typeface="Calibri" panose="020F0502020204030204" pitchFamily="34" charset="0"/>
                <a:cs typeface="Times New Roman" panose="02020603050405020304" pitchFamily="18" charset="0"/>
              </a:rPr>
              <a:t>(R)</a:t>
            </a:r>
          </a:p>
          <a:p>
            <a:pPr marL="0" indent="0">
              <a:buNone/>
            </a:pPr>
            <a:endParaRPr lang="es-MX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2000">
                <a:ea typeface="Calibri" panose="020F0502020204030204" pitchFamily="34" charset="0"/>
                <a:cs typeface="Times New Roman" panose="02020603050405020304" pitchFamily="18" charset="0"/>
              </a:rPr>
              <a:t>Objetivo: Obtener una tabla a partir de R, eliminando los atributos no especificados.</a:t>
            </a:r>
          </a:p>
          <a:p>
            <a:r>
              <a:rPr lang="es-MX" sz="2000">
                <a:ea typeface="Calibri" panose="020F0502020204030204" pitchFamily="34" charset="0"/>
                <a:cs typeface="Times New Roman" panose="02020603050405020304" pitchFamily="18" charset="0"/>
              </a:rPr>
              <a:t>En la tabla resultante aparecen los atributos en el mismo orden que en la lista</a:t>
            </a:r>
          </a:p>
          <a:p>
            <a:r>
              <a:rPr lang="es-MX" sz="2000">
                <a:ea typeface="Calibri" panose="020F0502020204030204" pitchFamily="34" charset="0"/>
                <a:cs typeface="Times New Roman" panose="02020603050405020304" pitchFamily="18" charset="0"/>
              </a:rPr>
              <a:t>Los renglones duplicados se eliminan</a:t>
            </a:r>
          </a:p>
          <a:p>
            <a:pPr marL="0" indent="0">
              <a:buNone/>
            </a:pPr>
            <a:endParaRPr lang="es-MX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8907C2-685C-486A-BF97-620B3AD26FB9}"/>
              </a:ext>
            </a:extLst>
          </p:cNvPr>
          <p:cNvSpPr txBox="1"/>
          <p:nvPr/>
        </p:nvSpPr>
        <p:spPr>
          <a:xfrm>
            <a:off x="1152144" y="1092797"/>
            <a:ext cx="17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Proyección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6C5588A-AB6B-4E90-B0D3-D7095B0CA469}"/>
              </a:ext>
            </a:extLst>
          </p:cNvPr>
          <p:cNvSpPr/>
          <p:nvPr/>
        </p:nvSpPr>
        <p:spPr>
          <a:xfrm>
            <a:off x="3608949" y="2583179"/>
            <a:ext cx="676656" cy="374904"/>
          </a:xfrm>
          <a:prstGeom prst="rightArrow">
            <a:avLst/>
          </a:prstGeom>
          <a:solidFill>
            <a:srgbClr val="EC6920"/>
          </a:solidFill>
          <a:ln>
            <a:solidFill>
              <a:srgbClr val="EC692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23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1D88E-2418-4547-A412-D9B90257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63105" cy="655807"/>
          </a:xfrm>
        </p:spPr>
        <p:txBody>
          <a:bodyPr>
            <a:normAutofit fontScale="90000"/>
          </a:bodyPr>
          <a:lstStyle/>
          <a:p>
            <a:r>
              <a:rPr lang="es-MX" sz="2800">
                <a:solidFill>
                  <a:srgbClr val="002060"/>
                </a:solidFill>
              </a:rPr>
              <a:t/>
            </a:r>
            <a:br>
              <a:rPr lang="es-MX" sz="2800">
                <a:solidFill>
                  <a:srgbClr val="002060"/>
                </a:solidFill>
              </a:rPr>
            </a:br>
            <a:endParaRPr lang="es-ES" sz="280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EE4CE3-1281-4CE5-BEF4-E53C783A9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05" y="365125"/>
            <a:ext cx="10515600" cy="5760467"/>
          </a:xfrm>
        </p:spPr>
        <p:txBody>
          <a:bodyPr/>
          <a:lstStyle/>
          <a:p>
            <a:pPr marL="0" indent="0">
              <a:buNone/>
            </a:pPr>
            <a:r>
              <a:rPr lang="es-ES">
                <a:solidFill>
                  <a:srgbClr val="002060"/>
                </a:solidFill>
              </a:rPr>
              <a:t>Algebra Relacional - </a:t>
            </a:r>
            <a:r>
              <a:rPr lang="es-MX">
                <a:solidFill>
                  <a:srgbClr val="002060"/>
                </a:solidFill>
              </a:rPr>
              <a:t>Proye</a:t>
            </a:r>
            <a:r>
              <a:rPr lang="es-MX" sz="2800">
                <a:solidFill>
                  <a:srgbClr val="002060"/>
                </a:solidFill>
              </a:rPr>
              <a:t>cción(∏)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MX" sz="180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∏</a:t>
            </a:r>
            <a:r>
              <a:rPr lang="es-MX" sz="1800" baseline="-2500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Columna1, Columna2,…,Columna n</a:t>
            </a:r>
            <a:r>
              <a:rPr lang="es-MX" sz="180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(tabla)</a:t>
            </a:r>
            <a:endParaRPr lang="es-ES" sz="180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∏</a:t>
            </a:r>
            <a:r>
              <a:rPr lang="es-MX" sz="18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s-MX" sz="18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Edad</a:t>
            </a: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(Alumno)</a:t>
            </a:r>
          </a:p>
          <a:p>
            <a:pPr marL="0" indent="0">
              <a:buNone/>
            </a:pP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∏</a:t>
            </a:r>
            <a:r>
              <a:rPr lang="es-MX" sz="1800" baseline="-25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s-MX" sz="18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sz="1800" baseline="-25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credito</a:t>
            </a: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(Materia)</a:t>
            </a:r>
          </a:p>
          <a:p>
            <a:pPr marL="0" indent="0">
              <a:buNone/>
            </a:pP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∏</a:t>
            </a:r>
            <a:r>
              <a:rPr lang="es-MX" sz="18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Contacto</a:t>
            </a:r>
            <a:r>
              <a:rPr lang="es-MX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(Tutor)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7E6ABEFD-5C43-4A7A-930D-152F3731C22D}"/>
              </a:ext>
            </a:extLst>
          </p:cNvPr>
          <p:cNvGraphicFramePr>
            <a:graphicFrameLocks noGrp="1"/>
          </p:cNvGraphicFramePr>
          <p:nvPr/>
        </p:nvGraphicFramePr>
        <p:xfrm>
          <a:off x="761911" y="4096678"/>
          <a:ext cx="14885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030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613473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Edad</a:t>
                      </a:r>
                      <a:endParaRPr lang="es-ES" sz="1500" b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Karen  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Daniel 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José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Pedro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Lucero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8DCC3F0-6F2E-48C4-B2E8-C6B862F22E3E}"/>
              </a:ext>
            </a:extLst>
          </p:cNvPr>
          <p:cNvGraphicFramePr>
            <a:graphicFrameLocks noGrp="1"/>
          </p:cNvGraphicFramePr>
          <p:nvPr/>
        </p:nvGraphicFramePr>
        <p:xfrm>
          <a:off x="4396596" y="1092675"/>
          <a:ext cx="3209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1196550496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176642409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884734263"/>
                    </a:ext>
                  </a:extLst>
                </a:gridCol>
                <a:gridCol w="700215">
                  <a:extLst>
                    <a:ext uri="{9D8B030D-6E8A-4147-A177-3AD203B41FA5}">
                      <a16:colId xmlns:a16="http://schemas.microsoft.com/office/drawing/2014/main" val="25495467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sz="1500"/>
                        <a:t>Alumno</a:t>
                      </a:r>
                      <a:endParaRPr lang="es-E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Boleta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Edad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01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Karen  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2010569874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4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Daniel 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2009568974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6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20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José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2012458796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35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Pedro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2008896541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22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37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Lucero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2020632578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04976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ED55431-AC61-4AC3-86F3-F5AEB1DAFB97}"/>
              </a:ext>
            </a:extLst>
          </p:cNvPr>
          <p:cNvGraphicFramePr>
            <a:graphicFrameLocks noGrp="1"/>
          </p:cNvGraphicFramePr>
          <p:nvPr/>
        </p:nvGraphicFramePr>
        <p:xfrm>
          <a:off x="7782654" y="1092675"/>
          <a:ext cx="3786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794286314"/>
                    </a:ext>
                  </a:extLst>
                </a:gridCol>
                <a:gridCol w="902653">
                  <a:extLst>
                    <a:ext uri="{9D8B030D-6E8A-4147-A177-3AD203B41FA5}">
                      <a16:colId xmlns:a16="http://schemas.microsoft.com/office/drawing/2014/main" val="980959334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1357320766"/>
                    </a:ext>
                  </a:extLst>
                </a:gridCol>
                <a:gridCol w="1256030">
                  <a:extLst>
                    <a:ext uri="{9D8B030D-6E8A-4147-A177-3AD203B41FA5}">
                      <a16:colId xmlns:a16="http://schemas.microsoft.com/office/drawing/2014/main" val="423548229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sz="1500"/>
                        <a:t>Tutor</a:t>
                      </a:r>
                      <a:endParaRPr lang="es-E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7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Contacto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Id_Alumno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8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10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Carlos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5587968478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01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18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Jorge 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5689961100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15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21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Elena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5563014755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20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5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27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Sandra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5589025874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35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18974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552A009-A790-473D-A02B-43DCBD98DC12}"/>
              </a:ext>
            </a:extLst>
          </p:cNvPr>
          <p:cNvGraphicFramePr>
            <a:graphicFrameLocks noGrp="1"/>
          </p:cNvGraphicFramePr>
          <p:nvPr/>
        </p:nvGraphicFramePr>
        <p:xfrm>
          <a:off x="7759021" y="3429000"/>
          <a:ext cx="38101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05">
                  <a:extLst>
                    <a:ext uri="{9D8B030D-6E8A-4147-A177-3AD203B41FA5}">
                      <a16:colId xmlns:a16="http://schemas.microsoft.com/office/drawing/2014/main" val="3767741579"/>
                    </a:ext>
                  </a:extLst>
                </a:gridCol>
                <a:gridCol w="1295273">
                  <a:extLst>
                    <a:ext uri="{9D8B030D-6E8A-4147-A177-3AD203B41FA5}">
                      <a16:colId xmlns:a16="http://schemas.microsoft.com/office/drawing/2014/main" val="3468353176"/>
                    </a:ext>
                  </a:extLst>
                </a:gridCol>
                <a:gridCol w="660717">
                  <a:extLst>
                    <a:ext uri="{9D8B030D-6E8A-4147-A177-3AD203B41FA5}">
                      <a16:colId xmlns:a16="http://schemas.microsoft.com/office/drawing/2014/main" val="579962995"/>
                    </a:ext>
                  </a:extLst>
                </a:gridCol>
                <a:gridCol w="1378244">
                  <a:extLst>
                    <a:ext uri="{9D8B030D-6E8A-4147-A177-3AD203B41FA5}">
                      <a16:colId xmlns:a16="http://schemas.microsoft.com/office/drawing/2014/main" val="330907613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MX" sz="1500"/>
                        <a:t>Materia</a:t>
                      </a:r>
                      <a:endParaRPr lang="es-ES" sz="15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ID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Salon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Credito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07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10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Cálculo I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1345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12,5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18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Base de datos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2205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13,0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1767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2F763EB-4655-42A9-9E3D-30FC254391FB}"/>
              </a:ext>
            </a:extLst>
          </p:cNvPr>
          <p:cNvGraphicFramePr>
            <a:graphicFrameLocks noGrp="1"/>
          </p:cNvGraphicFramePr>
          <p:nvPr/>
        </p:nvGraphicFramePr>
        <p:xfrm>
          <a:off x="2560469" y="4096678"/>
          <a:ext cx="20996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73">
                  <a:extLst>
                    <a:ext uri="{9D8B030D-6E8A-4147-A177-3AD203B41FA5}">
                      <a16:colId xmlns:a16="http://schemas.microsoft.com/office/drawing/2014/main" val="867274908"/>
                    </a:ext>
                  </a:extLst>
                </a:gridCol>
                <a:gridCol w="804355">
                  <a:extLst>
                    <a:ext uri="{9D8B030D-6E8A-4147-A177-3AD203B41FA5}">
                      <a16:colId xmlns:a16="http://schemas.microsoft.com/office/drawing/2014/main" val="292223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Nombre 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Credito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8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Cálculo I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12,5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9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Base de datos</a:t>
                      </a:r>
                      <a:endParaRPr lang="es-E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/>
                        <a:t>13,0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4728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F4B8FE2-BEA2-45E8-80F4-E21387CF3DA7}"/>
              </a:ext>
            </a:extLst>
          </p:cNvPr>
          <p:cNvGraphicFramePr>
            <a:graphicFrameLocks noGrp="1"/>
          </p:cNvGraphicFramePr>
          <p:nvPr/>
        </p:nvGraphicFramePr>
        <p:xfrm>
          <a:off x="5015441" y="4096678"/>
          <a:ext cx="11941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18">
                  <a:extLst>
                    <a:ext uri="{9D8B030D-6E8A-4147-A177-3AD203B41FA5}">
                      <a16:colId xmlns:a16="http://schemas.microsoft.com/office/drawing/2014/main" val="4004313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500" b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Contacto</a:t>
                      </a:r>
                      <a:endParaRPr lang="es-ES" sz="1500" b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5587968478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6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5689961100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3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5563014755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9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500"/>
                        <a:t>5589025874</a:t>
                      </a:r>
                      <a:endParaRPr lang="es-E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9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4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955E8FC8A9540B91F6144DBCBE7EA" ma:contentTypeVersion="4" ma:contentTypeDescription="Create a new document." ma:contentTypeScope="" ma:versionID="5ee24ccd27e4c3b59d4673549652f417">
  <xsd:schema xmlns:xsd="http://www.w3.org/2001/XMLSchema" xmlns:xs="http://www.w3.org/2001/XMLSchema" xmlns:p="http://schemas.microsoft.com/office/2006/metadata/properties" xmlns:ns2="e146cd3c-551e-4ffe-8e0f-a5b595083e17" targetNamespace="http://schemas.microsoft.com/office/2006/metadata/properties" ma:root="true" ma:fieldsID="f1f8e0e501db75dbb81e953236061078" ns2:_="">
    <xsd:import namespace="e146cd3c-551e-4ffe-8e0f-a5b595083e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6cd3c-551e-4ffe-8e0f-a5b595083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0CE6EE-1889-45E4-9E22-3FAD0FE2CCA8}">
  <ds:schemaRefs>
    <ds:schemaRef ds:uri="0bf58dc5-6034-4c6c-8b30-20196b6d3a45"/>
    <ds:schemaRef ds:uri="20cf487b-c6f7-467c-b80f-8545c1b0551d"/>
    <ds:schemaRef ds:uri="5404aea6-2c86-4f7a-812b-078586fbad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B5E1C7-2922-4387-AF1F-C1554A022FF5}"/>
</file>

<file path=customXml/itemProps3.xml><?xml version="1.0" encoding="utf-8"?>
<ds:datastoreItem xmlns:ds="http://schemas.openxmlformats.org/officeDocument/2006/customXml" ds:itemID="{207CEAB0-FB47-44CA-9A80-2A22C9003A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3393</Words>
  <Application>Microsoft Office PowerPoint</Application>
  <PresentationFormat>Panorámica</PresentationFormat>
  <Paragraphs>1345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Times New Roman</vt:lpstr>
      <vt:lpstr>trebuchet ms</vt:lpstr>
      <vt:lpstr>1_Tema de Office</vt:lpstr>
      <vt:lpstr>Álgebra relacional</vt:lpstr>
      <vt:lpstr>Presentación de PowerPoint</vt:lpstr>
      <vt:lpstr>Álgebra relacional </vt:lpstr>
      <vt:lpstr>Presentación de PowerPoint</vt:lpstr>
      <vt:lpstr>Presentación de PowerPoint</vt:lpstr>
      <vt:lpstr>Presentación de PowerPoint</vt:lpstr>
      <vt:lpstr>Algebra Relacional - Selección(σ) </vt:lpstr>
      <vt:lpstr>Presentación de PowerPoint</vt:lpstr>
      <vt:lpstr> </vt:lpstr>
      <vt:lpstr>Presentación de PowerPoint</vt:lpstr>
      <vt:lpstr>Presentación de PowerPoint</vt:lpstr>
      <vt:lpstr>Ejemplos - Álgebra Relacional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relacional</dc:title>
  <dc:creator>Maria Del Rosario Galeana Chavez</dc:creator>
  <cp:lastModifiedBy>rsanlun</cp:lastModifiedBy>
  <cp:revision>3</cp:revision>
  <dcterms:created xsi:type="dcterms:W3CDTF">2021-08-26T20:33:32Z</dcterms:created>
  <dcterms:modified xsi:type="dcterms:W3CDTF">2023-09-29T00:19:46Z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0x0101006D2955E8FC8A9540B91F6144DBCBE7EA</vt:lpwstr>
  </property>
</Properties>
</file>