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notesMasterIdLst>
    <p:notesMasterId r:id="rId29"/>
  </p:notesMasterIdLst>
  <p:sldIdLst>
    <p:sldId id="257" r:id="rId7"/>
    <p:sldId id="261" r:id="rId8"/>
    <p:sldId id="291" r:id="rId9"/>
    <p:sldId id="292" r:id="rId10"/>
    <p:sldId id="268" r:id="rId11"/>
    <p:sldId id="296" r:id="rId12"/>
    <p:sldId id="297" r:id="rId13"/>
    <p:sldId id="267" r:id="rId14"/>
    <p:sldId id="290" r:id="rId15"/>
    <p:sldId id="333" r:id="rId16"/>
    <p:sldId id="295" r:id="rId17"/>
    <p:sldId id="304" r:id="rId18"/>
    <p:sldId id="299" r:id="rId19"/>
    <p:sldId id="337" r:id="rId20"/>
    <p:sldId id="301" r:id="rId21"/>
    <p:sldId id="338" r:id="rId22"/>
    <p:sldId id="302" r:id="rId23"/>
    <p:sldId id="303" r:id="rId24"/>
    <p:sldId id="339" r:id="rId25"/>
    <p:sldId id="340" r:id="rId26"/>
    <p:sldId id="306" r:id="rId27"/>
    <p:sldId id="305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223128F-73EF-4B8B-86BB-D5AFC8819E44}">
          <p14:sldIdLst/>
        </p14:section>
        <p14:section name="Sección predeterminada" id="{6DAEE133-94EC-4397-9EBB-A180A8BCED21}">
          <p14:sldIdLst>
            <p14:sldId id="257"/>
            <p14:sldId id="261"/>
            <p14:sldId id="291"/>
            <p14:sldId id="292"/>
            <p14:sldId id="268"/>
            <p14:sldId id="296"/>
            <p14:sldId id="297"/>
            <p14:sldId id="267"/>
            <p14:sldId id="290"/>
            <p14:sldId id="333"/>
            <p14:sldId id="295"/>
          </p14:sldIdLst>
        </p14:section>
        <p14:section name="Sección de resumen" id="{0E1A97F0-D0DD-49A2-BAA4-52402761A520}">
          <p14:sldIdLst>
            <p14:sldId id="304"/>
          </p14:sldIdLst>
        </p14:section>
        <p14:section name="Uno a Uno " id="{CE1EB867-9220-4CCE-928E-0CBE11B183D1}">
          <p14:sldIdLst>
            <p14:sldId id="299"/>
            <p14:sldId id="337"/>
          </p14:sldIdLst>
        </p14:section>
        <p14:section name="Uno a Muchos" id="{A8CF5745-4633-4CA8-ABEF-BBDA6934BB9E}">
          <p14:sldIdLst>
            <p14:sldId id="301"/>
            <p14:sldId id="338"/>
          </p14:sldIdLst>
        </p14:section>
        <p14:section name="Muchos a uno" id="{FB83C680-9B26-4E99-B648-88E7C6E60E57}">
          <p14:sldIdLst>
            <p14:sldId id="302"/>
          </p14:sldIdLst>
        </p14:section>
        <p14:section name="Muchos a muchos" id="{2752DD9D-AD58-4F3E-B0E3-0AF5A38AC5D1}">
          <p14:sldIdLst>
            <p14:sldId id="303"/>
            <p14:sldId id="339"/>
            <p14:sldId id="340"/>
          </p14:sldIdLst>
        </p14:section>
        <p14:section name="Sección de resumen" id="{920A1F97-CB0D-4B08-9291-F27F4C42BABB}">
          <p14:sldIdLst>
            <p14:sldId id="306"/>
          </p14:sldIdLst>
        </p14:section>
        <p14:section name="Sección 1" id="{345181EF-4C37-4139-8FE5-96D24AF5D2AD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73D6D-5D3C-45EB-A529-83C8FB16D023}" type="datetimeFigureOut">
              <a:rPr lang="es-ES" smtClean="0"/>
              <a:t>12/09/2023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0BC94-77BA-4880-9A96-5D1408D05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20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02A23-1ED6-43D5-8825-FB7FCA74A8E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09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B9C57-61ED-4CE3-9041-C3F41A3A6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EB2BB-F68F-4C73-9B81-7B11F191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6AB0A5-C389-4B67-88F0-2E7469A1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E4FAC9-52DD-433A-9F20-C325FEAD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EAA888-1519-4DAF-B3F8-D0B2D219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7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30725-DFA7-4513-9C2E-64B42616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EE4207-8E06-4EE5-9780-D0D984F75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7E888C-966F-4E3A-9133-6E1574C4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90A1AA-53AC-41F8-8BFC-EB31ACD7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613AC3-8775-43B4-A540-37E2083F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06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EAAE00-12D5-4E3C-BABF-127030E52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3AF540-0246-4922-B1AA-A15EA49BC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F77419-A1F0-4D34-9C16-2E71984E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6037E2-A8B1-4D0E-9FDD-BB93BED7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20652-6BE0-482A-98EA-98FF4FFC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75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10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21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52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9844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859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646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453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1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D08B5-182F-4EC7-807A-398D756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472897-61CB-48FB-B42C-D5ED84A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BA8495-5DA8-4FC9-BA4C-58A75FFC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D705B-5474-4A29-80C6-D4BE2580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99CAA2-4C61-452A-8E65-A7BEAEE8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896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509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48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110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912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1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5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8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22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096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BF02F-CBAD-457F-B452-BE6BF782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B8C300-1A40-45BC-8225-38EACF47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FA6749-B149-41D8-9663-CD01E13E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3CFD6C-6208-4951-BC77-97795E18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7C42-BB6E-4023-AB17-2D4A0AEA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7727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76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519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241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2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DC2D5-1897-428A-B65E-4CCDAC3D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DFBFCC-1CB8-4163-93FC-41EBEE542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E4D6BC-0548-49AD-998F-15B4D01BD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FD9B54-21FB-4CD3-98B1-C7725215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12/09/2023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EDE0BF-D8AB-49FF-A8D8-8CD4CA60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3F7246-A24D-43F6-9AF3-C73783F3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66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B4FD9-7B19-4BD9-85DD-D1A9E1B3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3ED6F7-9443-4794-9D95-3D384A9B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F25D57-A2A0-4F86-A408-8AC04C2AB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6D8162-1DE0-46BE-BA95-D816FA5F5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A7BC6B-5670-429B-9AF3-EA986992D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BC387F-2928-419E-8619-47BD4099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12/09/2023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9EAA8E-5B45-48DA-9046-9EC0D163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F9DA1F-46E9-4B2E-8EF1-98320065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45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BA933-2DA4-48FF-9821-65FFA064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5D8978-1B06-49FE-BE11-80CDBF58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12/09/2023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D06698-FB3B-4E9C-871F-63571D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320DAC-4EE0-44A4-854E-A4DDEDAC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08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C1FA8B-3914-42CE-BA6E-B83950AC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12/09/2023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990615-0A01-492E-B824-DC527D46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CB042B-266C-4CD0-82CF-2CAB8836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F709F-CE29-4098-997C-12223389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08C0FC-181E-46A3-98B3-B2C4D31E3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83BD5F-7ACD-47EC-8C55-12D81268C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DA51EE-69F1-491E-92BE-9429FA18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12/09/2023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9D27DC-9078-4B1B-A574-154D56C4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388020-6D9B-48D0-9155-D7AD09D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19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E1C06-2365-4AF0-BFFB-EAD16629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8A7188-AC05-425C-A507-A07793662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E51BA8-96D3-4DF2-B7AA-C54FFA111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B9282A-5EC1-442E-97C4-4C5FDF9E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12/09/2023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CCAA0A-8B6C-4B11-9861-F9138D80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F5D3DF-ABA5-47B6-B4D7-2A3B3CCC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12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DC7E9D-10C2-4323-B8A5-F2CA5B58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790A1D-C4BD-485D-8613-7BA1C017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9BA4AF-C6C3-4040-8604-95AEC2C30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B8C16-7EB0-46A7-9885-D35F0BD16834}" type="datetimeFigureOut">
              <a:rPr lang="es-ES" smtClean="0"/>
              <a:t>12/09/2023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6EFE31-54B3-42D0-A66A-0562D6B36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BE60E-971D-4744-8039-D1C2B65AD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09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5E55-1DC0-49D2-9AE7-F9DEDE77BAD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56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5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2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Fondo abstracto de redes y nodos azules">
            <a:extLst>
              <a:ext uri="{FF2B5EF4-FFF2-40B4-BE49-F238E27FC236}">
                <a16:creationId xmlns:a16="http://schemas.microsoft.com/office/drawing/2014/main" id="{5ADFC99C-D031-41BE-B26A-592D129F0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16653C-1F96-4FAE-B3DF-D43ADEDD5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Unidad I. Modelado de base de datos</a:t>
            </a:r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E3B62B-6158-46F3-BC2D-169EB632B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9404"/>
            <a:ext cx="5553075" cy="1098395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rgbClr val="FFFFFF"/>
                </a:solidFill>
              </a:rPr>
              <a:t>Ing. María del Rosario Galeana Chávez </a:t>
            </a:r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19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0BDA-B168-4F4D-9811-4260FC1F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+mn-lt"/>
                <a:cs typeface="Calibri Light"/>
              </a:rPr>
              <a:t>Llaves</a:t>
            </a:r>
            <a:r>
              <a:rPr lang="en-US" sz="2800" dirty="0">
                <a:solidFill>
                  <a:srgbClr val="002060"/>
                </a:solidFill>
                <a:latin typeface="+mn-lt"/>
                <a:cs typeface="Calibri Light"/>
              </a:rPr>
              <a:t> en SQL Server </a:t>
            </a:r>
            <a:endParaRPr lang="en-US" sz="28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98AD-E382-4C41-955F-2EA1F986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cs typeface="Calibri" panose="020F0502020204030204"/>
              </a:rPr>
              <a:t>La </a:t>
            </a:r>
            <a:r>
              <a:rPr lang="en-US" sz="1800" dirty="0" err="1">
                <a:cs typeface="Calibri" panose="020F0502020204030204"/>
              </a:rPr>
              <a:t>claúsula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b="1" dirty="0">
                <a:solidFill>
                  <a:srgbClr val="002060"/>
                </a:solidFill>
                <a:cs typeface="Calibri" panose="020F0502020204030204"/>
              </a:rPr>
              <a:t>PRIMARY KEY</a:t>
            </a:r>
            <a:r>
              <a:rPr lang="en-US" sz="1800" dirty="0">
                <a:cs typeface="Calibri" panose="020F0502020204030204"/>
              </a:rPr>
              <a:t> se </a:t>
            </a:r>
            <a:r>
              <a:rPr lang="en-US" sz="1800" dirty="0" err="1">
                <a:cs typeface="Calibri" panose="020F0502020204030204"/>
              </a:rPr>
              <a:t>utiliza</a:t>
            </a:r>
            <a:r>
              <a:rPr lang="en-US" sz="1800" dirty="0">
                <a:cs typeface="Calibri" panose="020F0502020204030204"/>
              </a:rPr>
              <a:t> para </a:t>
            </a:r>
            <a:r>
              <a:rPr lang="en-US" sz="1800" dirty="0" err="1">
                <a:cs typeface="Calibri" panose="020F0502020204030204"/>
              </a:rPr>
              <a:t>definir</a:t>
            </a:r>
            <a:r>
              <a:rPr lang="en-US" sz="1800" dirty="0">
                <a:cs typeface="Calibri" panose="020F0502020204030204"/>
              </a:rPr>
              <a:t> la clave principal de la </a:t>
            </a:r>
            <a:r>
              <a:rPr lang="en-US" sz="1800" dirty="0" err="1">
                <a:cs typeface="Calibri" panose="020F0502020204030204"/>
              </a:rPr>
              <a:t>tabla</a:t>
            </a:r>
            <a:r>
              <a:rPr lang="en-US" sz="1800" dirty="0">
                <a:cs typeface="Calibri" panose="020F0502020204030204"/>
              </a:rPr>
              <a:t>.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>
                <a:cs typeface="Calibri" panose="020F0502020204030204"/>
              </a:rPr>
              <a:t>La </a:t>
            </a:r>
            <a:r>
              <a:rPr lang="en-US" sz="1800" dirty="0" err="1">
                <a:cs typeface="Calibri" panose="020F0502020204030204"/>
              </a:rPr>
              <a:t>columnas</a:t>
            </a:r>
            <a:r>
              <a:rPr lang="en-US" sz="1800" dirty="0">
                <a:cs typeface="Calibri" panose="020F0502020204030204"/>
              </a:rPr>
              <a:t> que </a:t>
            </a:r>
            <a:r>
              <a:rPr lang="en-US" sz="1800" dirty="0" err="1">
                <a:cs typeface="Calibri" panose="020F0502020204030204"/>
              </a:rPr>
              <a:t>forman</a:t>
            </a:r>
            <a:r>
              <a:rPr lang="en-US" sz="1800" dirty="0">
                <a:cs typeface="Calibri" panose="020F0502020204030204"/>
              </a:rPr>
              <a:t> la clave principal no </a:t>
            </a:r>
            <a:r>
              <a:rPr lang="en-US" sz="1800" dirty="0" err="1">
                <a:cs typeface="Calibri" panose="020F0502020204030204"/>
              </a:rPr>
              <a:t>pueden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dirty="0" err="1">
                <a:cs typeface="Calibri" panose="020F0502020204030204"/>
              </a:rPr>
              <a:t>contener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dirty="0" err="1">
                <a:cs typeface="Calibri" panose="020F0502020204030204"/>
              </a:rPr>
              <a:t>valores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dirty="0" err="1">
                <a:cs typeface="Calibri" panose="020F0502020204030204"/>
              </a:rPr>
              <a:t>nulos</a:t>
            </a:r>
            <a:r>
              <a:rPr lang="en-US" sz="1800" dirty="0">
                <a:cs typeface="Calibri" panose="020F0502020204030204"/>
              </a:rPr>
              <a:t> y no </a:t>
            </a:r>
            <a:r>
              <a:rPr lang="en-US" sz="1800" dirty="0" err="1">
                <a:cs typeface="Calibri" panose="020F0502020204030204"/>
              </a:rPr>
              <a:t>puede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dirty="0" err="1">
                <a:cs typeface="Calibri" panose="020F0502020204030204"/>
              </a:rPr>
              <a:t>haber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dirty="0" err="1">
                <a:cs typeface="Calibri" panose="020F0502020204030204"/>
              </a:rPr>
              <a:t>valores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dirty="0" err="1">
                <a:cs typeface="Calibri" panose="020F0502020204030204"/>
              </a:rPr>
              <a:t>duplicados</a:t>
            </a:r>
            <a:r>
              <a:rPr lang="en-US" sz="1800" dirty="0">
                <a:cs typeface="Calibri" panose="020F0502020204030204"/>
              </a:rPr>
              <a:t> de la </a:t>
            </a:r>
            <a:r>
              <a:rPr lang="en-US" sz="1800" dirty="0" err="1">
                <a:cs typeface="Calibri" panose="020F0502020204030204"/>
              </a:rPr>
              <a:t>combinación</a:t>
            </a:r>
            <a:r>
              <a:rPr lang="en-US" sz="1800" dirty="0">
                <a:cs typeface="Calibri" panose="020F0502020204030204"/>
              </a:rPr>
              <a:t> de </a:t>
            </a:r>
            <a:r>
              <a:rPr lang="en-US" sz="1800" dirty="0" err="1">
                <a:cs typeface="Calibri" panose="020F0502020204030204"/>
              </a:rPr>
              <a:t>columnas</a:t>
            </a:r>
            <a:r>
              <a:rPr lang="en-US" sz="1800" dirty="0">
                <a:cs typeface="Calibri" panose="020F0502020204030204"/>
              </a:rPr>
              <a:t>.</a:t>
            </a:r>
          </a:p>
          <a:p>
            <a:pPr marL="0" indent="0" algn="just">
              <a:buNone/>
            </a:pPr>
            <a:endParaRPr lang="en-US" sz="1800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800" dirty="0">
                <a:cs typeface="Calibri" panose="020F0502020204030204"/>
              </a:rPr>
              <a:t>La </a:t>
            </a:r>
            <a:r>
              <a:rPr lang="en-US" sz="1800" dirty="0" err="1">
                <a:cs typeface="Calibri" panose="020F0502020204030204"/>
              </a:rPr>
              <a:t>claúsula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b="1" dirty="0">
                <a:solidFill>
                  <a:srgbClr val="002060"/>
                </a:solidFill>
                <a:cs typeface="Calibri" panose="020F0502020204030204"/>
              </a:rPr>
              <a:t>FOREIGN KEY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dirty="0" err="1">
                <a:cs typeface="Calibri" panose="020F0502020204030204"/>
              </a:rPr>
              <a:t>sirve</a:t>
            </a:r>
            <a:r>
              <a:rPr lang="en-US" sz="1800" dirty="0">
                <a:cs typeface="Calibri" panose="020F0502020204030204"/>
              </a:rPr>
              <a:t> para </a:t>
            </a:r>
            <a:r>
              <a:rPr lang="en-US" sz="1800" dirty="0" err="1">
                <a:cs typeface="Calibri" panose="020F0502020204030204"/>
              </a:rPr>
              <a:t>definir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dirty="0" err="1">
                <a:cs typeface="Calibri" panose="020F0502020204030204"/>
              </a:rPr>
              <a:t>una</a:t>
            </a:r>
            <a:r>
              <a:rPr lang="en-US" sz="1800" dirty="0">
                <a:cs typeface="Calibri" panose="020F0502020204030204"/>
              </a:rPr>
              <a:t> clave </a:t>
            </a:r>
            <a:r>
              <a:rPr lang="en-US" sz="1800" dirty="0" err="1">
                <a:cs typeface="Calibri" panose="020F0502020204030204"/>
              </a:rPr>
              <a:t>foránea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dirty="0" err="1">
                <a:cs typeface="Calibri" panose="020F0502020204030204"/>
              </a:rPr>
              <a:t>sobre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dirty="0" err="1">
                <a:cs typeface="Calibri" panose="020F0502020204030204"/>
              </a:rPr>
              <a:t>una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dirty="0" err="1">
                <a:cs typeface="Calibri" panose="020F0502020204030204"/>
              </a:rPr>
              <a:t>columna</a:t>
            </a:r>
            <a:r>
              <a:rPr lang="en-US" sz="1800" dirty="0">
                <a:cs typeface="Calibri" panose="020F0502020204030204"/>
              </a:rPr>
              <a:t> o </a:t>
            </a:r>
            <a:r>
              <a:rPr lang="en-US" sz="1800" dirty="0" err="1">
                <a:cs typeface="Calibri" panose="020F0502020204030204"/>
              </a:rPr>
              <a:t>combinación</a:t>
            </a:r>
            <a:r>
              <a:rPr lang="en-US" sz="1800" dirty="0">
                <a:cs typeface="Calibri" panose="020F0502020204030204"/>
              </a:rPr>
              <a:t> de </a:t>
            </a:r>
            <a:r>
              <a:rPr lang="en-US" sz="1800" dirty="0" err="1">
                <a:cs typeface="Calibri" panose="020F0502020204030204"/>
              </a:rPr>
              <a:t>columnas</a:t>
            </a:r>
            <a:r>
              <a:rPr lang="en-US" sz="1800" dirty="0">
                <a:cs typeface="Calibri" panose="020F0502020204030204"/>
              </a:rPr>
              <a:t>. </a:t>
            </a:r>
            <a:r>
              <a:rPr lang="en-US" sz="1800" dirty="0" err="1">
                <a:cs typeface="Calibri" panose="020F0502020204030204"/>
              </a:rPr>
              <a:t>Una</a:t>
            </a:r>
            <a:r>
              <a:rPr lang="en-US" sz="1800" dirty="0">
                <a:cs typeface="Calibri" panose="020F0502020204030204"/>
              </a:rPr>
              <a:t> clave </a:t>
            </a:r>
            <a:r>
              <a:rPr lang="en-US" sz="1800" dirty="0" err="1">
                <a:cs typeface="Calibri" panose="020F0502020204030204"/>
              </a:rPr>
              <a:t>foránea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dirty="0" err="1">
                <a:cs typeface="Calibri" panose="020F0502020204030204"/>
              </a:rPr>
              <a:t>es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dirty="0" err="1">
                <a:cs typeface="Calibri" panose="020F0502020204030204"/>
              </a:rPr>
              <a:t>una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dirty="0" err="1">
                <a:cs typeface="Calibri" panose="020F0502020204030204"/>
              </a:rPr>
              <a:t>columna</a:t>
            </a:r>
            <a:r>
              <a:rPr lang="en-US" sz="1800" dirty="0">
                <a:cs typeface="Calibri" panose="020F0502020204030204"/>
              </a:rPr>
              <a:t> o </a:t>
            </a:r>
            <a:r>
              <a:rPr lang="en-US" sz="1800" dirty="0" err="1">
                <a:cs typeface="Calibri" panose="020F0502020204030204"/>
              </a:rPr>
              <a:t>conjunto</a:t>
            </a:r>
            <a:r>
              <a:rPr lang="en-US" sz="1800" dirty="0">
                <a:cs typeface="Calibri" panose="020F0502020204030204"/>
              </a:rPr>
              <a:t> de </a:t>
            </a:r>
            <a:r>
              <a:rPr lang="en-US" sz="1800" dirty="0" err="1">
                <a:cs typeface="Calibri" panose="020F0502020204030204"/>
              </a:rPr>
              <a:t>columnas</a:t>
            </a:r>
            <a:r>
              <a:rPr lang="en-US" sz="1800" dirty="0">
                <a:cs typeface="Calibri" panose="020F0502020204030204"/>
              </a:rPr>
              <a:t> que </a:t>
            </a:r>
            <a:r>
              <a:rPr lang="en-US" sz="1800" dirty="0" err="1">
                <a:cs typeface="Calibri" panose="020F0502020204030204"/>
              </a:rPr>
              <a:t>contiene</a:t>
            </a:r>
            <a:r>
              <a:rPr lang="en-US" sz="1800" dirty="0">
                <a:cs typeface="Calibri" panose="020F0502020204030204"/>
              </a:rPr>
              <a:t> un valor que </a:t>
            </a:r>
            <a:r>
              <a:rPr lang="en-US" sz="1800" dirty="0" err="1">
                <a:cs typeface="Calibri" panose="020F0502020204030204"/>
              </a:rPr>
              <a:t>hace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dirty="0" err="1">
                <a:cs typeface="Calibri" panose="020F0502020204030204"/>
              </a:rPr>
              <a:t>referencia</a:t>
            </a:r>
            <a:r>
              <a:rPr lang="en-US" sz="1800" dirty="0">
                <a:cs typeface="Calibri" panose="020F0502020204030204"/>
              </a:rPr>
              <a:t> a </a:t>
            </a:r>
            <a:r>
              <a:rPr lang="en-US" sz="1800" dirty="0" err="1">
                <a:cs typeface="Calibri" panose="020F0502020204030204"/>
              </a:rPr>
              <a:t>una</a:t>
            </a:r>
            <a:r>
              <a:rPr lang="en-US" sz="1800" dirty="0">
                <a:cs typeface="Calibri" panose="020F0502020204030204"/>
              </a:rPr>
              <a:t> fila de </a:t>
            </a:r>
            <a:r>
              <a:rPr lang="en-US" sz="1800" dirty="0" err="1">
                <a:cs typeface="Calibri" panose="020F0502020204030204"/>
              </a:rPr>
              <a:t>otra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 dirty="0" err="1">
                <a:cs typeface="Calibri" panose="020F0502020204030204"/>
              </a:rPr>
              <a:t>tabla</a:t>
            </a:r>
            <a:r>
              <a:rPr lang="en-US" sz="1800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1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3F85732E-153B-474E-90B9-67D1F86293B5}"/>
              </a:ext>
            </a:extLst>
          </p:cNvPr>
          <p:cNvSpPr/>
          <p:nvPr/>
        </p:nvSpPr>
        <p:spPr>
          <a:xfrm>
            <a:off x="2467990" y="3739723"/>
            <a:ext cx="1154097" cy="4350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7B0EF0B-467E-4693-9F5E-70F6E3642F42}"/>
              </a:ext>
            </a:extLst>
          </p:cNvPr>
          <p:cNvSpPr/>
          <p:nvPr/>
        </p:nvSpPr>
        <p:spPr>
          <a:xfrm>
            <a:off x="7297443" y="3739723"/>
            <a:ext cx="1154097" cy="4594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Profesor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FEAF43E-AB4A-4ABA-A734-8D7FC016F93E}"/>
              </a:ext>
            </a:extLst>
          </p:cNvPr>
          <p:cNvSpPr/>
          <p:nvPr/>
        </p:nvSpPr>
        <p:spPr>
          <a:xfrm>
            <a:off x="7297443" y="1242874"/>
            <a:ext cx="1154097" cy="4350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Carrera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025EF176-5EC4-408C-A999-E1EDA5F8F6F6}"/>
              </a:ext>
            </a:extLst>
          </p:cNvPr>
          <p:cNvGrpSpPr/>
          <p:nvPr/>
        </p:nvGrpSpPr>
        <p:grpSpPr>
          <a:xfrm>
            <a:off x="2166152" y="830932"/>
            <a:ext cx="3223850" cy="1333435"/>
            <a:chOff x="2166152" y="830932"/>
            <a:chExt cx="3223850" cy="1333435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AF789ED-0232-4BAD-AD34-D9D8C976B73E}"/>
                </a:ext>
              </a:extLst>
            </p:cNvPr>
            <p:cNvSpPr/>
            <p:nvPr/>
          </p:nvSpPr>
          <p:spPr>
            <a:xfrm>
              <a:off x="2166152" y="1384917"/>
              <a:ext cx="1305016" cy="54153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Alumno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F259480-C17D-4C03-9CCB-1AAB03C18031}"/>
                </a:ext>
              </a:extLst>
            </p:cNvPr>
            <p:cNvSpPr/>
            <p:nvPr/>
          </p:nvSpPr>
          <p:spPr>
            <a:xfrm>
              <a:off x="3835152" y="887767"/>
              <a:ext cx="568171" cy="213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9BD1183F-54E8-47DC-BBAE-A15C181C1A86}"/>
                </a:ext>
              </a:extLst>
            </p:cNvPr>
            <p:cNvSpPr/>
            <p:nvPr/>
          </p:nvSpPr>
          <p:spPr>
            <a:xfrm>
              <a:off x="3835152" y="1136342"/>
              <a:ext cx="568171" cy="21306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CF8F7BB-C8A1-49A8-9B6C-049E30BC1159}"/>
                </a:ext>
              </a:extLst>
            </p:cNvPr>
            <p:cNvSpPr/>
            <p:nvPr/>
          </p:nvSpPr>
          <p:spPr>
            <a:xfrm>
              <a:off x="3835152" y="1384917"/>
              <a:ext cx="568171" cy="21306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401157E-102F-44B9-BEBB-64EACA0DBE54}"/>
                </a:ext>
              </a:extLst>
            </p:cNvPr>
            <p:cNvSpPr/>
            <p:nvPr/>
          </p:nvSpPr>
          <p:spPr>
            <a:xfrm>
              <a:off x="3835152" y="1633492"/>
              <a:ext cx="568171" cy="21306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1E7F477-CA87-4FDE-811A-14BD0D03D568}"/>
                </a:ext>
              </a:extLst>
            </p:cNvPr>
            <p:cNvSpPr/>
            <p:nvPr/>
          </p:nvSpPr>
          <p:spPr>
            <a:xfrm>
              <a:off x="3835152" y="1882067"/>
              <a:ext cx="568171" cy="21306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0DE6164E-2EAD-4C98-87E3-7144C5AE825A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3471168" y="994299"/>
              <a:ext cx="363984" cy="39727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6F221AB1-8B98-408E-94E9-A10C1424348F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471168" y="1242874"/>
              <a:ext cx="363984" cy="25523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00AF0D2D-2867-4198-95E3-11097FCC0275}"/>
                </a:ext>
              </a:extLst>
            </p:cNvPr>
            <p:cNvCxnSpPr>
              <a:cxnSpLocks/>
              <a:stCxn id="18" idx="3"/>
              <a:endCxn id="26" idx="2"/>
            </p:cNvCxnSpPr>
            <p:nvPr/>
          </p:nvCxnSpPr>
          <p:spPr>
            <a:xfrm flipV="1">
              <a:off x="3471168" y="1491449"/>
              <a:ext cx="363984" cy="1642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72E35683-5D47-49D0-8AF1-7686BE484057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3471168" y="1740024"/>
              <a:ext cx="363984" cy="710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7914B7E1-C7FC-4D04-853A-A1B1B9E3300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3471168" y="1926453"/>
              <a:ext cx="363984" cy="6214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06BA23E1-7A83-4B35-A298-F9D60C3639E3}"/>
                </a:ext>
              </a:extLst>
            </p:cNvPr>
            <p:cNvSpPr txBox="1"/>
            <p:nvPr/>
          </p:nvSpPr>
          <p:spPr>
            <a:xfrm>
              <a:off x="4472700" y="830932"/>
              <a:ext cx="6830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Boleta</a:t>
              </a:r>
              <a:endParaRPr kumimoji="0" lang="es-E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AF3674C2-51C3-4608-AB6F-6CC60DAF8A8B}"/>
                </a:ext>
              </a:extLst>
            </p:cNvPr>
            <p:cNvSpPr txBox="1"/>
            <p:nvPr/>
          </p:nvSpPr>
          <p:spPr>
            <a:xfrm>
              <a:off x="4472700" y="1091951"/>
              <a:ext cx="824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Nombre</a:t>
              </a:r>
              <a:endParaRPr kumimoji="0" lang="es-E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CDCA37F-DDE2-4AE2-A527-32A95B3EAB44}"/>
                </a:ext>
              </a:extLst>
            </p:cNvPr>
            <p:cNvSpPr txBox="1"/>
            <p:nvPr/>
          </p:nvSpPr>
          <p:spPr>
            <a:xfrm>
              <a:off x="4472700" y="1349406"/>
              <a:ext cx="8011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Materia</a:t>
              </a:r>
              <a:endParaRPr kumimoji="0" lang="es-E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61B9D26E-7A89-4669-A291-C98F19AABEA9}"/>
                </a:ext>
              </a:extLst>
            </p:cNvPr>
            <p:cNvSpPr txBox="1"/>
            <p:nvPr/>
          </p:nvSpPr>
          <p:spPr>
            <a:xfrm>
              <a:off x="4472700" y="1578441"/>
              <a:ext cx="5697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Edad</a:t>
              </a:r>
              <a:endParaRPr kumimoji="0" lang="es-E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E4511598-2FFF-4674-B15D-B3F6B1A5E11F}"/>
                </a:ext>
              </a:extLst>
            </p:cNvPr>
            <p:cNvSpPr txBox="1"/>
            <p:nvPr/>
          </p:nvSpPr>
          <p:spPr>
            <a:xfrm>
              <a:off x="4472700" y="1841202"/>
              <a:ext cx="91730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Semestre</a:t>
              </a:r>
              <a:endParaRPr kumimoji="0" lang="es-E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3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11F68A1-28DF-4CC6-8388-98BE3EE8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22" y="551558"/>
            <a:ext cx="4390748" cy="522642"/>
          </a:xfrm>
        </p:spPr>
        <p:txBody>
          <a:bodyPr>
            <a:normAutofit/>
          </a:bodyPr>
          <a:lstStyle/>
          <a:p>
            <a:r>
              <a:rPr lang="es-MX" sz="2800" b="1">
                <a:solidFill>
                  <a:srgbClr val="002060"/>
                </a:solidFill>
              </a:rPr>
              <a:t>Diagrama entidad relación</a:t>
            </a:r>
            <a:endParaRPr lang="es-ES" sz="280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1CB416-826E-428C-9CCB-9E42C72FA348}"/>
              </a:ext>
            </a:extLst>
          </p:cNvPr>
          <p:cNvSpPr txBox="1"/>
          <p:nvPr/>
        </p:nvSpPr>
        <p:spPr>
          <a:xfrm>
            <a:off x="2982896" y="1608623"/>
            <a:ext cx="228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Cardinalidad o mapeo</a:t>
            </a:r>
            <a:endParaRPr kumimoji="0" lang="es-ES" sz="1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2D8AA4C0-2EC2-48D4-AD02-CE8FA24CA9F7}"/>
              </a:ext>
            </a:extLst>
          </p:cNvPr>
          <p:cNvSpPr/>
          <p:nvPr/>
        </p:nvSpPr>
        <p:spPr>
          <a:xfrm>
            <a:off x="5570846" y="1624612"/>
            <a:ext cx="674703" cy="300001"/>
          </a:xfrm>
          <a:prstGeom prst="rightArrow">
            <a:avLst/>
          </a:prstGeom>
          <a:solidFill>
            <a:srgbClr val="F86E10"/>
          </a:solidFill>
          <a:ln>
            <a:solidFill>
              <a:srgbClr val="F86E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539B1A5-4602-4716-8424-A5AB074ED36A}"/>
              </a:ext>
            </a:extLst>
          </p:cNvPr>
          <p:cNvSpPr txBox="1"/>
          <p:nvPr/>
        </p:nvSpPr>
        <p:spPr>
          <a:xfrm>
            <a:off x="6465576" y="1605335"/>
            <a:ext cx="2876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relación entre entidades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664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641E1-8740-4B86-AAE3-38E0497E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526" y="541539"/>
            <a:ext cx="3062796" cy="794043"/>
          </a:xfrm>
        </p:spPr>
        <p:txBody>
          <a:bodyPr>
            <a:normAutofit/>
          </a:bodyPr>
          <a:lstStyle/>
          <a:p>
            <a:r>
              <a:rPr lang="es-MX" b="1">
                <a:solidFill>
                  <a:srgbClr val="002060"/>
                </a:solidFill>
              </a:rPr>
              <a:t>Uno a Uno </a:t>
            </a:r>
            <a:endParaRPr lang="es-ES" b="1">
              <a:solidFill>
                <a:srgbClr val="002060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4917FFD-3FBF-4CC5-8B23-C51A11A945AC}"/>
              </a:ext>
            </a:extLst>
          </p:cNvPr>
          <p:cNvSpPr/>
          <p:nvPr/>
        </p:nvSpPr>
        <p:spPr>
          <a:xfrm>
            <a:off x="4181382" y="2166152"/>
            <a:ext cx="843379" cy="648070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ADB026F-0EB0-423B-BB8A-130D93131CFC}"/>
              </a:ext>
            </a:extLst>
          </p:cNvPr>
          <p:cNvSpPr/>
          <p:nvPr/>
        </p:nvSpPr>
        <p:spPr>
          <a:xfrm>
            <a:off x="4181381" y="3059837"/>
            <a:ext cx="843379" cy="648070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A2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8EE11B0-7583-4396-8B6C-7AAED4B4E6F3}"/>
              </a:ext>
            </a:extLst>
          </p:cNvPr>
          <p:cNvSpPr/>
          <p:nvPr/>
        </p:nvSpPr>
        <p:spPr>
          <a:xfrm>
            <a:off x="4181381" y="3953522"/>
            <a:ext cx="843379" cy="648070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A3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31E4BCE-D950-41F2-A782-B2ED580FD81B}"/>
              </a:ext>
            </a:extLst>
          </p:cNvPr>
          <p:cNvSpPr/>
          <p:nvPr/>
        </p:nvSpPr>
        <p:spPr>
          <a:xfrm>
            <a:off x="4181381" y="4847208"/>
            <a:ext cx="843379" cy="594806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A4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56AE977-768B-4F92-AACC-5394A5CCE63C}"/>
              </a:ext>
            </a:extLst>
          </p:cNvPr>
          <p:cNvSpPr/>
          <p:nvPr/>
        </p:nvSpPr>
        <p:spPr>
          <a:xfrm>
            <a:off x="6323862" y="2166152"/>
            <a:ext cx="843379" cy="594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9A41E84-7611-43A0-93A0-B16F9BE780C2}"/>
              </a:ext>
            </a:extLst>
          </p:cNvPr>
          <p:cNvSpPr/>
          <p:nvPr/>
        </p:nvSpPr>
        <p:spPr>
          <a:xfrm>
            <a:off x="6323862" y="3059837"/>
            <a:ext cx="843379" cy="594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A2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C529D4F-7C26-43EE-B004-03632EC9A514}"/>
              </a:ext>
            </a:extLst>
          </p:cNvPr>
          <p:cNvSpPr/>
          <p:nvPr/>
        </p:nvSpPr>
        <p:spPr>
          <a:xfrm>
            <a:off x="6323862" y="3953522"/>
            <a:ext cx="843379" cy="594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A3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D578467-E3D7-4F83-9E34-06E4A84683E7}"/>
              </a:ext>
            </a:extLst>
          </p:cNvPr>
          <p:cNvSpPr/>
          <p:nvPr/>
        </p:nvSpPr>
        <p:spPr>
          <a:xfrm>
            <a:off x="6323862" y="4847208"/>
            <a:ext cx="843379" cy="594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A4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2228F2F-93FB-4781-8F80-C5CEBD901756}"/>
              </a:ext>
            </a:extLst>
          </p:cNvPr>
          <p:cNvSpPr/>
          <p:nvPr/>
        </p:nvSpPr>
        <p:spPr>
          <a:xfrm>
            <a:off x="5344357" y="2333830"/>
            <a:ext cx="751643" cy="310721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11B2FB3A-DBDE-48A2-82FD-B6689D1CD959}"/>
              </a:ext>
            </a:extLst>
          </p:cNvPr>
          <p:cNvSpPr/>
          <p:nvPr/>
        </p:nvSpPr>
        <p:spPr>
          <a:xfrm>
            <a:off x="5298489" y="3201879"/>
            <a:ext cx="751643" cy="310721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054355C-2D74-4F6E-AC6C-263434C4D65F}"/>
              </a:ext>
            </a:extLst>
          </p:cNvPr>
          <p:cNvSpPr/>
          <p:nvPr/>
        </p:nvSpPr>
        <p:spPr>
          <a:xfrm>
            <a:off x="5298488" y="4122196"/>
            <a:ext cx="751643" cy="310721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E12252C3-7CA8-4B71-993C-94BB59E85248}"/>
              </a:ext>
            </a:extLst>
          </p:cNvPr>
          <p:cNvSpPr/>
          <p:nvPr/>
        </p:nvSpPr>
        <p:spPr>
          <a:xfrm>
            <a:off x="5344356" y="4989250"/>
            <a:ext cx="751643" cy="310721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4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641E1-8740-4B86-AAE3-38E0497E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526" y="541539"/>
            <a:ext cx="3062796" cy="794043"/>
          </a:xfrm>
        </p:spPr>
        <p:txBody>
          <a:bodyPr>
            <a:normAutofit/>
          </a:bodyPr>
          <a:lstStyle/>
          <a:p>
            <a:r>
              <a:rPr lang="es-MX" b="1">
                <a:solidFill>
                  <a:srgbClr val="002060"/>
                </a:solidFill>
              </a:rPr>
              <a:t>Uno a Uno </a:t>
            </a:r>
            <a:endParaRPr lang="es-ES" b="1">
              <a:solidFill>
                <a:srgbClr val="002060"/>
              </a:solidFill>
            </a:endParaRPr>
          </a:p>
        </p:txBody>
      </p:sp>
      <p:pic>
        <p:nvPicPr>
          <p:cNvPr id="19" name="Imagen 18"/>
          <p:cNvPicPr/>
          <p:nvPr/>
        </p:nvPicPr>
        <p:blipFill>
          <a:blip r:embed="rId2"/>
          <a:stretch>
            <a:fillRect/>
          </a:stretch>
        </p:blipFill>
        <p:spPr>
          <a:xfrm>
            <a:off x="2827175" y="1828799"/>
            <a:ext cx="6027576" cy="26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641E1-8740-4B86-AAE3-38E0497E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360" y="629830"/>
            <a:ext cx="3524435" cy="794043"/>
          </a:xfrm>
        </p:spPr>
        <p:txBody>
          <a:bodyPr>
            <a:normAutofit/>
          </a:bodyPr>
          <a:lstStyle/>
          <a:p>
            <a:r>
              <a:rPr lang="es-MX" b="1">
                <a:solidFill>
                  <a:srgbClr val="002060"/>
                </a:solidFill>
              </a:rPr>
              <a:t>Uno a Muchos</a:t>
            </a:r>
            <a:endParaRPr lang="es-ES" b="1">
              <a:solidFill>
                <a:srgbClr val="002060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4917FFD-3FBF-4CC5-8B23-C51A11A945AC}"/>
              </a:ext>
            </a:extLst>
          </p:cNvPr>
          <p:cNvSpPr/>
          <p:nvPr/>
        </p:nvSpPr>
        <p:spPr>
          <a:xfrm>
            <a:off x="4181382" y="2166152"/>
            <a:ext cx="843379" cy="648070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ADB026F-0EB0-423B-BB8A-130D93131CFC}"/>
              </a:ext>
            </a:extLst>
          </p:cNvPr>
          <p:cNvSpPr/>
          <p:nvPr/>
        </p:nvSpPr>
        <p:spPr>
          <a:xfrm>
            <a:off x="4181381" y="3059837"/>
            <a:ext cx="843379" cy="648070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A2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8EE11B0-7583-4396-8B6C-7AAED4B4E6F3}"/>
              </a:ext>
            </a:extLst>
          </p:cNvPr>
          <p:cNvSpPr/>
          <p:nvPr/>
        </p:nvSpPr>
        <p:spPr>
          <a:xfrm>
            <a:off x="4181381" y="3953522"/>
            <a:ext cx="843379" cy="648070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A3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31E4BCE-D950-41F2-A782-B2ED580FD81B}"/>
              </a:ext>
            </a:extLst>
          </p:cNvPr>
          <p:cNvSpPr/>
          <p:nvPr/>
        </p:nvSpPr>
        <p:spPr>
          <a:xfrm>
            <a:off x="4181381" y="4847208"/>
            <a:ext cx="843379" cy="594806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A4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56AE977-768B-4F92-AACC-5394A5CCE63C}"/>
              </a:ext>
            </a:extLst>
          </p:cNvPr>
          <p:cNvSpPr/>
          <p:nvPr/>
        </p:nvSpPr>
        <p:spPr>
          <a:xfrm>
            <a:off x="6323862" y="2166152"/>
            <a:ext cx="843379" cy="594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9A41E84-7611-43A0-93A0-B16F9BE780C2}"/>
              </a:ext>
            </a:extLst>
          </p:cNvPr>
          <p:cNvSpPr/>
          <p:nvPr/>
        </p:nvSpPr>
        <p:spPr>
          <a:xfrm>
            <a:off x="6323862" y="3059837"/>
            <a:ext cx="843379" cy="594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A2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C529D4F-7C26-43EE-B004-03632EC9A514}"/>
              </a:ext>
            </a:extLst>
          </p:cNvPr>
          <p:cNvSpPr/>
          <p:nvPr/>
        </p:nvSpPr>
        <p:spPr>
          <a:xfrm>
            <a:off x="6323862" y="3953522"/>
            <a:ext cx="843379" cy="594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A3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D578467-E3D7-4F83-9E34-06E4A84683E7}"/>
              </a:ext>
            </a:extLst>
          </p:cNvPr>
          <p:cNvSpPr/>
          <p:nvPr/>
        </p:nvSpPr>
        <p:spPr>
          <a:xfrm>
            <a:off x="6323862" y="4847208"/>
            <a:ext cx="843379" cy="594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A4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46F6DA1A-6B02-433B-85EE-CDE5ADD3BC1E}"/>
              </a:ext>
            </a:extLst>
          </p:cNvPr>
          <p:cNvSpPr/>
          <p:nvPr/>
        </p:nvSpPr>
        <p:spPr>
          <a:xfrm>
            <a:off x="5342512" y="2350365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3B37C35B-597D-480D-92F4-8A8971EF65F6}"/>
              </a:ext>
            </a:extLst>
          </p:cNvPr>
          <p:cNvSpPr/>
          <p:nvPr/>
        </p:nvSpPr>
        <p:spPr>
          <a:xfrm rot="1835332">
            <a:off x="5342512" y="2883028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41C6C74C-AEDF-4E13-B0FD-20A5F655FBF9}"/>
              </a:ext>
            </a:extLst>
          </p:cNvPr>
          <p:cNvSpPr/>
          <p:nvPr/>
        </p:nvSpPr>
        <p:spPr>
          <a:xfrm>
            <a:off x="5342512" y="3332827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FD7EAD02-F548-4447-854B-FA1D5517EDCE}"/>
              </a:ext>
            </a:extLst>
          </p:cNvPr>
          <p:cNvSpPr/>
          <p:nvPr/>
        </p:nvSpPr>
        <p:spPr>
          <a:xfrm>
            <a:off x="5342512" y="4143945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DDA66F34-96B9-4F7A-A581-996E24A2CEA5}"/>
              </a:ext>
            </a:extLst>
          </p:cNvPr>
          <p:cNvSpPr/>
          <p:nvPr/>
        </p:nvSpPr>
        <p:spPr>
          <a:xfrm>
            <a:off x="5342512" y="5131994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F606B239-3B23-4F5B-8E32-923EC61E06B6}"/>
              </a:ext>
            </a:extLst>
          </p:cNvPr>
          <p:cNvSpPr/>
          <p:nvPr/>
        </p:nvSpPr>
        <p:spPr>
          <a:xfrm rot="19555808">
            <a:off x="5342512" y="4606223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7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641E1-8740-4B86-AAE3-38E0497E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360" y="629830"/>
            <a:ext cx="3524435" cy="794043"/>
          </a:xfrm>
        </p:spPr>
        <p:txBody>
          <a:bodyPr>
            <a:normAutofit/>
          </a:bodyPr>
          <a:lstStyle/>
          <a:p>
            <a:r>
              <a:rPr lang="es-MX" b="1">
                <a:solidFill>
                  <a:srgbClr val="002060"/>
                </a:solidFill>
              </a:rPr>
              <a:t>Uno a Muchos</a:t>
            </a:r>
            <a:endParaRPr lang="es-ES" b="1">
              <a:solidFill>
                <a:srgbClr val="002060"/>
              </a:solidFill>
            </a:endParaRPr>
          </a:p>
        </p:txBody>
      </p:sp>
      <p:pic>
        <p:nvPicPr>
          <p:cNvPr id="17" name="Imagen 16"/>
          <p:cNvPicPr/>
          <p:nvPr/>
        </p:nvPicPr>
        <p:blipFill>
          <a:blip r:embed="rId2"/>
          <a:stretch>
            <a:fillRect/>
          </a:stretch>
        </p:blipFill>
        <p:spPr>
          <a:xfrm>
            <a:off x="3320920" y="2127379"/>
            <a:ext cx="4973994" cy="21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641E1-8740-4B86-AAE3-38E0497E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59" y="596781"/>
            <a:ext cx="3524435" cy="794043"/>
          </a:xfrm>
        </p:spPr>
        <p:txBody>
          <a:bodyPr>
            <a:normAutofit/>
          </a:bodyPr>
          <a:lstStyle/>
          <a:p>
            <a:r>
              <a:rPr lang="es-MX" b="1">
                <a:solidFill>
                  <a:srgbClr val="002060"/>
                </a:solidFill>
              </a:rPr>
              <a:t>Muchos a uno</a:t>
            </a:r>
            <a:endParaRPr lang="es-ES" b="1">
              <a:solidFill>
                <a:srgbClr val="002060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4917FFD-3FBF-4CC5-8B23-C51A11A945AC}"/>
              </a:ext>
            </a:extLst>
          </p:cNvPr>
          <p:cNvSpPr/>
          <p:nvPr/>
        </p:nvSpPr>
        <p:spPr>
          <a:xfrm>
            <a:off x="4181382" y="2166152"/>
            <a:ext cx="843379" cy="648070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ADB026F-0EB0-423B-BB8A-130D93131CFC}"/>
              </a:ext>
            </a:extLst>
          </p:cNvPr>
          <p:cNvSpPr/>
          <p:nvPr/>
        </p:nvSpPr>
        <p:spPr>
          <a:xfrm>
            <a:off x="4181381" y="3059837"/>
            <a:ext cx="843379" cy="648070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A2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8EE11B0-7583-4396-8B6C-7AAED4B4E6F3}"/>
              </a:ext>
            </a:extLst>
          </p:cNvPr>
          <p:cNvSpPr/>
          <p:nvPr/>
        </p:nvSpPr>
        <p:spPr>
          <a:xfrm>
            <a:off x="4181381" y="3953522"/>
            <a:ext cx="843379" cy="648070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A3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31E4BCE-D950-41F2-A782-B2ED580FD81B}"/>
              </a:ext>
            </a:extLst>
          </p:cNvPr>
          <p:cNvSpPr/>
          <p:nvPr/>
        </p:nvSpPr>
        <p:spPr>
          <a:xfrm>
            <a:off x="4181381" y="4847208"/>
            <a:ext cx="843379" cy="594806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A4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56AE977-768B-4F92-AACC-5394A5CCE63C}"/>
              </a:ext>
            </a:extLst>
          </p:cNvPr>
          <p:cNvSpPr/>
          <p:nvPr/>
        </p:nvSpPr>
        <p:spPr>
          <a:xfrm>
            <a:off x="6323862" y="2166152"/>
            <a:ext cx="843379" cy="594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9A41E84-7611-43A0-93A0-B16F9BE780C2}"/>
              </a:ext>
            </a:extLst>
          </p:cNvPr>
          <p:cNvSpPr/>
          <p:nvPr/>
        </p:nvSpPr>
        <p:spPr>
          <a:xfrm>
            <a:off x="6323862" y="3059837"/>
            <a:ext cx="843379" cy="594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A2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C529D4F-7C26-43EE-B004-03632EC9A514}"/>
              </a:ext>
            </a:extLst>
          </p:cNvPr>
          <p:cNvSpPr/>
          <p:nvPr/>
        </p:nvSpPr>
        <p:spPr>
          <a:xfrm>
            <a:off x="6323862" y="3953522"/>
            <a:ext cx="843379" cy="594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A3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D578467-E3D7-4F83-9E34-06E4A84683E7}"/>
              </a:ext>
            </a:extLst>
          </p:cNvPr>
          <p:cNvSpPr/>
          <p:nvPr/>
        </p:nvSpPr>
        <p:spPr>
          <a:xfrm>
            <a:off x="6323862" y="4847208"/>
            <a:ext cx="843379" cy="594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A4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46F6DA1A-6B02-433B-85EE-CDE5ADD3BC1E}"/>
              </a:ext>
            </a:extLst>
          </p:cNvPr>
          <p:cNvSpPr/>
          <p:nvPr/>
        </p:nvSpPr>
        <p:spPr>
          <a:xfrm rot="10800000">
            <a:off x="5342512" y="2350365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3B37C35B-597D-480D-92F4-8A8971EF65F6}"/>
              </a:ext>
            </a:extLst>
          </p:cNvPr>
          <p:cNvSpPr/>
          <p:nvPr/>
        </p:nvSpPr>
        <p:spPr>
          <a:xfrm rot="12520730">
            <a:off x="5342512" y="2883028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41C6C74C-AEDF-4E13-B0FD-20A5F655FBF9}"/>
              </a:ext>
            </a:extLst>
          </p:cNvPr>
          <p:cNvSpPr/>
          <p:nvPr/>
        </p:nvSpPr>
        <p:spPr>
          <a:xfrm rot="10800000">
            <a:off x="5342512" y="3332827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FD7EAD02-F548-4447-854B-FA1D5517EDCE}"/>
              </a:ext>
            </a:extLst>
          </p:cNvPr>
          <p:cNvSpPr/>
          <p:nvPr/>
        </p:nvSpPr>
        <p:spPr>
          <a:xfrm rot="10800000">
            <a:off x="5342512" y="4143945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DDA66F34-96B9-4F7A-A581-996E24A2CEA5}"/>
              </a:ext>
            </a:extLst>
          </p:cNvPr>
          <p:cNvSpPr/>
          <p:nvPr/>
        </p:nvSpPr>
        <p:spPr>
          <a:xfrm rot="10800000">
            <a:off x="5342512" y="5131994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F606B239-3B23-4F5B-8E32-923EC61E06B6}"/>
              </a:ext>
            </a:extLst>
          </p:cNvPr>
          <p:cNvSpPr/>
          <p:nvPr/>
        </p:nvSpPr>
        <p:spPr>
          <a:xfrm rot="12182437">
            <a:off x="5342512" y="4606223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641E1-8740-4B86-AAE3-38E0497E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59" y="596781"/>
            <a:ext cx="3987556" cy="794043"/>
          </a:xfrm>
        </p:spPr>
        <p:txBody>
          <a:bodyPr>
            <a:normAutofit fontScale="90000"/>
          </a:bodyPr>
          <a:lstStyle/>
          <a:p>
            <a:r>
              <a:rPr lang="es-MX" b="1">
                <a:solidFill>
                  <a:srgbClr val="002060"/>
                </a:solidFill>
              </a:rPr>
              <a:t>Muchos a muchos</a:t>
            </a:r>
            <a:endParaRPr lang="es-ES" b="1">
              <a:solidFill>
                <a:srgbClr val="002060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4917FFD-3FBF-4CC5-8B23-C51A11A945AC}"/>
              </a:ext>
            </a:extLst>
          </p:cNvPr>
          <p:cNvSpPr/>
          <p:nvPr/>
        </p:nvSpPr>
        <p:spPr>
          <a:xfrm>
            <a:off x="4181382" y="2166152"/>
            <a:ext cx="843379" cy="648070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ADB026F-0EB0-423B-BB8A-130D93131CFC}"/>
              </a:ext>
            </a:extLst>
          </p:cNvPr>
          <p:cNvSpPr/>
          <p:nvPr/>
        </p:nvSpPr>
        <p:spPr>
          <a:xfrm>
            <a:off x="4181381" y="3059837"/>
            <a:ext cx="843379" cy="648070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A2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8EE11B0-7583-4396-8B6C-7AAED4B4E6F3}"/>
              </a:ext>
            </a:extLst>
          </p:cNvPr>
          <p:cNvSpPr/>
          <p:nvPr/>
        </p:nvSpPr>
        <p:spPr>
          <a:xfrm>
            <a:off x="4181381" y="3953522"/>
            <a:ext cx="843379" cy="648070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A3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31E4BCE-D950-41F2-A782-B2ED580FD81B}"/>
              </a:ext>
            </a:extLst>
          </p:cNvPr>
          <p:cNvSpPr/>
          <p:nvPr/>
        </p:nvSpPr>
        <p:spPr>
          <a:xfrm>
            <a:off x="4181381" y="4847208"/>
            <a:ext cx="843379" cy="594806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A4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56AE977-768B-4F92-AACC-5394A5CCE63C}"/>
              </a:ext>
            </a:extLst>
          </p:cNvPr>
          <p:cNvSpPr/>
          <p:nvPr/>
        </p:nvSpPr>
        <p:spPr>
          <a:xfrm>
            <a:off x="6323862" y="2166152"/>
            <a:ext cx="843379" cy="594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9A41E84-7611-43A0-93A0-B16F9BE780C2}"/>
              </a:ext>
            </a:extLst>
          </p:cNvPr>
          <p:cNvSpPr/>
          <p:nvPr/>
        </p:nvSpPr>
        <p:spPr>
          <a:xfrm>
            <a:off x="6323862" y="3059837"/>
            <a:ext cx="843379" cy="594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A2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C529D4F-7C26-43EE-B004-03632EC9A514}"/>
              </a:ext>
            </a:extLst>
          </p:cNvPr>
          <p:cNvSpPr/>
          <p:nvPr/>
        </p:nvSpPr>
        <p:spPr>
          <a:xfrm>
            <a:off x="6323862" y="3953522"/>
            <a:ext cx="843379" cy="594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A3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D578467-E3D7-4F83-9E34-06E4A84683E7}"/>
              </a:ext>
            </a:extLst>
          </p:cNvPr>
          <p:cNvSpPr/>
          <p:nvPr/>
        </p:nvSpPr>
        <p:spPr>
          <a:xfrm>
            <a:off x="6323862" y="4847208"/>
            <a:ext cx="843379" cy="594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A4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46F6DA1A-6B02-433B-85EE-CDE5ADD3BC1E}"/>
              </a:ext>
            </a:extLst>
          </p:cNvPr>
          <p:cNvSpPr/>
          <p:nvPr/>
        </p:nvSpPr>
        <p:spPr>
          <a:xfrm rot="10800000">
            <a:off x="5342512" y="2446617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3B37C35B-597D-480D-92F4-8A8971EF65F6}"/>
              </a:ext>
            </a:extLst>
          </p:cNvPr>
          <p:cNvSpPr/>
          <p:nvPr/>
        </p:nvSpPr>
        <p:spPr>
          <a:xfrm rot="8981169">
            <a:off x="5342512" y="2883028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41C6C74C-AEDF-4E13-B0FD-20A5F655FBF9}"/>
              </a:ext>
            </a:extLst>
          </p:cNvPr>
          <p:cNvSpPr/>
          <p:nvPr/>
        </p:nvSpPr>
        <p:spPr>
          <a:xfrm rot="10800000">
            <a:off x="5342512" y="3332827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FD7EAD02-F548-4447-854B-FA1D5517EDCE}"/>
              </a:ext>
            </a:extLst>
          </p:cNvPr>
          <p:cNvSpPr/>
          <p:nvPr/>
        </p:nvSpPr>
        <p:spPr>
          <a:xfrm>
            <a:off x="5363826" y="2200266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DDA66F34-96B9-4F7A-A581-996E24A2CEA5}"/>
              </a:ext>
            </a:extLst>
          </p:cNvPr>
          <p:cNvSpPr/>
          <p:nvPr/>
        </p:nvSpPr>
        <p:spPr>
          <a:xfrm rot="10800000">
            <a:off x="5374241" y="4273628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F606B239-3B23-4F5B-8E32-923EC61E06B6}"/>
              </a:ext>
            </a:extLst>
          </p:cNvPr>
          <p:cNvSpPr/>
          <p:nvPr/>
        </p:nvSpPr>
        <p:spPr>
          <a:xfrm rot="8304901">
            <a:off x="5375168" y="3838116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EF6CC5A4-74B2-4E40-802B-B853CD44693C}"/>
              </a:ext>
            </a:extLst>
          </p:cNvPr>
          <p:cNvSpPr/>
          <p:nvPr/>
        </p:nvSpPr>
        <p:spPr>
          <a:xfrm rot="10800000">
            <a:off x="5352926" y="5051434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95584E72-6B18-4180-AD4B-D114CDC38DC7}"/>
              </a:ext>
            </a:extLst>
          </p:cNvPr>
          <p:cNvSpPr/>
          <p:nvPr/>
        </p:nvSpPr>
        <p:spPr>
          <a:xfrm>
            <a:off x="5374240" y="4805083"/>
            <a:ext cx="716132" cy="2263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1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641E1-8740-4B86-AAE3-38E0497E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59" y="596781"/>
            <a:ext cx="3987556" cy="794043"/>
          </a:xfrm>
        </p:spPr>
        <p:txBody>
          <a:bodyPr>
            <a:normAutofit fontScale="90000"/>
          </a:bodyPr>
          <a:lstStyle/>
          <a:p>
            <a:r>
              <a:rPr lang="es-MX" b="1">
                <a:solidFill>
                  <a:srgbClr val="002060"/>
                </a:solidFill>
              </a:rPr>
              <a:t>Muchos a muchos</a:t>
            </a:r>
            <a:endParaRPr lang="es-ES" b="1">
              <a:solidFill>
                <a:srgbClr val="002060"/>
              </a:solidFill>
            </a:endParaRPr>
          </a:p>
        </p:txBody>
      </p:sp>
      <p:pic>
        <p:nvPicPr>
          <p:cNvPr id="19" name="Imagen 18"/>
          <p:cNvPicPr/>
          <p:nvPr/>
        </p:nvPicPr>
        <p:blipFill>
          <a:blip r:embed="rId2"/>
          <a:stretch>
            <a:fillRect/>
          </a:stretch>
        </p:blipFill>
        <p:spPr>
          <a:xfrm>
            <a:off x="3613513" y="2428056"/>
            <a:ext cx="4970650" cy="201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>
                <a:solidFill>
                  <a:srgbClr val="002060"/>
                </a:solidFill>
              </a:rPr>
              <a:t>I. Modelado de base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s-MX" b="1" dirty="0"/>
              <a:t>1.1 Conceptos básicos del modelo relacional </a:t>
            </a:r>
          </a:p>
          <a:p>
            <a:pPr marL="457200" lvl="1" indent="0">
              <a:buNone/>
            </a:pPr>
            <a:endParaRPr lang="es-MX" dirty="0">
              <a:cs typeface="Calibri"/>
            </a:endParaRPr>
          </a:p>
          <a:p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5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641E1-8740-4B86-AAE3-38E0497E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59" y="596781"/>
            <a:ext cx="3987556" cy="794043"/>
          </a:xfrm>
        </p:spPr>
        <p:txBody>
          <a:bodyPr>
            <a:normAutofit fontScale="90000"/>
          </a:bodyPr>
          <a:lstStyle/>
          <a:p>
            <a:r>
              <a:rPr lang="es-MX" b="1">
                <a:solidFill>
                  <a:srgbClr val="002060"/>
                </a:solidFill>
              </a:rPr>
              <a:t>Muchos a muchos</a:t>
            </a:r>
            <a:endParaRPr lang="es-ES" b="1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31518" y="1887065"/>
            <a:ext cx="7645543" cy="277824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883158" y="5161548"/>
            <a:ext cx="686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La tabla intermedia, siempre resulta de una relación muchos a muchos.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66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Monitor con relleno sólido">
            <a:extLst>
              <a:ext uri="{FF2B5EF4-FFF2-40B4-BE49-F238E27FC236}">
                <a16:creationId xmlns:a16="http://schemas.microsoft.com/office/drawing/2014/main" id="{329808A1-DFD9-4B25-BB99-A9FBB36F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000651" y="697635"/>
            <a:ext cx="5822457" cy="5822457"/>
          </a:xfrm>
          <a:prstGeom prst="rect">
            <a:avLst/>
          </a:prstGeom>
        </p:spPr>
      </p:pic>
      <mc:AlternateContent xmlns:mc="http://schemas.openxmlformats.org/markup-compatibility/2006">
        <mc:Choice xmlns:psuz="http://schemas.microsoft.com/office/powerpoint/2016/summaryzoom" xmlns="" Requires="psuz">
          <p:graphicFrame>
            <p:nvGraphicFramePr>
              <p:cNvPr id="5" name="Vista general de resumen 4">
                <a:extLst>
                  <a:ext uri="{FF2B5EF4-FFF2-40B4-BE49-F238E27FC236}">
                    <a16:creationId xmlns:a16="http://schemas.microsoft.com/office/drawing/2014/main" id="{A35CA3A4-7A4F-48D5-9935-05ED8A0353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4115" y="1023151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345181EF-4C37-4139-8FE5-96D24AF5D2AD}" offsetFactorX="1658" offsetFactorY="2267" scaleFactorX="57725" scaleFactorY="57725">
                    <psuz:zmPr id="{E2ED5B1A-0B2B-4905-90C5-B02E8A05D5D7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63785" y="1134135"/>
                          <a:ext cx="4018895" cy="22606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Vista general de resumen 4">
                <a:extLst>
                  <a:ext uri="{FF2B5EF4-FFF2-40B4-BE49-F238E27FC236}">
                    <a16:creationId xmlns:a16="http://schemas.microsoft.com/office/drawing/2014/main" id="{A35CA3A4-7A4F-48D5-9935-05ED8A03539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554115" y="1023151"/>
                <a:ext cx="10515600" cy="4351338"/>
                <a:chOff x="554115" y="1023151"/>
                <a:chExt cx="10515600" cy="4351338"/>
              </a:xfrm>
            </p:grpSpPr>
            <p:pic>
              <p:nvPicPr>
                <p:cNvPr id="2" name="Imagen 2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17900" y="2157286"/>
                  <a:ext cx="4018895" cy="226062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799934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50C54A1-2CC1-446E-A0E2-C0E5BE261EE8}"/>
              </a:ext>
            </a:extLst>
          </p:cNvPr>
          <p:cNvSpPr txBox="1"/>
          <p:nvPr/>
        </p:nvSpPr>
        <p:spPr>
          <a:xfrm>
            <a:off x="3056877" y="1182231"/>
            <a:ext cx="57320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5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ESCOM desea tener una base de datos, que almacene la información de sus alumnos, boleta, carrera que estudia, las materias que toma y los profesores que imparten las clases.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5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5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Además, llevar un registro de las materias que imparte cada profesor</a:t>
            </a:r>
            <a:r>
              <a:rPr kumimoji="0" lang="es-MX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s-ES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7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FC24A-179C-4227-ACC1-0CAD8A1A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Conceptos</a:t>
            </a:r>
            <a:r>
              <a:rPr lang="en-US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básicos</a:t>
            </a:r>
            <a:r>
              <a:rPr lang="en-US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3600" b="1" kern="120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relacional</a:t>
            </a:r>
            <a:endParaRPr lang="en-US" sz="36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6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9264BFD-360D-430E-B593-7BC0D00FBD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538145-ACBA-40C0-AFBD-DE742723D5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249C1C3-EBDE-4C27-BD12-A6AE40A4D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7375" y="0"/>
            <a:ext cx="6404625" cy="6373368"/>
          </a:xfrm>
          <a:custGeom>
            <a:avLst/>
            <a:gdLst>
              <a:gd name="connsiteX0" fmla="*/ 353272 w 6404625"/>
              <a:gd name="connsiteY0" fmla="*/ 0 h 6373368"/>
              <a:gd name="connsiteX1" fmla="*/ 6404625 w 6404625"/>
              <a:gd name="connsiteY1" fmla="*/ 0 h 6373368"/>
              <a:gd name="connsiteX2" fmla="*/ 6404625 w 6404625"/>
              <a:gd name="connsiteY2" fmla="*/ 6008204 h 6373368"/>
              <a:gd name="connsiteX3" fmla="*/ 6374459 w 6404625"/>
              <a:gd name="connsiteY3" fmla="*/ 6023890 h 6373368"/>
              <a:gd name="connsiteX4" fmla="*/ 6290584 w 6404625"/>
              <a:gd name="connsiteY4" fmla="*/ 6049055 h 6373368"/>
              <a:gd name="connsiteX5" fmla="*/ 6203913 w 6404625"/>
              <a:gd name="connsiteY5" fmla="*/ 6060237 h 6373368"/>
              <a:gd name="connsiteX6" fmla="*/ 6114448 w 6404625"/>
              <a:gd name="connsiteY6" fmla="*/ 6063033 h 6373368"/>
              <a:gd name="connsiteX7" fmla="*/ 6019391 w 6404625"/>
              <a:gd name="connsiteY7" fmla="*/ 6054644 h 6373368"/>
              <a:gd name="connsiteX8" fmla="*/ 5924332 w 6404625"/>
              <a:gd name="connsiteY8" fmla="*/ 6043462 h 6373368"/>
              <a:gd name="connsiteX9" fmla="*/ 5829275 w 6404625"/>
              <a:gd name="connsiteY9" fmla="*/ 6029482 h 6373368"/>
              <a:gd name="connsiteX10" fmla="*/ 5734216 w 6404625"/>
              <a:gd name="connsiteY10" fmla="*/ 6018300 h 6373368"/>
              <a:gd name="connsiteX11" fmla="*/ 5639159 w 6404625"/>
              <a:gd name="connsiteY11" fmla="*/ 6012708 h 6373368"/>
              <a:gd name="connsiteX12" fmla="*/ 5546898 w 6404625"/>
              <a:gd name="connsiteY12" fmla="*/ 6012708 h 6373368"/>
              <a:gd name="connsiteX13" fmla="*/ 5460227 w 6404625"/>
              <a:gd name="connsiteY13" fmla="*/ 6023890 h 6373368"/>
              <a:gd name="connsiteX14" fmla="*/ 5370760 w 6404625"/>
              <a:gd name="connsiteY14" fmla="*/ 6046258 h 6373368"/>
              <a:gd name="connsiteX15" fmla="*/ 5289681 w 6404625"/>
              <a:gd name="connsiteY15" fmla="*/ 6079807 h 6373368"/>
              <a:gd name="connsiteX16" fmla="*/ 5205808 w 6404625"/>
              <a:gd name="connsiteY16" fmla="*/ 6124541 h 6373368"/>
              <a:gd name="connsiteX17" fmla="*/ 5121933 w 6404625"/>
              <a:gd name="connsiteY17" fmla="*/ 6169276 h 6373368"/>
              <a:gd name="connsiteX18" fmla="*/ 5038061 w 6404625"/>
              <a:gd name="connsiteY18" fmla="*/ 6219598 h 6373368"/>
              <a:gd name="connsiteX19" fmla="*/ 4956981 w 6404625"/>
              <a:gd name="connsiteY19" fmla="*/ 6267129 h 6373368"/>
              <a:gd name="connsiteX20" fmla="*/ 4870311 w 6404625"/>
              <a:gd name="connsiteY20" fmla="*/ 6309065 h 6373368"/>
              <a:gd name="connsiteX21" fmla="*/ 4786435 w 6404625"/>
              <a:gd name="connsiteY21" fmla="*/ 6342614 h 6373368"/>
              <a:gd name="connsiteX22" fmla="*/ 4699765 w 6404625"/>
              <a:gd name="connsiteY22" fmla="*/ 6364982 h 6373368"/>
              <a:gd name="connsiteX23" fmla="*/ 4610299 w 6404625"/>
              <a:gd name="connsiteY23" fmla="*/ 6373368 h 6373368"/>
              <a:gd name="connsiteX24" fmla="*/ 4520833 w 6404625"/>
              <a:gd name="connsiteY24" fmla="*/ 6364982 h 6373368"/>
              <a:gd name="connsiteX25" fmla="*/ 4434163 w 6404625"/>
              <a:gd name="connsiteY25" fmla="*/ 6342614 h 6373368"/>
              <a:gd name="connsiteX26" fmla="*/ 4350289 w 6404625"/>
              <a:gd name="connsiteY26" fmla="*/ 6309065 h 6373368"/>
              <a:gd name="connsiteX27" fmla="*/ 4263617 w 6404625"/>
              <a:gd name="connsiteY27" fmla="*/ 6267129 h 6373368"/>
              <a:gd name="connsiteX28" fmla="*/ 4182539 w 6404625"/>
              <a:gd name="connsiteY28" fmla="*/ 6219598 h 6373368"/>
              <a:gd name="connsiteX29" fmla="*/ 4098666 w 6404625"/>
              <a:gd name="connsiteY29" fmla="*/ 6169276 h 6373368"/>
              <a:gd name="connsiteX30" fmla="*/ 4014791 w 6404625"/>
              <a:gd name="connsiteY30" fmla="*/ 6124541 h 6373368"/>
              <a:gd name="connsiteX31" fmla="*/ 3930916 w 6404625"/>
              <a:gd name="connsiteY31" fmla="*/ 6079807 h 6373368"/>
              <a:gd name="connsiteX32" fmla="*/ 3847041 w 6404625"/>
              <a:gd name="connsiteY32" fmla="*/ 6046258 h 6373368"/>
              <a:gd name="connsiteX33" fmla="*/ 3760372 w 6404625"/>
              <a:gd name="connsiteY33" fmla="*/ 6023890 h 6373368"/>
              <a:gd name="connsiteX34" fmla="*/ 3673701 w 6404625"/>
              <a:gd name="connsiteY34" fmla="*/ 6012708 h 6373368"/>
              <a:gd name="connsiteX35" fmla="*/ 3581438 w 6404625"/>
              <a:gd name="connsiteY35" fmla="*/ 6012708 h 6373368"/>
              <a:gd name="connsiteX36" fmla="*/ 3486381 w 6404625"/>
              <a:gd name="connsiteY36" fmla="*/ 6018300 h 6373368"/>
              <a:gd name="connsiteX37" fmla="*/ 3391322 w 6404625"/>
              <a:gd name="connsiteY37" fmla="*/ 6029482 h 6373368"/>
              <a:gd name="connsiteX38" fmla="*/ 3296265 w 6404625"/>
              <a:gd name="connsiteY38" fmla="*/ 6043462 h 6373368"/>
              <a:gd name="connsiteX39" fmla="*/ 3201210 w 6404625"/>
              <a:gd name="connsiteY39" fmla="*/ 6054644 h 6373368"/>
              <a:gd name="connsiteX40" fmla="*/ 3106151 w 6404625"/>
              <a:gd name="connsiteY40" fmla="*/ 6063033 h 6373368"/>
              <a:gd name="connsiteX41" fmla="*/ 3016684 w 6404625"/>
              <a:gd name="connsiteY41" fmla="*/ 6060237 h 6373368"/>
              <a:gd name="connsiteX42" fmla="*/ 2930015 w 6404625"/>
              <a:gd name="connsiteY42" fmla="*/ 6049055 h 6373368"/>
              <a:gd name="connsiteX43" fmla="*/ 2846140 w 6404625"/>
              <a:gd name="connsiteY43" fmla="*/ 6023890 h 6373368"/>
              <a:gd name="connsiteX44" fmla="*/ 2776243 w 6404625"/>
              <a:gd name="connsiteY44" fmla="*/ 5987546 h 6373368"/>
              <a:gd name="connsiteX45" fmla="*/ 2709145 w 6404625"/>
              <a:gd name="connsiteY45" fmla="*/ 5940017 h 6373368"/>
              <a:gd name="connsiteX46" fmla="*/ 2650432 w 6404625"/>
              <a:gd name="connsiteY46" fmla="*/ 5884101 h 6373368"/>
              <a:gd name="connsiteX47" fmla="*/ 2591719 w 6404625"/>
              <a:gd name="connsiteY47" fmla="*/ 5819798 h 6373368"/>
              <a:gd name="connsiteX48" fmla="*/ 2538599 w 6404625"/>
              <a:gd name="connsiteY48" fmla="*/ 5752697 h 6373368"/>
              <a:gd name="connsiteX49" fmla="*/ 2485480 w 6404625"/>
              <a:gd name="connsiteY49" fmla="*/ 5682802 h 6373368"/>
              <a:gd name="connsiteX50" fmla="*/ 2432360 w 6404625"/>
              <a:gd name="connsiteY50" fmla="*/ 5612908 h 6373368"/>
              <a:gd name="connsiteX51" fmla="*/ 2379237 w 6404625"/>
              <a:gd name="connsiteY51" fmla="*/ 5545809 h 6373368"/>
              <a:gd name="connsiteX52" fmla="*/ 2323320 w 6404625"/>
              <a:gd name="connsiteY52" fmla="*/ 5481502 h 6373368"/>
              <a:gd name="connsiteX53" fmla="*/ 2259018 w 6404625"/>
              <a:gd name="connsiteY53" fmla="*/ 5425586 h 6373368"/>
              <a:gd name="connsiteX54" fmla="*/ 2197511 w 6404625"/>
              <a:gd name="connsiteY54" fmla="*/ 5375263 h 6373368"/>
              <a:gd name="connsiteX55" fmla="*/ 2127614 w 6404625"/>
              <a:gd name="connsiteY55" fmla="*/ 5336121 h 6373368"/>
              <a:gd name="connsiteX56" fmla="*/ 2052128 w 6404625"/>
              <a:gd name="connsiteY56" fmla="*/ 5302573 h 6373368"/>
              <a:gd name="connsiteX57" fmla="*/ 1971049 w 6404625"/>
              <a:gd name="connsiteY57" fmla="*/ 5274612 h 6373368"/>
              <a:gd name="connsiteX58" fmla="*/ 1887176 w 6404625"/>
              <a:gd name="connsiteY58" fmla="*/ 5249450 h 6373368"/>
              <a:gd name="connsiteX59" fmla="*/ 1803301 w 6404625"/>
              <a:gd name="connsiteY59" fmla="*/ 5227084 h 6373368"/>
              <a:gd name="connsiteX60" fmla="*/ 1716630 w 6404625"/>
              <a:gd name="connsiteY60" fmla="*/ 5204720 h 6373368"/>
              <a:gd name="connsiteX61" fmla="*/ 1635551 w 6404625"/>
              <a:gd name="connsiteY61" fmla="*/ 5179557 h 6373368"/>
              <a:gd name="connsiteX62" fmla="*/ 1554473 w 6404625"/>
              <a:gd name="connsiteY62" fmla="*/ 5151597 h 6373368"/>
              <a:gd name="connsiteX63" fmla="*/ 1478988 w 6404625"/>
              <a:gd name="connsiteY63" fmla="*/ 5118049 h 6373368"/>
              <a:gd name="connsiteX64" fmla="*/ 1411887 w 6404625"/>
              <a:gd name="connsiteY64" fmla="*/ 5076112 h 6373368"/>
              <a:gd name="connsiteX65" fmla="*/ 1350380 w 6404625"/>
              <a:gd name="connsiteY65" fmla="*/ 5025785 h 6373368"/>
              <a:gd name="connsiteX66" fmla="*/ 1300053 w 6404625"/>
              <a:gd name="connsiteY66" fmla="*/ 4964279 h 6373368"/>
              <a:gd name="connsiteX67" fmla="*/ 1258117 w 6404625"/>
              <a:gd name="connsiteY67" fmla="*/ 4897178 h 6373368"/>
              <a:gd name="connsiteX68" fmla="*/ 1224567 w 6404625"/>
              <a:gd name="connsiteY68" fmla="*/ 4821691 h 6373368"/>
              <a:gd name="connsiteX69" fmla="*/ 1196609 w 6404625"/>
              <a:gd name="connsiteY69" fmla="*/ 4740614 h 6373368"/>
              <a:gd name="connsiteX70" fmla="*/ 1171447 w 6404625"/>
              <a:gd name="connsiteY70" fmla="*/ 4659533 h 6373368"/>
              <a:gd name="connsiteX71" fmla="*/ 1149080 w 6404625"/>
              <a:gd name="connsiteY71" fmla="*/ 4572865 h 6373368"/>
              <a:gd name="connsiteX72" fmla="*/ 1126714 w 6404625"/>
              <a:gd name="connsiteY72" fmla="*/ 4488990 h 6373368"/>
              <a:gd name="connsiteX73" fmla="*/ 1101552 w 6404625"/>
              <a:gd name="connsiteY73" fmla="*/ 4405115 h 6373368"/>
              <a:gd name="connsiteX74" fmla="*/ 1073593 w 6404625"/>
              <a:gd name="connsiteY74" fmla="*/ 4324036 h 6373368"/>
              <a:gd name="connsiteX75" fmla="*/ 1040045 w 6404625"/>
              <a:gd name="connsiteY75" fmla="*/ 4248549 h 6373368"/>
              <a:gd name="connsiteX76" fmla="*/ 1000902 w 6404625"/>
              <a:gd name="connsiteY76" fmla="*/ 4178654 h 6373368"/>
              <a:gd name="connsiteX77" fmla="*/ 950576 w 6404625"/>
              <a:gd name="connsiteY77" fmla="*/ 4117146 h 6373368"/>
              <a:gd name="connsiteX78" fmla="*/ 894659 w 6404625"/>
              <a:gd name="connsiteY78" fmla="*/ 4052841 h 6373368"/>
              <a:gd name="connsiteX79" fmla="*/ 830356 w 6404625"/>
              <a:gd name="connsiteY79" fmla="*/ 3996926 h 6373368"/>
              <a:gd name="connsiteX80" fmla="*/ 760460 w 6404625"/>
              <a:gd name="connsiteY80" fmla="*/ 3943806 h 6373368"/>
              <a:gd name="connsiteX81" fmla="*/ 690567 w 6404625"/>
              <a:gd name="connsiteY81" fmla="*/ 3890685 h 6373368"/>
              <a:gd name="connsiteX82" fmla="*/ 620671 w 6404625"/>
              <a:gd name="connsiteY82" fmla="*/ 3837564 h 6373368"/>
              <a:gd name="connsiteX83" fmla="*/ 553571 w 6404625"/>
              <a:gd name="connsiteY83" fmla="*/ 3784444 h 6373368"/>
              <a:gd name="connsiteX84" fmla="*/ 489269 w 6404625"/>
              <a:gd name="connsiteY84" fmla="*/ 3725731 h 6373368"/>
              <a:gd name="connsiteX85" fmla="*/ 433350 w 6404625"/>
              <a:gd name="connsiteY85" fmla="*/ 3667021 h 6373368"/>
              <a:gd name="connsiteX86" fmla="*/ 385824 w 6404625"/>
              <a:gd name="connsiteY86" fmla="*/ 3599922 h 6373368"/>
              <a:gd name="connsiteX87" fmla="*/ 349477 w 6404625"/>
              <a:gd name="connsiteY87" fmla="*/ 3530025 h 6373368"/>
              <a:gd name="connsiteX88" fmla="*/ 324315 w 6404625"/>
              <a:gd name="connsiteY88" fmla="*/ 3446150 h 6373368"/>
              <a:gd name="connsiteX89" fmla="*/ 313131 w 6404625"/>
              <a:gd name="connsiteY89" fmla="*/ 3359479 h 6373368"/>
              <a:gd name="connsiteX90" fmla="*/ 310335 w 6404625"/>
              <a:gd name="connsiteY90" fmla="*/ 3270014 h 6373368"/>
              <a:gd name="connsiteX91" fmla="*/ 318723 w 6404625"/>
              <a:gd name="connsiteY91" fmla="*/ 3174955 h 6373368"/>
              <a:gd name="connsiteX92" fmla="*/ 329907 w 6404625"/>
              <a:gd name="connsiteY92" fmla="*/ 3079898 h 6373368"/>
              <a:gd name="connsiteX93" fmla="*/ 343885 w 6404625"/>
              <a:gd name="connsiteY93" fmla="*/ 2984841 h 6373368"/>
              <a:gd name="connsiteX94" fmla="*/ 355069 w 6404625"/>
              <a:gd name="connsiteY94" fmla="*/ 2889784 h 6373368"/>
              <a:gd name="connsiteX95" fmla="*/ 360659 w 6404625"/>
              <a:gd name="connsiteY95" fmla="*/ 2794725 h 6373368"/>
              <a:gd name="connsiteX96" fmla="*/ 360659 w 6404625"/>
              <a:gd name="connsiteY96" fmla="*/ 2702464 h 6373368"/>
              <a:gd name="connsiteX97" fmla="*/ 349477 w 6404625"/>
              <a:gd name="connsiteY97" fmla="*/ 2615793 h 6373368"/>
              <a:gd name="connsiteX98" fmla="*/ 327111 w 6404625"/>
              <a:gd name="connsiteY98" fmla="*/ 2529122 h 6373368"/>
              <a:gd name="connsiteX99" fmla="*/ 293561 w 6404625"/>
              <a:gd name="connsiteY99" fmla="*/ 2448045 h 6373368"/>
              <a:gd name="connsiteX100" fmla="*/ 251625 w 6404625"/>
              <a:gd name="connsiteY100" fmla="*/ 2364170 h 6373368"/>
              <a:gd name="connsiteX101" fmla="*/ 204096 w 6404625"/>
              <a:gd name="connsiteY101" fmla="*/ 2280295 h 6373368"/>
              <a:gd name="connsiteX102" fmla="*/ 153769 w 6404625"/>
              <a:gd name="connsiteY102" fmla="*/ 2196423 h 6373368"/>
              <a:gd name="connsiteX103" fmla="*/ 106240 w 6404625"/>
              <a:gd name="connsiteY103" fmla="*/ 2115344 h 6373368"/>
              <a:gd name="connsiteX104" fmla="*/ 64305 w 6404625"/>
              <a:gd name="connsiteY104" fmla="*/ 2028673 h 6373368"/>
              <a:gd name="connsiteX105" fmla="*/ 30754 w 6404625"/>
              <a:gd name="connsiteY105" fmla="*/ 1944798 h 6373368"/>
              <a:gd name="connsiteX106" fmla="*/ 8387 w 6404625"/>
              <a:gd name="connsiteY106" fmla="*/ 1858129 h 6373368"/>
              <a:gd name="connsiteX107" fmla="*/ 0 w 6404625"/>
              <a:gd name="connsiteY107" fmla="*/ 1768662 h 6373368"/>
              <a:gd name="connsiteX108" fmla="*/ 8387 w 6404625"/>
              <a:gd name="connsiteY108" fmla="*/ 1679195 h 6373368"/>
              <a:gd name="connsiteX109" fmla="*/ 30754 w 6404625"/>
              <a:gd name="connsiteY109" fmla="*/ 1592526 h 6373368"/>
              <a:gd name="connsiteX110" fmla="*/ 64305 w 6404625"/>
              <a:gd name="connsiteY110" fmla="*/ 1508651 h 6373368"/>
              <a:gd name="connsiteX111" fmla="*/ 106240 w 6404625"/>
              <a:gd name="connsiteY111" fmla="*/ 1421980 h 6373368"/>
              <a:gd name="connsiteX112" fmla="*/ 153769 w 6404625"/>
              <a:gd name="connsiteY112" fmla="*/ 1340903 h 6373368"/>
              <a:gd name="connsiteX113" fmla="*/ 204096 w 6404625"/>
              <a:gd name="connsiteY113" fmla="*/ 1257028 h 6373368"/>
              <a:gd name="connsiteX114" fmla="*/ 251625 w 6404625"/>
              <a:gd name="connsiteY114" fmla="*/ 1173153 h 6373368"/>
              <a:gd name="connsiteX115" fmla="*/ 293561 w 6404625"/>
              <a:gd name="connsiteY115" fmla="*/ 1089278 h 6373368"/>
              <a:gd name="connsiteX116" fmla="*/ 327111 w 6404625"/>
              <a:gd name="connsiteY116" fmla="*/ 1008199 h 6373368"/>
              <a:gd name="connsiteX117" fmla="*/ 349477 w 6404625"/>
              <a:gd name="connsiteY117" fmla="*/ 921528 h 6373368"/>
              <a:gd name="connsiteX118" fmla="*/ 360659 w 6404625"/>
              <a:gd name="connsiteY118" fmla="*/ 834859 h 6373368"/>
              <a:gd name="connsiteX119" fmla="*/ 360659 w 6404625"/>
              <a:gd name="connsiteY119" fmla="*/ 742599 h 6373368"/>
              <a:gd name="connsiteX120" fmla="*/ 355069 w 6404625"/>
              <a:gd name="connsiteY120" fmla="*/ 647539 h 6373368"/>
              <a:gd name="connsiteX121" fmla="*/ 343885 w 6404625"/>
              <a:gd name="connsiteY121" fmla="*/ 552482 h 6373368"/>
              <a:gd name="connsiteX122" fmla="*/ 329907 w 6404625"/>
              <a:gd name="connsiteY122" fmla="*/ 457425 h 6373368"/>
              <a:gd name="connsiteX123" fmla="*/ 318723 w 6404625"/>
              <a:gd name="connsiteY123" fmla="*/ 362366 h 6373368"/>
              <a:gd name="connsiteX124" fmla="*/ 310335 w 6404625"/>
              <a:gd name="connsiteY124" fmla="*/ 267309 h 6373368"/>
              <a:gd name="connsiteX125" fmla="*/ 313131 w 6404625"/>
              <a:gd name="connsiteY125" fmla="*/ 177842 h 6373368"/>
              <a:gd name="connsiteX126" fmla="*/ 324315 w 6404625"/>
              <a:gd name="connsiteY126" fmla="*/ 91173 h 6373368"/>
              <a:gd name="connsiteX127" fmla="*/ 349477 w 6404625"/>
              <a:gd name="connsiteY127" fmla="*/ 7296 h 637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404625" h="6373368">
                <a:moveTo>
                  <a:pt x="353272" y="0"/>
                </a:moveTo>
                <a:lnTo>
                  <a:pt x="6404625" y="0"/>
                </a:lnTo>
                <a:lnTo>
                  <a:pt x="6404625" y="6008204"/>
                </a:lnTo>
                <a:lnTo>
                  <a:pt x="6374459" y="6023890"/>
                </a:lnTo>
                <a:lnTo>
                  <a:pt x="6290584" y="6049055"/>
                </a:lnTo>
                <a:lnTo>
                  <a:pt x="6203913" y="6060237"/>
                </a:lnTo>
                <a:lnTo>
                  <a:pt x="6114448" y="6063033"/>
                </a:lnTo>
                <a:lnTo>
                  <a:pt x="6019391" y="6054644"/>
                </a:lnTo>
                <a:lnTo>
                  <a:pt x="5924332" y="6043462"/>
                </a:lnTo>
                <a:lnTo>
                  <a:pt x="5829275" y="6029482"/>
                </a:lnTo>
                <a:lnTo>
                  <a:pt x="5734216" y="6018300"/>
                </a:lnTo>
                <a:lnTo>
                  <a:pt x="5639159" y="6012708"/>
                </a:lnTo>
                <a:lnTo>
                  <a:pt x="5546898" y="6012708"/>
                </a:lnTo>
                <a:lnTo>
                  <a:pt x="5460227" y="6023890"/>
                </a:lnTo>
                <a:lnTo>
                  <a:pt x="5370760" y="6046258"/>
                </a:lnTo>
                <a:lnTo>
                  <a:pt x="5289681" y="6079807"/>
                </a:lnTo>
                <a:lnTo>
                  <a:pt x="5205808" y="6124541"/>
                </a:lnTo>
                <a:lnTo>
                  <a:pt x="5121933" y="6169276"/>
                </a:lnTo>
                <a:lnTo>
                  <a:pt x="5038061" y="6219598"/>
                </a:lnTo>
                <a:lnTo>
                  <a:pt x="4956981" y="6267129"/>
                </a:lnTo>
                <a:lnTo>
                  <a:pt x="4870311" y="6309065"/>
                </a:lnTo>
                <a:lnTo>
                  <a:pt x="4786435" y="6342614"/>
                </a:lnTo>
                <a:lnTo>
                  <a:pt x="4699765" y="6364982"/>
                </a:lnTo>
                <a:lnTo>
                  <a:pt x="4610299" y="6373368"/>
                </a:lnTo>
                <a:lnTo>
                  <a:pt x="4520833" y="6364982"/>
                </a:lnTo>
                <a:lnTo>
                  <a:pt x="4434163" y="6342614"/>
                </a:lnTo>
                <a:lnTo>
                  <a:pt x="4350289" y="6309065"/>
                </a:lnTo>
                <a:lnTo>
                  <a:pt x="4263617" y="6267129"/>
                </a:lnTo>
                <a:lnTo>
                  <a:pt x="4182539" y="6219598"/>
                </a:lnTo>
                <a:lnTo>
                  <a:pt x="4098666" y="6169276"/>
                </a:lnTo>
                <a:lnTo>
                  <a:pt x="4014791" y="6124541"/>
                </a:lnTo>
                <a:lnTo>
                  <a:pt x="3930916" y="6079807"/>
                </a:lnTo>
                <a:lnTo>
                  <a:pt x="3847041" y="6046258"/>
                </a:lnTo>
                <a:lnTo>
                  <a:pt x="3760372" y="6023890"/>
                </a:lnTo>
                <a:lnTo>
                  <a:pt x="3673701" y="6012708"/>
                </a:lnTo>
                <a:lnTo>
                  <a:pt x="3581438" y="6012708"/>
                </a:lnTo>
                <a:lnTo>
                  <a:pt x="3486381" y="6018300"/>
                </a:lnTo>
                <a:lnTo>
                  <a:pt x="3391322" y="6029482"/>
                </a:lnTo>
                <a:lnTo>
                  <a:pt x="3296265" y="6043462"/>
                </a:lnTo>
                <a:lnTo>
                  <a:pt x="3201210" y="6054644"/>
                </a:lnTo>
                <a:lnTo>
                  <a:pt x="3106151" y="6063033"/>
                </a:lnTo>
                <a:lnTo>
                  <a:pt x="3016684" y="6060237"/>
                </a:lnTo>
                <a:lnTo>
                  <a:pt x="2930015" y="6049055"/>
                </a:lnTo>
                <a:lnTo>
                  <a:pt x="2846140" y="6023890"/>
                </a:lnTo>
                <a:lnTo>
                  <a:pt x="2776243" y="5987546"/>
                </a:lnTo>
                <a:lnTo>
                  <a:pt x="2709145" y="5940017"/>
                </a:lnTo>
                <a:lnTo>
                  <a:pt x="2650432" y="5884101"/>
                </a:lnTo>
                <a:lnTo>
                  <a:pt x="2591719" y="5819798"/>
                </a:lnTo>
                <a:lnTo>
                  <a:pt x="2538599" y="5752697"/>
                </a:lnTo>
                <a:lnTo>
                  <a:pt x="2485480" y="5682802"/>
                </a:lnTo>
                <a:lnTo>
                  <a:pt x="2432360" y="5612908"/>
                </a:lnTo>
                <a:lnTo>
                  <a:pt x="2379237" y="5545809"/>
                </a:lnTo>
                <a:lnTo>
                  <a:pt x="2323320" y="5481502"/>
                </a:lnTo>
                <a:lnTo>
                  <a:pt x="2259018" y="5425586"/>
                </a:lnTo>
                <a:lnTo>
                  <a:pt x="2197511" y="5375263"/>
                </a:lnTo>
                <a:lnTo>
                  <a:pt x="2127614" y="5336121"/>
                </a:lnTo>
                <a:lnTo>
                  <a:pt x="2052128" y="5302573"/>
                </a:lnTo>
                <a:lnTo>
                  <a:pt x="1971049" y="5274612"/>
                </a:lnTo>
                <a:lnTo>
                  <a:pt x="1887176" y="5249450"/>
                </a:lnTo>
                <a:lnTo>
                  <a:pt x="1803301" y="5227084"/>
                </a:lnTo>
                <a:lnTo>
                  <a:pt x="1716630" y="5204720"/>
                </a:lnTo>
                <a:lnTo>
                  <a:pt x="1635551" y="5179557"/>
                </a:lnTo>
                <a:lnTo>
                  <a:pt x="1554473" y="5151597"/>
                </a:lnTo>
                <a:lnTo>
                  <a:pt x="1478988" y="5118049"/>
                </a:lnTo>
                <a:lnTo>
                  <a:pt x="1411887" y="5076112"/>
                </a:lnTo>
                <a:lnTo>
                  <a:pt x="1350380" y="5025785"/>
                </a:lnTo>
                <a:lnTo>
                  <a:pt x="1300053" y="4964279"/>
                </a:lnTo>
                <a:lnTo>
                  <a:pt x="1258117" y="4897178"/>
                </a:lnTo>
                <a:lnTo>
                  <a:pt x="1224567" y="4821691"/>
                </a:lnTo>
                <a:lnTo>
                  <a:pt x="1196609" y="4740614"/>
                </a:lnTo>
                <a:lnTo>
                  <a:pt x="1171447" y="4659533"/>
                </a:lnTo>
                <a:lnTo>
                  <a:pt x="1149080" y="4572865"/>
                </a:lnTo>
                <a:lnTo>
                  <a:pt x="1126714" y="4488990"/>
                </a:lnTo>
                <a:lnTo>
                  <a:pt x="1101552" y="4405115"/>
                </a:lnTo>
                <a:lnTo>
                  <a:pt x="1073593" y="4324036"/>
                </a:lnTo>
                <a:lnTo>
                  <a:pt x="1040045" y="4248549"/>
                </a:lnTo>
                <a:lnTo>
                  <a:pt x="1000902" y="4178654"/>
                </a:lnTo>
                <a:lnTo>
                  <a:pt x="950576" y="4117146"/>
                </a:lnTo>
                <a:lnTo>
                  <a:pt x="894659" y="4052841"/>
                </a:lnTo>
                <a:lnTo>
                  <a:pt x="830356" y="3996926"/>
                </a:lnTo>
                <a:lnTo>
                  <a:pt x="760460" y="3943806"/>
                </a:lnTo>
                <a:lnTo>
                  <a:pt x="690567" y="3890685"/>
                </a:lnTo>
                <a:lnTo>
                  <a:pt x="620671" y="3837564"/>
                </a:lnTo>
                <a:lnTo>
                  <a:pt x="553571" y="3784444"/>
                </a:lnTo>
                <a:lnTo>
                  <a:pt x="489269" y="3725731"/>
                </a:lnTo>
                <a:lnTo>
                  <a:pt x="433350" y="3667021"/>
                </a:lnTo>
                <a:lnTo>
                  <a:pt x="385824" y="3599922"/>
                </a:lnTo>
                <a:lnTo>
                  <a:pt x="349477" y="3530025"/>
                </a:lnTo>
                <a:lnTo>
                  <a:pt x="324315" y="3446150"/>
                </a:lnTo>
                <a:lnTo>
                  <a:pt x="313131" y="3359479"/>
                </a:lnTo>
                <a:lnTo>
                  <a:pt x="310335" y="3270014"/>
                </a:lnTo>
                <a:lnTo>
                  <a:pt x="318723" y="3174955"/>
                </a:lnTo>
                <a:lnTo>
                  <a:pt x="329907" y="3079898"/>
                </a:lnTo>
                <a:lnTo>
                  <a:pt x="343885" y="2984841"/>
                </a:lnTo>
                <a:lnTo>
                  <a:pt x="355069" y="2889784"/>
                </a:lnTo>
                <a:lnTo>
                  <a:pt x="360659" y="2794725"/>
                </a:lnTo>
                <a:lnTo>
                  <a:pt x="360659" y="2702464"/>
                </a:lnTo>
                <a:lnTo>
                  <a:pt x="349477" y="2615793"/>
                </a:lnTo>
                <a:lnTo>
                  <a:pt x="327111" y="2529122"/>
                </a:lnTo>
                <a:lnTo>
                  <a:pt x="293561" y="2448045"/>
                </a:lnTo>
                <a:lnTo>
                  <a:pt x="251625" y="2364170"/>
                </a:lnTo>
                <a:lnTo>
                  <a:pt x="204096" y="2280295"/>
                </a:lnTo>
                <a:lnTo>
                  <a:pt x="153769" y="2196423"/>
                </a:lnTo>
                <a:lnTo>
                  <a:pt x="106240" y="2115344"/>
                </a:lnTo>
                <a:lnTo>
                  <a:pt x="64305" y="2028673"/>
                </a:lnTo>
                <a:lnTo>
                  <a:pt x="30754" y="1944798"/>
                </a:lnTo>
                <a:lnTo>
                  <a:pt x="8387" y="1858129"/>
                </a:lnTo>
                <a:lnTo>
                  <a:pt x="0" y="1768662"/>
                </a:lnTo>
                <a:lnTo>
                  <a:pt x="8387" y="1679195"/>
                </a:lnTo>
                <a:lnTo>
                  <a:pt x="30754" y="1592526"/>
                </a:lnTo>
                <a:lnTo>
                  <a:pt x="64305" y="1508651"/>
                </a:lnTo>
                <a:lnTo>
                  <a:pt x="106240" y="1421980"/>
                </a:lnTo>
                <a:lnTo>
                  <a:pt x="153769" y="1340903"/>
                </a:lnTo>
                <a:lnTo>
                  <a:pt x="204096" y="1257028"/>
                </a:lnTo>
                <a:lnTo>
                  <a:pt x="251625" y="1173153"/>
                </a:lnTo>
                <a:lnTo>
                  <a:pt x="293561" y="1089278"/>
                </a:lnTo>
                <a:lnTo>
                  <a:pt x="327111" y="1008199"/>
                </a:lnTo>
                <a:lnTo>
                  <a:pt x="349477" y="921528"/>
                </a:lnTo>
                <a:lnTo>
                  <a:pt x="360659" y="834859"/>
                </a:lnTo>
                <a:lnTo>
                  <a:pt x="360659" y="742599"/>
                </a:lnTo>
                <a:lnTo>
                  <a:pt x="355069" y="647539"/>
                </a:lnTo>
                <a:lnTo>
                  <a:pt x="343885" y="552482"/>
                </a:lnTo>
                <a:lnTo>
                  <a:pt x="329907" y="457425"/>
                </a:lnTo>
                <a:lnTo>
                  <a:pt x="318723" y="362366"/>
                </a:lnTo>
                <a:lnTo>
                  <a:pt x="310335" y="267309"/>
                </a:lnTo>
                <a:lnTo>
                  <a:pt x="313131" y="177842"/>
                </a:lnTo>
                <a:lnTo>
                  <a:pt x="324315" y="91173"/>
                </a:lnTo>
                <a:lnTo>
                  <a:pt x="349477" y="72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Fotos de Signo de interrogación encima de la cabeza de stock, Signo de  interrogación encima de la cabeza imágenes libres de derechos |  Depositphotos®">
            <a:extLst>
              <a:ext uri="{FF2B5EF4-FFF2-40B4-BE49-F238E27FC236}">
                <a16:creationId xmlns:a16="http://schemas.microsoft.com/office/drawing/2014/main" id="{FBAB1C5D-E389-4061-AB02-6867EA401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"/>
          <a:stretch/>
        </p:blipFill>
        <p:spPr bwMode="auto">
          <a:xfrm>
            <a:off x="6003221" y="10"/>
            <a:ext cx="6188779" cy="6157770"/>
          </a:xfrm>
          <a:custGeom>
            <a:avLst/>
            <a:gdLst/>
            <a:ahLst/>
            <a:cxnLst/>
            <a:rect l="l" t="t" r="r" b="b"/>
            <a:pathLst>
              <a:path w="6188779" h="6157780">
                <a:moveTo>
                  <a:pt x="384150" y="0"/>
                </a:moveTo>
                <a:lnTo>
                  <a:pt x="6188779" y="0"/>
                </a:lnTo>
                <a:lnTo>
                  <a:pt x="6188779" y="5757340"/>
                </a:lnTo>
                <a:lnTo>
                  <a:pt x="6142640" y="5790022"/>
                </a:lnTo>
                <a:lnTo>
                  <a:pt x="6076017" y="5824665"/>
                </a:lnTo>
                <a:lnTo>
                  <a:pt x="5996070" y="5848651"/>
                </a:lnTo>
                <a:lnTo>
                  <a:pt x="5913457" y="5859310"/>
                </a:lnTo>
                <a:lnTo>
                  <a:pt x="5828180" y="5861974"/>
                </a:lnTo>
                <a:lnTo>
                  <a:pt x="5737573" y="5853979"/>
                </a:lnTo>
                <a:lnTo>
                  <a:pt x="5646965" y="5843320"/>
                </a:lnTo>
                <a:lnTo>
                  <a:pt x="5556358" y="5829995"/>
                </a:lnTo>
                <a:lnTo>
                  <a:pt x="5465751" y="5819336"/>
                </a:lnTo>
                <a:lnTo>
                  <a:pt x="5375143" y="5814006"/>
                </a:lnTo>
                <a:lnTo>
                  <a:pt x="5287201" y="5814006"/>
                </a:lnTo>
                <a:lnTo>
                  <a:pt x="5204589" y="5824665"/>
                </a:lnTo>
                <a:lnTo>
                  <a:pt x="5119310" y="5845985"/>
                </a:lnTo>
                <a:lnTo>
                  <a:pt x="5042027" y="5877963"/>
                </a:lnTo>
                <a:lnTo>
                  <a:pt x="4962081" y="5920603"/>
                </a:lnTo>
                <a:lnTo>
                  <a:pt x="4882133" y="5963242"/>
                </a:lnTo>
                <a:lnTo>
                  <a:pt x="4802186" y="6011210"/>
                </a:lnTo>
                <a:lnTo>
                  <a:pt x="4724903" y="6056514"/>
                </a:lnTo>
                <a:lnTo>
                  <a:pt x="4642291" y="6096487"/>
                </a:lnTo>
                <a:lnTo>
                  <a:pt x="4562343" y="6128466"/>
                </a:lnTo>
                <a:lnTo>
                  <a:pt x="4479729" y="6149785"/>
                </a:lnTo>
                <a:lnTo>
                  <a:pt x="4394453" y="6157780"/>
                </a:lnTo>
                <a:lnTo>
                  <a:pt x="4309175" y="6149785"/>
                </a:lnTo>
                <a:lnTo>
                  <a:pt x="4226563" y="6128466"/>
                </a:lnTo>
                <a:lnTo>
                  <a:pt x="4146616" y="6096487"/>
                </a:lnTo>
                <a:lnTo>
                  <a:pt x="4064003" y="6056514"/>
                </a:lnTo>
                <a:lnTo>
                  <a:pt x="3986719" y="6011210"/>
                </a:lnTo>
                <a:lnTo>
                  <a:pt x="3906773" y="5963242"/>
                </a:lnTo>
                <a:lnTo>
                  <a:pt x="3826826" y="5920603"/>
                </a:lnTo>
                <a:lnTo>
                  <a:pt x="3746877" y="5877963"/>
                </a:lnTo>
                <a:lnTo>
                  <a:pt x="3666929" y="5845985"/>
                </a:lnTo>
                <a:lnTo>
                  <a:pt x="3584318" y="5824665"/>
                </a:lnTo>
                <a:lnTo>
                  <a:pt x="3501705" y="5814006"/>
                </a:lnTo>
                <a:lnTo>
                  <a:pt x="3413762" y="5814006"/>
                </a:lnTo>
                <a:lnTo>
                  <a:pt x="3323155" y="5819336"/>
                </a:lnTo>
                <a:lnTo>
                  <a:pt x="3232547" y="5829995"/>
                </a:lnTo>
                <a:lnTo>
                  <a:pt x="3141940" y="5843320"/>
                </a:lnTo>
                <a:lnTo>
                  <a:pt x="3051334" y="5853979"/>
                </a:lnTo>
                <a:lnTo>
                  <a:pt x="2960727" y="5861974"/>
                </a:lnTo>
                <a:lnTo>
                  <a:pt x="2875448" y="5859310"/>
                </a:lnTo>
                <a:lnTo>
                  <a:pt x="2792837" y="5848651"/>
                </a:lnTo>
                <a:lnTo>
                  <a:pt x="2712889" y="5824665"/>
                </a:lnTo>
                <a:lnTo>
                  <a:pt x="2646265" y="5790022"/>
                </a:lnTo>
                <a:lnTo>
                  <a:pt x="2582308" y="5744719"/>
                </a:lnTo>
                <a:lnTo>
                  <a:pt x="2526343" y="5691420"/>
                </a:lnTo>
                <a:lnTo>
                  <a:pt x="2470381" y="5630127"/>
                </a:lnTo>
                <a:lnTo>
                  <a:pt x="2419747" y="5566168"/>
                </a:lnTo>
                <a:lnTo>
                  <a:pt x="2369114" y="5499546"/>
                </a:lnTo>
                <a:lnTo>
                  <a:pt x="2318480" y="5432923"/>
                </a:lnTo>
                <a:lnTo>
                  <a:pt x="2267846" y="5368966"/>
                </a:lnTo>
                <a:lnTo>
                  <a:pt x="2214548" y="5307671"/>
                </a:lnTo>
                <a:lnTo>
                  <a:pt x="2153255" y="5254373"/>
                </a:lnTo>
                <a:lnTo>
                  <a:pt x="2094628" y="5206405"/>
                </a:lnTo>
                <a:lnTo>
                  <a:pt x="2028005" y="5169096"/>
                </a:lnTo>
                <a:lnTo>
                  <a:pt x="1956051" y="5137117"/>
                </a:lnTo>
                <a:lnTo>
                  <a:pt x="1878768" y="5110467"/>
                </a:lnTo>
                <a:lnTo>
                  <a:pt x="1798822" y="5086483"/>
                </a:lnTo>
                <a:lnTo>
                  <a:pt x="1718873" y="5065163"/>
                </a:lnTo>
                <a:lnTo>
                  <a:pt x="1636260" y="5043845"/>
                </a:lnTo>
                <a:lnTo>
                  <a:pt x="1558978" y="5019861"/>
                </a:lnTo>
                <a:lnTo>
                  <a:pt x="1481696" y="4993211"/>
                </a:lnTo>
                <a:lnTo>
                  <a:pt x="1409744" y="4961233"/>
                </a:lnTo>
                <a:lnTo>
                  <a:pt x="1345785" y="4921259"/>
                </a:lnTo>
                <a:lnTo>
                  <a:pt x="1287158" y="4873289"/>
                </a:lnTo>
                <a:lnTo>
                  <a:pt x="1239188" y="4814663"/>
                </a:lnTo>
                <a:lnTo>
                  <a:pt x="1199215" y="4750703"/>
                </a:lnTo>
                <a:lnTo>
                  <a:pt x="1167237" y="4678752"/>
                </a:lnTo>
                <a:lnTo>
                  <a:pt x="1140586" y="4601469"/>
                </a:lnTo>
                <a:lnTo>
                  <a:pt x="1116602" y="4524185"/>
                </a:lnTo>
                <a:lnTo>
                  <a:pt x="1095283" y="4441574"/>
                </a:lnTo>
                <a:lnTo>
                  <a:pt x="1073962" y="4361626"/>
                </a:lnTo>
                <a:lnTo>
                  <a:pt x="1049979" y="4281677"/>
                </a:lnTo>
                <a:lnTo>
                  <a:pt x="1023330" y="4204395"/>
                </a:lnTo>
                <a:lnTo>
                  <a:pt x="991351" y="4132443"/>
                </a:lnTo>
                <a:lnTo>
                  <a:pt x="954043" y="4065820"/>
                </a:lnTo>
                <a:lnTo>
                  <a:pt x="906073" y="4007191"/>
                </a:lnTo>
                <a:lnTo>
                  <a:pt x="852774" y="3945898"/>
                </a:lnTo>
                <a:lnTo>
                  <a:pt x="791482" y="3892600"/>
                </a:lnTo>
                <a:lnTo>
                  <a:pt x="724858" y="3841967"/>
                </a:lnTo>
                <a:lnTo>
                  <a:pt x="658236" y="3791333"/>
                </a:lnTo>
                <a:lnTo>
                  <a:pt x="591613" y="3740699"/>
                </a:lnTo>
                <a:lnTo>
                  <a:pt x="527656" y="3690067"/>
                </a:lnTo>
                <a:lnTo>
                  <a:pt x="466362" y="3634102"/>
                </a:lnTo>
                <a:lnTo>
                  <a:pt x="413063" y="3578140"/>
                </a:lnTo>
                <a:lnTo>
                  <a:pt x="367761" y="3514183"/>
                </a:lnTo>
                <a:lnTo>
                  <a:pt x="333116" y="3447559"/>
                </a:lnTo>
                <a:lnTo>
                  <a:pt x="309132" y="3367611"/>
                </a:lnTo>
                <a:lnTo>
                  <a:pt x="298471" y="3284998"/>
                </a:lnTo>
                <a:lnTo>
                  <a:pt x="295806" y="3199721"/>
                </a:lnTo>
                <a:lnTo>
                  <a:pt x="303802" y="3109114"/>
                </a:lnTo>
                <a:lnTo>
                  <a:pt x="314462" y="3018506"/>
                </a:lnTo>
                <a:lnTo>
                  <a:pt x="327785" y="2927901"/>
                </a:lnTo>
                <a:lnTo>
                  <a:pt x="338446" y="2837293"/>
                </a:lnTo>
                <a:lnTo>
                  <a:pt x="343774" y="2746686"/>
                </a:lnTo>
                <a:lnTo>
                  <a:pt x="343774" y="2658743"/>
                </a:lnTo>
                <a:lnTo>
                  <a:pt x="333116" y="2576130"/>
                </a:lnTo>
                <a:lnTo>
                  <a:pt x="311796" y="2493517"/>
                </a:lnTo>
                <a:lnTo>
                  <a:pt x="279817" y="2416237"/>
                </a:lnTo>
                <a:lnTo>
                  <a:pt x="239844" y="2336288"/>
                </a:lnTo>
                <a:lnTo>
                  <a:pt x="194541" y="2256340"/>
                </a:lnTo>
                <a:lnTo>
                  <a:pt x="146571" y="2176393"/>
                </a:lnTo>
                <a:lnTo>
                  <a:pt x="101267" y="2099111"/>
                </a:lnTo>
                <a:lnTo>
                  <a:pt x="61293" y="2016498"/>
                </a:lnTo>
                <a:lnTo>
                  <a:pt x="29315" y="1936550"/>
                </a:lnTo>
                <a:lnTo>
                  <a:pt x="7995" y="1853939"/>
                </a:lnTo>
                <a:lnTo>
                  <a:pt x="0" y="1768660"/>
                </a:lnTo>
                <a:lnTo>
                  <a:pt x="7995" y="1683383"/>
                </a:lnTo>
                <a:lnTo>
                  <a:pt x="29315" y="1600771"/>
                </a:lnTo>
                <a:lnTo>
                  <a:pt x="61293" y="1520824"/>
                </a:lnTo>
                <a:lnTo>
                  <a:pt x="101267" y="1438211"/>
                </a:lnTo>
                <a:lnTo>
                  <a:pt x="146571" y="1360929"/>
                </a:lnTo>
                <a:lnTo>
                  <a:pt x="194541" y="1280980"/>
                </a:lnTo>
                <a:lnTo>
                  <a:pt x="239844" y="1201034"/>
                </a:lnTo>
                <a:lnTo>
                  <a:pt x="279817" y="1121085"/>
                </a:lnTo>
                <a:lnTo>
                  <a:pt x="311796" y="1043803"/>
                </a:lnTo>
                <a:lnTo>
                  <a:pt x="333116" y="961190"/>
                </a:lnTo>
                <a:lnTo>
                  <a:pt x="343774" y="878578"/>
                </a:lnTo>
                <a:lnTo>
                  <a:pt x="343774" y="790636"/>
                </a:lnTo>
                <a:lnTo>
                  <a:pt x="338446" y="700029"/>
                </a:lnTo>
                <a:lnTo>
                  <a:pt x="327785" y="609422"/>
                </a:lnTo>
                <a:lnTo>
                  <a:pt x="314462" y="518814"/>
                </a:lnTo>
                <a:lnTo>
                  <a:pt x="303802" y="428207"/>
                </a:lnTo>
                <a:lnTo>
                  <a:pt x="295806" y="337599"/>
                </a:lnTo>
                <a:lnTo>
                  <a:pt x="298471" y="252322"/>
                </a:lnTo>
                <a:lnTo>
                  <a:pt x="309132" y="169710"/>
                </a:lnTo>
                <a:lnTo>
                  <a:pt x="333116" y="89761"/>
                </a:lnTo>
                <a:lnTo>
                  <a:pt x="367761" y="23140"/>
                </a:lnTo>
                <a:close/>
              </a:path>
            </a:pathLst>
          </a:custGeom>
          <a:noFill/>
          <a:ln w="203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824EAAE-AECB-47B5-BBC8-DF238B67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593" y="1411457"/>
            <a:ext cx="1054723" cy="504825"/>
          </a:xfrm>
        </p:spPr>
        <p:txBody>
          <a:bodyPr/>
          <a:lstStyle/>
          <a:p>
            <a:pPr marL="0" indent="0">
              <a:buNone/>
            </a:pPr>
            <a:r>
              <a:rPr lang="es-MX" b="1">
                <a:solidFill>
                  <a:srgbClr val="002060"/>
                </a:solidFill>
              </a:rPr>
              <a:t>Dato</a:t>
            </a:r>
            <a:endParaRPr lang="es-ES" b="1">
              <a:solidFill>
                <a:srgbClr val="00206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B0B174-BB0D-4F9D-A40D-9FD579CA403C}"/>
              </a:ext>
            </a:extLst>
          </p:cNvPr>
          <p:cNvSpPr txBox="1"/>
          <p:nvPr/>
        </p:nvSpPr>
        <p:spPr>
          <a:xfrm>
            <a:off x="1387166" y="3327739"/>
            <a:ext cx="348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Palabras, número o símbolos que por si solos no tienen significado.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70B3DAFF-8B48-4409-B784-55E626B4273A}"/>
              </a:ext>
            </a:extLst>
          </p:cNvPr>
          <p:cNvSpPr/>
          <p:nvPr/>
        </p:nvSpPr>
        <p:spPr>
          <a:xfrm>
            <a:off x="2485748" y="2086252"/>
            <a:ext cx="550415" cy="73684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291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7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9">
            <a:extLst>
              <a:ext uri="{FF2B5EF4-FFF2-40B4-BE49-F238E27FC236}">
                <a16:creationId xmlns:a16="http://schemas.microsoft.com/office/drawing/2014/main" id="{268CEAA9-EB19-46F9-AFA2-D168C2B83F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04500" cy="3318846"/>
          </a:xfrm>
          <a:custGeom>
            <a:avLst/>
            <a:gdLst>
              <a:gd name="connsiteX0" fmla="*/ 0 w 3904500"/>
              <a:gd name="connsiteY0" fmla="*/ 0 h 3318846"/>
              <a:gd name="connsiteX1" fmla="*/ 3550823 w 3904500"/>
              <a:gd name="connsiteY1" fmla="*/ 0 h 3318846"/>
              <a:gd name="connsiteX2" fmla="*/ 3646046 w 3904500"/>
              <a:gd name="connsiteY2" fmla="*/ 156742 h 3318846"/>
              <a:gd name="connsiteX3" fmla="*/ 3904500 w 3904500"/>
              <a:gd name="connsiteY3" fmla="*/ 1177456 h 3318846"/>
              <a:gd name="connsiteX4" fmla="*/ 1763110 w 3904500"/>
              <a:gd name="connsiteY4" fmla="*/ 3318846 h 3318846"/>
              <a:gd name="connsiteX5" fmla="*/ 110709 w 3904500"/>
              <a:gd name="connsiteY5" fmla="*/ 2539579 h 3318846"/>
              <a:gd name="connsiteX6" fmla="*/ 0 w 3904500"/>
              <a:gd name="connsiteY6" fmla="*/ 2391530 h 33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1975104" cy="1975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83B7D38-93E6-49F8-8B10-54BCB14D4F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396" y="617591"/>
            <a:ext cx="1645920" cy="164592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20" descr="Presentation with org chart with solid fill">
            <a:extLst>
              <a:ext uri="{FF2B5EF4-FFF2-40B4-BE49-F238E27FC236}">
                <a16:creationId xmlns:a16="http://schemas.microsoft.com/office/drawing/2014/main" id="{327D5122-3B91-421B-B0F6-E3BB156DD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68660" y="756212"/>
            <a:ext cx="669309" cy="679746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37">
            <a:extLst>
              <a:ext uri="{FF2B5EF4-FFF2-40B4-BE49-F238E27FC236}">
                <a16:creationId xmlns:a16="http://schemas.microsoft.com/office/drawing/2014/main" id="{4FCFB4C2-42E8-4EE8-8B04-23A2DA921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7013"/>
            <a:ext cx="3050387" cy="2654675"/>
          </a:xfrm>
          <a:custGeom>
            <a:avLst/>
            <a:gdLst>
              <a:gd name="connsiteX0" fmla="*/ 1360112 w 3050387"/>
              <a:gd name="connsiteY0" fmla="*/ 0 h 2654675"/>
              <a:gd name="connsiteX1" fmla="*/ 3050387 w 3050387"/>
              <a:gd name="connsiteY1" fmla="*/ 1690275 h 2654675"/>
              <a:gd name="connsiteX2" fmla="*/ 2761715 w 3050387"/>
              <a:gd name="connsiteY2" fmla="*/ 2635324 h 2654675"/>
              <a:gd name="connsiteX3" fmla="*/ 2747244 w 3050387"/>
              <a:gd name="connsiteY3" fmla="*/ 2654675 h 2654675"/>
              <a:gd name="connsiteX4" fmla="*/ 0 w 3050387"/>
              <a:gd name="connsiteY4" fmla="*/ 2654675 h 2654675"/>
              <a:gd name="connsiteX5" fmla="*/ 0 w 3050387"/>
              <a:gd name="connsiteY5" fmla="*/ 689742 h 2654675"/>
              <a:gd name="connsiteX6" fmla="*/ 55814 w 3050387"/>
              <a:gd name="connsiteY6" fmla="*/ 615103 h 2654675"/>
              <a:gd name="connsiteX7" fmla="*/ 1360112 w 3050387"/>
              <a:gd name="connsiteY7" fmla="*/ 0 h 26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2" descr="Checklist with solid fill">
            <a:extLst>
              <a:ext uri="{FF2B5EF4-FFF2-40B4-BE49-F238E27FC236}">
                <a16:creationId xmlns:a16="http://schemas.microsoft.com/office/drawing/2014/main" id="{E62A4A3B-57E5-4983-AC4A-BA8086A49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24342" y="4723877"/>
            <a:ext cx="1084897" cy="1126651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41">
            <a:extLst>
              <a:ext uri="{FF2B5EF4-FFF2-40B4-BE49-F238E27FC236}">
                <a16:creationId xmlns:a16="http://schemas.microsoft.com/office/drawing/2014/main" id="{D3714E15-0DC2-4DED-9F2A-CD13C33A1E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5527" y="3036574"/>
            <a:ext cx="2505456" cy="250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1" descr="Address Book with solid fill">
            <a:extLst>
              <a:ext uri="{FF2B5EF4-FFF2-40B4-BE49-F238E27FC236}">
                <a16:creationId xmlns:a16="http://schemas.microsoft.com/office/drawing/2014/main" id="{936D96C1-8CFA-4158-AC0B-EFEAB44D5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94428" y="5206436"/>
            <a:ext cx="1600200" cy="160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53234B-7DD0-49DE-B494-B58A46479363}"/>
              </a:ext>
            </a:extLst>
          </p:cNvPr>
          <p:cNvSpPr txBox="1"/>
          <p:nvPr/>
        </p:nvSpPr>
        <p:spPr>
          <a:xfrm>
            <a:off x="8206160" y="2918527"/>
            <a:ext cx="3509569" cy="10209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¿</a:t>
            </a:r>
            <a:r>
              <a:rPr kumimoji="0" lang="en-US" sz="4000" b="1" i="0" u="none" strike="noStrike" kern="120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Qué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 es una base de </a:t>
            </a:r>
            <a:r>
              <a:rPr kumimoji="0" lang="en-US" sz="4000" b="1" i="0" u="none" strike="noStrike" kern="120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datos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008FE-5F86-4AE2-8CB3-EBC6F1554872}"/>
              </a:ext>
            </a:extLst>
          </p:cNvPr>
          <p:cNvSpPr txBox="1"/>
          <p:nvPr/>
        </p:nvSpPr>
        <p:spPr>
          <a:xfrm>
            <a:off x="6153660" y="1094366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Conjunto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de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datos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ordenados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/>
              <a:ea typeface="Cambri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7102-2C6F-45E2-B4E5-DD3A6EB71F35}"/>
              </a:ext>
            </a:extLst>
          </p:cNvPr>
          <p:cNvSpPr txBox="1"/>
          <p:nvPr/>
        </p:nvSpPr>
        <p:spPr>
          <a:xfrm>
            <a:off x="3315875" y="5904587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 "/>
                <a:ea typeface="+mn-ea"/>
                <a:cs typeface="+mn-cs"/>
              </a:rPr>
              <a:t>Conjunto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 "/>
                <a:ea typeface="+mn-ea"/>
                <a:cs typeface="+mn-cs"/>
              </a:rPr>
              <a:t>de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 "/>
                <a:ea typeface="+mn-ea"/>
                <a:cs typeface="+mn-cs"/>
              </a:rPr>
              <a:t>documentos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"/>
                <a:ea typeface="+mn-ea"/>
                <a:cs typeface="+mn-cs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033C7-9834-49CF-9FB4-56DD0F2D7A4C}"/>
              </a:ext>
            </a:extLst>
          </p:cNvPr>
          <p:cNvSpPr txBox="1"/>
          <p:nvPr/>
        </p:nvSpPr>
        <p:spPr>
          <a:xfrm>
            <a:off x="306365" y="3448311"/>
            <a:ext cx="2743199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Conjunto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de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programas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/>
              <a:ea typeface="Cambri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11" name="Graphic 19" descr="Bar graph with upward trend with solid fill">
            <a:extLst>
              <a:ext uri="{FF2B5EF4-FFF2-40B4-BE49-F238E27FC236}">
                <a16:creationId xmlns:a16="http://schemas.microsoft.com/office/drawing/2014/main" id="{69740444-79AD-4152-93BA-F864FEA3E9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119216" y="1430756"/>
            <a:ext cx="695195" cy="716072"/>
          </a:xfrm>
          <a:prstGeom prst="rect">
            <a:avLst/>
          </a:prstGeom>
        </p:spPr>
      </p:pic>
      <p:pic>
        <p:nvPicPr>
          <p:cNvPr id="37" name="Picture 40" descr="Logo, company name&#10;&#10;Description automatically generated">
            <a:extLst>
              <a:ext uri="{FF2B5EF4-FFF2-40B4-BE49-F238E27FC236}">
                <a16:creationId xmlns:a16="http://schemas.microsoft.com/office/drawing/2014/main" id="{419CA2B0-E48E-4C3D-AD3E-8AD9797D98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614" y="190696"/>
            <a:ext cx="1361292" cy="902527"/>
          </a:xfrm>
          <a:prstGeom prst="rect">
            <a:avLst/>
          </a:prstGeom>
        </p:spPr>
      </p:pic>
      <p:pic>
        <p:nvPicPr>
          <p:cNvPr id="41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77F2A4A5-8C71-433A-A53D-D359ED0ED9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8769" y="776429"/>
            <a:ext cx="1647173" cy="719808"/>
          </a:xfrm>
          <a:prstGeom prst="rect">
            <a:avLst/>
          </a:prstGeom>
        </p:spPr>
      </p:pic>
      <p:pic>
        <p:nvPicPr>
          <p:cNvPr id="45" name="Picture 48" descr="Logo, company name&#10;&#10;Description automatically generated">
            <a:extLst>
              <a:ext uri="{FF2B5EF4-FFF2-40B4-BE49-F238E27FC236}">
                <a16:creationId xmlns:a16="http://schemas.microsoft.com/office/drawing/2014/main" id="{CB57D0FA-7846-40AF-B711-02A3CBC20F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0345" y="160489"/>
            <a:ext cx="1678488" cy="1067322"/>
          </a:xfrm>
          <a:prstGeom prst="rect">
            <a:avLst/>
          </a:prstGeom>
        </p:spPr>
      </p:pic>
      <p:pic>
        <p:nvPicPr>
          <p:cNvPr id="49" name="Picture 49" descr="Logo, company name&#10;&#10;Description automatically generated">
            <a:extLst>
              <a:ext uri="{FF2B5EF4-FFF2-40B4-BE49-F238E27FC236}">
                <a16:creationId xmlns:a16="http://schemas.microsoft.com/office/drawing/2014/main" id="{25688E44-E8C2-4EF2-BA7A-63D4D1DC38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835" y="1855194"/>
            <a:ext cx="1866379" cy="106288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0" name="Graphic 50" descr="Back with solid fill">
            <a:extLst>
              <a:ext uri="{FF2B5EF4-FFF2-40B4-BE49-F238E27FC236}">
                <a16:creationId xmlns:a16="http://schemas.microsoft.com/office/drawing/2014/main" id="{C173A169-205B-4B20-AA30-D6C6D1E322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8853904" y="1930719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CA09765-54D6-4204-8BDE-C81A42ED4699}"/>
              </a:ext>
            </a:extLst>
          </p:cNvPr>
          <p:cNvSpPr txBox="1"/>
          <p:nvPr/>
        </p:nvSpPr>
        <p:spPr>
          <a:xfrm>
            <a:off x="6099025" y="4802387"/>
            <a:ext cx="2561770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Conjunto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de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/>
                <a:ea typeface="Cambria"/>
                <a:cs typeface="+mn-cs"/>
              </a:rPr>
              <a:t>Aplicaciones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/>
              <a:ea typeface="Cambri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EB89B47C-4A95-4CF6-A0A4-57C8F86DA1B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69320" y="3171912"/>
            <a:ext cx="1018269" cy="1018269"/>
          </a:xfrm>
          <a:prstGeom prst="rect">
            <a:avLst/>
          </a:prstGeom>
        </p:spPr>
      </p:pic>
      <p:pic>
        <p:nvPicPr>
          <p:cNvPr id="3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F0E886-4CF0-4351-9A55-8BD144C8D24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34655" y="4287772"/>
            <a:ext cx="1727200" cy="76222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C1E1485-009E-4B72-A30E-420CA7E1497D}"/>
              </a:ext>
            </a:extLst>
          </p:cNvPr>
          <p:cNvSpPr txBox="1"/>
          <p:nvPr/>
        </p:nvSpPr>
        <p:spPr>
          <a:xfrm>
            <a:off x="8206160" y="4287772"/>
            <a:ext cx="337410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una colección de datos relacionados, ordenados y organizados, con un cierto sentido de tal forma que pueden ser consultados y actualizados a través de un SGBD.</a:t>
            </a:r>
            <a:endParaRPr kumimoji="0" lang="es-E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38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2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14EFFE3-D24B-42CF-8CD1-AC23EF3BEC3B}"/>
              </a:ext>
            </a:extLst>
          </p:cNvPr>
          <p:cNvSpPr/>
          <p:nvPr/>
        </p:nvSpPr>
        <p:spPr>
          <a:xfrm>
            <a:off x="3967912" y="1565326"/>
            <a:ext cx="674703" cy="408373"/>
          </a:xfrm>
          <a:prstGeom prst="rightArrow">
            <a:avLst/>
          </a:prstGeom>
          <a:solidFill>
            <a:srgbClr val="F86E10"/>
          </a:solidFill>
          <a:ln>
            <a:solidFill>
              <a:srgbClr val="F86E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ECBF41-E67E-486D-9E3A-6D5833CCFB8E}"/>
              </a:ext>
            </a:extLst>
          </p:cNvPr>
          <p:cNvSpPr txBox="1"/>
          <p:nvPr/>
        </p:nvSpPr>
        <p:spPr>
          <a:xfrm>
            <a:off x="4811697" y="1446347"/>
            <a:ext cx="3965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Conjunto de ideas lógicas utilizadas para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representar la estructura de las </a:t>
            </a:r>
            <a:r>
              <a:rPr kumimoji="0" lang="es-MX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bd’s</a:t>
            </a:r>
            <a:endParaRPr kumimoji="0" lang="es-E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E3633B-3779-4917-B563-7AD5C21B638C}"/>
              </a:ext>
            </a:extLst>
          </p:cNvPr>
          <p:cNvSpPr txBox="1"/>
          <p:nvPr/>
        </p:nvSpPr>
        <p:spPr>
          <a:xfrm>
            <a:off x="1242874" y="1446347"/>
            <a:ext cx="2589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 de base de datos</a:t>
            </a:r>
            <a:endParaRPr kumimoji="0" lang="es-E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03AF9D-0718-41EE-9738-0102A8C63D07}"/>
              </a:ext>
            </a:extLst>
          </p:cNvPr>
          <p:cNvSpPr txBox="1"/>
          <p:nvPr/>
        </p:nvSpPr>
        <p:spPr>
          <a:xfrm>
            <a:off x="2054893" y="2915480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 relacional</a:t>
            </a:r>
            <a:endParaRPr kumimoji="0" lang="es-E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0A8B62-AE54-4F81-9620-6F45065EEE6B}"/>
              </a:ext>
            </a:extLst>
          </p:cNvPr>
          <p:cNvSpPr txBox="1"/>
          <p:nvPr/>
        </p:nvSpPr>
        <p:spPr>
          <a:xfrm>
            <a:off x="6022602" y="2499982"/>
            <a:ext cx="411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Permite visualizar la estructura de una </a:t>
            </a:r>
            <a:r>
              <a:rPr kumimoji="0" lang="es-MX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bd</a:t>
            </a: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las relaciones entre los 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Modelar Formar/construir</a:t>
            </a:r>
            <a:endParaRPr kumimoji="0" lang="es-ES" sz="16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2C3BCB60-40AA-49A3-BABA-214DD6781090}"/>
              </a:ext>
            </a:extLst>
          </p:cNvPr>
          <p:cNvSpPr/>
          <p:nvPr/>
        </p:nvSpPr>
        <p:spPr>
          <a:xfrm>
            <a:off x="4642615" y="2895960"/>
            <a:ext cx="674703" cy="408373"/>
          </a:xfrm>
          <a:prstGeom prst="rightArrow">
            <a:avLst/>
          </a:prstGeom>
          <a:solidFill>
            <a:srgbClr val="F86E10"/>
          </a:solidFill>
          <a:ln>
            <a:solidFill>
              <a:srgbClr val="F86E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25A6A8-24A1-4976-AC3E-8D53A248B156}"/>
              </a:ext>
            </a:extLst>
          </p:cNvPr>
          <p:cNvSpPr txBox="1"/>
          <p:nvPr/>
        </p:nvSpPr>
        <p:spPr>
          <a:xfrm>
            <a:off x="2597011" y="4437866"/>
            <a:ext cx="1903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Driagrama</a:t>
            </a:r>
            <a:r>
              <a:rPr kumimoji="0" lang="es-MX" sz="1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entidad – relación</a:t>
            </a:r>
            <a:endParaRPr kumimoji="0" lang="es-E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B33F8A8-F6DE-416A-BCC8-F1220F66D910}"/>
              </a:ext>
            </a:extLst>
          </p:cNvPr>
          <p:cNvSpPr/>
          <p:nvPr/>
        </p:nvSpPr>
        <p:spPr>
          <a:xfrm>
            <a:off x="4939134" y="4556845"/>
            <a:ext cx="674703" cy="408373"/>
          </a:xfrm>
          <a:prstGeom prst="rightArrow">
            <a:avLst/>
          </a:prstGeom>
          <a:solidFill>
            <a:srgbClr val="F86E10"/>
          </a:solidFill>
          <a:ln>
            <a:solidFill>
              <a:srgbClr val="F86E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762728-DD45-4182-B92E-E94222F55AFE}"/>
              </a:ext>
            </a:extLst>
          </p:cNvPr>
          <p:cNvSpPr txBox="1"/>
          <p:nvPr/>
        </p:nvSpPr>
        <p:spPr>
          <a:xfrm>
            <a:off x="6800294" y="4437866"/>
            <a:ext cx="3441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Herramienta para modelar nuestra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 de datos y analizarla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9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 animBg="1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6FFF9-9CD4-4ED8-9560-C46F7CAA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263"/>
            <a:ext cx="10515600" cy="728162"/>
          </a:xfrm>
        </p:spPr>
        <p:txBody>
          <a:bodyPr>
            <a:normAutofit/>
          </a:bodyPr>
          <a:lstStyle/>
          <a:p>
            <a:r>
              <a:rPr lang="es-MX" sz="2800" b="1">
                <a:solidFill>
                  <a:srgbClr val="002060"/>
                </a:solidFill>
              </a:rPr>
              <a:t>Elementos del diagrama entidad relación extendido(EER)</a:t>
            </a:r>
            <a:endParaRPr lang="es-ES" sz="2800" b="1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0EFD4C3-8BF4-40B1-8C51-5024F02444B4}"/>
              </a:ext>
            </a:extLst>
          </p:cNvPr>
          <p:cNvSpPr/>
          <p:nvPr/>
        </p:nvSpPr>
        <p:spPr>
          <a:xfrm>
            <a:off x="1331647" y="1580225"/>
            <a:ext cx="1207363" cy="4350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6FFA5A6A-0545-4CC1-9B9B-9D1B012C51E9}"/>
              </a:ext>
            </a:extLst>
          </p:cNvPr>
          <p:cNvSpPr/>
          <p:nvPr/>
        </p:nvSpPr>
        <p:spPr>
          <a:xfrm>
            <a:off x="1535834" y="2448062"/>
            <a:ext cx="852257" cy="927087"/>
          </a:xfrm>
          <a:prstGeom prst="diamond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1BC8FB8-FCC1-4455-968E-05242EEA572B}"/>
              </a:ext>
            </a:extLst>
          </p:cNvPr>
          <p:cNvCxnSpPr>
            <a:cxnSpLocks/>
          </p:cNvCxnSpPr>
          <p:nvPr/>
        </p:nvCxnSpPr>
        <p:spPr>
          <a:xfrm>
            <a:off x="1091951" y="3751556"/>
            <a:ext cx="153583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C1D7E185-47C1-481B-B316-F5547AB6E80B}"/>
              </a:ext>
            </a:extLst>
          </p:cNvPr>
          <p:cNvSpPr/>
          <p:nvPr/>
        </p:nvSpPr>
        <p:spPr>
          <a:xfrm>
            <a:off x="1535834" y="5147940"/>
            <a:ext cx="648070" cy="275208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1705989-CD0D-4C2F-B9CA-2CAA52D058DD}"/>
              </a:ext>
            </a:extLst>
          </p:cNvPr>
          <p:cNvSpPr/>
          <p:nvPr/>
        </p:nvSpPr>
        <p:spPr>
          <a:xfrm>
            <a:off x="3259582" y="1580225"/>
            <a:ext cx="543018" cy="301841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A5A5C111-32B5-4B1E-9318-1372F7EF833E}"/>
              </a:ext>
            </a:extLst>
          </p:cNvPr>
          <p:cNvSpPr/>
          <p:nvPr/>
        </p:nvSpPr>
        <p:spPr>
          <a:xfrm>
            <a:off x="3227400" y="2624461"/>
            <a:ext cx="543018" cy="301841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9921056B-50EB-4993-A85B-DA65378C27AC}"/>
              </a:ext>
            </a:extLst>
          </p:cNvPr>
          <p:cNvSpPr/>
          <p:nvPr/>
        </p:nvSpPr>
        <p:spPr>
          <a:xfrm>
            <a:off x="3227400" y="3600635"/>
            <a:ext cx="543018" cy="301841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B99E3169-047A-4746-BDB9-2F669BD881D2}"/>
              </a:ext>
            </a:extLst>
          </p:cNvPr>
          <p:cNvSpPr/>
          <p:nvPr/>
        </p:nvSpPr>
        <p:spPr>
          <a:xfrm>
            <a:off x="3227400" y="4330927"/>
            <a:ext cx="543018" cy="301841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80E1CF38-5202-4A8E-ACD6-530BB411CBD0}"/>
              </a:ext>
            </a:extLst>
          </p:cNvPr>
          <p:cNvSpPr/>
          <p:nvPr/>
        </p:nvSpPr>
        <p:spPr>
          <a:xfrm>
            <a:off x="3227400" y="5148095"/>
            <a:ext cx="543018" cy="301841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364FBE0-767D-41E3-B6B4-F6F010D9953F}"/>
              </a:ext>
            </a:extLst>
          </p:cNvPr>
          <p:cNvSpPr txBox="1"/>
          <p:nvPr/>
        </p:nvSpPr>
        <p:spPr>
          <a:xfrm>
            <a:off x="4049026" y="1513865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Entidad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5EB971C-90D4-4C66-A7B2-72ADD7F19BB6}"/>
              </a:ext>
            </a:extLst>
          </p:cNvPr>
          <p:cNvSpPr txBox="1"/>
          <p:nvPr/>
        </p:nvSpPr>
        <p:spPr>
          <a:xfrm>
            <a:off x="4049026" y="2578609"/>
            <a:ext cx="97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Relación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75DC78-181F-48B7-8CEB-FB38F125590E}"/>
              </a:ext>
            </a:extLst>
          </p:cNvPr>
          <p:cNvSpPr txBox="1"/>
          <p:nvPr/>
        </p:nvSpPr>
        <p:spPr>
          <a:xfrm>
            <a:off x="4049026" y="3496473"/>
            <a:ext cx="228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Unión entre entidades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4B6EA47-ABA5-452D-BADF-6AADAB03B0A9}"/>
              </a:ext>
            </a:extLst>
          </p:cNvPr>
          <p:cNvSpPr txBox="1"/>
          <p:nvPr/>
        </p:nvSpPr>
        <p:spPr>
          <a:xfrm>
            <a:off x="4049026" y="4330927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5E9E01D-3F3E-4BE7-8ACA-23A9A9FEA61A}"/>
              </a:ext>
            </a:extLst>
          </p:cNvPr>
          <p:cNvSpPr txBox="1"/>
          <p:nvPr/>
        </p:nvSpPr>
        <p:spPr>
          <a:xfrm>
            <a:off x="4049026" y="5067180"/>
            <a:ext cx="337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 principal o clave primaria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5D640FC-199B-45A6-B430-FF4E4F5309D1}"/>
              </a:ext>
            </a:extLst>
          </p:cNvPr>
          <p:cNvSpPr txBox="1"/>
          <p:nvPr/>
        </p:nvSpPr>
        <p:spPr>
          <a:xfrm>
            <a:off x="5510169" y="1513865"/>
            <a:ext cx="5681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500" b="0" i="1" u="none" strike="noStrike" kern="1200" cap="none" spc="0" normalizeH="0" baseline="0" noProof="0">
                <a:ln>
                  <a:noFill/>
                </a:ln>
                <a:solidFill>
                  <a:srgbClr val="F86E1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 concreto o abstracto del mundo real, que se encuentra en la BD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500" b="0" i="1" u="none" strike="noStrike" kern="1200" cap="none" spc="0" normalizeH="0" baseline="0" noProof="0">
                <a:ln>
                  <a:noFill/>
                </a:ln>
                <a:solidFill>
                  <a:srgbClr val="F86E1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Como: zapato, celular, automóvil, etc.</a:t>
            </a:r>
            <a:endParaRPr kumimoji="0" lang="es-ES" sz="1500" b="0" i="1" u="none" strike="noStrike" kern="1200" cap="none" spc="0" normalizeH="0" baseline="0" noProof="0">
              <a:ln>
                <a:noFill/>
              </a:ln>
              <a:solidFill>
                <a:srgbClr val="F86E1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B6BE9AE-6F3E-4FAA-903A-449F4DD2E36F}"/>
              </a:ext>
            </a:extLst>
          </p:cNvPr>
          <p:cNvSpPr txBox="1"/>
          <p:nvPr/>
        </p:nvSpPr>
        <p:spPr>
          <a:xfrm>
            <a:off x="5918935" y="2603137"/>
            <a:ext cx="52728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500" b="0" i="1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Relación entre entidades, también llamado mapeo o cardinalidad.</a:t>
            </a:r>
            <a:endParaRPr kumimoji="0" lang="es-ES" sz="1500" b="0" i="1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4DDDD45-EB93-42A1-AD49-94D94CC2D386}"/>
              </a:ext>
            </a:extLst>
          </p:cNvPr>
          <p:cNvSpPr txBox="1"/>
          <p:nvPr/>
        </p:nvSpPr>
        <p:spPr>
          <a:xfrm>
            <a:off x="6466456" y="4343730"/>
            <a:ext cx="47253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500" b="0" i="1" u="none" strike="noStrike" kern="1200" cap="none" spc="0" normalizeH="0" baseline="0" noProof="0">
                <a:ln>
                  <a:noFill/>
                </a:ln>
                <a:solidFill>
                  <a:srgbClr val="F86E1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Característica de una entidad como: nombre, edad, fecha</a:t>
            </a:r>
            <a:endParaRPr kumimoji="0" lang="es-ES" sz="1500" b="0" i="1" u="none" strike="noStrike" kern="1200" cap="none" spc="0" normalizeH="0" baseline="0" noProof="0">
              <a:ln>
                <a:noFill/>
              </a:ln>
              <a:solidFill>
                <a:srgbClr val="F86E1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64047D8-C6EC-43DB-B9D2-634FFDFDAC23}"/>
              </a:ext>
            </a:extLst>
          </p:cNvPr>
          <p:cNvSpPr txBox="1"/>
          <p:nvPr/>
        </p:nvSpPr>
        <p:spPr>
          <a:xfrm>
            <a:off x="7847860" y="5090263"/>
            <a:ext cx="33439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500" b="0" i="1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Único y toda entidad debe tener la suya</a:t>
            </a:r>
            <a:endParaRPr kumimoji="0" lang="es-ES" sz="1500" b="0" i="1" u="none" strike="noStrike" kern="1200" cap="none" spc="0" normalizeH="0" baseline="0" noProof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0D4BA1AF-1510-4BB8-9074-1AEDB082226F}"/>
              </a:ext>
            </a:extLst>
          </p:cNvPr>
          <p:cNvSpPr/>
          <p:nvPr/>
        </p:nvSpPr>
        <p:spPr>
          <a:xfrm>
            <a:off x="3227400" y="5882860"/>
            <a:ext cx="543018" cy="301841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22B6DBDE-DF05-4C70-A522-C7EF16C5484D}"/>
              </a:ext>
            </a:extLst>
          </p:cNvPr>
          <p:cNvSpPr/>
          <p:nvPr/>
        </p:nvSpPr>
        <p:spPr>
          <a:xfrm>
            <a:off x="1535834" y="4496325"/>
            <a:ext cx="648070" cy="275208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B8C3410B-72A3-4230-91D1-5AC2449170E7}"/>
              </a:ext>
            </a:extLst>
          </p:cNvPr>
          <p:cNvGrpSpPr/>
          <p:nvPr/>
        </p:nvGrpSpPr>
        <p:grpSpPr>
          <a:xfrm>
            <a:off x="1535834" y="5873402"/>
            <a:ext cx="652512" cy="275208"/>
            <a:chOff x="2179463" y="6239133"/>
            <a:chExt cx="652512" cy="275208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17F0371-2452-4F4A-A1FA-681DBB4CDE56}"/>
                </a:ext>
              </a:extLst>
            </p:cNvPr>
            <p:cNvSpPr/>
            <p:nvPr/>
          </p:nvSpPr>
          <p:spPr>
            <a:xfrm>
              <a:off x="2179463" y="6239133"/>
              <a:ext cx="648070" cy="27520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Diagrama de flujo: retraso 52">
              <a:extLst>
                <a:ext uri="{FF2B5EF4-FFF2-40B4-BE49-F238E27FC236}">
                  <a16:creationId xmlns:a16="http://schemas.microsoft.com/office/drawing/2014/main" id="{420EB2A3-5F0C-417F-B6BF-BE9FDC491A46}"/>
                </a:ext>
              </a:extLst>
            </p:cNvPr>
            <p:cNvSpPr/>
            <p:nvPr/>
          </p:nvSpPr>
          <p:spPr>
            <a:xfrm>
              <a:off x="2423603" y="6258176"/>
              <a:ext cx="408372" cy="247287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22B515E-576C-422F-A283-63DC87B46D9F}"/>
              </a:ext>
            </a:extLst>
          </p:cNvPr>
          <p:cNvSpPr txBox="1"/>
          <p:nvPr/>
        </p:nvSpPr>
        <p:spPr>
          <a:xfrm>
            <a:off x="4049026" y="5892445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 foráneo o clave secundaria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52DF2D4C-49D2-4909-B8A0-597569E549F1}"/>
              </a:ext>
            </a:extLst>
          </p:cNvPr>
          <p:cNvSpPr txBox="1"/>
          <p:nvPr/>
        </p:nvSpPr>
        <p:spPr>
          <a:xfrm>
            <a:off x="8016689" y="5915528"/>
            <a:ext cx="31751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500" b="0" i="1" u="none" strike="noStrike" kern="1200" cap="none" spc="0" normalizeH="0" baseline="0" noProof="0">
                <a:ln>
                  <a:noFill/>
                </a:ln>
                <a:solidFill>
                  <a:srgbClr val="F86E1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 una entidad externa en otra </a:t>
            </a:r>
            <a:endParaRPr kumimoji="0" lang="es-ES" sz="1500" b="0" i="1" u="none" strike="noStrike" kern="1200" cap="none" spc="0" normalizeH="0" baseline="0" noProof="0">
              <a:ln>
                <a:noFill/>
              </a:ln>
              <a:solidFill>
                <a:srgbClr val="F86E1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94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51" grpId="0" animBg="1"/>
      <p:bldP spid="52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83EACA-4351-4588-A940-9975AC60F817}"/>
              </a:ext>
            </a:extLst>
          </p:cNvPr>
          <p:cNvSpPr/>
          <p:nvPr/>
        </p:nvSpPr>
        <p:spPr>
          <a:xfrm>
            <a:off x="1206441" y="757559"/>
            <a:ext cx="1677879" cy="77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Entidad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A265D74-183E-48D2-94CB-15D157326381}"/>
              </a:ext>
            </a:extLst>
          </p:cNvPr>
          <p:cNvSpPr/>
          <p:nvPr/>
        </p:nvSpPr>
        <p:spPr>
          <a:xfrm>
            <a:off x="3723261" y="757559"/>
            <a:ext cx="1677879" cy="77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Atributos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0B86B1-5E0B-4B21-BA9C-62414CDCDBC9}"/>
              </a:ext>
            </a:extLst>
          </p:cNvPr>
          <p:cNvSpPr/>
          <p:nvPr/>
        </p:nvSpPr>
        <p:spPr>
          <a:xfrm>
            <a:off x="6072883" y="757559"/>
            <a:ext cx="1677879" cy="77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Dominios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CAAF83F-08CD-4B12-B63F-DD42EB6AD18F}"/>
              </a:ext>
            </a:extLst>
          </p:cNvPr>
          <p:cNvSpPr/>
          <p:nvPr/>
        </p:nvSpPr>
        <p:spPr>
          <a:xfrm>
            <a:off x="8953186" y="757559"/>
            <a:ext cx="1677879" cy="77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Clave Primaria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1E6887-8213-45E0-B003-FF7C26EA9F74}"/>
              </a:ext>
            </a:extLst>
          </p:cNvPr>
          <p:cNvSpPr txBox="1"/>
          <p:nvPr/>
        </p:nvSpPr>
        <p:spPr>
          <a:xfrm>
            <a:off x="886219" y="2651218"/>
            <a:ext cx="230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 del mundo real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4FEE28-81F5-45A4-AB88-DC2AC5523B2A}"/>
              </a:ext>
            </a:extLst>
          </p:cNvPr>
          <p:cNvSpPr txBox="1"/>
          <p:nvPr/>
        </p:nvSpPr>
        <p:spPr>
          <a:xfrm>
            <a:off x="3323365" y="2651219"/>
            <a:ext cx="2272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Son las características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 objeto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523F2A6-B11D-4BB5-8C05-8DF87F26EDA0}"/>
              </a:ext>
            </a:extLst>
          </p:cNvPr>
          <p:cNvSpPr txBox="1"/>
          <p:nvPr/>
        </p:nvSpPr>
        <p:spPr>
          <a:xfrm>
            <a:off x="5595910" y="2512719"/>
            <a:ext cx="2528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Son los valores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correspondientes a cada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C050F5B-3309-415E-AD1B-D02A799EEEAD}"/>
              </a:ext>
            </a:extLst>
          </p:cNvPr>
          <p:cNvSpPr txBox="1"/>
          <p:nvPr/>
        </p:nvSpPr>
        <p:spPr>
          <a:xfrm>
            <a:off x="8123910" y="2651215"/>
            <a:ext cx="389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el atributo principal de cada entidad.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 valor no se puede repetir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464FA433-8DE5-4650-AFCF-E4E6563AEFDB}"/>
              </a:ext>
            </a:extLst>
          </p:cNvPr>
          <p:cNvSpPr/>
          <p:nvPr/>
        </p:nvSpPr>
        <p:spPr>
          <a:xfrm>
            <a:off x="1894459" y="1803151"/>
            <a:ext cx="284085" cy="55707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300DEEF6-4C44-4E90-9C0F-0DF5D8290AC5}"/>
              </a:ext>
            </a:extLst>
          </p:cNvPr>
          <p:cNvSpPr/>
          <p:nvPr/>
        </p:nvSpPr>
        <p:spPr>
          <a:xfrm>
            <a:off x="4411279" y="1794771"/>
            <a:ext cx="284085" cy="55707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6D059B30-A301-4DB8-870E-45B0A7DE33D2}"/>
              </a:ext>
            </a:extLst>
          </p:cNvPr>
          <p:cNvSpPr/>
          <p:nvPr/>
        </p:nvSpPr>
        <p:spPr>
          <a:xfrm>
            <a:off x="6760901" y="1779738"/>
            <a:ext cx="284085" cy="55707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A8E9A74D-FBFD-4C75-B110-D51464DB8E3A}"/>
              </a:ext>
            </a:extLst>
          </p:cNvPr>
          <p:cNvSpPr/>
          <p:nvPr/>
        </p:nvSpPr>
        <p:spPr>
          <a:xfrm>
            <a:off x="9650082" y="1803151"/>
            <a:ext cx="284085" cy="55707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4F53BF-15B4-406B-9AE9-BDB5F5978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9" r="15364"/>
          <a:stretch/>
        </p:blipFill>
        <p:spPr bwMode="auto">
          <a:xfrm>
            <a:off x="1076565" y="3729320"/>
            <a:ext cx="1210181" cy="169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áfico 11" descr="Atrás con relleno sólido">
            <a:extLst>
              <a:ext uri="{FF2B5EF4-FFF2-40B4-BE49-F238E27FC236}">
                <a16:creationId xmlns:a16="http://schemas.microsoft.com/office/drawing/2014/main" id="{6DEF162A-81FC-4D53-90DD-BF58380A038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427120" y="3998606"/>
            <a:ext cx="914400" cy="9144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CDBAD22-2FA8-4160-85C3-C773398DE599}"/>
              </a:ext>
            </a:extLst>
          </p:cNvPr>
          <p:cNvSpPr txBox="1"/>
          <p:nvPr/>
        </p:nvSpPr>
        <p:spPr>
          <a:xfrm>
            <a:off x="3921102" y="3956732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IMEI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C148B3E-55E0-45D6-B231-28316C1FB9C4}"/>
              </a:ext>
            </a:extLst>
          </p:cNvPr>
          <p:cNvSpPr txBox="1"/>
          <p:nvPr/>
        </p:nvSpPr>
        <p:spPr>
          <a:xfrm>
            <a:off x="3921102" y="4223605"/>
            <a:ext cx="708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Marca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7ACE980-EC14-4881-B29F-0F1BBB302E61}"/>
              </a:ext>
            </a:extLst>
          </p:cNvPr>
          <p:cNvSpPr txBox="1"/>
          <p:nvPr/>
        </p:nvSpPr>
        <p:spPr>
          <a:xfrm>
            <a:off x="3921102" y="4857062"/>
            <a:ext cx="1433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Descripción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22DCC87-114E-4A3E-BFBB-909F5C0E99F9}"/>
              </a:ext>
            </a:extLst>
          </p:cNvPr>
          <p:cNvSpPr txBox="1"/>
          <p:nvPr/>
        </p:nvSpPr>
        <p:spPr>
          <a:xfrm>
            <a:off x="3921102" y="5180850"/>
            <a:ext cx="7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Precio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6898A6A-7A9D-49D5-B784-544CFAC5DC1E}"/>
              </a:ext>
            </a:extLst>
          </p:cNvPr>
          <p:cNvSpPr txBox="1"/>
          <p:nvPr/>
        </p:nvSpPr>
        <p:spPr>
          <a:xfrm>
            <a:off x="3921102" y="4560458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4EEEA8-2ADE-49B0-8536-1CAA395B229F}"/>
              </a:ext>
            </a:extLst>
          </p:cNvPr>
          <p:cNvSpPr txBox="1"/>
          <p:nvPr/>
        </p:nvSpPr>
        <p:spPr>
          <a:xfrm>
            <a:off x="3921102" y="3638508"/>
            <a:ext cx="997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Id_codigo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CEE98D4-2C23-4F23-A6F4-65E7C0CE98A8}"/>
              </a:ext>
            </a:extLst>
          </p:cNvPr>
          <p:cNvGrpSpPr/>
          <p:nvPr/>
        </p:nvGrpSpPr>
        <p:grpSpPr>
          <a:xfrm>
            <a:off x="6174280" y="3620119"/>
            <a:ext cx="1475084" cy="1947653"/>
            <a:chOff x="4613540" y="3314965"/>
            <a:chExt cx="1475084" cy="1947653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13225AD-20E7-403E-A8A3-CBB116F395C9}"/>
                </a:ext>
              </a:extLst>
            </p:cNvPr>
            <p:cNvSpPr txBox="1"/>
            <p:nvPr/>
          </p:nvSpPr>
          <p:spPr>
            <a:xfrm>
              <a:off x="4613540" y="3634654"/>
              <a:ext cx="13580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356582060755</a:t>
              </a:r>
              <a:endParaRPr kumimoji="0" lang="es-E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7344EB97-864B-4D3C-8B34-0D0D155F0551}"/>
                </a:ext>
              </a:extLst>
            </p:cNvPr>
            <p:cNvSpPr txBox="1"/>
            <p:nvPr/>
          </p:nvSpPr>
          <p:spPr>
            <a:xfrm>
              <a:off x="4613540" y="3946156"/>
              <a:ext cx="6383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Apple</a:t>
              </a:r>
              <a:endParaRPr kumimoji="0" lang="es-E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BDB95DE-79F2-491B-A244-8C44258F5438}"/>
                </a:ext>
              </a:extLst>
            </p:cNvPr>
            <p:cNvSpPr txBox="1"/>
            <p:nvPr/>
          </p:nvSpPr>
          <p:spPr>
            <a:xfrm>
              <a:off x="4613540" y="4265123"/>
              <a:ext cx="132292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5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Iphone</a:t>
              </a:r>
              <a:r>
                <a:rPr kumimoji="0" lang="es-MX" sz="1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12 Pro </a:t>
              </a:r>
              <a:endParaRPr kumimoji="0" lang="es-E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E9CDEC53-99F2-41BB-907F-EA042452C6A4}"/>
                </a:ext>
              </a:extLst>
            </p:cNvPr>
            <p:cNvSpPr txBox="1"/>
            <p:nvPr/>
          </p:nvSpPr>
          <p:spPr>
            <a:xfrm>
              <a:off x="4613540" y="4574202"/>
              <a:ext cx="14750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Memoria 256 </a:t>
              </a:r>
              <a:r>
                <a:rPr kumimoji="0" lang="es-MX" sz="15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gb</a:t>
              </a:r>
              <a:endParaRPr kumimoji="0" lang="es-E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DC827BE-0CA7-438E-9AAB-9D4C5BC28C62}"/>
                </a:ext>
              </a:extLst>
            </p:cNvPr>
            <p:cNvSpPr txBox="1"/>
            <p:nvPr/>
          </p:nvSpPr>
          <p:spPr>
            <a:xfrm>
              <a:off x="4613540" y="4939453"/>
              <a:ext cx="81945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$30,500</a:t>
              </a:r>
              <a:endParaRPr kumimoji="0" lang="es-E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BEE367B2-3673-495C-9A11-D15C32A0A6A5}"/>
                </a:ext>
              </a:extLst>
            </p:cNvPr>
            <p:cNvSpPr txBox="1"/>
            <p:nvPr/>
          </p:nvSpPr>
          <p:spPr>
            <a:xfrm>
              <a:off x="4613540" y="3314965"/>
              <a:ext cx="5757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0012</a:t>
              </a:r>
              <a:endParaRPr kumimoji="0" lang="es-E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2A62A07-4669-4F0D-A3C0-B125185F1E36}"/>
              </a:ext>
            </a:extLst>
          </p:cNvPr>
          <p:cNvSpPr txBox="1"/>
          <p:nvPr/>
        </p:nvSpPr>
        <p:spPr>
          <a:xfrm>
            <a:off x="9393296" y="3588536"/>
            <a:ext cx="1358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Id_codigo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6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3" grpId="0"/>
      <p:bldP spid="18" grpId="0"/>
      <p:bldP spid="20" grpId="0"/>
      <p:bldP spid="21" grpId="0"/>
      <p:bldP spid="24" grpId="0"/>
      <p:bldP spid="2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F16AB51-66E1-483B-BC2B-A351ABA157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446905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46035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220468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47261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/>
                        <a:t>Entidad</a:t>
                      </a:r>
                      <a:endParaRPr lang="es-ES" sz="200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/>
                        <a:t>Atributos</a:t>
                      </a:r>
                      <a:endParaRPr lang="es-ES" sz="200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/>
                        <a:t>Dominios</a:t>
                      </a:r>
                      <a:endParaRPr lang="es-ES" sz="200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/>
                        <a:t>Clave Primaria</a:t>
                      </a:r>
                      <a:endParaRPr lang="es-ES" sz="200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42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Smartphone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err="1"/>
                        <a:t>ID_codigo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0012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err="1"/>
                        <a:t>ID_codigo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2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IMEI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356582060755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0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Marca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Apple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9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Modelo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/>
                        <a:t>IPhone</a:t>
                      </a:r>
                      <a:r>
                        <a:rPr lang="es-ES"/>
                        <a:t> </a:t>
                      </a:r>
                      <a:r>
                        <a:rPr lang="es-MX"/>
                        <a:t>12 Pro 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0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err="1"/>
                        <a:t>Descripcion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256 GB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2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Precio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/>
                        <a:t>$30,500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9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Color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Grafito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0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Distribuidor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Telcel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231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6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2955E8FC8A9540B91F6144DBCBE7EA" ma:contentTypeVersion="4" ma:contentTypeDescription="Create a new document." ma:contentTypeScope="" ma:versionID="5ee24ccd27e4c3b59d4673549652f417">
  <xsd:schema xmlns:xsd="http://www.w3.org/2001/XMLSchema" xmlns:xs="http://www.w3.org/2001/XMLSchema" xmlns:p="http://schemas.microsoft.com/office/2006/metadata/properties" xmlns:ns2="e146cd3c-551e-4ffe-8e0f-a5b595083e17" targetNamespace="http://schemas.microsoft.com/office/2006/metadata/properties" ma:root="true" ma:fieldsID="f1f8e0e501db75dbb81e953236061078" ns2:_="">
    <xsd:import namespace="e146cd3c-551e-4ffe-8e0f-a5b595083e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6cd3c-551e-4ffe-8e0f-a5b595083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310088-2C03-4896-962A-BAD4BCCC7EDC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5404aea6-2c86-4f7a-812b-078586fbad80"/>
  </ds:schemaRefs>
</ds:datastoreItem>
</file>

<file path=customXml/itemProps2.xml><?xml version="1.0" encoding="utf-8"?>
<ds:datastoreItem xmlns:ds="http://schemas.openxmlformats.org/officeDocument/2006/customXml" ds:itemID="{0ECCC6BA-A937-49EC-9D78-C7B3AA488283}"/>
</file>

<file path=customXml/itemProps3.xml><?xml version="1.0" encoding="utf-8"?>
<ds:datastoreItem xmlns:ds="http://schemas.openxmlformats.org/officeDocument/2006/customXml" ds:itemID="{4F2C66BD-18EE-4E64-89FD-E3113F0A24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534</Words>
  <Application>Microsoft Office PowerPoint</Application>
  <PresentationFormat>Panorámica</PresentationFormat>
  <Paragraphs>147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Cambria </vt:lpstr>
      <vt:lpstr>Cambria Math</vt:lpstr>
      <vt:lpstr>Tema de Office</vt:lpstr>
      <vt:lpstr>1_Tema de Office</vt:lpstr>
      <vt:lpstr>office theme</vt:lpstr>
      <vt:lpstr>Unidad I. Modelado de base de datos</vt:lpstr>
      <vt:lpstr>I. Modelado de base de datos</vt:lpstr>
      <vt:lpstr>Conceptos básicos del modelo relacional</vt:lpstr>
      <vt:lpstr>Presentación de PowerPoint</vt:lpstr>
      <vt:lpstr>Presentación de PowerPoint</vt:lpstr>
      <vt:lpstr>Presentación de PowerPoint</vt:lpstr>
      <vt:lpstr>Elementos del diagrama entidad relación extendido(EER)</vt:lpstr>
      <vt:lpstr>Presentación de PowerPoint</vt:lpstr>
      <vt:lpstr>Presentación de PowerPoint</vt:lpstr>
      <vt:lpstr>Llaves en SQL Server </vt:lpstr>
      <vt:lpstr>Presentación de PowerPoint</vt:lpstr>
      <vt:lpstr>Diagrama entidad relación</vt:lpstr>
      <vt:lpstr>Uno a Uno </vt:lpstr>
      <vt:lpstr>Uno a Uno </vt:lpstr>
      <vt:lpstr>Uno a Muchos</vt:lpstr>
      <vt:lpstr>Uno a Muchos</vt:lpstr>
      <vt:lpstr>Muchos a uno</vt:lpstr>
      <vt:lpstr>Muchos a muchos</vt:lpstr>
      <vt:lpstr>Muchos a muchos</vt:lpstr>
      <vt:lpstr>Muchos a muchos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Del Rosario Galeana Chavez</dc:creator>
  <cp:lastModifiedBy>rsanlun</cp:lastModifiedBy>
  <cp:revision>9</cp:revision>
  <dcterms:created xsi:type="dcterms:W3CDTF">2021-08-22T23:45:28Z</dcterms:created>
  <dcterms:modified xsi:type="dcterms:W3CDTF">2023-09-12T16:36:24Z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0x0101006D2955E8FC8A9540B91F6144DBCBE7EA</vt:lpwstr>
  </property>
</Properties>
</file>