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399" r:id="rId4"/>
    <p:sldId id="400" r:id="rId5"/>
    <p:sldId id="258" r:id="rId6"/>
    <p:sldId id="259" r:id="rId7"/>
    <p:sldId id="375" r:id="rId8"/>
    <p:sldId id="376" r:id="rId9"/>
    <p:sldId id="396" r:id="rId10"/>
    <p:sldId id="392" r:id="rId11"/>
    <p:sldId id="268" r:id="rId12"/>
    <p:sldId id="430" r:id="rId13"/>
    <p:sldId id="429" r:id="rId14"/>
    <p:sldId id="433" r:id="rId15"/>
    <p:sldId id="407" r:id="rId16"/>
    <p:sldId id="432" r:id="rId17"/>
    <p:sldId id="431" r:id="rId18"/>
    <p:sldId id="442" r:id="rId19"/>
    <p:sldId id="387" r:id="rId20"/>
    <p:sldId id="441" r:id="rId21"/>
    <p:sldId id="383" r:id="rId22"/>
    <p:sldId id="290" r:id="rId23"/>
    <p:sldId id="28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84" d="100"/>
          <a:sy n="84" d="100"/>
        </p:scale>
        <p:origin x="1038"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t>2</a:t>
            </a:fld>
            <a:endParaRPr lang="en-IN">
              <a:solidFill>
                <a:srgbClr val="000000"/>
              </a:solidFill>
              <a:latin typeface="+mn-lt"/>
              <a:ea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t>3</a:t>
            </a:fld>
            <a:endParaRPr lang="en-IN">
              <a:solidFill>
                <a:srgbClr val="000000"/>
              </a:solidFill>
              <a:latin typeface="+mn-lt"/>
              <a:ea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t>5</a:t>
            </a:fld>
            <a:endParaRPr lang="en-IN">
              <a:solidFill>
                <a:srgbClr val="000000"/>
              </a:solidFill>
              <a:latin typeface="+mn-lt"/>
              <a:ea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t>6</a:t>
            </a:fld>
            <a:endParaRPr lang="en-IN">
              <a:solidFill>
                <a:srgbClr val="000000"/>
              </a:solidFill>
              <a:latin typeface="+mn-lt"/>
              <a:ea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t>7</a:t>
            </a:fld>
            <a:endParaRPr lang="en-IN">
              <a:solidFill>
                <a:srgbClr val="000000"/>
              </a:solidFill>
              <a:latin typeface="+mn-lt"/>
              <a:ea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t>9</a:t>
            </a:fld>
            <a:endParaRPr lang="en-IN">
              <a:solidFill>
                <a:srgbClr val="000000"/>
              </a:solidFill>
              <a:latin typeface="+mn-lt"/>
              <a:ea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t>11</a:t>
            </a:fld>
            <a:endParaRPr lang="en-IN">
              <a:solidFill>
                <a:srgbClr val="000000"/>
              </a:solidFill>
              <a:latin typeface="+mn-lt"/>
              <a:ea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t>13</a:t>
            </a:fld>
            <a:endParaRPr lang="en-IN">
              <a:solidFill>
                <a:srgbClr val="000000"/>
              </a:solidFill>
              <a:latin typeface="+mn-lt"/>
              <a:ea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p>
          <a:p>
            <a:pPr lvl="1">
              <a:buSzPct val="75000"/>
              <a:buFont typeface="StarSymbol"/>
              <a:buChar char=""/>
            </a:pPr>
            <a:r>
              <a:rPr lang="en-IN"/>
              <a:t>Second Outline Level</a:t>
            </a:r>
          </a:p>
          <a:p>
            <a:pPr lvl="2">
              <a:buSzPct val="45000"/>
              <a:buFont typeface="StarSymbol"/>
              <a:buChar char=""/>
            </a:pPr>
            <a:r>
              <a:rPr lang="en-IN"/>
              <a:t>Third Outline Level</a:t>
            </a:r>
          </a:p>
          <a:p>
            <a:pPr lvl="3">
              <a:buSzPct val="75000"/>
              <a:buFont typeface="StarSymbol"/>
              <a:buChar char=""/>
            </a:pPr>
            <a:r>
              <a:rPr lang="en-IN"/>
              <a:t>Fourth Outline Level</a:t>
            </a:r>
          </a:p>
          <a:p>
            <a:pPr lvl="4">
              <a:buSzPct val="45000"/>
              <a:buFont typeface="StarSymbol"/>
              <a:buChar char=""/>
            </a:pPr>
            <a:r>
              <a:rPr lang="en-IN"/>
              <a:t>Fifth Outline Level</a:t>
            </a:r>
          </a:p>
          <a:p>
            <a:pPr lvl="5">
              <a:buSzPct val="45000"/>
              <a:buFont typeface="StarSymbol"/>
              <a:buChar char=""/>
            </a:pPr>
            <a:r>
              <a:rPr lang="en-IN"/>
              <a:t>Sixth Outline Level</a:t>
            </a:r>
          </a:p>
          <a:p>
            <a:pPr lvl="6">
              <a:buSzPct val="45000"/>
              <a:buFont typeface="StarSymbol"/>
              <a:buChar char=""/>
            </a:pPr>
            <a:r>
              <a:rPr lang="en-IN"/>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47800"/>
            <a:ext cx="9144000" cy="1200329"/>
          </a:xfrm>
          <a:prstGeom prst="rect">
            <a:avLst/>
          </a:prstGeom>
          <a:noFill/>
        </p:spPr>
        <p:txBody>
          <a:bodyPr wrap="square" rtlCol="0">
            <a:spAutoFit/>
          </a:bodyPr>
          <a:lstStyle/>
          <a:p>
            <a:pPr algn="ctr"/>
            <a:r>
              <a:rPr lang="en-US" sz="3600" b="1" dirty="0"/>
              <a:t>Analysis of Women Safety in Indian Cities </a:t>
            </a:r>
            <a:endParaRPr lang="en-US" sz="3600" b="1" dirty="0">
              <a:ln w="1905"/>
              <a:effectLst>
                <a:innerShdw blurRad="69850" dist="43180" dir="5400000">
                  <a:srgbClr val="000000">
                    <a:alpha val="65000"/>
                  </a:srgbClr>
                </a:innerShdw>
              </a:effectLst>
            </a:endParaRPr>
          </a:p>
        </p:txBody>
      </p:sp>
      <p:sp>
        <p:nvSpPr>
          <p:cNvPr id="3" name="TextBox 2"/>
          <p:cNvSpPr txBox="1"/>
          <p:nvPr/>
        </p:nvSpPr>
        <p:spPr>
          <a:xfrm>
            <a:off x="3048000" y="2743200"/>
            <a:ext cx="5334000" cy="1538883"/>
          </a:xfrm>
          <a:prstGeom prst="rect">
            <a:avLst/>
          </a:prstGeom>
          <a:noFill/>
        </p:spPr>
        <p:txBody>
          <a:bodyPr wrap="square" rtlCol="0">
            <a:spAutoFit/>
          </a:bodyPr>
          <a:lstStyle/>
          <a:p>
            <a:r>
              <a:rPr lang="en-US" sz="2000" b="1" dirty="0">
                <a:solidFill>
                  <a:schemeClr val="tx2">
                    <a:lumMod val="75000"/>
                  </a:schemeClr>
                </a:solidFill>
              </a:rPr>
              <a:t>Name of the student:</a:t>
            </a:r>
          </a:p>
          <a:p>
            <a:r>
              <a:rPr lang="en-IN" sz="1800" b="1" dirty="0">
                <a:solidFill>
                  <a:srgbClr val="000000"/>
                </a:solidFill>
                <a:effectLst/>
                <a:latin typeface="Times New Roman" panose="02020603050405020304" pitchFamily="18" charset="0"/>
                <a:ea typeface="Times New Roman" panose="02020603050405020304" pitchFamily="18" charset="0"/>
              </a:rPr>
              <a:t>K.</a:t>
            </a:r>
            <a:r>
              <a:rPr lang="en-IN" b="1" dirty="0">
                <a:solidFill>
                  <a:srgbClr val="000000"/>
                </a:solidFill>
                <a:effectLst/>
                <a:latin typeface="Times New Roman" panose="02020603050405020304" pitchFamily="18" charset="0"/>
                <a:ea typeface="Times New Roman" panose="02020603050405020304" pitchFamily="18" charset="0"/>
              </a:rPr>
              <a:t>VENKATA GIRIDHAR</a:t>
            </a:r>
            <a:r>
              <a:rPr lang="en-IN" b="1" dirty="0">
                <a:solidFill>
                  <a:srgbClr val="000000"/>
                </a:solidFill>
                <a:latin typeface="Times New Roman" panose="02020603050405020304" pitchFamily="18" charset="0"/>
                <a:ea typeface="Times New Roman" panose="02020603050405020304" pitchFamily="18" charset="0"/>
              </a:rPr>
              <a:t>  </a:t>
            </a:r>
            <a:r>
              <a:rPr lang="en-IN" sz="1800" b="1" dirty="0">
                <a:solidFill>
                  <a:srgbClr val="000000"/>
                </a:solidFill>
                <a:effectLst/>
                <a:latin typeface="Times New Roman" panose="02020603050405020304" pitchFamily="18" charset="0"/>
                <a:ea typeface="Times New Roman" panose="02020603050405020304" pitchFamily="18" charset="0"/>
              </a:rPr>
              <a:t>  21H55A0509 </a:t>
            </a:r>
          </a:p>
          <a:p>
            <a:r>
              <a:rPr lang="en-IN" b="1" dirty="0">
                <a:solidFill>
                  <a:srgbClr val="000000"/>
                </a:solidFill>
                <a:latin typeface="Times New Roman" panose="02020603050405020304" pitchFamily="18" charset="0"/>
              </a:rPr>
              <a:t>M. VAISHNAVI                     21H55A0514</a:t>
            </a:r>
          </a:p>
          <a:p>
            <a:r>
              <a:rPr lang="en-IN" b="1" dirty="0">
                <a:solidFill>
                  <a:srgbClr val="000000"/>
                </a:solidFill>
                <a:latin typeface="Times New Roman" panose="02020603050405020304" pitchFamily="18" charset="0"/>
              </a:rPr>
              <a:t>N. YESUMANI                      21H55A0515</a:t>
            </a:r>
            <a:endParaRPr lang="en-US" b="1" dirty="0">
              <a:solidFill>
                <a:schemeClr val="tx2">
                  <a:lumMod val="75000"/>
                </a:schemeClr>
              </a:solidFill>
            </a:endParaRPr>
          </a:p>
          <a:p>
            <a:endParaRPr lang="en-US" b="1" dirty="0">
              <a:solidFill>
                <a:schemeClr val="tx2">
                  <a:lumMod val="75000"/>
                </a:schemeClr>
              </a:solidFill>
            </a:endParaRPr>
          </a:p>
        </p:txBody>
      </p:sp>
      <p:sp>
        <p:nvSpPr>
          <p:cNvPr id="4" name="TextBox 3"/>
          <p:cNvSpPr txBox="1"/>
          <p:nvPr/>
        </p:nvSpPr>
        <p:spPr>
          <a:xfrm>
            <a:off x="155575" y="4419600"/>
            <a:ext cx="5181600" cy="1938992"/>
          </a:xfrm>
          <a:prstGeom prst="rect">
            <a:avLst/>
          </a:prstGeom>
          <a:noFill/>
        </p:spPr>
        <p:txBody>
          <a:bodyPr wrap="square" rtlCol="0">
            <a:spAutoFit/>
          </a:bodyPr>
          <a:lstStyle/>
          <a:p>
            <a:pPr marR="64135" lvl="0">
              <a:lnSpc>
                <a:spcPct val="150000"/>
              </a:lnSpc>
              <a:spcBef>
                <a:spcPts val="400"/>
              </a:spcBef>
              <a:buClr>
                <a:schemeClr val="accent1"/>
              </a:buClr>
              <a:buSzPct val="68000"/>
              <a:defRPr/>
            </a:pPr>
            <a:r>
              <a:rPr lang="en-US" sz="2000" b="1" dirty="0">
                <a:solidFill>
                  <a:srgbClr val="C00000"/>
                </a:solidFill>
              </a:rPr>
              <a:t>Under esteemed guidance of</a:t>
            </a:r>
          </a:p>
          <a:p>
            <a:pPr marR="64135" lvl="0">
              <a:spcBef>
                <a:spcPts val="400"/>
              </a:spcBef>
              <a:buClr>
                <a:schemeClr val="accent1"/>
              </a:buClr>
              <a:buSzPct val="68000"/>
              <a:defRPr/>
            </a:pPr>
            <a:r>
              <a:rPr lang="en-US" sz="2000" b="1" dirty="0"/>
              <a:t>Dr. G. Ravi Kumar,</a:t>
            </a:r>
          </a:p>
          <a:p>
            <a:pPr marR="64135" lvl="0">
              <a:spcBef>
                <a:spcPts val="400"/>
              </a:spcBef>
              <a:buClr>
                <a:schemeClr val="accent1"/>
              </a:buClr>
              <a:buSzPct val="68000"/>
              <a:defRPr/>
            </a:pPr>
            <a:r>
              <a:rPr lang="en-US" sz="2000" b="1" dirty="0"/>
              <a:t>Associate professor</a:t>
            </a:r>
          </a:p>
          <a:p>
            <a:pPr marR="64135" lvl="0">
              <a:spcBef>
                <a:spcPts val="400"/>
              </a:spcBef>
              <a:buClr>
                <a:schemeClr val="accent1"/>
              </a:buClr>
              <a:buSzPct val="68000"/>
              <a:defRPr/>
            </a:pPr>
            <a:r>
              <a:rPr lang="en-US" sz="2000" b="1" dirty="0"/>
              <a:t>Dept. of CSE.</a:t>
            </a:r>
            <a:endParaRPr lang="en-US" sz="1800" b="1" dirty="0"/>
          </a:p>
          <a:p>
            <a:endParaRPr lang="en-US" sz="2000" b="1" dirty="0"/>
          </a:p>
        </p:txBody>
      </p:sp>
      <p:graphicFrame>
        <p:nvGraphicFramePr>
          <p:cNvPr id="5" name="Table 4"/>
          <p:cNvGraphicFramePr>
            <a:graphicFrameLocks noGrp="1"/>
          </p:cNvGraphicFramePr>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0">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panose="020F0502020204030204"/>
                      </a:endParaRPr>
                    </a:p>
                  </a:txBody>
                  <a:tcPr marL="9199" marR="9199" marT="6133" marB="6133" anchor="b"/>
                </a:tc>
                <a:extLst>
                  <a:ext uri="{0D108BD9-81ED-4DB2-BD59-A6C34878D82A}">
                    <a16:rowId xmlns:a16="http://schemas.microsoft.com/office/drawing/2014/main" val="10000"/>
                  </a:ext>
                </a:extLst>
              </a:tr>
              <a:tr h="0">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panose="02020603050405020304"/>
                      </a:endParaRPr>
                    </a:p>
                  </a:txBody>
                  <a:tcPr marL="9199" marR="9199" marT="6133" marB="6133" anchor="b"/>
                </a:tc>
                <a:extLst>
                  <a:ext uri="{0D108BD9-81ED-4DB2-BD59-A6C34878D82A}">
                    <a16:rowId xmlns:a16="http://schemas.microsoft.com/office/drawing/2014/main" val="10001"/>
                  </a:ext>
                </a:extLst>
              </a:tr>
              <a:tr h="0">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panose="02020603050405020304"/>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6" name="TextBox 5"/>
          <p:cNvSpPr txBox="1"/>
          <p:nvPr/>
        </p:nvSpPr>
        <p:spPr>
          <a:xfrm>
            <a:off x="304800" y="2743200"/>
            <a:ext cx="5029200" cy="400110"/>
          </a:xfrm>
          <a:prstGeom prst="rect">
            <a:avLst/>
          </a:prstGeom>
          <a:noFill/>
        </p:spPr>
        <p:txBody>
          <a:bodyPr wrap="square" rtlCol="0">
            <a:spAutoFit/>
          </a:bodyPr>
          <a:lstStyle/>
          <a:p>
            <a:r>
              <a:rPr lang="en-US" sz="2000" b="1" dirty="0">
                <a:solidFill>
                  <a:schemeClr val="tx2">
                    <a:lumMod val="75000"/>
                  </a:schemeClr>
                </a:solidFill>
              </a:rPr>
              <a:t>Batch No:77</a:t>
            </a:r>
          </a:p>
        </p:txBody>
      </p:sp>
      <p:sp>
        <p:nvSpPr>
          <p:cNvPr id="7" name="TextBox 6"/>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Problem Definition</a:t>
            </a:r>
          </a:p>
        </p:txBody>
      </p:sp>
      <p:sp>
        <p:nvSpPr>
          <p:cNvPr id="2" name="TextBox 1"/>
          <p:cNvSpPr txBox="1"/>
          <p:nvPr/>
        </p:nvSpPr>
        <p:spPr>
          <a:xfrm>
            <a:off x="457200" y="1371000"/>
            <a:ext cx="8381160" cy="5444054"/>
          </a:xfrm>
          <a:prstGeom prst="rect">
            <a:avLst/>
          </a:prstGeom>
          <a:noFill/>
        </p:spPr>
        <p:txBody>
          <a:bodyPr wrap="square" rtlCol="0">
            <a:spAutoFit/>
          </a:bodyPr>
          <a:lstStyle/>
          <a:p>
            <a:pPr algn="just">
              <a:lnSpc>
                <a:spcPct val="150000"/>
              </a:lnSpc>
            </a:pPr>
            <a:r>
              <a:rPr lang="en-US" sz="1800" dirty="0">
                <a:latin typeface="Times New Roman" panose="02020603050405020304" pitchFamily="18" charset="0"/>
                <a:cs typeface="Times New Roman" panose="02020603050405020304" pitchFamily="18" charset="0"/>
              </a:rPr>
              <a:t>Women and girls have been experiencing a lot of violence and harassment in public places in various cities starting from stalking and leading to abuse harassment or abuse assault.</a:t>
            </a:r>
          </a:p>
          <a:p>
            <a:pPr algn="just">
              <a:lnSpc>
                <a:spcPct val="150000"/>
              </a:lnSpc>
            </a:pPr>
            <a:r>
              <a:rPr lang="en-US" sz="1800" dirty="0">
                <a:latin typeface="Times New Roman" panose="02020603050405020304" pitchFamily="18" charset="0"/>
                <a:cs typeface="Times New Roman" panose="02020603050405020304" pitchFamily="18" charset="0"/>
              </a:rPr>
              <a:t>The role of social media in promoting the safety of women in Indian cities with special reference to the role of social media websites and applications including Twitter platform.</a:t>
            </a:r>
          </a:p>
          <a:p>
            <a:pPr algn="just">
              <a:lnSpc>
                <a:spcPct val="150000"/>
              </a:lnSpc>
            </a:pPr>
            <a:r>
              <a:rPr lang="en-US" sz="1800" dirty="0">
                <a:latin typeface="Times New Roman" panose="02020603050405020304" pitchFamily="18" charset="0"/>
                <a:cs typeface="Times New Roman" panose="02020603050405020304" pitchFamily="18" charset="0"/>
              </a:rPr>
              <a:t>Many incidents of violence and harassment against women and girls have occurred in public locations in different cities, starting with stalking and progressing to sexual harassment or sexual assault. Girls are harassed most often for reasons related to safety or a lack of tangible consequences in their lives. Instead of placing limits on women, society should understand the need of protecting them and that women and girls have the same right to safety in the city as men have.</a:t>
            </a:r>
            <a:endParaRPr lang="en-IN" sz="1800" dirty="0">
              <a:latin typeface="Times New Roman" panose="02020603050405020304" pitchFamily="18" charset="0"/>
              <a:cs typeface="Times New Roman" panose="02020603050405020304" pitchFamily="18" charset="0"/>
            </a:endParaRPr>
          </a:p>
          <a:p>
            <a:pPr algn="just">
              <a:lnSpc>
                <a:spcPct val="150000"/>
              </a:lnSpc>
            </a:pP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anose="020B0A04020102020204"/>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152400" y="314380"/>
            <a:ext cx="39624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2" name="TextBox 1"/>
          <p:cNvSpPr txBox="1"/>
          <p:nvPr/>
        </p:nvSpPr>
        <p:spPr>
          <a:xfrm>
            <a:off x="457200" y="1371600"/>
            <a:ext cx="8381160" cy="2951064"/>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The project scope is restricted to machine learning algorithms and models. Staring at women and passing comments can be certain types of violence and harassment and these practices, which are unacceptable, are usually normal especially on the part of urban life. Many researches that have been conducted in India shows that women have reported sexual harassment and other practices as stated above. Such studies have also shown that in popular metropolitan cities like Delhi, Pune, Chennai and Mumbai, most women feel they are unsafe when surrounded by unknown people.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668594" y="381000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381000" y="3048000"/>
            <a:ext cx="6324600" cy="152400"/>
          </a:xfrm>
          <a:prstGeom prst="rect">
            <a:avLst/>
          </a:prstGeom>
        </p:spPr>
        <p:txBody>
          <a:bodyPr lIns="90000" tIns="45000" rIns="90000" bIns="45000"/>
          <a:lstStyle/>
          <a:p>
            <a:pPr algn="r">
              <a:lnSpc>
                <a:spcPct val="100000"/>
              </a:lnSpc>
            </a:pPr>
            <a:r>
              <a:rPr lang="en-US" sz="4000" b="1" dirty="0"/>
              <a:t>Literature Review</a:t>
            </a:r>
            <a:endParaRPr sz="40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flipV="1">
            <a:off x="381420" y="762000"/>
            <a:ext cx="8381160" cy="762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762000" y="76200"/>
            <a:ext cx="4419600" cy="523220"/>
          </a:xfrm>
          <a:prstGeom prst="rect">
            <a:avLst/>
          </a:prstGeom>
          <a:noFill/>
        </p:spPr>
        <p:txBody>
          <a:bodyPr wrap="square">
            <a:spAutoFit/>
          </a:bodyPr>
          <a:lstStyle/>
          <a:p>
            <a:pPr algn="r">
              <a:lnSpc>
                <a:spcPct val="100000"/>
              </a:lnSpc>
            </a:pPr>
            <a:r>
              <a:rPr lang="en-IN" sz="2800" b="1" dirty="0">
                <a:solidFill>
                  <a:srgbClr val="FF0000"/>
                </a:solidFill>
                <a:latin typeface="+mj-lt"/>
              </a:rPr>
              <a:t>Literature Review</a:t>
            </a:r>
            <a:endParaRPr lang="en-IN" sz="2800" dirty="0">
              <a:solidFill>
                <a:srgbClr val="FF0000"/>
              </a:solidFill>
              <a:latin typeface="+mj-lt"/>
            </a:endParaRPr>
          </a:p>
        </p:txBody>
      </p:sp>
      <p:sp>
        <p:nvSpPr>
          <p:cNvPr id="6" name="TextBox 5"/>
          <p:cNvSpPr txBox="1"/>
          <p:nvPr/>
        </p:nvSpPr>
        <p:spPr>
          <a:xfrm>
            <a:off x="533401" y="1008154"/>
            <a:ext cx="8001000" cy="5474832"/>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Existing System:</a:t>
            </a:r>
          </a:p>
          <a:p>
            <a:pPr algn="just">
              <a:lnSpc>
                <a:spcPct val="150000"/>
              </a:lnSpc>
            </a:pPr>
            <a:r>
              <a:rPr lang="en-US" dirty="0">
                <a:latin typeface="Times New Roman" panose="02020603050405020304" pitchFamily="18" charset="0"/>
                <a:cs typeface="Times New Roman" panose="02020603050405020304" pitchFamily="18" charset="0"/>
              </a:rPr>
              <a:t>The concept to analyze women safety using social networking messages and by applying machine learning algorithms on it. Now-a-days almost all peoples are using social networking sites to express their feelings and if any women feel unsafe in any area then she will express negative words in her post/tweets/messages and by analyzing hose messages we can detect which area is more unsafe for women.</a:t>
            </a:r>
          </a:p>
          <a:p>
            <a:pPr algn="just"/>
            <a:endParaRPr lang="en-US" b="1" dirty="0">
              <a:latin typeface="Times New Roman" panose="02020603050405020304" pitchFamily="18" charset="0"/>
              <a:cs typeface="Times New Roman" panose="02020603050405020304" pitchFamily="18" charset="0"/>
            </a:endParaRPr>
          </a:p>
          <a:p>
            <a:pPr algn="just"/>
            <a:r>
              <a:rPr lang="en-US" b="1" dirty="0"/>
              <a:t>Proposed System:</a:t>
            </a:r>
          </a:p>
          <a:p>
            <a:pPr algn="just">
              <a:lnSpc>
                <a:spcPct val="150000"/>
              </a:lnSpc>
            </a:pPr>
            <a:r>
              <a:rPr lang="en-US" dirty="0">
                <a:latin typeface="Times New Roman" panose="02020603050405020304" pitchFamily="18" charset="0"/>
                <a:cs typeface="Times New Roman" panose="02020603050405020304" pitchFamily="18" charset="0"/>
              </a:rPr>
              <a:t>The proposed work uses the TWEEPY package from python to download tweets from twitter but every time INTERNET will not be available to download tweets online so we downloaded MEETOO tweets on women </a:t>
            </a:r>
            <a:r>
              <a:rPr lang="en-US" dirty="0" err="1">
                <a:latin typeface="Times New Roman" panose="02020603050405020304" pitchFamily="18" charset="0"/>
                <a:cs typeface="Times New Roman" panose="02020603050405020304" pitchFamily="18" charset="0"/>
              </a:rPr>
              <a:t>safet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yand</a:t>
            </a:r>
            <a:r>
              <a:rPr lang="en-US" dirty="0">
                <a:latin typeface="Times New Roman" panose="02020603050405020304" pitchFamily="18" charset="0"/>
                <a:cs typeface="Times New Roman" panose="02020603050405020304" pitchFamily="18" charset="0"/>
              </a:rPr>
              <a:t> safety inside the dataset folder. Application will read these tweets to detect women's sentiments. We use  Sentimental </a:t>
            </a:r>
            <a:r>
              <a:rPr lang="en-US" dirty="0" err="1">
                <a:latin typeface="Times New Roman" panose="02020603050405020304" pitchFamily="18" charset="0"/>
                <a:cs typeface="Times New Roman" panose="02020603050405020304" pitchFamily="18" charset="0"/>
              </a:rPr>
              <a:t>analaysis</a:t>
            </a:r>
            <a:r>
              <a:rPr lang="en-US" dirty="0">
                <a:latin typeface="Times New Roman" panose="02020603050405020304" pitchFamily="18" charset="0"/>
                <a:cs typeface="Times New Roman" panose="02020603050405020304" pitchFamily="18" charset="0"/>
              </a:rPr>
              <a:t> ,XG Boost ,NLTK (natural language toolkit) to remove special symbols and stop words from tweets and to make them clean.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p:cNvGraphicFramePr>
            <a:graphicFrameLocks noGrp="1"/>
          </p:cNvGraphicFramePr>
          <p:nvPr>
            <p:extLst>
              <p:ext uri="{D42A27DB-BD31-4B8C-83A1-F6EECF244321}">
                <p14:modId xmlns:p14="http://schemas.microsoft.com/office/powerpoint/2010/main" val="1724605030"/>
              </p:ext>
            </p:extLst>
          </p:nvPr>
        </p:nvGraphicFramePr>
        <p:xfrm>
          <a:off x="152400" y="669073"/>
          <a:ext cx="8924290" cy="6177014"/>
        </p:xfrm>
        <a:graphic>
          <a:graphicData uri="http://schemas.openxmlformats.org/drawingml/2006/table">
            <a:tbl>
              <a:tblPr firstRow="1" bandRow="1">
                <a:tableStyleId>{5C22544A-7EE6-4342-B048-85BDC9FD1C3A}</a:tableStyleId>
              </a:tblPr>
              <a:tblGrid>
                <a:gridCol w="495935">
                  <a:extLst>
                    <a:ext uri="{9D8B030D-6E8A-4147-A177-3AD203B41FA5}">
                      <a16:colId xmlns:a16="http://schemas.microsoft.com/office/drawing/2014/main" val="20000"/>
                    </a:ext>
                  </a:extLst>
                </a:gridCol>
                <a:gridCol w="1587500">
                  <a:extLst>
                    <a:ext uri="{9D8B030D-6E8A-4147-A177-3AD203B41FA5}">
                      <a16:colId xmlns:a16="http://schemas.microsoft.com/office/drawing/2014/main" val="20001"/>
                    </a:ext>
                  </a:extLst>
                </a:gridCol>
                <a:gridCol w="1800225">
                  <a:extLst>
                    <a:ext uri="{9D8B030D-6E8A-4147-A177-3AD203B41FA5}">
                      <a16:colId xmlns:a16="http://schemas.microsoft.com/office/drawing/2014/main" val="20002"/>
                    </a:ext>
                  </a:extLst>
                </a:gridCol>
                <a:gridCol w="1594485">
                  <a:extLst>
                    <a:ext uri="{9D8B030D-6E8A-4147-A177-3AD203B41FA5}">
                      <a16:colId xmlns:a16="http://schemas.microsoft.com/office/drawing/2014/main" val="20003"/>
                    </a:ext>
                  </a:extLst>
                </a:gridCol>
                <a:gridCol w="1569720">
                  <a:extLst>
                    <a:ext uri="{9D8B030D-6E8A-4147-A177-3AD203B41FA5}">
                      <a16:colId xmlns:a16="http://schemas.microsoft.com/office/drawing/2014/main" val="20004"/>
                    </a:ext>
                  </a:extLst>
                </a:gridCol>
                <a:gridCol w="1876425">
                  <a:extLst>
                    <a:ext uri="{9D8B030D-6E8A-4147-A177-3AD203B41FA5}">
                      <a16:colId xmlns:a16="http://schemas.microsoft.com/office/drawing/2014/main" val="20005"/>
                    </a:ext>
                  </a:extLst>
                </a:gridCol>
              </a:tblGrid>
              <a:tr h="631747">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353743">
                <a:tc>
                  <a:txBody>
                    <a:bodyPr/>
                    <a:lstStyle/>
                    <a:p>
                      <a:r>
                        <a:rPr lang="en-US" dirty="0"/>
                        <a:t>1</a:t>
                      </a:r>
                      <a:endParaRPr lang="en-IN" dirty="0"/>
                    </a:p>
                  </a:txBody>
                  <a:tcPr/>
                </a:tc>
                <a:tc>
                  <a:txBody>
                    <a:bodyPr/>
                    <a:lstStyle/>
                    <a:p>
                      <a:r>
                        <a:rPr lang="en-US" altLang="en-IN" sz="1200" dirty="0"/>
                        <a:t>N Kavitha, </a:t>
                      </a:r>
                    </a:p>
                    <a:p>
                      <a:r>
                        <a:rPr lang="en-US" altLang="en-IN" sz="1200" dirty="0"/>
                        <a:t>N Srinivasa Rao, Srinivasa Rao </a:t>
                      </a:r>
                      <a:r>
                        <a:rPr lang="en-US" altLang="en-IN" sz="1200" dirty="0" err="1"/>
                        <a:t>Madalac</a:t>
                      </a:r>
                      <a:r>
                        <a:rPr lang="en-US" altLang="en-IN" sz="1200" dirty="0"/>
                        <a:t>.</a:t>
                      </a:r>
                    </a:p>
                    <a:p>
                      <a:r>
                        <a:rPr lang="en-US" altLang="en-IN" sz="1200" dirty="0"/>
                        <a:t>(PACE Institute of Technology and Sciences 2021)</a:t>
                      </a:r>
                    </a:p>
                  </a:txBody>
                  <a:tcPr/>
                </a:tc>
                <a:tc>
                  <a:txBody>
                    <a:bodyPr/>
                    <a:lstStyle/>
                    <a:p>
                      <a:r>
                        <a:rPr lang="en-IN" sz="1200" dirty="0"/>
                        <a:t>The safety of women in Indian cities remains a critical issue, with rising violence and harassment concerns.</a:t>
                      </a:r>
                    </a:p>
                  </a:txBody>
                  <a:tcPr/>
                </a:tc>
                <a:tc>
                  <a:txBody>
                    <a:bodyPr/>
                    <a:lstStyle/>
                    <a:p>
                      <a:r>
                        <a:rPr lang="en-IN" sz="1200"/>
                        <a:t>Employing machine learning techniques to analyze women's safety data and enhance urban safety measures.</a:t>
                      </a:r>
                    </a:p>
                  </a:txBody>
                  <a:tcPr/>
                </a:tc>
                <a:tc>
                  <a:txBody>
                    <a:bodyPr/>
                    <a:lstStyle/>
                    <a:p>
                      <a:r>
                        <a:rPr lang="en-IN" sz="1200"/>
                        <a:t>The project aims to leverage data-driven approaches to improve women's security in city environments.</a:t>
                      </a:r>
                    </a:p>
                  </a:txBody>
                  <a:tcPr/>
                </a:tc>
                <a:tc>
                  <a:txBody>
                    <a:bodyPr/>
                    <a:lstStyle/>
                    <a:p>
                      <a:r>
                        <a:rPr lang="en-IN" sz="1200"/>
                        <a:t>Privacy and data collection challenges must be addressed for effective implementation.</a:t>
                      </a:r>
                    </a:p>
                  </a:txBody>
                  <a:tcPr/>
                </a:tc>
                <a:extLst>
                  <a:ext uri="{0D108BD9-81ED-4DB2-BD59-A6C34878D82A}">
                    <a16:rowId xmlns:a16="http://schemas.microsoft.com/office/drawing/2014/main" val="10001"/>
                  </a:ext>
                </a:extLst>
              </a:tr>
              <a:tr h="1353743">
                <a:tc>
                  <a:txBody>
                    <a:bodyPr/>
                    <a:lstStyle/>
                    <a:p>
                      <a:r>
                        <a:rPr lang="en-US" dirty="0"/>
                        <a:t>2</a:t>
                      </a:r>
                      <a:endParaRPr lang="en-IN" dirty="0"/>
                    </a:p>
                  </a:txBody>
                  <a:tcPr/>
                </a:tc>
                <a:tc>
                  <a:txBody>
                    <a:bodyPr/>
                    <a:lstStyle/>
                    <a:p>
                      <a:r>
                        <a:rPr lang="en-IN" sz="1200"/>
                        <a:t>Bindu M</a:t>
                      </a:r>
                      <a:r>
                        <a:rPr lang="en-US" altLang="en-IN" sz="1200"/>
                        <a:t>,</a:t>
                      </a:r>
                      <a:endParaRPr lang="en-IN" sz="1200"/>
                    </a:p>
                    <a:p>
                      <a:r>
                        <a:rPr lang="en-IN" sz="1200"/>
                        <a:t>Chandini J V</a:t>
                      </a:r>
                      <a:r>
                        <a:rPr lang="en-US" altLang="en-IN" sz="1200"/>
                        <a:t>,</a:t>
                      </a:r>
                      <a:endParaRPr lang="en-IN" sz="1200"/>
                    </a:p>
                    <a:p>
                      <a:r>
                        <a:rPr lang="en-IN" sz="1200"/>
                        <a:t>Kola Prem Kumar</a:t>
                      </a:r>
                      <a:r>
                        <a:rPr lang="en-US" altLang="en-IN" sz="1200"/>
                        <a:t>.</a:t>
                      </a:r>
                    </a:p>
                    <a:p>
                      <a:r>
                        <a:rPr lang="en-US" altLang="en-IN" sz="1200"/>
                        <a:t>(Journal of Data Mining and Management 2021)</a:t>
                      </a:r>
                    </a:p>
                  </a:txBody>
                  <a:tcPr/>
                </a:tc>
                <a:tc>
                  <a:txBody>
                    <a:bodyPr/>
                    <a:lstStyle/>
                    <a:p>
                      <a:r>
                        <a:rPr lang="en-IN" sz="1200" dirty="0"/>
                        <a:t>Women's safety in Indian cities is a growing concern, with instances of harassment, and abuse creating a pressing issue.	</a:t>
                      </a:r>
                    </a:p>
                  </a:txBody>
                  <a:tcPr/>
                </a:tc>
                <a:tc>
                  <a:txBody>
                    <a:bodyPr/>
                    <a:lstStyle/>
                    <a:p>
                      <a:r>
                        <a:rPr lang="en-US" sz="1200"/>
                        <a:t>NLP</a:t>
                      </a:r>
                      <a:r>
                        <a:rPr lang="en-IN" sz="1200"/>
                        <a:t> and </a:t>
                      </a:r>
                      <a:r>
                        <a:rPr lang="en-US" altLang="en-IN" sz="1200"/>
                        <a:t>ML</a:t>
                      </a:r>
                      <a:r>
                        <a:rPr lang="en-IN" sz="1200"/>
                        <a:t> to extract insights from social media data for women's safety improvement.</a:t>
                      </a:r>
                    </a:p>
                  </a:txBody>
                  <a:tcPr/>
                </a:tc>
                <a:tc>
                  <a:txBody>
                    <a:bodyPr/>
                    <a:lstStyle/>
                    <a:p>
                      <a:r>
                        <a:rPr lang="en-US" altLang="en-IN" sz="1200"/>
                        <a:t>P</a:t>
                      </a:r>
                      <a:r>
                        <a:rPr lang="en-IN" sz="1200"/>
                        <a:t>roject focuses on using social media as a source of data for creating safer urban environments for women.	</a:t>
                      </a:r>
                    </a:p>
                  </a:txBody>
                  <a:tcPr/>
                </a:tc>
                <a:tc>
                  <a:txBody>
                    <a:bodyPr/>
                    <a:lstStyle/>
                    <a:p>
                      <a:r>
                        <a:rPr lang="en-IN" sz="1200"/>
                        <a:t>Ethical considerations regarding data usage and fairness of algorithms are vital.</a:t>
                      </a:r>
                    </a:p>
                  </a:txBody>
                  <a:tcPr/>
                </a:tc>
                <a:extLst>
                  <a:ext uri="{0D108BD9-81ED-4DB2-BD59-A6C34878D82A}">
                    <a16:rowId xmlns:a16="http://schemas.microsoft.com/office/drawing/2014/main" val="10002"/>
                  </a:ext>
                </a:extLst>
              </a:tr>
              <a:tr h="1239254">
                <a:tc>
                  <a:txBody>
                    <a:bodyPr/>
                    <a:lstStyle/>
                    <a:p>
                      <a:r>
                        <a:rPr lang="en-US" dirty="0"/>
                        <a:t>3</a:t>
                      </a:r>
                      <a:endParaRPr lang="en-IN" dirty="0"/>
                    </a:p>
                  </a:txBody>
                  <a:tcPr/>
                </a:tc>
                <a:tc>
                  <a:txBody>
                    <a:bodyPr/>
                    <a:lstStyle/>
                    <a:p>
                      <a:r>
                        <a:rPr lang="en-IN" sz="1200"/>
                        <a:t>Mohd Naved</a:t>
                      </a:r>
                      <a:r>
                        <a:rPr lang="en-US" altLang="en-IN" sz="1200"/>
                        <a:t>,</a:t>
                      </a:r>
                      <a:endParaRPr lang="en-IN" sz="1200"/>
                    </a:p>
                    <a:p>
                      <a:r>
                        <a:rPr lang="en-IN" sz="1200"/>
                        <a:t>Dr.A.Narasima Venkatesh</a:t>
                      </a:r>
                      <a:r>
                        <a:rPr lang="en-US" altLang="en-IN" sz="1200"/>
                        <a:t>,</a:t>
                      </a:r>
                      <a:endParaRPr lang="en-IN" sz="1200"/>
                    </a:p>
                    <a:p>
                      <a:r>
                        <a:rPr lang="en-IN" sz="1200"/>
                        <a:t>Vani A.</a:t>
                      </a:r>
                      <a:r>
                        <a:rPr lang="en-US" altLang="en-IN" sz="1200"/>
                        <a:t>(AIP Conference Proceedings 2022)</a:t>
                      </a:r>
                    </a:p>
                  </a:txBody>
                  <a:tcPr/>
                </a:tc>
                <a:tc>
                  <a:txBody>
                    <a:bodyPr/>
                    <a:lstStyle/>
                    <a:p>
                      <a:r>
                        <a:rPr lang="en-IN" sz="1200"/>
                        <a:t>Violence against women in Indian cities is a significant problem, leading to a lack of security for women in public spaces.</a:t>
                      </a:r>
                    </a:p>
                  </a:txBody>
                  <a:tcPr/>
                </a:tc>
                <a:tc>
                  <a:txBody>
                    <a:bodyPr/>
                    <a:lstStyle/>
                    <a:p>
                      <a:r>
                        <a:rPr lang="en-IN" sz="1200"/>
                        <a:t>AI-based system for real-time women's safety evaluation and alerting in urban areas.	</a:t>
                      </a:r>
                    </a:p>
                  </a:txBody>
                  <a:tcPr/>
                </a:tc>
                <a:tc>
                  <a:txBody>
                    <a:bodyPr/>
                    <a:lstStyle/>
                    <a:p>
                      <a:r>
                        <a:rPr lang="en-IN" sz="1200"/>
                        <a:t>The solution aims to empower women by providing them with real-time information about their safety.	</a:t>
                      </a:r>
                    </a:p>
                  </a:txBody>
                  <a:tcPr/>
                </a:tc>
                <a:tc>
                  <a:txBody>
                    <a:bodyPr/>
                    <a:lstStyle/>
                    <a:p>
                      <a:r>
                        <a:rPr lang="en-IN" sz="1200"/>
                        <a:t>Technical challenges in real-time data processing and system reliability are key concerns.</a:t>
                      </a:r>
                    </a:p>
                  </a:txBody>
                  <a:tcPr/>
                </a:tc>
                <a:extLst>
                  <a:ext uri="{0D108BD9-81ED-4DB2-BD59-A6C34878D82A}">
                    <a16:rowId xmlns:a16="http://schemas.microsoft.com/office/drawing/2014/main" val="10003"/>
                  </a:ext>
                </a:extLst>
              </a:tr>
              <a:tr h="1534242">
                <a:tc>
                  <a:txBody>
                    <a:bodyPr/>
                    <a:lstStyle/>
                    <a:p>
                      <a:r>
                        <a:rPr lang="en-US" altLang="en-IN" dirty="0"/>
                        <a:t>4</a:t>
                      </a:r>
                    </a:p>
                  </a:txBody>
                  <a:tcPr/>
                </a:tc>
                <a:tc>
                  <a:txBody>
                    <a:bodyPr/>
                    <a:lstStyle/>
                    <a:p>
                      <a:r>
                        <a:rPr lang="en-IN" sz="1200"/>
                        <a:t>Afrin Jaman Bonny</a:t>
                      </a:r>
                      <a:r>
                        <a:rPr lang="en-US" altLang="en-IN" sz="1200"/>
                        <a:t>, (Daffodil International University 2022)</a:t>
                      </a:r>
                    </a:p>
                    <a:p>
                      <a:endParaRPr lang="en-US" altLang="en-IN" sz="1200"/>
                    </a:p>
                  </a:txBody>
                  <a:tcPr/>
                </a:tc>
                <a:tc>
                  <a:txBody>
                    <a:bodyPr/>
                    <a:lstStyle/>
                    <a:p>
                      <a:r>
                        <a:rPr lang="en-IN" sz="1200"/>
                        <a:t>The safety of women in Indian cities is a pressing concern, need for practical solutions to address this issue.	</a:t>
                      </a:r>
                    </a:p>
                  </a:txBody>
                  <a:tcPr/>
                </a:tc>
                <a:tc>
                  <a:txBody>
                    <a:bodyPr/>
                    <a:lstStyle/>
                    <a:p>
                      <a:r>
                        <a:rPr lang="en-US" altLang="en-IN" sz="1200"/>
                        <a:t>S</a:t>
                      </a:r>
                      <a:r>
                        <a:rPr lang="en-IN" sz="1200"/>
                        <a:t>ocial media sentiment analysis and </a:t>
                      </a:r>
                      <a:r>
                        <a:rPr lang="en-US" altLang="en-IN" sz="1200"/>
                        <a:t>ML</a:t>
                      </a:r>
                      <a:r>
                        <a:rPr lang="en-IN" sz="1200"/>
                        <a:t> to assess women</a:t>
                      </a:r>
                      <a:r>
                        <a:rPr lang="en-US" altLang="en-IN" sz="1200"/>
                        <a:t>’s</a:t>
                      </a:r>
                      <a:r>
                        <a:rPr lang="en-IN" sz="1200"/>
                        <a:t> safety perceptions in public spaces.	</a:t>
                      </a:r>
                    </a:p>
                  </a:txBody>
                  <a:tcPr/>
                </a:tc>
                <a:tc>
                  <a:txBody>
                    <a:bodyPr/>
                    <a:lstStyle/>
                    <a:p>
                      <a:r>
                        <a:rPr lang="en-US" altLang="en-IN" sz="1200"/>
                        <a:t>P</a:t>
                      </a:r>
                      <a:r>
                        <a:rPr lang="en-IN" sz="1200"/>
                        <a:t>roject's objective is to gauge public sentiment and generate awareness about the importance of women's safety.	</a:t>
                      </a:r>
                    </a:p>
                  </a:txBody>
                  <a:tcPr/>
                </a:tc>
                <a:tc>
                  <a:txBody>
                    <a:bodyPr/>
                    <a:lstStyle/>
                    <a:p>
                      <a:r>
                        <a:rPr lang="en-IN" sz="1200" dirty="0"/>
                        <a:t>Ethical considerations and model accuracy are central to this research.</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p:cNvGraphicFramePr>
            <a:graphicFrameLocks noGrp="1"/>
          </p:cNvGraphicFramePr>
          <p:nvPr/>
        </p:nvGraphicFramePr>
        <p:xfrm>
          <a:off x="59690" y="381000"/>
          <a:ext cx="9057640" cy="6366510"/>
        </p:xfrm>
        <a:graphic>
          <a:graphicData uri="http://schemas.openxmlformats.org/drawingml/2006/table">
            <a:tbl>
              <a:tblPr firstRow="1" bandRow="1">
                <a:tableStyleId>{5C22544A-7EE6-4342-B048-85BDC9FD1C3A}</a:tableStyleId>
              </a:tblPr>
              <a:tblGrid>
                <a:gridCol w="582295">
                  <a:extLst>
                    <a:ext uri="{9D8B030D-6E8A-4147-A177-3AD203B41FA5}">
                      <a16:colId xmlns:a16="http://schemas.microsoft.com/office/drawing/2014/main" val="20000"/>
                    </a:ext>
                  </a:extLst>
                </a:gridCol>
                <a:gridCol w="1398905">
                  <a:extLst>
                    <a:ext uri="{9D8B030D-6E8A-4147-A177-3AD203B41FA5}">
                      <a16:colId xmlns:a16="http://schemas.microsoft.com/office/drawing/2014/main" val="20001"/>
                    </a:ext>
                  </a:extLst>
                </a:gridCol>
                <a:gridCol w="2053590">
                  <a:extLst>
                    <a:ext uri="{9D8B030D-6E8A-4147-A177-3AD203B41FA5}">
                      <a16:colId xmlns:a16="http://schemas.microsoft.com/office/drawing/2014/main" val="20002"/>
                    </a:ext>
                  </a:extLst>
                </a:gridCol>
                <a:gridCol w="1581785">
                  <a:extLst>
                    <a:ext uri="{9D8B030D-6E8A-4147-A177-3AD203B41FA5}">
                      <a16:colId xmlns:a16="http://schemas.microsoft.com/office/drawing/2014/main" val="20003"/>
                    </a:ext>
                  </a:extLst>
                </a:gridCol>
                <a:gridCol w="1813560">
                  <a:extLst>
                    <a:ext uri="{9D8B030D-6E8A-4147-A177-3AD203B41FA5}">
                      <a16:colId xmlns:a16="http://schemas.microsoft.com/office/drawing/2014/main" val="20004"/>
                    </a:ext>
                  </a:extLst>
                </a:gridCol>
                <a:gridCol w="1627505">
                  <a:extLst>
                    <a:ext uri="{9D8B030D-6E8A-4147-A177-3AD203B41FA5}">
                      <a16:colId xmlns:a16="http://schemas.microsoft.com/office/drawing/2014/main" val="20005"/>
                    </a:ext>
                  </a:extLst>
                </a:gridCol>
              </a:tblGrid>
              <a:tr h="880110">
                <a:tc>
                  <a:txBody>
                    <a:bodyPr/>
                    <a:lstStyle/>
                    <a:p>
                      <a:pPr algn="ctr"/>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257300">
                <a:tc>
                  <a:txBody>
                    <a:bodyPr/>
                    <a:lstStyle/>
                    <a:p>
                      <a:r>
                        <a:rPr lang="en-US" dirty="0"/>
                        <a:t>5</a:t>
                      </a:r>
                      <a:endParaRPr lang="en-IN" dirty="0"/>
                    </a:p>
                  </a:txBody>
                  <a:tcPr/>
                </a:tc>
                <a:tc>
                  <a:txBody>
                    <a:bodyPr/>
                    <a:lstStyle/>
                    <a:p>
                      <a:r>
                        <a:rPr lang="en-IN" sz="1200"/>
                        <a:t>Deepak Kumar</a:t>
                      </a:r>
                    </a:p>
                    <a:p>
                      <a:r>
                        <a:rPr lang="en-IN" sz="1200"/>
                        <a:t> Shivani Aggarwal</a:t>
                      </a:r>
                    </a:p>
                    <a:p>
                      <a:r>
                        <a:rPr lang="en-US" altLang="en-IN" sz="1200"/>
                        <a:t>(</a:t>
                      </a:r>
                      <a:r>
                        <a:rPr lang="en-IN" sz="1200"/>
                        <a:t>Amity University, Noida, India </a:t>
                      </a:r>
                      <a:r>
                        <a:rPr lang="en-US" altLang="en-IN" sz="1200"/>
                        <a:t>2019)</a:t>
                      </a:r>
                    </a:p>
                  </a:txBody>
                  <a:tcPr/>
                </a:tc>
                <a:tc>
                  <a:txBody>
                    <a:bodyPr/>
                    <a:lstStyle/>
                    <a:p>
                      <a:r>
                        <a:rPr lang="en-IN" sz="1200"/>
                        <a:t>Women in Indian cities face various forms of violence and harassment, significantly impacting their safety.	</a:t>
                      </a:r>
                    </a:p>
                  </a:txBody>
                  <a:tcPr/>
                </a:tc>
                <a:tc>
                  <a:txBody>
                    <a:bodyPr/>
                    <a:lstStyle/>
                    <a:p>
                      <a:r>
                        <a:rPr lang="en-IN" sz="1200"/>
                        <a:t>Employing </a:t>
                      </a:r>
                      <a:r>
                        <a:rPr lang="en-US" altLang="en-IN" sz="1200"/>
                        <a:t>NLP</a:t>
                      </a:r>
                      <a:r>
                        <a:rPr lang="en-IN" sz="1200"/>
                        <a:t> algorithms to analyze public transportation data and identify potential safety concerns for women.	</a:t>
                      </a:r>
                    </a:p>
                  </a:txBody>
                  <a:tcPr/>
                </a:tc>
                <a:tc>
                  <a:txBody>
                    <a:bodyPr/>
                    <a:lstStyle/>
                    <a:p>
                      <a:r>
                        <a:rPr lang="en-US" altLang="en-IN" sz="1200"/>
                        <a:t>P</a:t>
                      </a:r>
                      <a:r>
                        <a:rPr lang="en-IN" sz="1200"/>
                        <a:t>roject aims to ensure safer transportation experiences for women and generate awareness about transportation safety.	</a:t>
                      </a:r>
                    </a:p>
                  </a:txBody>
                  <a:tcPr/>
                </a:tc>
                <a:tc>
                  <a:txBody>
                    <a:bodyPr/>
                    <a:lstStyle/>
                    <a:p>
                      <a:r>
                        <a:rPr lang="en-IN" sz="1200"/>
                        <a:t>Data privacy and ethical considerations need to be addressed in this transportation-centric research.</a:t>
                      </a:r>
                    </a:p>
                  </a:txBody>
                  <a:tcPr/>
                </a:tc>
                <a:extLst>
                  <a:ext uri="{0D108BD9-81ED-4DB2-BD59-A6C34878D82A}">
                    <a16:rowId xmlns:a16="http://schemas.microsoft.com/office/drawing/2014/main" val="10001"/>
                  </a:ext>
                </a:extLst>
              </a:tr>
              <a:tr h="1162050">
                <a:tc>
                  <a:txBody>
                    <a:bodyPr/>
                    <a:lstStyle/>
                    <a:p>
                      <a:r>
                        <a:rPr lang="en-US" dirty="0"/>
                        <a:t>6</a:t>
                      </a:r>
                      <a:endParaRPr lang="en-IN" dirty="0"/>
                    </a:p>
                  </a:txBody>
                  <a:tcPr/>
                </a:tc>
                <a:tc>
                  <a:txBody>
                    <a:bodyPr/>
                    <a:lstStyle/>
                    <a:p>
                      <a:r>
                        <a:rPr lang="en-IN" sz="1200"/>
                        <a:t>Ranjitha</a:t>
                      </a:r>
                      <a:r>
                        <a:rPr lang="en-US" altLang="en-IN" sz="1200"/>
                        <a:t>,</a:t>
                      </a:r>
                      <a:r>
                        <a:rPr lang="en-IN" sz="1200"/>
                        <a:t>Vedanth M</a:t>
                      </a:r>
                      <a:r>
                        <a:rPr lang="en-US" altLang="en-IN" sz="1200"/>
                        <a:t>,</a:t>
                      </a:r>
                      <a:r>
                        <a:rPr lang="en-IN" sz="1200"/>
                        <a:t>Mahantesh G</a:t>
                      </a:r>
                      <a:r>
                        <a:rPr lang="en-US" altLang="en-IN" sz="1200"/>
                        <a:t>.</a:t>
                      </a:r>
                    </a:p>
                    <a:p>
                      <a:r>
                        <a:rPr lang="en-US" altLang="en-IN" sz="1200"/>
                        <a:t>(Alvas Institute of Engineering and Technology 2022)</a:t>
                      </a:r>
                    </a:p>
                  </a:txBody>
                  <a:tcPr/>
                </a:tc>
                <a:tc>
                  <a:txBody>
                    <a:bodyPr/>
                    <a:lstStyle/>
                    <a:p>
                      <a:r>
                        <a:rPr sz="1200" dirty="0"/>
                        <a:t>Women and girls in Indian cities are facing a rising tide of violence and harassment in public spaces, creating safety concerns.	</a:t>
                      </a:r>
                    </a:p>
                  </a:txBody>
                  <a:tcPr/>
                </a:tc>
                <a:tc>
                  <a:txBody>
                    <a:bodyPr/>
                    <a:lstStyle/>
                    <a:p>
                      <a:r>
                        <a:rPr lang="en-US" sz="1200"/>
                        <a:t>S</a:t>
                      </a:r>
                      <a:r>
                        <a:rPr sz="1200"/>
                        <a:t>ocial media sentiment analysis to gauge public perception of women's safety and mobilize support for change.</a:t>
                      </a:r>
                    </a:p>
                  </a:txBody>
                  <a:tcPr/>
                </a:tc>
                <a:tc>
                  <a:txBody>
                    <a:bodyPr/>
                    <a:lstStyle/>
                    <a:p>
                      <a:r>
                        <a:rPr lang="en-IN" sz="1200"/>
                        <a:t>The project aims to create a shift in societal perception and support for women's safety.	</a:t>
                      </a:r>
                    </a:p>
                  </a:txBody>
                  <a:tcPr/>
                </a:tc>
                <a:tc>
                  <a:txBody>
                    <a:bodyPr/>
                    <a:lstStyle/>
                    <a:p>
                      <a:r>
                        <a:rPr lang="en-IN" sz="1200"/>
                        <a:t>The impact on societal attitudes and ethical considerations are at the forefront of this research.</a:t>
                      </a:r>
                    </a:p>
                  </a:txBody>
                  <a:tcPr/>
                </a:tc>
                <a:extLst>
                  <a:ext uri="{0D108BD9-81ED-4DB2-BD59-A6C34878D82A}">
                    <a16:rowId xmlns:a16="http://schemas.microsoft.com/office/drawing/2014/main" val="10002"/>
                  </a:ext>
                </a:extLst>
              </a:tr>
              <a:tr h="1257300">
                <a:tc>
                  <a:txBody>
                    <a:bodyPr/>
                    <a:lstStyle/>
                    <a:p>
                      <a:r>
                        <a:rPr lang="en-US" dirty="0"/>
                        <a:t>7</a:t>
                      </a:r>
                      <a:endParaRPr lang="en-IN" dirty="0"/>
                    </a:p>
                  </a:txBody>
                  <a:tcPr/>
                </a:tc>
                <a:tc>
                  <a:txBody>
                    <a:bodyPr/>
                    <a:lstStyle/>
                    <a:p>
                      <a:r>
                        <a:rPr lang="en-US" altLang="en-IN" sz="1200" dirty="0"/>
                        <a:t>Akansha Sharma, Anisha Verma, Prof. Vinay Singh,</a:t>
                      </a:r>
                    </a:p>
                    <a:p>
                      <a:r>
                        <a:rPr lang="en-US" altLang="en-IN" sz="1200" dirty="0"/>
                        <a:t>(</a:t>
                      </a:r>
                      <a:r>
                        <a:rPr lang="en-IN" sz="1200" dirty="0"/>
                        <a:t>IJRASET</a:t>
                      </a:r>
                      <a:r>
                        <a:rPr lang="en-US" altLang="en-IN" sz="1200" dirty="0"/>
                        <a:t> 2022)</a:t>
                      </a:r>
                    </a:p>
                  </a:txBody>
                  <a:tcPr/>
                </a:tc>
                <a:tc>
                  <a:txBody>
                    <a:bodyPr/>
                    <a:lstStyle/>
                    <a:p>
                      <a:r>
                        <a:rPr lang="en-IN" sz="1200"/>
                        <a:t>The safety and security of women in Indian cities is a paramount issue, with a need for innovative solutions.	</a:t>
                      </a:r>
                    </a:p>
                  </a:txBody>
                  <a:tcPr/>
                </a:tc>
                <a:tc>
                  <a:txBody>
                    <a:bodyPr/>
                    <a:lstStyle/>
                    <a:p>
                      <a:r>
                        <a:rPr lang="en-IN" sz="1200"/>
                        <a:t>Building a mobile application using </a:t>
                      </a:r>
                      <a:r>
                        <a:rPr lang="en-US" altLang="en-IN" sz="1200"/>
                        <a:t>ML</a:t>
                      </a:r>
                      <a:r>
                        <a:rPr lang="en-IN" sz="1200"/>
                        <a:t> to crowdsource information on women's safety concerns in various locations.	</a:t>
                      </a:r>
                    </a:p>
                  </a:txBody>
                  <a:tcPr/>
                </a:tc>
                <a:tc>
                  <a:txBody>
                    <a:bodyPr/>
                    <a:lstStyle/>
                    <a:p>
                      <a:r>
                        <a:rPr lang="en-IN" sz="1200"/>
                        <a:t>The project aims to provide women with a practical tool for sharing and accessing safety information on the go.	</a:t>
                      </a:r>
                    </a:p>
                  </a:txBody>
                  <a:tcPr/>
                </a:tc>
                <a:tc>
                  <a:txBody>
                    <a:bodyPr/>
                    <a:lstStyle/>
                    <a:p>
                      <a:r>
                        <a:rPr lang="en-IN" sz="1200"/>
                        <a:t>Data accuracy and user engagement are critical for the success of this crowdsourced approach.</a:t>
                      </a:r>
                    </a:p>
                  </a:txBody>
                  <a:tcPr/>
                </a:tc>
                <a:extLst>
                  <a:ext uri="{0D108BD9-81ED-4DB2-BD59-A6C34878D82A}">
                    <a16:rowId xmlns:a16="http://schemas.microsoft.com/office/drawing/2014/main" val="10003"/>
                  </a:ext>
                </a:extLst>
              </a:tr>
              <a:tr h="1363980">
                <a:tc>
                  <a:txBody>
                    <a:bodyPr/>
                    <a:lstStyle/>
                    <a:p>
                      <a:r>
                        <a:rPr lang="en-US" dirty="0"/>
                        <a:t>8</a:t>
                      </a:r>
                      <a:endParaRPr lang="en-IN" dirty="0"/>
                    </a:p>
                  </a:txBody>
                  <a:tcPr/>
                </a:tc>
                <a:tc>
                  <a:txBody>
                    <a:bodyPr/>
                    <a:lstStyle/>
                    <a:p>
                      <a:r>
                        <a:rPr lang="en-IN" sz="1200"/>
                        <a:t>Golda Jeyasheeli P</a:t>
                      </a:r>
                      <a:r>
                        <a:rPr lang="en-US" altLang="en-IN" sz="1200"/>
                        <a:t>, Nithyanandhan R,K. Shanmuga Priya.(University College of Engineering 2023)</a:t>
                      </a:r>
                    </a:p>
                  </a:txBody>
                  <a:tcPr/>
                </a:tc>
                <a:tc>
                  <a:txBody>
                    <a:bodyPr/>
                    <a:lstStyle/>
                    <a:p>
                      <a:r>
                        <a:rPr lang="en-IN" sz="1200"/>
                        <a:t>Women's safety</a:t>
                      </a:r>
                      <a:r>
                        <a:rPr lang="en-US" altLang="en-IN" sz="1200"/>
                        <a:t>s</a:t>
                      </a:r>
                      <a:r>
                        <a:rPr lang="en-IN" sz="1200"/>
                        <a:t> apressing concern</a:t>
                      </a:r>
                      <a:r>
                        <a:rPr lang="en-US" altLang="en-IN" sz="1200"/>
                        <a:t> </a:t>
                      </a:r>
                      <a:r>
                        <a:rPr lang="en-IN" sz="1200"/>
                        <a:t>and there's need for innovative technologies to provide real-time assistance</a:t>
                      </a:r>
                      <a:r>
                        <a:rPr lang="en-US" altLang="en-IN" sz="1200"/>
                        <a:t> ,</a:t>
                      </a:r>
                      <a:r>
                        <a:rPr lang="en-IN" sz="1200"/>
                        <a:t>especially in potentially dangerous situations.</a:t>
                      </a:r>
                    </a:p>
                  </a:txBody>
                  <a:tcPr/>
                </a:tc>
                <a:tc>
                  <a:txBody>
                    <a:bodyPr/>
                    <a:lstStyle/>
                    <a:p>
                      <a:r>
                        <a:rPr sz="1200"/>
                        <a:t>Blink talk: A machine learning-based method for women safety using EEG and eye blink signals</a:t>
                      </a:r>
                    </a:p>
                  </a:txBody>
                  <a:tcPr/>
                </a:tc>
                <a:tc>
                  <a:txBody>
                    <a:bodyPr/>
                    <a:lstStyle/>
                    <a:p>
                      <a:r>
                        <a:rPr lang="en-IN" sz="1200"/>
                        <a:t>Utilize deep learning algorithms for feature extraction and pattern recognition.</a:t>
                      </a:r>
                    </a:p>
                  </a:txBody>
                  <a:tcPr/>
                </a:tc>
                <a:tc>
                  <a:txBody>
                    <a:bodyPr/>
                    <a:lstStyle/>
                    <a:p>
                      <a:r>
                        <a:rPr lang="en-US" sz="1200" dirty="0"/>
                        <a:t>ML</a:t>
                      </a:r>
                      <a:r>
                        <a:rPr lang="en-IN" sz="1200" dirty="0"/>
                        <a:t>-based system that utilizes EEG and eye blink signals to monitor and respond to situations where  woman's safety may at risk.</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4750" y="4560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381420" y="1066200"/>
            <a:ext cx="8381160" cy="75600"/>
          </a:xfrm>
          <a:prstGeom prst="rect">
            <a:avLst/>
          </a:prstGeom>
          <a:solidFill>
            <a:srgbClr val="7030A0"/>
          </a:solidFill>
          <a:ln w="25560">
            <a:solidFill>
              <a:srgbClr val="3A5F8B"/>
            </a:solidFill>
            <a:round/>
          </a:ln>
        </p:spPr>
        <p:txBody>
          <a:bodyPr/>
          <a:lstStyle/>
          <a:p>
            <a:endParaRPr lang="en-IN"/>
          </a:p>
        </p:txBody>
      </p:sp>
      <p:sp>
        <p:nvSpPr>
          <p:cNvPr id="2" name="TextBox 1"/>
          <p:cNvSpPr txBox="1"/>
          <p:nvPr/>
        </p:nvSpPr>
        <p:spPr>
          <a:xfrm>
            <a:off x="354749" y="1290335"/>
            <a:ext cx="8381160" cy="3782061"/>
          </a:xfrm>
          <a:prstGeom prst="rect">
            <a:avLst/>
          </a:prstGeom>
          <a:noFill/>
        </p:spPr>
        <p:txBody>
          <a:bodyPr wrap="square" rtlCol="0">
            <a:spAutoFit/>
          </a:bodyPr>
          <a:lstStyle/>
          <a:p>
            <a:pPr algn="just">
              <a:lnSpc>
                <a:spcPct val="150000"/>
              </a:lnSpc>
            </a:pPr>
            <a:r>
              <a:rPr lang="en-US" sz="1800" dirty="0">
                <a:latin typeface="Times New Roman" panose="02020603050405020304" pitchFamily="18" charset="0"/>
                <a:cs typeface="Times New Roman" panose="02020603050405020304" pitchFamily="18" charset="0"/>
              </a:rPr>
              <a:t>The concept to analyze women safety using social networking messages and by applying machine learning algorithms on it. Now-a-days almost all peoples are using social networking sites to express their feelings and if any women feel unsafe in any area then she will express negative words in her post/tweets/messages and by analyzing hose messages we can detect which area is more unsafe for women. Here we are using sentimental analysis and XG Boost Algorith</a:t>
            </a:r>
            <a:r>
              <a:rPr lang="en-US" dirty="0">
                <a:latin typeface="Times New Roman" panose="02020603050405020304" pitchFamily="18" charset="0"/>
                <a:cs typeface="Times New Roman" panose="02020603050405020304" pitchFamily="18" charset="0"/>
              </a:rPr>
              <a:t>m. The TWEEPY package from python to download tweets from twitter but every time INTERNET will not be available to download tweets online so we downloaded MEETOO tweets on women safety and safety inside the dataset folder. Application will read these tweets to detect women's sentiments.</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26F18308-4236-E232-AE8B-7A7FA48F15B8}"/>
              </a:ext>
            </a:extLst>
          </p:cNvPr>
          <p:cNvSpPr/>
          <p:nvPr/>
        </p:nvSpPr>
        <p:spPr>
          <a:xfrm flipV="1">
            <a:off x="381420" y="762000"/>
            <a:ext cx="8381160" cy="76200"/>
          </a:xfrm>
          <a:prstGeom prst="rect">
            <a:avLst/>
          </a:prstGeom>
          <a:solidFill>
            <a:srgbClr val="7030A0"/>
          </a:solidFill>
          <a:ln w="25560">
            <a:solidFill>
              <a:srgbClr val="3A5F8B"/>
            </a:solidFill>
            <a:round/>
          </a:ln>
        </p:spPr>
        <p:txBody>
          <a:bodyPr/>
          <a:lstStyle/>
          <a:p>
            <a:endParaRPr lang="en-IN"/>
          </a:p>
        </p:txBody>
      </p:sp>
      <p:pic>
        <p:nvPicPr>
          <p:cNvPr id="5" name="Picture 4">
            <a:extLst>
              <a:ext uri="{FF2B5EF4-FFF2-40B4-BE49-F238E27FC236}">
                <a16:creationId xmlns:a16="http://schemas.microsoft.com/office/drawing/2014/main" id="{E577CB5F-6BFB-A7B5-435F-0885BFF9F803}"/>
              </a:ext>
            </a:extLst>
          </p:cNvPr>
          <p:cNvPicPr/>
          <p:nvPr/>
        </p:nvPicPr>
        <p:blipFill>
          <a:blip r:embed="rId2"/>
          <a:stretch>
            <a:fillRect/>
          </a:stretch>
        </p:blipFill>
        <p:spPr>
          <a:xfrm>
            <a:off x="914400" y="1909747"/>
            <a:ext cx="7543800" cy="3704591"/>
          </a:xfrm>
          <a:prstGeom prst="rect">
            <a:avLst/>
          </a:prstGeom>
        </p:spPr>
      </p:pic>
      <p:sp>
        <p:nvSpPr>
          <p:cNvPr id="7" name="TextBox 6">
            <a:extLst>
              <a:ext uri="{FF2B5EF4-FFF2-40B4-BE49-F238E27FC236}">
                <a16:creationId xmlns:a16="http://schemas.microsoft.com/office/drawing/2014/main" id="{ECD04F0C-59C2-C2E3-8489-B2725E8729E1}"/>
              </a:ext>
            </a:extLst>
          </p:cNvPr>
          <p:cNvSpPr txBox="1"/>
          <p:nvPr/>
        </p:nvSpPr>
        <p:spPr>
          <a:xfrm>
            <a:off x="2286000" y="949419"/>
            <a:ext cx="4572000" cy="960328"/>
          </a:xfrm>
          <a:prstGeom prst="rect">
            <a:avLst/>
          </a:prstGeom>
          <a:noFill/>
        </p:spPr>
        <p:txBody>
          <a:bodyPr wrap="square">
            <a:spAutoFit/>
          </a:bodyPr>
          <a:lstStyle/>
          <a:p>
            <a:pPr algn="ctr">
              <a:lnSpc>
                <a:spcPct val="150000"/>
              </a:lnSpc>
            </a:pPr>
            <a:r>
              <a:rPr lang="en-US" sz="2000" dirty="0">
                <a:solidFill>
                  <a:srgbClr val="FF0000"/>
                </a:solidFill>
                <a:effectLst/>
                <a:latin typeface="Times New Roman" panose="02020603050405020304" pitchFamily="18" charset="0"/>
                <a:ea typeface="Times New Roman" panose="02020603050405020304" pitchFamily="18" charset="0"/>
              </a:rPr>
              <a:t>Architecture Twitter sentiment analysis.</a:t>
            </a:r>
            <a:endParaRPr lang="en-IN" sz="2000" dirty="0">
              <a:solidFill>
                <a:srgbClr val="FF0000"/>
              </a:solidFill>
              <a:effectLst/>
              <a:latin typeface="Times New Roman" panose="02020603050405020304" pitchFamily="18" charset="0"/>
              <a:ea typeface="Times New Roman" panose="02020603050405020304" pitchFamily="18" charset="0"/>
            </a:endParaRPr>
          </a:p>
          <a:p>
            <a:pPr algn="ctr">
              <a:lnSpc>
                <a:spcPct val="150000"/>
              </a:lnSpc>
            </a:pPr>
            <a:r>
              <a:rPr lang="en-US" sz="2000" dirty="0">
                <a:solidFill>
                  <a:srgbClr val="FF0000"/>
                </a:solidFill>
                <a:effectLst/>
                <a:latin typeface="Times New Roman" panose="02020603050405020304" pitchFamily="18" charset="0"/>
                <a:ea typeface="Times New Roman" panose="02020603050405020304" pitchFamily="18" charset="0"/>
              </a:rPr>
              <a:t> </a:t>
            </a:r>
            <a:endParaRPr lang="en-IN" sz="2000"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73103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p>
        </p:txBody>
      </p:sp>
      <p:pic>
        <p:nvPicPr>
          <p:cNvPr id="2" name="Picture 1"/>
          <p:cNvPicPr>
            <a:picLocks noChangeAspect="1"/>
          </p:cNvPicPr>
          <p:nvPr/>
        </p:nvPicPr>
        <p:blipFill>
          <a:blip r:embed="rId2"/>
          <a:stretch>
            <a:fillRect/>
          </a:stretch>
        </p:blipFill>
        <p:spPr>
          <a:xfrm>
            <a:off x="582930" y="1524000"/>
            <a:ext cx="7978140" cy="4652010"/>
          </a:xfrm>
          <a:prstGeom prst="rect">
            <a:avLst/>
          </a:prstGeom>
        </p:spPr>
      </p:pic>
      <p:sp>
        <p:nvSpPr>
          <p:cNvPr id="4" name="Text Box 3"/>
          <p:cNvSpPr txBox="1"/>
          <p:nvPr/>
        </p:nvSpPr>
        <p:spPr>
          <a:xfrm>
            <a:off x="582930" y="1181100"/>
            <a:ext cx="3048000" cy="368300"/>
          </a:xfrm>
          <a:prstGeom prst="rect">
            <a:avLst/>
          </a:prstGeom>
          <a:noFill/>
        </p:spPr>
        <p:txBody>
          <a:bodyPr wrap="square" rtlCol="0">
            <a:spAutoFit/>
          </a:bodyPr>
          <a:lstStyle/>
          <a:p>
            <a:r>
              <a:rPr lang="en-US" b="1" dirty="0">
                <a:solidFill>
                  <a:schemeClr val="tx2">
                    <a:lumMod val="75000"/>
                  </a:schemeClr>
                </a:solidFill>
              </a:rPr>
              <a:t>1.Download </a:t>
            </a:r>
            <a:r>
              <a:rPr lang="en-US" b="1" dirty="0" err="1">
                <a:solidFill>
                  <a:schemeClr val="tx2">
                    <a:lumMod val="75000"/>
                  </a:schemeClr>
                </a:solidFill>
              </a:rPr>
              <a:t>nltk</a:t>
            </a:r>
            <a:r>
              <a:rPr lang="en-US" b="1" dirty="0">
                <a:solidFill>
                  <a:schemeClr val="tx2">
                    <a:lumMod val="75000"/>
                  </a:schemeClr>
                </a:solidFill>
              </a:rPr>
              <a:t> file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panose="020F0502020204030204"/>
              </a:rPr>
              <a:t>Outline</a:t>
            </a:r>
            <a:endParaRPr>
              <a:solidFill>
                <a:srgbClr val="C00000"/>
              </a:solidFill>
            </a:endParaRPr>
          </a:p>
        </p:txBody>
      </p:sp>
      <p:sp>
        <p:nvSpPr>
          <p:cNvPr id="45" name="CustomShape 3"/>
          <p:cNvSpPr/>
          <p:nvPr/>
        </p:nvSpPr>
        <p:spPr>
          <a:xfrm>
            <a:off x="914400" y="1639740"/>
            <a:ext cx="6477000" cy="4456260"/>
          </a:xfrm>
          <a:prstGeom prst="rect">
            <a:avLst/>
          </a:prstGeom>
        </p:spPr>
        <p:txBody>
          <a:bodyPr lIns="90000" tIns="45000" rIns="90000" bIns="45000"/>
          <a:lstStyle/>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Abstract </a:t>
            </a: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Introduction </a:t>
            </a:r>
          </a:p>
          <a:p>
            <a:pPr>
              <a:lnSpc>
                <a:spcPct val="150000"/>
              </a:lnSpc>
              <a:buFont typeface="Arial" panose="020B0604020202020204"/>
              <a:buChar char="•"/>
            </a:pPr>
            <a:r>
              <a:rPr lang="en-IN" sz="2000" b="1" dirty="0">
                <a:solidFill>
                  <a:srgbClr val="000000"/>
                </a:solidFill>
                <a:latin typeface="Bookman Old Style" panose="02050604050505020204" pitchFamily="18" charset="0"/>
              </a:rPr>
              <a:t> Research Objective </a:t>
            </a: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Problem Definition</a:t>
            </a: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Scope of the Project</a:t>
            </a: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Literature Review</a:t>
            </a: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Implementation of Existing system</a:t>
            </a: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Conclusion</a:t>
            </a: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References</a:t>
            </a:r>
            <a:r>
              <a:rPr lang="en-IN" sz="2800" b="1" dirty="0">
                <a:solidFill>
                  <a:srgbClr val="000000"/>
                </a:solidFill>
                <a:latin typeface="Calibri" panose="020F0502020204030204"/>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5800" y="991235"/>
            <a:ext cx="8066405" cy="5033645"/>
          </a:xfrm>
          <a:prstGeom prst="rect">
            <a:avLst/>
          </a:prstGeom>
        </p:spPr>
      </p:pic>
      <p:sp>
        <p:nvSpPr>
          <p:cNvPr id="5" name="Text Box 4"/>
          <p:cNvSpPr txBox="1"/>
          <p:nvPr/>
        </p:nvSpPr>
        <p:spPr>
          <a:xfrm>
            <a:off x="582930" y="622935"/>
            <a:ext cx="3048000" cy="368300"/>
          </a:xfrm>
          <a:prstGeom prst="rect">
            <a:avLst/>
          </a:prstGeom>
          <a:noFill/>
        </p:spPr>
        <p:txBody>
          <a:bodyPr wrap="square" rtlCol="0">
            <a:spAutoFit/>
          </a:bodyPr>
          <a:lstStyle/>
          <a:p>
            <a:r>
              <a:rPr lang="en-US" b="1">
                <a:solidFill>
                  <a:schemeClr val="tx2">
                    <a:lumMod val="75000"/>
                  </a:schemeClr>
                </a:solidFill>
              </a:rPr>
              <a:t>2.Output window.</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2" name="TextBox 1"/>
          <p:cNvSpPr txBox="1"/>
          <p:nvPr/>
        </p:nvSpPr>
        <p:spPr>
          <a:xfrm>
            <a:off x="228600" y="1447200"/>
            <a:ext cx="8620432" cy="2535566"/>
          </a:xfrm>
          <a:prstGeom prst="rect">
            <a:avLst/>
          </a:prstGeom>
          <a:noFill/>
        </p:spPr>
        <p:txBody>
          <a:bodyPr wrap="square" rtlCol="0">
            <a:spAutoFit/>
          </a:bodyPr>
          <a:lstStyle/>
          <a:p>
            <a:pPr algn="just">
              <a:lnSpc>
                <a:spcPct val="150000"/>
              </a:lnSpc>
            </a:pPr>
            <a:r>
              <a:rPr lang="en-US" sz="1800" b="0" i="0">
                <a:effectLst/>
                <a:latin typeface="Times New Roman" panose="02020603050405020304" pitchFamily="18" charset="0"/>
                <a:cs typeface="Times New Roman" panose="02020603050405020304" pitchFamily="18" charset="0"/>
              </a:rPr>
              <a:t>The machine learning algorithms used are very effective and work efficiently on various platforms when it comes to handling the large amount of data from social media platforms. As an outcome </a:t>
            </a:r>
            <a:r>
              <a:rPr lang="en-US" sz="1800">
                <a:latin typeface="Times New Roman" panose="02020603050405020304" pitchFamily="18" charset="0"/>
                <a:cs typeface="Times New Roman" panose="02020603050405020304" pitchFamily="18" charset="0"/>
              </a:rPr>
              <a:t>of</a:t>
            </a:r>
            <a:r>
              <a:rPr lang="en-US" sz="1800" b="0" i="0">
                <a:effectLst/>
                <a:latin typeface="Times New Roman" panose="02020603050405020304" pitchFamily="18" charset="0"/>
                <a:cs typeface="Times New Roman" panose="02020603050405020304" pitchFamily="18" charset="0"/>
              </a:rPr>
              <a:t> this project will present a global picture of various crimes against women and demonstrate how the scenarios goal and motivation are structured. We can identify risky areas in metropolitan cities and increase safety in those areas as a result of our project, allowing women to feel free to go wherever they want.</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2" name="TextBox 1"/>
          <p:cNvSpPr txBox="1"/>
          <p:nvPr/>
        </p:nvSpPr>
        <p:spPr>
          <a:xfrm>
            <a:off x="304800" y="1272714"/>
            <a:ext cx="8610600" cy="4524315"/>
          </a:xfrm>
          <a:prstGeom prst="rect">
            <a:avLst/>
          </a:prstGeom>
          <a:noFill/>
        </p:spPr>
        <p:txBody>
          <a:bodyPr wrap="square" rtlCol="0">
            <a:spAutoFit/>
          </a:bodyPr>
          <a:lstStyle/>
          <a:p>
            <a:r>
              <a:rPr lang="en-IN"/>
              <a:t>[1] TEJASHWINI, M., PRASANNA, V. L., PRAVALLIKA, S., AFROZ, S., YADAV, R. R., &amp; DHANUNJAYA, M. Analysis of Women Safety in Indian cities using Machine Learning on Tweets.</a:t>
            </a:r>
          </a:p>
          <a:p>
            <a:r>
              <a:rPr lang="en-IN"/>
              <a:t>[2] Reddy, P. S., Ramasubbaiah, B., &amp; Chandra, G. R. Analysis of Women Safety in Indian Cities Using Machine Learning on Tweets.</a:t>
            </a:r>
          </a:p>
          <a:p>
            <a:r>
              <a:rPr lang="en-IN"/>
              <a:t>[3] Riyazuddin, Y. M., Sriram, G. J., Vaibhav, P. M., &amp; Vikranth, I. (2020). Utilization Of Support Vector Machine For Analyzing Women Safety In Indian States. International Journal of Grid and Distributed Computing, 13(1), 2244-2251.</a:t>
            </a:r>
          </a:p>
          <a:p>
            <a:r>
              <a:rPr lang="en-US"/>
              <a:t>[4] Kumar, D., &amp; Aggarwal, S. (2019, February). Analysis of women safety in Indian cities using machine learning on tweets. In 2019 Amity International Conference on Artificial Intelligence (AICAI) (pp. 159-162). IEEE</a:t>
            </a:r>
          </a:p>
          <a:p>
            <a:r>
              <a:rPr lang="en-IN"/>
              <a:t>[5] TEJASHWINI, M., PRASANNA, V. L., PRAVALLIKA, S., AFROZ, S., YADAV, R. R., &amp; DHANUNJAYA, M. Analysis of Women Safety in Indian cities using Machine Learning on Tweets. </a:t>
            </a:r>
          </a:p>
          <a:p>
            <a:r>
              <a:rPr lang="en-IN"/>
              <a:t>[6] Reddy, P. S., Ramasubbaiah, B., &amp; Chandra, G. R. Analysis of Women Safety in Indian Cities Using Machine Learning on Tweets</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pitchFamily="34" charset="0"/>
              </a:rPr>
              <a:t>Abstract </a:t>
            </a:r>
            <a:endParaRPr>
              <a:latin typeface="Arial Black" panose="020B0A04020102020204"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ABSTRACT</a:t>
            </a:r>
          </a:p>
        </p:txBody>
      </p:sp>
      <p:sp>
        <p:nvSpPr>
          <p:cNvPr id="3" name="TextBox 2">
            <a:extLst>
              <a:ext uri="{FF2B5EF4-FFF2-40B4-BE49-F238E27FC236}">
                <a16:creationId xmlns:a16="http://schemas.microsoft.com/office/drawing/2014/main" id="{46DC65CD-0100-95CC-0CBB-42329DDD0B53}"/>
              </a:ext>
            </a:extLst>
          </p:cNvPr>
          <p:cNvSpPr txBox="1"/>
          <p:nvPr/>
        </p:nvSpPr>
        <p:spPr>
          <a:xfrm>
            <a:off x="533400" y="1447800"/>
            <a:ext cx="8229600" cy="4612738"/>
          </a:xfrm>
          <a:prstGeom prst="rect">
            <a:avLst/>
          </a:prstGeom>
          <a:noFill/>
        </p:spPr>
        <p:txBody>
          <a:bodyPr wrap="square">
            <a:spAutoFit/>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Women and girls have been experiencing a lot of violence and harassment in public places in various cities starting from stalking and leading to abuse harassment or abuse assault. This research paper basically focuses on the role of social media in promoting the safety of women in Indian cities with special reference to the role of social media websites and applications including Twitter platform Facebook and Instagram. This paper also focuses on how a sense of responsibility on part of Indian society can be developed the common Indian people so that we should focus on the safety of women surrounding them. Tweets on Twitter which usually contains images and text and also written messages and quotes which focus on the safety of women in Indian cities can be used to read a message amongst the Indian Youth Culture and educate people to take strict action and punish those who harass the women</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a:rPr>
              <a:t>I</a:t>
            </a:r>
            <a:r>
              <a:rPr lang="en-IN" sz="3200" b="1" dirty="0">
                <a:solidFill>
                  <a:srgbClr val="000000"/>
                </a:solidFill>
                <a:latin typeface="Arial Black" panose="020B0A04020102020204"/>
              </a:rPr>
              <a:t>NTRODUCTION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pPr>
              <a:lnSpc>
                <a:spcPct val="150000"/>
              </a:lnSpc>
            </a:pPr>
            <a:endParaRPr lang="en-IN"/>
          </a:p>
        </p:txBody>
      </p:sp>
      <p:sp>
        <p:nvSpPr>
          <p:cNvPr id="50" name="CustomShape 2"/>
          <p:cNvSpPr/>
          <p:nvPr/>
        </p:nvSpPr>
        <p:spPr>
          <a:xfrm>
            <a:off x="457200" y="314580"/>
            <a:ext cx="8381160" cy="577440"/>
          </a:xfrm>
          <a:prstGeom prst="rect">
            <a:avLst/>
          </a:prstGeom>
        </p:spPr>
        <p:txBody>
          <a:bodyPr lIns="90000" tIns="45000" rIns="90000" bIns="45000"/>
          <a:lstStyle/>
          <a:p>
            <a:pPr>
              <a:lnSpc>
                <a:spcPct val="15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304800" y="1447800"/>
            <a:ext cx="7620000" cy="456535"/>
          </a:xfrm>
          <a:prstGeom prst="rect">
            <a:avLst/>
          </a:prstGeom>
          <a:noFill/>
        </p:spPr>
        <p:txBody>
          <a:bodyPr wrap="square" rtlCol="0">
            <a:spAutoFit/>
          </a:bodyPr>
          <a:lstStyle/>
          <a:p>
            <a:pPr>
              <a:lnSpc>
                <a:spcPct val="150000"/>
              </a:lnSpc>
            </a:pPr>
            <a:endParaRPr lang="en-US"/>
          </a:p>
        </p:txBody>
      </p:sp>
      <p:sp>
        <p:nvSpPr>
          <p:cNvPr id="2" name="TextBox 1"/>
          <p:cNvSpPr txBox="1"/>
          <p:nvPr/>
        </p:nvSpPr>
        <p:spPr>
          <a:xfrm>
            <a:off x="457200" y="1219200"/>
            <a:ext cx="8114460" cy="3366563"/>
          </a:xfrm>
          <a:prstGeom prst="rect">
            <a:avLst/>
          </a:prstGeom>
          <a:noFill/>
        </p:spPr>
        <p:txBody>
          <a:bodyPr wrap="square" rtlCol="0">
            <a:spAutoFit/>
          </a:bodyPr>
          <a:lstStyle/>
          <a:p>
            <a:pPr algn="just">
              <a:lnSpc>
                <a:spcPct val="150000"/>
              </a:lnSpc>
            </a:pPr>
            <a:r>
              <a:rPr lang="en-US" dirty="0">
                <a:effectLst/>
                <a:latin typeface="Times New Roman" panose="02020603050405020304" pitchFamily="18" charset="0"/>
                <a:ea typeface="Times New Roman" panose="02020603050405020304" pitchFamily="18" charset="0"/>
              </a:rPr>
              <a:t>Twitter in this modern era has emerged as a ultimate microblogging social network consisting over hundred million users and generate over five hundred million messages known as ‘Tweets’ every day. On the twitter, users will share their opinions and perspective in the tweets section. A Twitter text collection analysis of women who stand up against sexual harassment and unethical behavior in Indian cities was used to analyze the status of women's safety in Indian society. From the tweet, the sentiment behind the message is extracted. This extraction is done by using the sentimental analysis procedure. </a:t>
            </a:r>
            <a:endParaRPr lang="en-IN" dirty="0">
              <a:solidFill>
                <a:schemeClr val="bg2">
                  <a:lumMod val="1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anose="020B0A04020102020204" pitchFamily="34" charset="0"/>
              </a:rPr>
              <a:t>Research Objective </a:t>
            </a:r>
          </a:p>
          <a:p>
            <a:pPr algn="r">
              <a:lnSpc>
                <a:spcPct val="100000"/>
              </a:lnSpc>
            </a:pPr>
            <a:r>
              <a:rPr lang="en-IN" sz="4400" b="1" dirty="0">
                <a:solidFill>
                  <a:srgbClr val="000000"/>
                </a:solidFill>
                <a:latin typeface="Arial Black" panose="020B0A04020102020204" pitchFamily="34" charset="0"/>
              </a:rPr>
              <a:t> </a:t>
            </a:r>
            <a:endParaRPr>
              <a:latin typeface="Arial Black" panose="020B0A04020102020204"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2" name="TextBox 1"/>
          <p:cNvSpPr txBox="1"/>
          <p:nvPr/>
        </p:nvSpPr>
        <p:spPr>
          <a:xfrm>
            <a:off x="304800" y="1447800"/>
            <a:ext cx="8533560" cy="2806987"/>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People often express their views freely on social media about what they feel about the Indian society and the politicians that claim that Indian cities are safe for women. On social media websites people can freely Express their view point and women can share their experiences where they have faced abuse harassment or where we would have fight back against the abuse harassment that was imposed on them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pitchFamily="34" charset="0"/>
              </a:rPr>
              <a:t>Problem Definition </a:t>
            </a:r>
            <a:endParaRPr dirty="0">
              <a:latin typeface="Arial Black" panose="020B0A04020102020204"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2124</Words>
  <Application>Microsoft Office PowerPoint</Application>
  <PresentationFormat>On-screen Show (4:3)</PresentationFormat>
  <Paragraphs>147</Paragraphs>
  <Slides>23</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 Black</vt:lpstr>
      <vt:lpstr>Bookman Old Style</vt:lpstr>
      <vt:lpstr>Calibri</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CorelDraw</cp:lastModifiedBy>
  <cp:revision>722</cp:revision>
  <dcterms:created xsi:type="dcterms:W3CDTF">2023-10-26T06:23:22Z</dcterms:created>
  <dcterms:modified xsi:type="dcterms:W3CDTF">2023-10-27T15:21:51Z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C32AF8C283684D16844902FE7E808E30_13</vt:lpwstr>
  </property>
  <property fmtid="{D5CDD505-2E9C-101B-9397-08002B2CF9AE}" pid="3" name="KSOProductBuildVer">
    <vt:lpwstr>1033-12.2.0.13266</vt:lpwstr>
  </property>
</Properties>
</file>