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99" r:id="rId4"/>
    <p:sldId id="400" r:id="rId5"/>
    <p:sldId id="258" r:id="rId6"/>
    <p:sldId id="259" r:id="rId7"/>
    <p:sldId id="446" r:id="rId8"/>
    <p:sldId id="433" r:id="rId9"/>
    <p:sldId id="375" r:id="rId10"/>
    <p:sldId id="376" r:id="rId11"/>
    <p:sldId id="396" r:id="rId12"/>
    <p:sldId id="392" r:id="rId13"/>
    <p:sldId id="448" r:id="rId14"/>
    <p:sldId id="445" r:id="rId15"/>
    <p:sldId id="444" r:id="rId16"/>
    <p:sldId id="431" r:id="rId17"/>
    <p:sldId id="407" r:id="rId18"/>
    <p:sldId id="387" r:id="rId19"/>
    <p:sldId id="441" r:id="rId20"/>
    <p:sldId id="449" r:id="rId21"/>
    <p:sldId id="450" r:id="rId22"/>
    <p:sldId id="451" r:id="rId23"/>
    <p:sldId id="452" r:id="rId24"/>
    <p:sldId id="453" r:id="rId25"/>
    <p:sldId id="430" r:id="rId26"/>
    <p:sldId id="290"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2" autoAdjust="0"/>
    <p:restoredTop sz="94660"/>
  </p:normalViewPr>
  <p:slideViewPr>
    <p:cSldViewPr showGuides="1">
      <p:cViewPr varScale="1">
        <p:scale>
          <a:sx n="64" d="100"/>
          <a:sy n="64" d="100"/>
        </p:scale>
        <p:origin x="16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t>15</a:t>
            </a:fld>
            <a:endParaRPr lang="en-IN"/>
          </a:p>
        </p:txBody>
      </p:sp>
    </p:spTree>
    <p:extLst>
      <p:ext uri="{BB962C8B-B14F-4D97-AF65-F5344CB8AC3E}">
        <p14:creationId xmlns:p14="http://schemas.microsoft.com/office/powerpoint/2010/main" val="957916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t>16</a:t>
            </a:fld>
            <a:endParaRPr lang="en-IN"/>
          </a:p>
        </p:txBody>
      </p:sp>
    </p:spTree>
    <p:extLst>
      <p:ext uri="{BB962C8B-B14F-4D97-AF65-F5344CB8AC3E}">
        <p14:creationId xmlns:p14="http://schemas.microsoft.com/office/powerpoint/2010/main" val="45507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200329"/>
          </a:xfrm>
          <a:prstGeom prst="rect">
            <a:avLst/>
          </a:prstGeom>
          <a:noFill/>
        </p:spPr>
        <p:txBody>
          <a:bodyPr wrap="square" rtlCol="0">
            <a:spAutoFit/>
          </a:bodyPr>
          <a:lstStyle/>
          <a:p>
            <a:pPr algn="ctr"/>
            <a:r>
              <a:rPr lang="en-US" sz="3600" b="1" dirty="0"/>
              <a:t>Analysis of Women Safety In Indian Cities </a:t>
            </a:r>
            <a:endParaRPr lang="en-US" sz="3600" b="1" dirty="0">
              <a:ln w="1905"/>
              <a:effectLst>
                <a:innerShdw blurRad="69850" dist="43180" dir="5400000">
                  <a:srgbClr val="000000">
                    <a:alpha val="65000"/>
                  </a:srgbClr>
                </a:innerShdw>
              </a:effectLst>
            </a:endParaRPr>
          </a:p>
        </p:txBody>
      </p:sp>
      <p:sp>
        <p:nvSpPr>
          <p:cNvPr id="3" name="TextBox 2"/>
          <p:cNvSpPr txBox="1"/>
          <p:nvPr/>
        </p:nvSpPr>
        <p:spPr>
          <a:xfrm>
            <a:off x="3810000" y="2951470"/>
            <a:ext cx="5334000" cy="1508105"/>
          </a:xfrm>
          <a:prstGeom prst="rect">
            <a:avLst/>
          </a:prstGeom>
          <a:noFill/>
        </p:spPr>
        <p:txBody>
          <a:bodyPr wrap="square" rtlCol="0">
            <a:spAutoFit/>
          </a:bodyPr>
          <a:lstStyle/>
          <a:p>
            <a:r>
              <a:rPr lang="en-US" sz="2000" b="1" dirty="0">
                <a:solidFill>
                  <a:schemeClr val="tx2">
                    <a:lumMod val="75000"/>
                  </a:schemeClr>
                </a:solidFill>
              </a:rPr>
              <a:t>Name of the student:</a:t>
            </a:r>
          </a:p>
          <a:p>
            <a:r>
              <a:rPr lang="en-IN" sz="1800" b="1" dirty="0">
                <a:solidFill>
                  <a:srgbClr val="000000"/>
                </a:solidFill>
                <a:effectLst/>
                <a:latin typeface="Times New Roman" panose="02020603050405020304" pitchFamily="18" charset="0"/>
                <a:ea typeface="Times New Roman" panose="02020603050405020304" pitchFamily="18" charset="0"/>
              </a:rPr>
              <a:t> </a:t>
            </a:r>
          </a:p>
          <a:p>
            <a:r>
              <a:rPr lang="en-IN" b="1" dirty="0">
                <a:solidFill>
                  <a:srgbClr val="000000"/>
                </a:solidFill>
                <a:latin typeface="Times New Roman" panose="02020603050405020304" pitchFamily="18" charset="0"/>
              </a:rPr>
              <a:t>M. VAISHNAVI                       21H55A0514</a:t>
            </a:r>
          </a:p>
          <a:p>
            <a:r>
              <a:rPr lang="en-IN" b="1" dirty="0">
                <a:solidFill>
                  <a:srgbClr val="000000"/>
                </a:solidFill>
                <a:latin typeface="Times New Roman" panose="02020603050405020304" pitchFamily="18" charset="0"/>
              </a:rPr>
              <a:t>N.  YESUMANI                       21H55A0515</a:t>
            </a:r>
            <a:endParaRPr lang="en-US" b="1" dirty="0">
              <a:solidFill>
                <a:schemeClr val="tx2">
                  <a:lumMod val="75000"/>
                </a:schemeClr>
              </a:solidFill>
            </a:endParaRPr>
          </a:p>
          <a:p>
            <a:endParaRPr lang="en-US" b="1" dirty="0">
              <a:solidFill>
                <a:schemeClr val="tx2">
                  <a:lumMod val="75000"/>
                </a:schemeClr>
              </a:solidFill>
            </a:endParaRPr>
          </a:p>
        </p:txBody>
      </p:sp>
      <p:sp>
        <p:nvSpPr>
          <p:cNvPr id="4" name="TextBox 3"/>
          <p:cNvSpPr txBox="1"/>
          <p:nvPr/>
        </p:nvSpPr>
        <p:spPr>
          <a:xfrm>
            <a:off x="460375" y="4290298"/>
            <a:ext cx="5181600" cy="1938992"/>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pPr marR="64135" lvl="0">
              <a:spcBef>
                <a:spcPts val="400"/>
              </a:spcBef>
              <a:buClr>
                <a:schemeClr val="accent1"/>
              </a:buClr>
              <a:buSzPct val="68000"/>
              <a:defRPr/>
            </a:pPr>
            <a:r>
              <a:rPr lang="en-US" sz="2000" b="1" dirty="0"/>
              <a:t>Dr. G. Ravi Kumar,</a:t>
            </a:r>
          </a:p>
          <a:p>
            <a:pPr marR="64135" lvl="0">
              <a:spcBef>
                <a:spcPts val="400"/>
              </a:spcBef>
              <a:buClr>
                <a:schemeClr val="accent1"/>
              </a:buClr>
              <a:buSzPct val="68000"/>
              <a:defRPr/>
            </a:pPr>
            <a:r>
              <a:rPr lang="en-US" sz="2000" b="1" dirty="0"/>
              <a:t>Associate professor</a:t>
            </a:r>
          </a:p>
          <a:p>
            <a:pPr marR="64135" lvl="0">
              <a:spcBef>
                <a:spcPts val="400"/>
              </a:spcBef>
              <a:buClr>
                <a:schemeClr val="accent1"/>
              </a:buClr>
              <a:buSzPct val="68000"/>
              <a:defRPr/>
            </a:pPr>
            <a:r>
              <a:rPr lang="en-US" sz="2000" b="1" dirty="0"/>
              <a:t>Dept. of CSE.</a:t>
            </a:r>
            <a:endParaRPr lang="en-US" sz="1800" b="1" dirty="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304800" y="2743200"/>
            <a:ext cx="5029200" cy="400110"/>
          </a:xfrm>
          <a:prstGeom prst="rect">
            <a:avLst/>
          </a:prstGeom>
          <a:noFill/>
        </p:spPr>
        <p:txBody>
          <a:bodyPr wrap="square" rtlCol="0">
            <a:spAutoFit/>
          </a:bodyPr>
          <a:lstStyle/>
          <a:p>
            <a:r>
              <a:rPr lang="en-US" sz="2000" b="1" dirty="0">
                <a:solidFill>
                  <a:schemeClr val="tx2">
                    <a:lumMod val="75000"/>
                  </a:schemeClr>
                </a:solidFill>
              </a:rPr>
              <a:t>Batch No:77</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71814" y="11430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71814" y="353714"/>
            <a:ext cx="7127310" cy="584775"/>
          </a:xfrm>
          <a:prstGeom prst="rect">
            <a:avLst/>
          </a:prstGeom>
          <a:noFill/>
        </p:spPr>
        <p:txBody>
          <a:bodyPr wrap="square" rtlCol="0">
            <a:spAutoFit/>
          </a:bodyPr>
          <a:lstStyle/>
          <a:p>
            <a:r>
              <a:rPr lang="en-US" sz="3200" b="1" dirty="0">
                <a:solidFill>
                  <a:schemeClr val="accent2"/>
                </a:solidFill>
                <a:latin typeface="+mj-lt"/>
              </a:rPr>
              <a:t>Research objective</a:t>
            </a:r>
          </a:p>
        </p:txBody>
      </p:sp>
      <p:sp>
        <p:nvSpPr>
          <p:cNvPr id="3" name="Rectangle 1">
            <a:extLst>
              <a:ext uri="{FF2B5EF4-FFF2-40B4-BE49-F238E27FC236}">
                <a16:creationId xmlns:a16="http://schemas.microsoft.com/office/drawing/2014/main" id="{5D834271-D2EB-8F79-2E65-2513219A089D}"/>
              </a:ext>
            </a:extLst>
          </p:cNvPr>
          <p:cNvSpPr>
            <a:spLocks noChangeArrowheads="1"/>
          </p:cNvSpPr>
          <p:nvPr/>
        </p:nvSpPr>
        <p:spPr bwMode="auto">
          <a:xfrm>
            <a:off x="471814" y="1067307"/>
            <a:ext cx="820037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Gather comprehensive data on women's safety incidents in Indian cities.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Clean and preprocess data to improve model accuracy.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Identify relevant features for predicting women's safety perceptions.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Develop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models to analyze and predict women's safety.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Ensure model interpretability, validation, and ethical considerations in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34CD95A-1C46-43B4-501A-41C45455CC2B}"/>
              </a:ext>
            </a:extLst>
          </p:cNvPr>
          <p:cNvSpPr>
            <a:spLocks noChangeArrowheads="1"/>
          </p:cNvSpPr>
          <p:nvPr/>
        </p:nvSpPr>
        <p:spPr bwMode="auto">
          <a:xfrm>
            <a:off x="0" y="0"/>
            <a:ext cx="3400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2" name="TextBox 1"/>
          <p:cNvSpPr txBox="1"/>
          <p:nvPr/>
        </p:nvSpPr>
        <p:spPr>
          <a:xfrm>
            <a:off x="381420" y="1167225"/>
            <a:ext cx="8381160" cy="378206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Women and girls have been experiencing a lot of violence and harassment in public places in various cities starting from stalking and leading to abuse harassment or abuse assault.</a:t>
            </a:r>
          </a:p>
          <a:p>
            <a:pPr marL="285750" indent="-285750" algn="just">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problem is to use machine learning to understand and improve women's safety in Indian cities. We'll gather data on incidents like harassment and assault, find patterns to predict where they might happen, and suggest ways to make those areas safer. Our goal is to create easy-to-use tools that help authorities and communities take action to protect women. We'll make sure our methods are fair, accurate.</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0B67E3F9-EC02-BF91-EF8D-F59A5BD9FC89}"/>
              </a:ext>
            </a:extLst>
          </p:cNvPr>
          <p:cNvCxnSpPr>
            <a:cxnSpLocks/>
          </p:cNvCxnSpPr>
          <p:nvPr/>
        </p:nvCxnSpPr>
        <p:spPr>
          <a:xfrm>
            <a:off x="685799" y="2006600"/>
            <a:ext cx="0" cy="2606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8E085B0-2C2E-8E72-F3B6-20D7B31DEC92}"/>
              </a:ext>
            </a:extLst>
          </p:cNvPr>
          <p:cNvSpPr/>
          <p:nvPr/>
        </p:nvSpPr>
        <p:spPr>
          <a:xfrm>
            <a:off x="403860" y="1092200"/>
            <a:ext cx="1752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Uploading The Dataset</a:t>
            </a:r>
            <a:endParaRPr lang="en-IN" dirty="0"/>
          </a:p>
        </p:txBody>
      </p:sp>
      <p:sp>
        <p:nvSpPr>
          <p:cNvPr id="8" name="Rectangle 7">
            <a:extLst>
              <a:ext uri="{FF2B5EF4-FFF2-40B4-BE49-F238E27FC236}">
                <a16:creationId xmlns:a16="http://schemas.microsoft.com/office/drawing/2014/main" id="{DAB3FABC-CCFB-0AFC-0368-8259A03D9866}"/>
              </a:ext>
            </a:extLst>
          </p:cNvPr>
          <p:cNvSpPr/>
          <p:nvPr/>
        </p:nvSpPr>
        <p:spPr>
          <a:xfrm>
            <a:off x="6172200" y="2816861"/>
            <a:ext cx="1752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a:t>
            </a:r>
            <a:r>
              <a:rPr lang="en-US" dirty="0" err="1"/>
              <a:t>XGBoosting</a:t>
            </a:r>
            <a:endParaRPr lang="en-IN" dirty="0"/>
          </a:p>
        </p:txBody>
      </p:sp>
      <p:sp>
        <p:nvSpPr>
          <p:cNvPr id="9" name="Rectangle 8">
            <a:extLst>
              <a:ext uri="{FF2B5EF4-FFF2-40B4-BE49-F238E27FC236}">
                <a16:creationId xmlns:a16="http://schemas.microsoft.com/office/drawing/2014/main" id="{04AFC592-07D0-CA02-B5F2-497FF90A7610}"/>
              </a:ext>
            </a:extLst>
          </p:cNvPr>
          <p:cNvSpPr/>
          <p:nvPr/>
        </p:nvSpPr>
        <p:spPr>
          <a:xfrm>
            <a:off x="1677242" y="2816861"/>
            <a:ext cx="1752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set</a:t>
            </a:r>
            <a:endParaRPr lang="en-IN" dirty="0"/>
          </a:p>
        </p:txBody>
      </p:sp>
      <p:sp>
        <p:nvSpPr>
          <p:cNvPr id="10" name="Rectangle 9">
            <a:extLst>
              <a:ext uri="{FF2B5EF4-FFF2-40B4-BE49-F238E27FC236}">
                <a16:creationId xmlns:a16="http://schemas.microsoft.com/office/drawing/2014/main" id="{3B67E827-5683-9484-59AE-E838C4E877FC}"/>
              </a:ext>
            </a:extLst>
          </p:cNvPr>
          <p:cNvSpPr/>
          <p:nvPr/>
        </p:nvSpPr>
        <p:spPr>
          <a:xfrm>
            <a:off x="6172200" y="1092200"/>
            <a:ext cx="1752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endParaRPr lang="en-IN" dirty="0"/>
          </a:p>
        </p:txBody>
      </p:sp>
      <p:sp>
        <p:nvSpPr>
          <p:cNvPr id="11" name="Rectangle 10">
            <a:extLst>
              <a:ext uri="{FF2B5EF4-FFF2-40B4-BE49-F238E27FC236}">
                <a16:creationId xmlns:a16="http://schemas.microsoft.com/office/drawing/2014/main" id="{5E0FC11E-D68E-433C-AA97-D28C2E264708}"/>
              </a:ext>
            </a:extLst>
          </p:cNvPr>
          <p:cNvSpPr/>
          <p:nvPr/>
        </p:nvSpPr>
        <p:spPr>
          <a:xfrm>
            <a:off x="3431961" y="1092200"/>
            <a:ext cx="1752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Reading &amp; viewing Dataset</a:t>
            </a:r>
            <a:endParaRPr lang="en-IN" dirty="0"/>
          </a:p>
        </p:txBody>
      </p:sp>
      <p:sp>
        <p:nvSpPr>
          <p:cNvPr id="12" name="Rectangle 11">
            <a:extLst>
              <a:ext uri="{FF2B5EF4-FFF2-40B4-BE49-F238E27FC236}">
                <a16:creationId xmlns:a16="http://schemas.microsoft.com/office/drawing/2014/main" id="{7744BC7C-2A64-205C-B020-EA9CAB3F4DAA}"/>
              </a:ext>
            </a:extLst>
          </p:cNvPr>
          <p:cNvSpPr/>
          <p:nvPr/>
        </p:nvSpPr>
        <p:spPr>
          <a:xfrm>
            <a:off x="4419600" y="5765800"/>
            <a:ext cx="1752600" cy="944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Classified Data</a:t>
            </a:r>
            <a:endParaRPr lang="en-IN" dirty="0"/>
          </a:p>
        </p:txBody>
      </p:sp>
      <p:sp>
        <p:nvSpPr>
          <p:cNvPr id="13" name="Rectangle 12">
            <a:extLst>
              <a:ext uri="{FF2B5EF4-FFF2-40B4-BE49-F238E27FC236}">
                <a16:creationId xmlns:a16="http://schemas.microsoft.com/office/drawing/2014/main" id="{1D6EB438-639C-644D-77C0-BA8819CCE24D}"/>
              </a:ext>
            </a:extLst>
          </p:cNvPr>
          <p:cNvSpPr/>
          <p:nvPr/>
        </p:nvSpPr>
        <p:spPr>
          <a:xfrm>
            <a:off x="4419600" y="4526283"/>
            <a:ext cx="178308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ML Model</a:t>
            </a:r>
            <a:endParaRPr lang="en-IN" dirty="0"/>
          </a:p>
        </p:txBody>
      </p:sp>
      <p:sp>
        <p:nvSpPr>
          <p:cNvPr id="14" name="Rectangle 13">
            <a:extLst>
              <a:ext uri="{FF2B5EF4-FFF2-40B4-BE49-F238E27FC236}">
                <a16:creationId xmlns:a16="http://schemas.microsoft.com/office/drawing/2014/main" id="{99468603-188D-A931-DC56-F08ED8D33584}"/>
              </a:ext>
            </a:extLst>
          </p:cNvPr>
          <p:cNvSpPr/>
          <p:nvPr/>
        </p:nvSpPr>
        <p:spPr>
          <a:xfrm>
            <a:off x="403860" y="4612641"/>
            <a:ext cx="17526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Set</a:t>
            </a:r>
            <a:endParaRPr lang="en-IN" dirty="0"/>
          </a:p>
        </p:txBody>
      </p:sp>
      <p:sp>
        <p:nvSpPr>
          <p:cNvPr id="15" name="CustomShape 1">
            <a:extLst>
              <a:ext uri="{FF2B5EF4-FFF2-40B4-BE49-F238E27FC236}">
                <a16:creationId xmlns:a16="http://schemas.microsoft.com/office/drawing/2014/main" id="{7846F4E7-7402-1A5D-4F84-C00F79E86230}"/>
              </a:ext>
            </a:extLst>
          </p:cNvPr>
          <p:cNvSpPr/>
          <p:nvPr/>
        </p:nvSpPr>
        <p:spPr>
          <a:xfrm>
            <a:off x="117681" y="810919"/>
            <a:ext cx="8381160" cy="75600"/>
          </a:xfrm>
          <a:prstGeom prst="rect">
            <a:avLst/>
          </a:prstGeom>
          <a:solidFill>
            <a:srgbClr val="7030A0"/>
          </a:solidFill>
          <a:ln w="25560">
            <a:solidFill>
              <a:srgbClr val="3A5F8B"/>
            </a:solidFill>
            <a:round/>
          </a:ln>
        </p:spPr>
        <p:txBody>
          <a:bodyPr/>
          <a:lstStyle/>
          <a:p>
            <a:endParaRPr lang="en-IN"/>
          </a:p>
        </p:txBody>
      </p:sp>
      <p:cxnSp>
        <p:nvCxnSpPr>
          <p:cNvPr id="17" name="Straight Arrow Connector 16">
            <a:extLst>
              <a:ext uri="{FF2B5EF4-FFF2-40B4-BE49-F238E27FC236}">
                <a16:creationId xmlns:a16="http://schemas.microsoft.com/office/drawing/2014/main" id="{3B57C9BA-7712-9DF8-5691-7613B2CF2542}"/>
              </a:ext>
            </a:extLst>
          </p:cNvPr>
          <p:cNvCxnSpPr>
            <a:cxnSpLocks/>
          </p:cNvCxnSpPr>
          <p:nvPr/>
        </p:nvCxnSpPr>
        <p:spPr>
          <a:xfrm>
            <a:off x="2186940" y="1549400"/>
            <a:ext cx="1273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37C8B45-B012-D47B-2F30-8AA5ACB66DC0}"/>
              </a:ext>
            </a:extLst>
          </p:cNvPr>
          <p:cNvCxnSpPr>
            <a:cxnSpLocks/>
          </p:cNvCxnSpPr>
          <p:nvPr/>
        </p:nvCxnSpPr>
        <p:spPr>
          <a:xfrm>
            <a:off x="3429842" y="3429000"/>
            <a:ext cx="27423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63EE167-C790-92BC-E872-0AFE09172694}"/>
              </a:ext>
            </a:extLst>
          </p:cNvPr>
          <p:cNvCxnSpPr>
            <a:cxnSpLocks/>
          </p:cNvCxnSpPr>
          <p:nvPr/>
        </p:nvCxnSpPr>
        <p:spPr>
          <a:xfrm>
            <a:off x="1828800" y="2006600"/>
            <a:ext cx="0" cy="810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473690-3116-4AEB-E438-16D39B7FAF1A}"/>
              </a:ext>
            </a:extLst>
          </p:cNvPr>
          <p:cNvCxnSpPr>
            <a:cxnSpLocks/>
            <a:endCxn id="13" idx="1"/>
          </p:cNvCxnSpPr>
          <p:nvPr/>
        </p:nvCxnSpPr>
        <p:spPr>
          <a:xfrm>
            <a:off x="2186940" y="4983483"/>
            <a:ext cx="22326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838AEF1-FD03-F8C9-BBD9-16370AFC5079}"/>
              </a:ext>
            </a:extLst>
          </p:cNvPr>
          <p:cNvCxnSpPr>
            <a:cxnSpLocks/>
            <a:endCxn id="10" idx="1"/>
          </p:cNvCxnSpPr>
          <p:nvPr/>
        </p:nvCxnSpPr>
        <p:spPr>
          <a:xfrm flipV="1">
            <a:off x="5184561" y="1549400"/>
            <a:ext cx="987639" cy="15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4B45292-02A0-DF3F-C6B7-C7E967040668}"/>
              </a:ext>
            </a:extLst>
          </p:cNvPr>
          <p:cNvCxnSpPr/>
          <p:nvPr/>
        </p:nvCxnSpPr>
        <p:spPr>
          <a:xfrm>
            <a:off x="2156460" y="1549400"/>
            <a:ext cx="12733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10FDFD-16FF-957B-139C-7F8B0918161D}"/>
              </a:ext>
            </a:extLst>
          </p:cNvPr>
          <p:cNvCxnSpPr>
            <a:cxnSpLocks/>
            <a:stCxn id="10" idx="2"/>
            <a:endCxn id="8" idx="0"/>
          </p:cNvCxnSpPr>
          <p:nvPr/>
        </p:nvCxnSpPr>
        <p:spPr>
          <a:xfrm>
            <a:off x="7048500" y="2006600"/>
            <a:ext cx="0" cy="810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DE43F7D-9FB2-0C2F-A64F-BA90FF223A73}"/>
              </a:ext>
            </a:extLst>
          </p:cNvPr>
          <p:cNvCxnSpPr>
            <a:cxnSpLocks/>
            <a:stCxn id="8" idx="2"/>
          </p:cNvCxnSpPr>
          <p:nvPr/>
        </p:nvCxnSpPr>
        <p:spPr>
          <a:xfrm flipH="1">
            <a:off x="7045657" y="3731261"/>
            <a:ext cx="2843" cy="1401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AE35B9-6F0D-F782-75F0-2D901EB1B363}"/>
              </a:ext>
            </a:extLst>
          </p:cNvPr>
          <p:cNvCxnSpPr>
            <a:cxnSpLocks/>
          </p:cNvCxnSpPr>
          <p:nvPr/>
        </p:nvCxnSpPr>
        <p:spPr>
          <a:xfrm flipH="1">
            <a:off x="6199837" y="5132623"/>
            <a:ext cx="8458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D07DA2-935F-E970-AA4A-D04BF7ACB522}"/>
              </a:ext>
            </a:extLst>
          </p:cNvPr>
          <p:cNvCxnSpPr>
            <a:cxnSpLocks/>
            <a:stCxn id="13" idx="2"/>
            <a:endCxn id="12" idx="0"/>
          </p:cNvCxnSpPr>
          <p:nvPr/>
        </p:nvCxnSpPr>
        <p:spPr>
          <a:xfrm flipH="1">
            <a:off x="5295900" y="5440683"/>
            <a:ext cx="15240" cy="325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DBCAE40-DA35-6E31-69B3-63B700CBF1CA}"/>
              </a:ext>
            </a:extLst>
          </p:cNvPr>
          <p:cNvSpPr txBox="1"/>
          <p:nvPr/>
        </p:nvSpPr>
        <p:spPr>
          <a:xfrm>
            <a:off x="507150" y="228193"/>
            <a:ext cx="5817445" cy="584775"/>
          </a:xfrm>
          <a:prstGeom prst="rect">
            <a:avLst/>
          </a:prstGeom>
          <a:noFill/>
        </p:spPr>
        <p:txBody>
          <a:bodyPr wrap="square">
            <a:spAutoFit/>
          </a:bodyPr>
          <a:lstStyle/>
          <a:p>
            <a:r>
              <a:rPr lang="en-US" sz="3200" b="1" dirty="0">
                <a:solidFill>
                  <a:srgbClr val="C00000"/>
                </a:solidFill>
                <a:latin typeface="Calibri" panose="020F0502020204030204" pitchFamily="34" charset="0"/>
                <a:cs typeface="Calibri" panose="020F0502020204030204" pitchFamily="34" charset="0"/>
              </a:rPr>
              <a:t>Proposed  system architecture</a:t>
            </a:r>
            <a:endParaRPr lang="en-IN" sz="32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948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0377FD-C0B3-267D-E47D-E732850379CB}"/>
              </a:ext>
            </a:extLst>
          </p:cNvPr>
          <p:cNvPicPr>
            <a:picLocks noChangeAspect="1"/>
          </p:cNvPicPr>
          <p:nvPr/>
        </p:nvPicPr>
        <p:blipFill>
          <a:blip r:embed="rId2"/>
          <a:stretch>
            <a:fillRect/>
          </a:stretch>
        </p:blipFill>
        <p:spPr>
          <a:xfrm>
            <a:off x="1475656" y="1242439"/>
            <a:ext cx="6192688" cy="4373123"/>
          </a:xfrm>
          <a:prstGeom prst="rect">
            <a:avLst/>
          </a:prstGeom>
        </p:spPr>
      </p:pic>
    </p:spTree>
    <p:extLst>
      <p:ext uri="{BB962C8B-B14F-4D97-AF65-F5344CB8AC3E}">
        <p14:creationId xmlns:p14="http://schemas.microsoft.com/office/powerpoint/2010/main" val="120564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1F6AD1-A560-6EBC-F0A2-0689C10789A0}"/>
              </a:ext>
            </a:extLst>
          </p:cNvPr>
          <p:cNvSpPr txBox="1"/>
          <p:nvPr/>
        </p:nvSpPr>
        <p:spPr>
          <a:xfrm>
            <a:off x="457200" y="1219200"/>
            <a:ext cx="8229600" cy="5719514"/>
          </a:xfrm>
          <a:prstGeom prst="rect">
            <a:avLst/>
          </a:prstGeom>
          <a:noFill/>
        </p:spPr>
        <p:txBody>
          <a:bodyPr wrap="square">
            <a:spAutoFit/>
          </a:bodyPr>
          <a:lstStyle/>
          <a:p>
            <a:pPr algn="just"/>
            <a:r>
              <a:rPr lang="en-GB" b="1" dirty="0">
                <a:latin typeface="Times New Roman" panose="02020603050405020304" pitchFamily="18" charset="0"/>
                <a:cs typeface="Times New Roman" panose="02020603050405020304" pitchFamily="18" charset="0"/>
              </a:rPr>
              <a:t>Data Collection and Pre-processing:</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Data Collection: Gather a large dataset of tweets relevant to the topic of women's safety in urban India.</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Pre-processing: Clean and pre-process the data by removing noise (like      URLs, non-alphabetic characters), normalizing text (like converting to lowercase), and handling abbreviations and emoticons.</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Feature Extraction</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Extract relevant features from the tweets that are significant for sentiment analysis. This could include word embedding's, TF-IDF scores, and other linguistic features.</a:t>
            </a:r>
          </a:p>
          <a:p>
            <a:pPr algn="just"/>
            <a:endParaRPr lang="en-GB" b="1" dirty="0"/>
          </a:p>
          <a:p>
            <a:pPr algn="just"/>
            <a:r>
              <a:rPr lang="en-GB" b="1" dirty="0">
                <a:latin typeface="Times New Roman" panose="02020603050405020304" pitchFamily="18" charset="0"/>
                <a:cs typeface="Times New Roman" panose="02020603050405020304" pitchFamily="18" charset="0"/>
              </a:rPr>
              <a:t>Training the </a:t>
            </a:r>
            <a:r>
              <a:rPr lang="en-GB" b="1" dirty="0" err="1">
                <a:latin typeface="Times New Roman" panose="02020603050405020304" pitchFamily="18" charset="0"/>
                <a:cs typeface="Times New Roman" panose="02020603050405020304" pitchFamily="18" charset="0"/>
              </a:rPr>
              <a:t>XGBoost</a:t>
            </a:r>
            <a:r>
              <a:rPr lang="en-GB" b="1" dirty="0">
                <a:latin typeface="Times New Roman" panose="02020603050405020304" pitchFamily="18" charset="0"/>
                <a:cs typeface="Times New Roman" panose="02020603050405020304" pitchFamily="18" charset="0"/>
              </a:rPr>
              <a:t> Model:</a:t>
            </a:r>
          </a:p>
          <a:p>
            <a:pPr algn="just"/>
            <a:endParaRPr lang="en-GB" dirty="0"/>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Dataset Splitting: Split the data into training and testing sets.</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Model Training: Train the </a:t>
            </a:r>
            <a:r>
              <a:rPr lang="en-GB" dirty="0" err="1">
                <a:latin typeface="Times New Roman" panose="02020603050405020304" pitchFamily="18" charset="0"/>
                <a:cs typeface="Times New Roman" panose="02020603050405020304" pitchFamily="18" charset="0"/>
              </a:rPr>
              <a:t>XGBoost</a:t>
            </a:r>
            <a:r>
              <a:rPr lang="en-GB" dirty="0">
                <a:latin typeface="Times New Roman" panose="02020603050405020304" pitchFamily="18" charset="0"/>
                <a:cs typeface="Times New Roman" panose="02020603050405020304" pitchFamily="18" charset="0"/>
              </a:rPr>
              <a:t> model on the training set. Fine-tune the parameters (like learning rate, depth of trees, etc.) to improve the model's performance.</a:t>
            </a:r>
          </a:p>
          <a:p>
            <a:pPr marL="285750" indent="-285750"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Cross-Validation: Use cross-validation techniques to ensure the model's robustness and prevent overfitting.</a:t>
            </a:r>
          </a:p>
          <a:p>
            <a:pPr algn="just">
              <a:lnSpc>
                <a:spcPct val="150000"/>
              </a:lnSpc>
            </a:pPr>
            <a:endParaRPr lang="en-IN" dirty="0"/>
          </a:p>
        </p:txBody>
      </p:sp>
      <p:sp>
        <p:nvSpPr>
          <p:cNvPr id="7" name="CustomShape 1">
            <a:extLst>
              <a:ext uri="{FF2B5EF4-FFF2-40B4-BE49-F238E27FC236}">
                <a16:creationId xmlns:a16="http://schemas.microsoft.com/office/drawing/2014/main" id="{BDF8BABC-0317-3263-725D-0FE5F869A870}"/>
              </a:ext>
            </a:extLst>
          </p:cNvPr>
          <p:cNvSpPr/>
          <p:nvPr/>
        </p:nvSpPr>
        <p:spPr>
          <a:xfrm flipV="1">
            <a:off x="381420" y="762000"/>
            <a:ext cx="8381160" cy="76200"/>
          </a:xfrm>
          <a:prstGeom prst="rect">
            <a:avLst/>
          </a:prstGeom>
          <a:solidFill>
            <a:srgbClr val="7030A0"/>
          </a:solidFill>
          <a:ln w="25560">
            <a:solidFill>
              <a:srgbClr val="3A5F8B"/>
            </a:solidFill>
            <a:round/>
          </a:ln>
        </p:spPr>
        <p:txBody>
          <a:bodyPr/>
          <a:lstStyle/>
          <a:p>
            <a:endParaRPr lang="en-IN"/>
          </a:p>
        </p:txBody>
      </p:sp>
      <p:sp>
        <p:nvSpPr>
          <p:cNvPr id="9" name="TextBox 8">
            <a:extLst>
              <a:ext uri="{FF2B5EF4-FFF2-40B4-BE49-F238E27FC236}">
                <a16:creationId xmlns:a16="http://schemas.microsoft.com/office/drawing/2014/main" id="{90C52DF2-E7AC-B2F3-2E86-97C076398183}"/>
              </a:ext>
            </a:extLst>
          </p:cNvPr>
          <p:cNvSpPr txBox="1"/>
          <p:nvPr/>
        </p:nvSpPr>
        <p:spPr>
          <a:xfrm>
            <a:off x="457200" y="152400"/>
            <a:ext cx="6781800" cy="584775"/>
          </a:xfrm>
          <a:prstGeom prst="rect">
            <a:avLst/>
          </a:prstGeom>
          <a:noFill/>
        </p:spPr>
        <p:txBody>
          <a:bodyPr wrap="square">
            <a:spAutoFit/>
          </a:bodyPr>
          <a:lstStyle/>
          <a:p>
            <a:r>
              <a:rPr lang="en-US" sz="3200" b="1" dirty="0">
                <a:solidFill>
                  <a:srgbClr val="C00000"/>
                </a:solidFill>
                <a:latin typeface="Calibri" panose="020F0502020204030204" pitchFamily="34" charset="0"/>
                <a:cs typeface="Calibri" panose="020F0502020204030204" pitchFamily="34" charset="0"/>
              </a:rPr>
              <a:t>Proposed method </a:t>
            </a:r>
            <a:endParaRPr lang="en-IN" sz="32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23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6404" y="290325"/>
            <a:ext cx="8991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cs typeface="Calibri" panose="020F0502020204030204" pitchFamily="34" charset="0"/>
              </a:rPr>
              <a:t>Working</a:t>
            </a:r>
          </a:p>
        </p:txBody>
      </p:sp>
      <p:sp>
        <p:nvSpPr>
          <p:cNvPr id="7" name="CustomShape 1"/>
          <p:cNvSpPr/>
          <p:nvPr/>
        </p:nvSpPr>
        <p:spPr>
          <a:xfrm>
            <a:off x="381420" y="1066200"/>
            <a:ext cx="8381160" cy="75600"/>
          </a:xfrm>
          <a:prstGeom prst="rect">
            <a:avLst/>
          </a:prstGeom>
          <a:solidFill>
            <a:srgbClr val="7030A0"/>
          </a:solidFill>
          <a:ln w="25560">
            <a:solidFill>
              <a:srgbClr val="3A5F8B"/>
            </a:solidFill>
            <a:round/>
          </a:ln>
        </p:spPr>
        <p:txBody>
          <a:bodyPr/>
          <a:lstStyle/>
          <a:p>
            <a:endParaRPr lang="en-IN">
              <a:solidFill>
                <a:srgbClr val="C00000"/>
              </a:solidFill>
            </a:endParaRPr>
          </a:p>
        </p:txBody>
      </p:sp>
      <p:sp>
        <p:nvSpPr>
          <p:cNvPr id="10" name="TextBox 9">
            <a:extLst>
              <a:ext uri="{FF2B5EF4-FFF2-40B4-BE49-F238E27FC236}">
                <a16:creationId xmlns:a16="http://schemas.microsoft.com/office/drawing/2014/main" id="{B1CF1DAA-F48F-0E91-F6F4-8F6A13A22B8B}"/>
              </a:ext>
            </a:extLst>
          </p:cNvPr>
          <p:cNvSpPr txBox="1"/>
          <p:nvPr/>
        </p:nvSpPr>
        <p:spPr>
          <a:xfrm>
            <a:off x="406404" y="1524000"/>
            <a:ext cx="8280396" cy="687880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Step1: Pre-processing.</a:t>
            </a:r>
          </a:p>
          <a:p>
            <a:pPr marL="285750" indent="-285750" algn="just">
              <a:lnSpc>
                <a:spcPct val="150000"/>
              </a:lnSpc>
              <a:buFont typeface="Wingdings" panose="05000000000000000000" pitchFamily="2" charset="2"/>
              <a:buChar char="Ø"/>
            </a:pPr>
            <a:r>
              <a:rPr lang="en-US" dirty="0"/>
              <a:t>Step2: Features extraction utilizing counting vectorization, word level TF-IDF                      and n-gram level TF-IDF. Then Converting the Text into Vectors.</a:t>
            </a:r>
          </a:p>
          <a:p>
            <a:pPr algn="just"/>
            <a:r>
              <a:rPr lang="en-US" dirty="0"/>
              <a:t>                   (Number of times term t appears in a document)  </a:t>
            </a:r>
          </a:p>
          <a:p>
            <a:pPr algn="just">
              <a:lnSpc>
                <a:spcPct val="150000"/>
              </a:lnSpc>
            </a:pPr>
            <a:r>
              <a:rPr lang="en-US" dirty="0"/>
              <a:t>                     (Total number of terms in the document</a:t>
            </a:r>
            <a:r>
              <a:rPr lang="en-IN" dirty="0"/>
              <a:t>)</a:t>
            </a:r>
          </a:p>
          <a:p>
            <a:pPr algn="just">
              <a:lnSpc>
                <a:spcPct val="150000"/>
              </a:lnSpc>
            </a:pPr>
            <a:endParaRPr lang="en-IN" dirty="0"/>
          </a:p>
          <a:p>
            <a:pPr algn="just">
              <a:lnSpc>
                <a:spcPct val="150000"/>
              </a:lnSpc>
            </a:pPr>
            <a:r>
              <a:rPr lang="en-US" dirty="0"/>
              <a:t>                              Total number of docs</a:t>
            </a:r>
          </a:p>
          <a:p>
            <a:pPr algn="just">
              <a:lnSpc>
                <a:spcPct val="150000"/>
              </a:lnSpc>
            </a:pPr>
            <a:r>
              <a:rPr lang="en-US" dirty="0"/>
              <a:t>  </a:t>
            </a:r>
            <a:r>
              <a:rPr lang="en-IN" dirty="0"/>
              <a:t>IDF(T) = log</a:t>
            </a:r>
            <a:r>
              <a:rPr lang="en-US" dirty="0"/>
              <a:t>        Number of docs with term t in </a:t>
            </a:r>
            <a:r>
              <a:rPr lang="en-US" dirty="0" err="1"/>
              <a:t>i</a:t>
            </a:r>
            <a:endParaRPr lang="en-IN" dirty="0">
              <a:latin typeface="Calibri" panose="020F0502020204030204" pitchFamily="34" charset="0"/>
              <a:cs typeface="Calibri" panose="020F0502020204030204" pitchFamily="34" charset="0"/>
            </a:endParaRPr>
          </a:p>
          <a:p>
            <a:pPr algn="just">
              <a:lnSpc>
                <a:spcPct val="150000"/>
              </a:lnSpc>
            </a:pPr>
            <a:endParaRPr lang="en-IN" dirty="0"/>
          </a:p>
          <a:p>
            <a:pPr marL="285750" indent="-285750" algn="just">
              <a:lnSpc>
                <a:spcPct val="150000"/>
              </a:lnSpc>
              <a:buFont typeface="Wingdings" panose="05000000000000000000" pitchFamily="2" charset="2"/>
              <a:buChar char="Ø"/>
            </a:pPr>
            <a:r>
              <a:rPr lang="en-US" dirty="0"/>
              <a:t>Step3: Fit the training dataset, it learns the model</a:t>
            </a:r>
            <a:endParaRPr lang="en-IN" dirty="0"/>
          </a:p>
          <a:p>
            <a:pPr marL="285750" indent="-285750" algn="just">
              <a:lnSpc>
                <a:spcPct val="150000"/>
              </a:lnSpc>
              <a:buFont typeface="Wingdings" panose="05000000000000000000" pitchFamily="2" charset="2"/>
              <a:buChar char="Ø"/>
            </a:pPr>
            <a:r>
              <a:rPr lang="en-US" dirty="0"/>
              <a:t>Step4: </a:t>
            </a:r>
            <a:r>
              <a:rPr lang="en-US" dirty="0" err="1"/>
              <a:t>XGBoosting</a:t>
            </a:r>
            <a:r>
              <a:rPr lang="en-US" dirty="0"/>
              <a:t> classifier is utilized to predict the values as the </a:t>
            </a:r>
            <a:r>
              <a:rPr lang="en-US" dirty="0" err="1"/>
              <a:t>XGBoosting</a:t>
            </a:r>
            <a:r>
              <a:rPr lang="en-US" dirty="0"/>
              <a:t> </a:t>
            </a:r>
            <a:r>
              <a:rPr lang="en-US" dirty="0" err="1"/>
              <a:t>initializtion</a:t>
            </a:r>
            <a:r>
              <a:rPr lang="en-US" dirty="0"/>
              <a:t> is done, the accurate calculation of the model will be done </a:t>
            </a:r>
            <a:r>
              <a:rPr lang="en-US" dirty="0" err="1"/>
              <a:t>inlcuding</a:t>
            </a:r>
            <a:r>
              <a:rPr lang="en-US" dirty="0"/>
              <a:t> all the three vectorization techniques. </a:t>
            </a:r>
            <a:endParaRPr lang="en-IN" dirty="0"/>
          </a:p>
          <a:p>
            <a:pPr algn="just">
              <a:lnSpc>
                <a:spcPct val="150000"/>
              </a:lnSpc>
            </a:pPr>
            <a:endParaRPr lang="en-IN" dirty="0"/>
          </a:p>
          <a:p>
            <a:pPr algn="just">
              <a:lnSpc>
                <a:spcPct val="150000"/>
              </a:lnSpc>
            </a:pPr>
            <a:endParaRPr lang="en-IN" dirty="0"/>
          </a:p>
          <a:p>
            <a:pPr algn="just">
              <a:lnSpc>
                <a:spcPct val="150000"/>
              </a:lnSpc>
            </a:pPr>
            <a:endParaRPr lang="en-IN" dirty="0"/>
          </a:p>
          <a:p>
            <a:pPr algn="just"/>
            <a:endParaRPr lang="en-IN" dirty="0"/>
          </a:p>
        </p:txBody>
      </p:sp>
      <p:cxnSp>
        <p:nvCxnSpPr>
          <p:cNvPr id="12" name="Straight Connector 11">
            <a:extLst>
              <a:ext uri="{FF2B5EF4-FFF2-40B4-BE49-F238E27FC236}">
                <a16:creationId xmlns:a16="http://schemas.microsoft.com/office/drawing/2014/main" id="{90C724FA-E93D-DFCA-56CA-37CC80366A81}"/>
              </a:ext>
            </a:extLst>
          </p:cNvPr>
          <p:cNvCxnSpPr>
            <a:cxnSpLocks/>
          </p:cNvCxnSpPr>
          <p:nvPr/>
        </p:nvCxnSpPr>
        <p:spPr>
          <a:xfrm>
            <a:off x="1676400" y="3124200"/>
            <a:ext cx="4953000"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5F94B83-CD69-29D1-7505-479D870039F2}"/>
              </a:ext>
            </a:extLst>
          </p:cNvPr>
          <p:cNvSpPr txBox="1"/>
          <p:nvPr/>
        </p:nvSpPr>
        <p:spPr>
          <a:xfrm>
            <a:off x="660402" y="2939534"/>
            <a:ext cx="1015998" cy="369332"/>
          </a:xfrm>
          <a:prstGeom prst="rect">
            <a:avLst/>
          </a:prstGeom>
          <a:noFill/>
        </p:spPr>
        <p:txBody>
          <a:bodyPr wrap="square">
            <a:spAutoFit/>
          </a:bodyPr>
          <a:lstStyle/>
          <a:p>
            <a:r>
              <a:rPr lang="en-IN" dirty="0"/>
              <a:t>TF(t) =</a:t>
            </a:r>
            <a:endParaRPr lang="en-IN" dirty="0">
              <a:latin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BE910C3A-30D4-6792-5311-9D132DDCF93A}"/>
              </a:ext>
            </a:extLst>
          </p:cNvPr>
          <p:cNvCxnSpPr>
            <a:cxnSpLocks/>
          </p:cNvCxnSpPr>
          <p:nvPr/>
        </p:nvCxnSpPr>
        <p:spPr>
          <a:xfrm>
            <a:off x="2245402" y="4346914"/>
            <a:ext cx="3200400" cy="1"/>
          </a:xfrm>
          <a:prstGeom prst="line">
            <a:avLst/>
          </a:prstGeom>
        </p:spPr>
        <p:style>
          <a:lnRef idx="1">
            <a:schemeClr val="dk1"/>
          </a:lnRef>
          <a:fillRef idx="0">
            <a:schemeClr val="dk1"/>
          </a:fillRef>
          <a:effectRef idx="0">
            <a:schemeClr val="dk1"/>
          </a:effectRef>
          <a:fontRef idx="minor">
            <a:schemeClr val="tx1"/>
          </a:fontRef>
        </p:style>
      </p:cxnSp>
      <p:sp>
        <p:nvSpPr>
          <p:cNvPr id="20" name="Double Bracket 19">
            <a:extLst>
              <a:ext uri="{FF2B5EF4-FFF2-40B4-BE49-F238E27FC236}">
                <a16:creationId xmlns:a16="http://schemas.microsoft.com/office/drawing/2014/main" id="{C2F1C5FE-CFCF-0ED0-5815-7526D4605722}"/>
              </a:ext>
            </a:extLst>
          </p:cNvPr>
          <p:cNvSpPr/>
          <p:nvPr/>
        </p:nvSpPr>
        <p:spPr>
          <a:xfrm>
            <a:off x="1978702" y="4038600"/>
            <a:ext cx="3733800" cy="870456"/>
          </a:xfrm>
          <a:prstGeom prst="bracket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7904" y="-85539"/>
            <a:ext cx="8991600" cy="584775"/>
          </a:xfrm>
          <a:prstGeom prst="rect">
            <a:avLst/>
          </a:prstGeom>
          <a:noFill/>
        </p:spPr>
        <p:txBody>
          <a:bodyPr wrap="square" rtlCol="0">
            <a:spAutoFit/>
          </a:bodyPr>
          <a:lstStyle/>
          <a:p>
            <a:r>
              <a:rPr lang="en-IN" sz="3200" b="1" dirty="0">
                <a:solidFill>
                  <a:srgbClr val="C00000"/>
                </a:solidFill>
                <a:latin typeface="Calibri" panose="020F0502020204030204" pitchFamily="34" charset="0"/>
                <a:cs typeface="Calibri" panose="020F0502020204030204" pitchFamily="34" charset="0"/>
              </a:rPr>
              <a:t>Comparison table for the existing system</a:t>
            </a:r>
            <a:endParaRPr lang="en-US" sz="3200" b="1" dirty="0">
              <a:solidFill>
                <a:srgbClr val="C00000"/>
              </a:solidFill>
              <a:latin typeface="Calibri" panose="020F0502020204030204" pitchFamily="34" charset="0"/>
              <a:cs typeface="Calibri" panose="020F0502020204030204" pitchFamily="34" charset="0"/>
            </a:endParaRPr>
          </a:p>
        </p:txBody>
      </p:sp>
      <p:graphicFrame>
        <p:nvGraphicFramePr>
          <p:cNvPr id="2" name="Table 2"/>
          <p:cNvGraphicFramePr>
            <a:graphicFrameLocks noGrp="1"/>
          </p:cNvGraphicFramePr>
          <p:nvPr>
            <p:extLst>
              <p:ext uri="{D42A27DB-BD31-4B8C-83A1-F6EECF244321}">
                <p14:modId xmlns:p14="http://schemas.microsoft.com/office/powerpoint/2010/main" val="1724605030"/>
              </p:ext>
            </p:extLst>
          </p:nvPr>
        </p:nvGraphicFramePr>
        <p:xfrm>
          <a:off x="152400" y="669073"/>
          <a:ext cx="8924290" cy="6177014"/>
        </p:xfrm>
        <a:graphic>
          <a:graphicData uri="http://schemas.openxmlformats.org/drawingml/2006/table">
            <a:tbl>
              <a:tblPr firstRow="1" bandRow="1">
                <a:tableStyleId>{5C22544A-7EE6-4342-B048-85BDC9FD1C3A}</a:tableStyleId>
              </a:tblPr>
              <a:tblGrid>
                <a:gridCol w="495935">
                  <a:extLst>
                    <a:ext uri="{9D8B030D-6E8A-4147-A177-3AD203B41FA5}">
                      <a16:colId xmlns:a16="http://schemas.microsoft.com/office/drawing/2014/main" val="20000"/>
                    </a:ext>
                  </a:extLst>
                </a:gridCol>
                <a:gridCol w="15875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159448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gridCol w="1876425">
                  <a:extLst>
                    <a:ext uri="{9D8B030D-6E8A-4147-A177-3AD203B41FA5}">
                      <a16:colId xmlns:a16="http://schemas.microsoft.com/office/drawing/2014/main" val="20005"/>
                    </a:ext>
                  </a:extLst>
                </a:gridCol>
              </a:tblGrid>
              <a:tr h="631747">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53743">
                <a:tc>
                  <a:txBody>
                    <a:bodyPr/>
                    <a:lstStyle/>
                    <a:p>
                      <a:r>
                        <a:rPr lang="en-US" dirty="0"/>
                        <a:t>1</a:t>
                      </a:r>
                      <a:endParaRPr lang="en-IN" dirty="0"/>
                    </a:p>
                  </a:txBody>
                  <a:tcPr/>
                </a:tc>
                <a:tc>
                  <a:txBody>
                    <a:bodyPr/>
                    <a:lstStyle/>
                    <a:p>
                      <a:r>
                        <a:rPr lang="en-US" altLang="en-IN" sz="1200" dirty="0"/>
                        <a:t>N Kavitha, </a:t>
                      </a:r>
                    </a:p>
                    <a:p>
                      <a:r>
                        <a:rPr lang="en-US" altLang="en-IN" sz="1200" dirty="0"/>
                        <a:t>N Srinivasa Rao, Srinivasa Rao </a:t>
                      </a:r>
                      <a:r>
                        <a:rPr lang="en-US" altLang="en-IN" sz="1200" dirty="0" err="1"/>
                        <a:t>Madalac</a:t>
                      </a:r>
                      <a:r>
                        <a:rPr lang="en-US" altLang="en-IN" sz="1200" dirty="0"/>
                        <a:t>.</a:t>
                      </a:r>
                    </a:p>
                    <a:p>
                      <a:r>
                        <a:rPr lang="en-US" altLang="en-IN" sz="1200" dirty="0"/>
                        <a:t>(PACE Institute of Technology and Sciences 2021)</a:t>
                      </a:r>
                    </a:p>
                  </a:txBody>
                  <a:tcPr/>
                </a:tc>
                <a:tc>
                  <a:txBody>
                    <a:bodyPr/>
                    <a:lstStyle/>
                    <a:p>
                      <a:r>
                        <a:rPr lang="en-IN" sz="1200" dirty="0"/>
                        <a:t>The safety of women in Indian cities remains a critical issue, with rising violence and harassment concerns.</a:t>
                      </a:r>
                    </a:p>
                  </a:txBody>
                  <a:tcPr/>
                </a:tc>
                <a:tc>
                  <a:txBody>
                    <a:bodyPr/>
                    <a:lstStyle/>
                    <a:p>
                      <a:r>
                        <a:rPr lang="en-IN" sz="1200"/>
                        <a:t>Employing machine learning techniques to analyze women's safety data and enhance urban safety measures.</a:t>
                      </a:r>
                    </a:p>
                  </a:txBody>
                  <a:tcPr/>
                </a:tc>
                <a:tc>
                  <a:txBody>
                    <a:bodyPr/>
                    <a:lstStyle/>
                    <a:p>
                      <a:r>
                        <a:rPr lang="en-IN" sz="1200"/>
                        <a:t>The project aims to leverage data-driven approaches to improve women's security in city environments.</a:t>
                      </a:r>
                    </a:p>
                  </a:txBody>
                  <a:tcPr/>
                </a:tc>
                <a:tc>
                  <a:txBody>
                    <a:bodyPr/>
                    <a:lstStyle/>
                    <a:p>
                      <a:r>
                        <a:rPr lang="en-IN" sz="1200"/>
                        <a:t>Privacy and data collection challenges must be addressed for effective implementation.</a:t>
                      </a:r>
                    </a:p>
                  </a:txBody>
                  <a:tcPr/>
                </a:tc>
                <a:extLst>
                  <a:ext uri="{0D108BD9-81ED-4DB2-BD59-A6C34878D82A}">
                    <a16:rowId xmlns:a16="http://schemas.microsoft.com/office/drawing/2014/main" val="10001"/>
                  </a:ext>
                </a:extLst>
              </a:tr>
              <a:tr h="1353743">
                <a:tc>
                  <a:txBody>
                    <a:bodyPr/>
                    <a:lstStyle/>
                    <a:p>
                      <a:r>
                        <a:rPr lang="en-US" dirty="0"/>
                        <a:t>2</a:t>
                      </a:r>
                      <a:endParaRPr lang="en-IN" dirty="0"/>
                    </a:p>
                  </a:txBody>
                  <a:tcPr/>
                </a:tc>
                <a:tc>
                  <a:txBody>
                    <a:bodyPr/>
                    <a:lstStyle/>
                    <a:p>
                      <a:r>
                        <a:rPr lang="en-IN" sz="1200" dirty="0"/>
                        <a:t>Bindu M</a:t>
                      </a:r>
                      <a:r>
                        <a:rPr lang="en-US" altLang="en-IN" sz="1200" dirty="0"/>
                        <a:t>,</a:t>
                      </a:r>
                      <a:endParaRPr lang="en-IN" sz="1200" dirty="0"/>
                    </a:p>
                    <a:p>
                      <a:r>
                        <a:rPr lang="en-IN" sz="1200" dirty="0"/>
                        <a:t>Chandini J V</a:t>
                      </a:r>
                      <a:r>
                        <a:rPr lang="en-US" altLang="en-IN" sz="1200" dirty="0"/>
                        <a:t>,</a:t>
                      </a:r>
                      <a:endParaRPr lang="en-IN" sz="1200" dirty="0"/>
                    </a:p>
                    <a:p>
                      <a:r>
                        <a:rPr lang="en-IN" sz="1200" dirty="0"/>
                        <a:t>Kola Prem Kumar</a:t>
                      </a:r>
                      <a:r>
                        <a:rPr lang="en-US" altLang="en-IN" sz="1200" dirty="0"/>
                        <a:t>.</a:t>
                      </a:r>
                    </a:p>
                    <a:p>
                      <a:r>
                        <a:rPr lang="en-US" altLang="en-IN" sz="1200" dirty="0"/>
                        <a:t>(Journal of Data Mining and Management 2021)</a:t>
                      </a:r>
                    </a:p>
                  </a:txBody>
                  <a:tcPr/>
                </a:tc>
                <a:tc>
                  <a:txBody>
                    <a:bodyPr/>
                    <a:lstStyle/>
                    <a:p>
                      <a:r>
                        <a:rPr lang="en-IN" sz="1200" dirty="0"/>
                        <a:t>Women's safety in Indian cities is a growing concern, with instances of harassment, and abuse creating a pressing issue.	</a:t>
                      </a:r>
                    </a:p>
                  </a:txBody>
                  <a:tcPr/>
                </a:tc>
                <a:tc>
                  <a:txBody>
                    <a:bodyPr/>
                    <a:lstStyle/>
                    <a:p>
                      <a:r>
                        <a:rPr lang="en-US" sz="1200"/>
                        <a:t>NLP</a:t>
                      </a:r>
                      <a:r>
                        <a:rPr lang="en-IN" sz="1200"/>
                        <a:t> and </a:t>
                      </a:r>
                      <a:r>
                        <a:rPr lang="en-US" altLang="en-IN" sz="1200"/>
                        <a:t>ML</a:t>
                      </a:r>
                      <a:r>
                        <a:rPr lang="en-IN" sz="1200"/>
                        <a:t> to extract insights from social media data for women's safety improvement.</a:t>
                      </a:r>
                    </a:p>
                  </a:txBody>
                  <a:tcPr/>
                </a:tc>
                <a:tc>
                  <a:txBody>
                    <a:bodyPr/>
                    <a:lstStyle/>
                    <a:p>
                      <a:r>
                        <a:rPr lang="en-US" altLang="en-IN" sz="1200"/>
                        <a:t>P</a:t>
                      </a:r>
                      <a:r>
                        <a:rPr lang="en-IN" sz="1200"/>
                        <a:t>roject focuses on using social media as a source of data for creating safer urban environments for women.	</a:t>
                      </a:r>
                    </a:p>
                  </a:txBody>
                  <a:tcPr/>
                </a:tc>
                <a:tc>
                  <a:txBody>
                    <a:bodyPr/>
                    <a:lstStyle/>
                    <a:p>
                      <a:r>
                        <a:rPr lang="en-IN" sz="1200"/>
                        <a:t>Ethical considerations regarding data usage and fairness of algorithms are vital.</a:t>
                      </a:r>
                    </a:p>
                  </a:txBody>
                  <a:tcPr/>
                </a:tc>
                <a:extLst>
                  <a:ext uri="{0D108BD9-81ED-4DB2-BD59-A6C34878D82A}">
                    <a16:rowId xmlns:a16="http://schemas.microsoft.com/office/drawing/2014/main" val="10002"/>
                  </a:ext>
                </a:extLst>
              </a:tr>
              <a:tr h="1239254">
                <a:tc>
                  <a:txBody>
                    <a:bodyPr/>
                    <a:lstStyle/>
                    <a:p>
                      <a:r>
                        <a:rPr lang="en-US" dirty="0"/>
                        <a:t>3</a:t>
                      </a:r>
                      <a:endParaRPr lang="en-IN" dirty="0"/>
                    </a:p>
                  </a:txBody>
                  <a:tcPr/>
                </a:tc>
                <a:tc>
                  <a:txBody>
                    <a:bodyPr/>
                    <a:lstStyle/>
                    <a:p>
                      <a:r>
                        <a:rPr lang="en-IN" sz="1200" dirty="0"/>
                        <a:t>Mohd </a:t>
                      </a:r>
                      <a:r>
                        <a:rPr lang="en-IN" sz="1200" dirty="0" err="1"/>
                        <a:t>Naved</a:t>
                      </a:r>
                      <a:r>
                        <a:rPr lang="en-US" altLang="en-IN" sz="1200" dirty="0"/>
                        <a:t>,</a:t>
                      </a:r>
                      <a:endParaRPr lang="en-IN" sz="1200" dirty="0"/>
                    </a:p>
                    <a:p>
                      <a:r>
                        <a:rPr lang="en-IN" sz="1200" dirty="0" err="1"/>
                        <a:t>Dr.A.Narasima</a:t>
                      </a:r>
                      <a:r>
                        <a:rPr lang="en-IN" sz="1200" dirty="0"/>
                        <a:t> Venkatesh</a:t>
                      </a:r>
                      <a:r>
                        <a:rPr lang="en-US" altLang="en-IN" sz="1200" dirty="0"/>
                        <a:t>,</a:t>
                      </a:r>
                      <a:endParaRPr lang="en-IN" sz="1200" dirty="0"/>
                    </a:p>
                    <a:p>
                      <a:r>
                        <a:rPr lang="en-IN" sz="1200" dirty="0"/>
                        <a:t>Vani A.</a:t>
                      </a:r>
                      <a:r>
                        <a:rPr lang="en-US" altLang="en-IN" sz="1200" dirty="0"/>
                        <a:t>(AIP Conference Proceedings 2022)</a:t>
                      </a:r>
                    </a:p>
                  </a:txBody>
                  <a:tcPr/>
                </a:tc>
                <a:tc>
                  <a:txBody>
                    <a:bodyPr/>
                    <a:lstStyle/>
                    <a:p>
                      <a:r>
                        <a:rPr lang="en-IN" sz="1200"/>
                        <a:t>Violence against women in Indian cities is a significant problem, leading to a lack of security for women in public spaces.</a:t>
                      </a:r>
                    </a:p>
                  </a:txBody>
                  <a:tcPr/>
                </a:tc>
                <a:tc>
                  <a:txBody>
                    <a:bodyPr/>
                    <a:lstStyle/>
                    <a:p>
                      <a:r>
                        <a:rPr lang="en-IN" sz="1200"/>
                        <a:t>AI-based system for real-time women's safety evaluation and alerting in urban areas.	</a:t>
                      </a:r>
                    </a:p>
                  </a:txBody>
                  <a:tcPr/>
                </a:tc>
                <a:tc>
                  <a:txBody>
                    <a:bodyPr/>
                    <a:lstStyle/>
                    <a:p>
                      <a:r>
                        <a:rPr lang="en-IN" sz="1200"/>
                        <a:t>The solution aims to empower women by providing them with real-time information about their safety.	</a:t>
                      </a:r>
                    </a:p>
                  </a:txBody>
                  <a:tcPr/>
                </a:tc>
                <a:tc>
                  <a:txBody>
                    <a:bodyPr/>
                    <a:lstStyle/>
                    <a:p>
                      <a:r>
                        <a:rPr lang="en-IN" sz="1200"/>
                        <a:t>Technical challenges in real-time data processing and system reliability are key concerns.</a:t>
                      </a:r>
                    </a:p>
                  </a:txBody>
                  <a:tcPr/>
                </a:tc>
                <a:extLst>
                  <a:ext uri="{0D108BD9-81ED-4DB2-BD59-A6C34878D82A}">
                    <a16:rowId xmlns:a16="http://schemas.microsoft.com/office/drawing/2014/main" val="10003"/>
                  </a:ext>
                </a:extLst>
              </a:tr>
              <a:tr h="1534242">
                <a:tc>
                  <a:txBody>
                    <a:bodyPr/>
                    <a:lstStyle/>
                    <a:p>
                      <a:r>
                        <a:rPr lang="en-US" altLang="en-IN" dirty="0"/>
                        <a:t>4</a:t>
                      </a:r>
                    </a:p>
                  </a:txBody>
                  <a:tcPr/>
                </a:tc>
                <a:tc>
                  <a:txBody>
                    <a:bodyPr/>
                    <a:lstStyle/>
                    <a:p>
                      <a:r>
                        <a:rPr lang="en-IN" sz="1200"/>
                        <a:t>Afrin Jaman Bonny</a:t>
                      </a:r>
                      <a:r>
                        <a:rPr lang="en-US" altLang="en-IN" sz="1200"/>
                        <a:t>, (Daffodil International University 2022)</a:t>
                      </a:r>
                    </a:p>
                    <a:p>
                      <a:endParaRPr lang="en-US" altLang="en-IN" sz="1200"/>
                    </a:p>
                  </a:txBody>
                  <a:tcPr/>
                </a:tc>
                <a:tc>
                  <a:txBody>
                    <a:bodyPr/>
                    <a:lstStyle/>
                    <a:p>
                      <a:r>
                        <a:rPr lang="en-IN" sz="1200"/>
                        <a:t>The safety of women in Indian cities is a pressing concern, need for practical solutions to address this issue.	</a:t>
                      </a:r>
                    </a:p>
                  </a:txBody>
                  <a:tcPr/>
                </a:tc>
                <a:tc>
                  <a:txBody>
                    <a:bodyPr/>
                    <a:lstStyle/>
                    <a:p>
                      <a:r>
                        <a:rPr lang="en-US" altLang="en-IN" sz="1200"/>
                        <a:t>S</a:t>
                      </a:r>
                      <a:r>
                        <a:rPr lang="en-IN" sz="1200"/>
                        <a:t>ocial media sentiment analysis and </a:t>
                      </a:r>
                      <a:r>
                        <a:rPr lang="en-US" altLang="en-IN" sz="1200"/>
                        <a:t>ML</a:t>
                      </a:r>
                      <a:r>
                        <a:rPr lang="en-IN" sz="1200"/>
                        <a:t> to assess women</a:t>
                      </a:r>
                      <a:r>
                        <a:rPr lang="en-US" altLang="en-IN" sz="1200"/>
                        <a:t>’s</a:t>
                      </a:r>
                      <a:r>
                        <a:rPr lang="en-IN" sz="1200"/>
                        <a:t> safety perceptions in public spaces.	</a:t>
                      </a:r>
                    </a:p>
                  </a:txBody>
                  <a:tcPr/>
                </a:tc>
                <a:tc>
                  <a:txBody>
                    <a:bodyPr/>
                    <a:lstStyle/>
                    <a:p>
                      <a:r>
                        <a:rPr lang="en-US" altLang="en-IN" sz="1200"/>
                        <a:t>P</a:t>
                      </a:r>
                      <a:r>
                        <a:rPr lang="en-IN" sz="1200"/>
                        <a:t>roject's objective is to gauge public sentiment and generate awareness about the importance of women's safety.	</a:t>
                      </a:r>
                    </a:p>
                  </a:txBody>
                  <a:tcPr/>
                </a:tc>
                <a:tc>
                  <a:txBody>
                    <a:bodyPr/>
                    <a:lstStyle/>
                    <a:p>
                      <a:r>
                        <a:rPr lang="en-IN" sz="1200" dirty="0"/>
                        <a:t>Ethical considerations and model accuracy are central to this research.</a:t>
                      </a:r>
                    </a:p>
                  </a:txBody>
                  <a:tcPr/>
                </a:tc>
                <a:extLst>
                  <a:ext uri="{0D108BD9-81ED-4DB2-BD59-A6C34878D82A}">
                    <a16:rowId xmlns:a16="http://schemas.microsoft.com/office/drawing/2014/main" val="10004"/>
                  </a:ext>
                </a:extLst>
              </a:tr>
            </a:tbl>
          </a:graphicData>
        </a:graphic>
      </p:graphicFrame>
      <p:sp>
        <p:nvSpPr>
          <p:cNvPr id="3" name="CustomShape 1">
            <a:extLst>
              <a:ext uri="{FF2B5EF4-FFF2-40B4-BE49-F238E27FC236}">
                <a16:creationId xmlns:a16="http://schemas.microsoft.com/office/drawing/2014/main" id="{9C22D4C3-D4E4-9041-9A59-9A34714B1EF1}"/>
              </a:ext>
            </a:extLst>
          </p:cNvPr>
          <p:cNvSpPr/>
          <p:nvPr/>
        </p:nvSpPr>
        <p:spPr>
          <a:xfrm>
            <a:off x="9939" y="499236"/>
            <a:ext cx="838116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pic>
        <p:nvPicPr>
          <p:cNvPr id="5" name="Picture 4">
            <a:extLst>
              <a:ext uri="{FF2B5EF4-FFF2-40B4-BE49-F238E27FC236}">
                <a16:creationId xmlns:a16="http://schemas.microsoft.com/office/drawing/2014/main" id="{568FAFFA-0DA7-138D-FD5D-FCA281873485}"/>
              </a:ext>
            </a:extLst>
          </p:cNvPr>
          <p:cNvPicPr>
            <a:picLocks noChangeAspect="1"/>
          </p:cNvPicPr>
          <p:nvPr/>
        </p:nvPicPr>
        <p:blipFill>
          <a:blip r:embed="rId2"/>
          <a:stretch>
            <a:fillRect/>
          </a:stretch>
        </p:blipFill>
        <p:spPr>
          <a:xfrm>
            <a:off x="457200" y="1600200"/>
            <a:ext cx="8077200" cy="3976300"/>
          </a:xfrm>
          <a:prstGeom prst="rect">
            <a:avLst/>
          </a:prstGeom>
        </p:spPr>
      </p:pic>
      <p:sp>
        <p:nvSpPr>
          <p:cNvPr id="9" name="TextBox 8">
            <a:extLst>
              <a:ext uri="{FF2B5EF4-FFF2-40B4-BE49-F238E27FC236}">
                <a16:creationId xmlns:a16="http://schemas.microsoft.com/office/drawing/2014/main" id="{9F0615F6-5C0A-FA14-F603-501EE6EAF3D1}"/>
              </a:ext>
            </a:extLst>
          </p:cNvPr>
          <p:cNvSpPr txBox="1"/>
          <p:nvPr/>
        </p:nvSpPr>
        <p:spPr>
          <a:xfrm>
            <a:off x="2895600" y="5925834"/>
            <a:ext cx="4572000" cy="369332"/>
          </a:xfrm>
          <a:prstGeom prst="rect">
            <a:avLst/>
          </a:prstGeom>
          <a:noFill/>
        </p:spPr>
        <p:txBody>
          <a:bodyPr wrap="square">
            <a:spAutoFit/>
          </a:bodyPr>
          <a:lstStyle/>
          <a:p>
            <a:r>
              <a:rPr lang="en-US" dirty="0"/>
              <a:t>Fig1 : Home Screen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286000" y="5943600"/>
            <a:ext cx="4648200" cy="369332"/>
          </a:xfrm>
          <a:prstGeom prst="rect">
            <a:avLst/>
          </a:prstGeom>
          <a:noFill/>
        </p:spPr>
        <p:txBody>
          <a:bodyPr wrap="square" rtlCol="0">
            <a:spAutoFit/>
          </a:bodyPr>
          <a:lstStyle/>
          <a:p>
            <a:pPr algn="ctr"/>
            <a:r>
              <a:rPr lang="en-US" dirty="0"/>
              <a:t>Fig 2: Uploading Tweets Dataset</a:t>
            </a:r>
          </a:p>
        </p:txBody>
      </p:sp>
      <p:pic>
        <p:nvPicPr>
          <p:cNvPr id="3" name="Picture 2">
            <a:extLst>
              <a:ext uri="{FF2B5EF4-FFF2-40B4-BE49-F238E27FC236}">
                <a16:creationId xmlns:a16="http://schemas.microsoft.com/office/drawing/2014/main" id="{86604E90-4BA8-D1DD-45D7-67B3DE5D5871}"/>
              </a:ext>
            </a:extLst>
          </p:cNvPr>
          <p:cNvPicPr>
            <a:picLocks noChangeAspect="1"/>
          </p:cNvPicPr>
          <p:nvPr/>
        </p:nvPicPr>
        <p:blipFill>
          <a:blip r:embed="rId2"/>
          <a:stretch>
            <a:fillRect/>
          </a:stretch>
        </p:blipFill>
        <p:spPr>
          <a:xfrm>
            <a:off x="609600" y="838200"/>
            <a:ext cx="7924800" cy="48748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dirty="0">
              <a:solidFill>
                <a:srgbClr val="C00000"/>
              </a:solidFill>
            </a:endParaRPr>
          </a:p>
        </p:txBody>
      </p:sp>
      <p:sp>
        <p:nvSpPr>
          <p:cNvPr id="45" name="CustomShape 3"/>
          <p:cNvSpPr/>
          <p:nvPr/>
        </p:nvSpPr>
        <p:spPr>
          <a:xfrm>
            <a:off x="914400" y="1295400"/>
            <a:ext cx="6477000" cy="5218260"/>
          </a:xfrm>
          <a:prstGeom prst="rect">
            <a:avLst/>
          </a:prstGeom>
        </p:spPr>
        <p:txBody>
          <a:bodyPr lIns="90000" tIns="45000" rIns="90000" bIns="45000"/>
          <a:lstStyle/>
          <a:p>
            <a:pPr>
              <a:lnSpc>
                <a:spcPct val="150000"/>
              </a:lnSpc>
              <a:buFont typeface="Arial" panose="020B0604020202020204" pitchFamily="34" charset="0"/>
              <a:buChar char="•"/>
            </a:pPr>
            <a:endParaRPr dirty="0"/>
          </a:p>
        </p:txBody>
      </p:sp>
      <p:sp>
        <p:nvSpPr>
          <p:cNvPr id="3" name="TextBox 2">
            <a:extLst>
              <a:ext uri="{FF2B5EF4-FFF2-40B4-BE49-F238E27FC236}">
                <a16:creationId xmlns:a16="http://schemas.microsoft.com/office/drawing/2014/main" id="{A1189366-B96B-85DE-F8C2-82F936F83BC3}"/>
              </a:ext>
            </a:extLst>
          </p:cNvPr>
          <p:cNvSpPr txBox="1"/>
          <p:nvPr/>
        </p:nvSpPr>
        <p:spPr>
          <a:xfrm>
            <a:off x="762000" y="1295399"/>
            <a:ext cx="7924800" cy="5724644"/>
          </a:xfrm>
          <a:prstGeom prst="rect">
            <a:avLst/>
          </a:prstGeom>
          <a:noFill/>
        </p:spPr>
        <p:txBody>
          <a:bodyPr wrap="square">
            <a:spAutoFit/>
          </a:bodyPr>
          <a:lstStyle/>
          <a:p>
            <a:pPr>
              <a:buFont typeface="Arial" pitchFamily="34" charset="0"/>
              <a:buChar char="•"/>
            </a:pPr>
            <a:r>
              <a:rPr lang="en-US" sz="2000" b="1" dirty="0">
                <a:solidFill>
                  <a:srgbClr val="000000"/>
                </a:solidFill>
                <a:latin typeface="Bookman Old Style" pitchFamily="18" charset="0"/>
              </a:rPr>
              <a:t> Abstract </a:t>
            </a:r>
          </a:p>
          <a:p>
            <a:pPr>
              <a:buFont typeface="Arial" pitchFamily="34" charset="0"/>
              <a:buChar char="•"/>
            </a:pPr>
            <a:r>
              <a:rPr lang="en-US" sz="2000" b="1" dirty="0">
                <a:solidFill>
                  <a:srgbClr val="000000"/>
                </a:solidFill>
                <a:latin typeface="Bookman Old Style" pitchFamily="18" charset="0"/>
              </a:rPr>
              <a:t> Introduction </a:t>
            </a:r>
          </a:p>
          <a:p>
            <a:pPr>
              <a:buFont typeface="Arial"/>
              <a:buChar char="•"/>
            </a:pPr>
            <a:r>
              <a:rPr lang="en-US" sz="2000" b="1" dirty="0">
                <a:solidFill>
                  <a:srgbClr val="000000"/>
                </a:solidFill>
                <a:latin typeface="Bookman Old Style" pitchFamily="18" charset="0"/>
              </a:rPr>
              <a:t> Literature survey</a:t>
            </a:r>
          </a:p>
          <a:p>
            <a:pPr lvl="1">
              <a:buFont typeface="Arial"/>
              <a:buChar char="•"/>
            </a:pPr>
            <a:r>
              <a:rPr lang="en-US" sz="2000" b="1" dirty="0">
                <a:solidFill>
                  <a:srgbClr val="000000"/>
                </a:solidFill>
                <a:latin typeface="Bookman Old Style" pitchFamily="18" charset="0"/>
              </a:rPr>
              <a:t> Existing system</a:t>
            </a:r>
          </a:p>
          <a:p>
            <a:pPr lvl="2"/>
            <a:r>
              <a:rPr lang="en-US" sz="2000" dirty="0">
                <a:solidFill>
                  <a:srgbClr val="000000"/>
                </a:solidFill>
                <a:latin typeface="Bookman Old Style" pitchFamily="18" charset="0"/>
              </a:rPr>
              <a:t>- Problems in existing system</a:t>
            </a:r>
          </a:p>
          <a:p>
            <a:pPr>
              <a:buFont typeface="Arial" pitchFamily="34" charset="0"/>
              <a:buChar char="•"/>
            </a:pPr>
            <a:r>
              <a:rPr lang="en-US" sz="2000" b="1" dirty="0">
                <a:solidFill>
                  <a:srgbClr val="000000"/>
                </a:solidFill>
                <a:latin typeface="Bookman Old Style" pitchFamily="18" charset="0"/>
              </a:rPr>
              <a:t> Research Objective of Presentation</a:t>
            </a:r>
          </a:p>
          <a:p>
            <a:pPr>
              <a:buFont typeface="Arial" pitchFamily="34" charset="0"/>
              <a:buChar char="•"/>
            </a:pPr>
            <a:r>
              <a:rPr lang="en-US" sz="2000" b="1" dirty="0">
                <a:solidFill>
                  <a:srgbClr val="000000"/>
                </a:solidFill>
                <a:latin typeface="Bookman Old Style" pitchFamily="18" charset="0"/>
              </a:rPr>
              <a:t> Problem Definition</a:t>
            </a:r>
          </a:p>
          <a:p>
            <a:pPr>
              <a:buFont typeface="Arial" pitchFamily="34" charset="0"/>
              <a:buChar char="•"/>
            </a:pPr>
            <a:r>
              <a:rPr lang="en-US" sz="2000" b="1" dirty="0">
                <a:solidFill>
                  <a:srgbClr val="000000"/>
                </a:solidFill>
                <a:latin typeface="Bookman Old Style" pitchFamily="18" charset="0"/>
              </a:rPr>
              <a:t> Research work</a:t>
            </a:r>
          </a:p>
          <a:p>
            <a:r>
              <a:rPr lang="en-US" sz="2000" b="1" dirty="0">
                <a:solidFill>
                  <a:srgbClr val="000000"/>
                </a:solidFill>
                <a:latin typeface="Bookman Old Style" pitchFamily="18" charset="0"/>
              </a:rPr>
              <a:t>	</a:t>
            </a:r>
            <a:r>
              <a:rPr lang="en-US" sz="2000" dirty="0">
                <a:solidFill>
                  <a:srgbClr val="000000"/>
                </a:solidFill>
                <a:latin typeface="Bookman Old Style" pitchFamily="18" charset="0"/>
              </a:rPr>
              <a:t>- Proposed  system architecture</a:t>
            </a:r>
          </a:p>
          <a:p>
            <a:r>
              <a:rPr lang="en-US" sz="2000" dirty="0">
                <a:solidFill>
                  <a:srgbClr val="000000"/>
                </a:solidFill>
                <a:latin typeface="Bookman Old Style" pitchFamily="18" charset="0"/>
              </a:rPr>
              <a:t>	- Methods</a:t>
            </a:r>
          </a:p>
          <a:p>
            <a:r>
              <a:rPr lang="en-US" sz="2000" dirty="0">
                <a:solidFill>
                  <a:srgbClr val="000000"/>
                </a:solidFill>
                <a:latin typeface="Bookman Old Style" pitchFamily="18" charset="0"/>
              </a:rPr>
              <a:t>	- Comparison of Proposed  system with an existing system</a:t>
            </a:r>
          </a:p>
          <a:p>
            <a:endParaRPr lang="en-US" sz="2000" b="1" dirty="0">
              <a:solidFill>
                <a:srgbClr val="000000"/>
              </a:solidFill>
              <a:latin typeface="Bookman Old Style" pitchFamily="18" charset="0"/>
            </a:endParaRPr>
          </a:p>
          <a:p>
            <a:pPr>
              <a:buFont typeface="Arial" pitchFamily="34" charset="0"/>
              <a:buChar char="•"/>
            </a:pPr>
            <a:r>
              <a:rPr lang="en-US" sz="2000" b="1" dirty="0">
                <a:solidFill>
                  <a:srgbClr val="000000"/>
                </a:solidFill>
                <a:latin typeface="Bookman Old Style" pitchFamily="18" charset="0"/>
              </a:rPr>
              <a:t> Results	</a:t>
            </a:r>
            <a:endParaRPr lang="en-US" sz="2000" dirty="0">
              <a:solidFill>
                <a:srgbClr val="000000"/>
              </a:solidFill>
              <a:latin typeface="Bookman Old Style" pitchFamily="18" charset="0"/>
            </a:endParaRPr>
          </a:p>
          <a:p>
            <a:pPr>
              <a:buFont typeface="Arial" pitchFamily="34" charset="0"/>
              <a:buChar char="•"/>
            </a:pPr>
            <a:r>
              <a:rPr lang="en-US" sz="2000" b="1" dirty="0">
                <a:solidFill>
                  <a:srgbClr val="000000"/>
                </a:solidFill>
                <a:latin typeface="Bookman Old Style" pitchFamily="18" charset="0"/>
              </a:rPr>
              <a:t> Conclusion</a:t>
            </a:r>
          </a:p>
          <a:p>
            <a:pPr>
              <a:buFont typeface="Arial" pitchFamily="34" charset="0"/>
              <a:buChar char="•"/>
            </a:pPr>
            <a:r>
              <a:rPr lang="en-US" sz="2000" b="1" dirty="0">
                <a:solidFill>
                  <a:srgbClr val="000000"/>
                </a:solidFill>
                <a:latin typeface="Bookman Old Style" pitchFamily="18" charset="0"/>
              </a:rPr>
              <a:t> Future Work</a:t>
            </a:r>
          </a:p>
          <a:p>
            <a:pPr>
              <a:buFont typeface="Arial" pitchFamily="34" charset="0"/>
              <a:buChar char="•"/>
            </a:pPr>
            <a:r>
              <a:rPr lang="en-US" sz="2000" b="1" dirty="0">
                <a:solidFill>
                  <a:srgbClr val="000000"/>
                </a:solidFill>
                <a:latin typeface="Bookman Old Style" pitchFamily="18" charset="0"/>
              </a:rPr>
              <a:t> References</a:t>
            </a:r>
            <a:r>
              <a:rPr lang="en-US" sz="2800" b="1" dirty="0">
                <a:solidFill>
                  <a:srgbClr val="000000"/>
                </a:solidFill>
                <a:latin typeface="Calibri"/>
              </a:rPr>
              <a:t>	</a:t>
            </a:r>
            <a:endParaRPr lang="en-US" dirty="0"/>
          </a:p>
          <a:p>
            <a:pPr>
              <a:lnSpc>
                <a:spcPct val="10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041BB-DB06-EA5F-CC08-6F39B0169AAD}"/>
              </a:ext>
            </a:extLst>
          </p:cNvPr>
          <p:cNvPicPr>
            <a:picLocks noChangeAspect="1"/>
          </p:cNvPicPr>
          <p:nvPr/>
        </p:nvPicPr>
        <p:blipFill>
          <a:blip r:embed="rId2"/>
          <a:stretch>
            <a:fillRect/>
          </a:stretch>
        </p:blipFill>
        <p:spPr>
          <a:xfrm>
            <a:off x="609600" y="609600"/>
            <a:ext cx="7924800" cy="4840605"/>
          </a:xfrm>
          <a:prstGeom prst="rect">
            <a:avLst/>
          </a:prstGeom>
        </p:spPr>
      </p:pic>
      <p:sp>
        <p:nvSpPr>
          <p:cNvPr id="5" name="TextBox 4">
            <a:extLst>
              <a:ext uri="{FF2B5EF4-FFF2-40B4-BE49-F238E27FC236}">
                <a16:creationId xmlns:a16="http://schemas.microsoft.com/office/drawing/2014/main" id="{B0F24420-34FF-B9DB-ED05-DD3162511BDA}"/>
              </a:ext>
            </a:extLst>
          </p:cNvPr>
          <p:cNvSpPr txBox="1"/>
          <p:nvPr/>
        </p:nvSpPr>
        <p:spPr>
          <a:xfrm>
            <a:off x="914400" y="5638800"/>
            <a:ext cx="6858000" cy="923330"/>
          </a:xfrm>
          <a:prstGeom prst="rect">
            <a:avLst/>
          </a:prstGeom>
          <a:noFill/>
        </p:spPr>
        <p:txBody>
          <a:bodyPr wrap="square">
            <a:spAutoFit/>
          </a:bodyPr>
          <a:lstStyle/>
          <a:p>
            <a:pPr algn="just"/>
            <a:r>
              <a:rPr lang="en-US" dirty="0"/>
              <a:t>Fig 3</a:t>
            </a:r>
            <a:r>
              <a:rPr lang="en-US" dirty="0">
                <a:solidFill>
                  <a:schemeClr val="tx2">
                    <a:lumMod val="75000"/>
                  </a:schemeClr>
                </a:solidFill>
              </a:rPr>
              <a:t> </a:t>
            </a:r>
            <a:r>
              <a:rPr lang="en-US" b="1" dirty="0">
                <a:solidFill>
                  <a:schemeClr val="tx2">
                    <a:lumMod val="75000"/>
                  </a:schemeClr>
                </a:solidFill>
              </a:rPr>
              <a:t>: </a:t>
            </a:r>
            <a:r>
              <a:rPr lang="en-US" dirty="0"/>
              <a:t>At the above screen we will view every single doc, includes special texts, halt words and to minimize those texts tap on 'Tweets Cleaning button </a:t>
            </a:r>
            <a:endParaRPr lang="en-US" b="1" dirty="0">
              <a:solidFill>
                <a:schemeClr val="tx2">
                  <a:lumMod val="75000"/>
                </a:schemeClr>
              </a:solidFill>
            </a:endParaRPr>
          </a:p>
        </p:txBody>
      </p:sp>
    </p:spTree>
    <p:extLst>
      <p:ext uri="{BB962C8B-B14F-4D97-AF65-F5344CB8AC3E}">
        <p14:creationId xmlns:p14="http://schemas.microsoft.com/office/powerpoint/2010/main" val="2600352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5A39C-4EB4-919B-803B-040B33313FC2}"/>
              </a:ext>
            </a:extLst>
          </p:cNvPr>
          <p:cNvPicPr>
            <a:picLocks noChangeAspect="1"/>
          </p:cNvPicPr>
          <p:nvPr/>
        </p:nvPicPr>
        <p:blipFill>
          <a:blip r:embed="rId2"/>
          <a:stretch>
            <a:fillRect/>
          </a:stretch>
        </p:blipFill>
        <p:spPr>
          <a:xfrm>
            <a:off x="609600" y="685800"/>
            <a:ext cx="7848600" cy="4612005"/>
          </a:xfrm>
          <a:prstGeom prst="rect">
            <a:avLst/>
          </a:prstGeom>
        </p:spPr>
      </p:pic>
      <p:sp>
        <p:nvSpPr>
          <p:cNvPr id="5" name="TextBox 4">
            <a:extLst>
              <a:ext uri="{FF2B5EF4-FFF2-40B4-BE49-F238E27FC236}">
                <a16:creationId xmlns:a16="http://schemas.microsoft.com/office/drawing/2014/main" id="{A28B1FEF-5B96-A34A-3B96-A4F8F485E8E3}"/>
              </a:ext>
            </a:extLst>
          </p:cNvPr>
          <p:cNvSpPr txBox="1"/>
          <p:nvPr/>
        </p:nvSpPr>
        <p:spPr>
          <a:xfrm>
            <a:off x="2438400" y="5664636"/>
            <a:ext cx="4572000" cy="369332"/>
          </a:xfrm>
          <a:prstGeom prst="rect">
            <a:avLst/>
          </a:prstGeom>
          <a:noFill/>
        </p:spPr>
        <p:txBody>
          <a:bodyPr wrap="square">
            <a:spAutoFit/>
          </a:bodyPr>
          <a:lstStyle/>
          <a:p>
            <a:r>
              <a:rPr lang="en-US" dirty="0"/>
              <a:t>Fig 4 : Tweets Cleaning</a:t>
            </a:r>
          </a:p>
        </p:txBody>
      </p:sp>
    </p:spTree>
    <p:extLst>
      <p:ext uri="{BB962C8B-B14F-4D97-AF65-F5344CB8AC3E}">
        <p14:creationId xmlns:p14="http://schemas.microsoft.com/office/powerpoint/2010/main" val="948002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0163A4-DB4F-48C3-82B4-1B21EC0AF6CD}"/>
              </a:ext>
            </a:extLst>
          </p:cNvPr>
          <p:cNvPicPr>
            <a:picLocks noChangeAspect="1"/>
          </p:cNvPicPr>
          <p:nvPr/>
        </p:nvPicPr>
        <p:blipFill>
          <a:blip r:embed="rId2"/>
          <a:stretch>
            <a:fillRect/>
          </a:stretch>
        </p:blipFill>
        <p:spPr>
          <a:xfrm>
            <a:off x="914400" y="1002982"/>
            <a:ext cx="7620000" cy="4852035"/>
          </a:xfrm>
          <a:prstGeom prst="rect">
            <a:avLst/>
          </a:prstGeom>
        </p:spPr>
      </p:pic>
      <p:sp>
        <p:nvSpPr>
          <p:cNvPr id="5" name="TextBox 4">
            <a:extLst>
              <a:ext uri="{FF2B5EF4-FFF2-40B4-BE49-F238E27FC236}">
                <a16:creationId xmlns:a16="http://schemas.microsoft.com/office/drawing/2014/main" id="{DA1F4322-CE1D-57B8-C72B-64D1599F434E}"/>
              </a:ext>
            </a:extLst>
          </p:cNvPr>
          <p:cNvSpPr txBox="1"/>
          <p:nvPr/>
        </p:nvSpPr>
        <p:spPr>
          <a:xfrm>
            <a:off x="2590800" y="6172200"/>
            <a:ext cx="4572000" cy="369332"/>
          </a:xfrm>
          <a:prstGeom prst="rect">
            <a:avLst/>
          </a:prstGeom>
          <a:noFill/>
        </p:spPr>
        <p:txBody>
          <a:bodyPr wrap="square">
            <a:spAutoFit/>
          </a:bodyPr>
          <a:lstStyle/>
          <a:p>
            <a:pPr algn="ctr"/>
            <a:r>
              <a:rPr lang="en-US" dirty="0"/>
              <a:t>Fig 5: </a:t>
            </a:r>
            <a:r>
              <a:rPr lang="en-IN" dirty="0"/>
              <a:t>XG Boosting Algorithm</a:t>
            </a:r>
            <a:endParaRPr lang="en-US" dirty="0"/>
          </a:p>
        </p:txBody>
      </p:sp>
    </p:spTree>
    <p:extLst>
      <p:ext uri="{BB962C8B-B14F-4D97-AF65-F5344CB8AC3E}">
        <p14:creationId xmlns:p14="http://schemas.microsoft.com/office/powerpoint/2010/main" val="2012110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DFA874-8E6C-3E92-65D3-E8949A1DF506}"/>
              </a:ext>
            </a:extLst>
          </p:cNvPr>
          <p:cNvSpPr txBox="1"/>
          <p:nvPr/>
        </p:nvSpPr>
        <p:spPr>
          <a:xfrm>
            <a:off x="2286000" y="6019800"/>
            <a:ext cx="4572000" cy="369332"/>
          </a:xfrm>
          <a:prstGeom prst="rect">
            <a:avLst/>
          </a:prstGeom>
          <a:noFill/>
        </p:spPr>
        <p:txBody>
          <a:bodyPr wrap="square">
            <a:spAutoFit/>
          </a:bodyPr>
          <a:lstStyle/>
          <a:p>
            <a:r>
              <a:rPr lang="en-IN" dirty="0"/>
              <a:t>Fig 6:Women Safety Graph</a:t>
            </a:r>
          </a:p>
        </p:txBody>
      </p:sp>
      <p:pic>
        <p:nvPicPr>
          <p:cNvPr id="5" name="Picture 4">
            <a:extLst>
              <a:ext uri="{FF2B5EF4-FFF2-40B4-BE49-F238E27FC236}">
                <a16:creationId xmlns:a16="http://schemas.microsoft.com/office/drawing/2014/main" id="{20727DA1-1FF7-D65C-6FCB-BC9227C22033}"/>
              </a:ext>
            </a:extLst>
          </p:cNvPr>
          <p:cNvPicPr>
            <a:picLocks noChangeAspect="1"/>
          </p:cNvPicPr>
          <p:nvPr/>
        </p:nvPicPr>
        <p:blipFill>
          <a:blip r:embed="rId2"/>
          <a:stretch>
            <a:fillRect/>
          </a:stretch>
        </p:blipFill>
        <p:spPr>
          <a:xfrm>
            <a:off x="762000" y="1005840"/>
            <a:ext cx="7467600" cy="4846320"/>
          </a:xfrm>
          <a:prstGeom prst="rect">
            <a:avLst/>
          </a:prstGeom>
        </p:spPr>
      </p:pic>
    </p:spTree>
    <p:extLst>
      <p:ext uri="{BB962C8B-B14F-4D97-AF65-F5344CB8AC3E}">
        <p14:creationId xmlns:p14="http://schemas.microsoft.com/office/powerpoint/2010/main" val="4165916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7AD1D-2D78-BDD3-1CCB-06576DAFA64E}"/>
              </a:ext>
            </a:extLst>
          </p:cNvPr>
          <p:cNvSpPr txBox="1"/>
          <p:nvPr/>
        </p:nvSpPr>
        <p:spPr>
          <a:xfrm>
            <a:off x="533400" y="457200"/>
            <a:ext cx="4572000" cy="584775"/>
          </a:xfrm>
          <a:prstGeom prst="rect">
            <a:avLst/>
          </a:prstGeom>
          <a:noFill/>
        </p:spPr>
        <p:txBody>
          <a:bodyPr wrap="square">
            <a:spAutoFit/>
          </a:bodyPr>
          <a:lstStyle/>
          <a:p>
            <a:pPr>
              <a:lnSpc>
                <a:spcPct val="100000"/>
              </a:lnSpc>
            </a:pPr>
            <a:r>
              <a:rPr lang="en-IN" sz="3200" b="1" dirty="0">
                <a:solidFill>
                  <a:srgbClr val="C00000"/>
                </a:solidFill>
                <a:latin typeface="+mj-lt"/>
              </a:rPr>
              <a:t>Conclusion</a:t>
            </a:r>
            <a:endParaRPr lang="en-IN" sz="3200" dirty="0">
              <a:solidFill>
                <a:srgbClr val="C00000"/>
              </a:solidFill>
              <a:latin typeface="+mj-lt"/>
            </a:endParaRPr>
          </a:p>
        </p:txBody>
      </p:sp>
      <p:sp>
        <p:nvSpPr>
          <p:cNvPr id="4" name="CustomShape 1">
            <a:extLst>
              <a:ext uri="{FF2B5EF4-FFF2-40B4-BE49-F238E27FC236}">
                <a16:creationId xmlns:a16="http://schemas.microsoft.com/office/drawing/2014/main" id="{658DFCBE-B235-3D80-EF5E-FBEDE31D062E}"/>
              </a:ext>
            </a:extLst>
          </p:cNvPr>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6" name="TextBox 5">
            <a:extLst>
              <a:ext uri="{FF2B5EF4-FFF2-40B4-BE49-F238E27FC236}">
                <a16:creationId xmlns:a16="http://schemas.microsoft.com/office/drawing/2014/main" id="{CAEF54C8-BEAC-2F6D-B9E6-2005CD9308A4}"/>
              </a:ext>
            </a:extLst>
          </p:cNvPr>
          <p:cNvSpPr txBox="1"/>
          <p:nvPr/>
        </p:nvSpPr>
        <p:spPr>
          <a:xfrm>
            <a:off x="571080" y="1752600"/>
            <a:ext cx="8153400" cy="3365024"/>
          </a:xfrm>
          <a:prstGeom prst="rect">
            <a:avLst/>
          </a:prstGeom>
          <a:noFill/>
        </p:spPr>
        <p:txBody>
          <a:bodyPr wrap="square">
            <a:spAutoFit/>
          </a:bodyPr>
          <a:lstStyle/>
          <a:p>
            <a:pPr algn="just">
              <a:lnSpc>
                <a:spcPct val="150000"/>
              </a:lnSpc>
            </a:pPr>
            <a:r>
              <a:rPr lang="en-US" dirty="0"/>
              <a:t>The global picture of various crimes against women and demonstrate how the scenario's goal and motivation are structured. We can identify risky areas in metropolitan cities and increase safety in those areas as a result of our project, allowing women to feel free to go wherever they want. As a result, we present recommendations in order to reduce the possibility of unsecured problems appearing in society, which will undoubtedly aid in lowering the risk of these devious actions affecting society, and by rigorously adhering to the rules, we will be able to reach a greater level of security.</a:t>
            </a:r>
            <a:endParaRPr lang="en-IN" dirty="0"/>
          </a:p>
        </p:txBody>
      </p:sp>
    </p:spTree>
    <p:extLst>
      <p:ext uri="{BB962C8B-B14F-4D97-AF65-F5344CB8AC3E}">
        <p14:creationId xmlns:p14="http://schemas.microsoft.com/office/powerpoint/2010/main" val="126391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432216" y="428980"/>
            <a:ext cx="2920584" cy="523220"/>
          </a:xfrm>
          <a:prstGeom prst="rect">
            <a:avLst/>
          </a:prstGeom>
          <a:noFill/>
        </p:spPr>
        <p:txBody>
          <a:bodyPr wrap="square" rtlCol="0">
            <a:spAutoFit/>
          </a:bodyPr>
          <a:lstStyle/>
          <a:p>
            <a:pPr>
              <a:lnSpc>
                <a:spcPct val="100000"/>
              </a:lnSpc>
            </a:pPr>
            <a:r>
              <a:rPr lang="en-IN" sz="2800" b="1" dirty="0">
                <a:solidFill>
                  <a:srgbClr val="C00000"/>
                </a:solidFill>
                <a:latin typeface="+mj-lt"/>
              </a:rPr>
              <a:t>Future work</a:t>
            </a:r>
            <a:endParaRPr lang="en-IN" sz="2800" dirty="0">
              <a:solidFill>
                <a:srgbClr val="C00000"/>
              </a:solidFill>
              <a:latin typeface="+mj-lt"/>
            </a:endParaRPr>
          </a:p>
        </p:txBody>
      </p:sp>
      <p:sp>
        <p:nvSpPr>
          <p:cNvPr id="2" name="TextBox 1"/>
          <p:cNvSpPr txBox="1"/>
          <p:nvPr/>
        </p:nvSpPr>
        <p:spPr>
          <a:xfrm>
            <a:off x="457200" y="1371600"/>
            <a:ext cx="8381160" cy="295106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project scope is restricted to machine learning algorithms and models. Staring at women and passing comments can be certain types of violence and harassment and these practices, which are unacceptable, are usually normal especially on the part of urban life. Many researches that have been conducted in India shows that women have reported sexual harassment and other practices as stated above. Such studies have also shown that in popular metropolitan cities like Delhi, Pune, Chennai and Mumbai, most women feel they are unsafe when surrounded by unknown people.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p:cNvSpPr txBox="1"/>
          <p:nvPr/>
        </p:nvSpPr>
        <p:spPr>
          <a:xfrm>
            <a:off x="304800" y="1272714"/>
            <a:ext cx="8610600" cy="3693319"/>
          </a:xfrm>
          <a:prstGeom prst="rect">
            <a:avLst/>
          </a:prstGeom>
          <a:noFill/>
        </p:spPr>
        <p:txBody>
          <a:bodyPr wrap="square" rtlCol="0">
            <a:spAutoFit/>
          </a:bodyPr>
          <a:lstStyle/>
          <a:p>
            <a:r>
              <a:rPr lang="en-IN" dirty="0"/>
              <a:t>[1] TEJASHWINI, M., PRASANNA, V. L., PRAVALLIKA, S., AFROZ, S., YADAV, R. R., &amp; DHANUNJAYA, M. Analysis of Women Safety in Indian cities using Machine Learning on Tweets.</a:t>
            </a:r>
          </a:p>
          <a:p>
            <a:r>
              <a:rPr lang="en-IN" dirty="0"/>
              <a:t>[2] Reddy, P. S., </a:t>
            </a:r>
            <a:r>
              <a:rPr lang="en-IN" dirty="0" err="1"/>
              <a:t>Ramasubbaiah</a:t>
            </a:r>
            <a:r>
              <a:rPr lang="en-IN" dirty="0"/>
              <a:t>, B., &amp; Chandra, G. R. Analysis of Women Safety in Indian Cities Using Machine Learning on Tweets.</a:t>
            </a:r>
          </a:p>
          <a:p>
            <a:r>
              <a:rPr lang="en-IN" dirty="0"/>
              <a:t>[3] </a:t>
            </a:r>
            <a:r>
              <a:rPr lang="en-IN" dirty="0" err="1"/>
              <a:t>Riyazuddin</a:t>
            </a:r>
            <a:r>
              <a:rPr lang="en-IN" dirty="0"/>
              <a:t>, Y. M., Sriram, G. J., Vaibhav, P. M., &amp; </a:t>
            </a:r>
            <a:r>
              <a:rPr lang="en-IN" dirty="0" err="1"/>
              <a:t>Vikranth</a:t>
            </a:r>
            <a:r>
              <a:rPr lang="en-IN" dirty="0"/>
              <a:t>, I. (2020). Utilization Of Support Vector Machine For </a:t>
            </a:r>
            <a:r>
              <a:rPr lang="en-IN" dirty="0" err="1"/>
              <a:t>Analyzing</a:t>
            </a:r>
            <a:r>
              <a:rPr lang="en-IN" dirty="0"/>
              <a:t> Women Safety In Indian States. International Journal of Grid and Distributed Computing, 13(1), 2244-2251.</a:t>
            </a:r>
          </a:p>
          <a:p>
            <a:r>
              <a:rPr lang="en-US" dirty="0"/>
              <a:t>[4] Kumar, D., &amp; Aggarwal, S. (2019, February). Analysis of women safety in Indian cities using machine learning on tweets. In 2019 Amity International Conference on Artificial Intelligence (AICAI) (pp. 159-162). IEEE</a:t>
            </a:r>
            <a:endParaRPr lang="en-IN" dirty="0"/>
          </a:p>
          <a:p>
            <a:r>
              <a:rPr lang="en-IN" dirty="0"/>
              <a:t>[5]</a:t>
            </a:r>
            <a:r>
              <a:rPr lang="en-US" dirty="0"/>
              <a:t> Swapna, D., Ashrita, J., Ashwini, K., &amp; Bhargavi, T. B. Analysis of Women Safety in Indian Cities Using Twitter Data.</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lang="en-IN"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3" name="TextBox 2">
            <a:extLst>
              <a:ext uri="{FF2B5EF4-FFF2-40B4-BE49-F238E27FC236}">
                <a16:creationId xmlns:a16="http://schemas.microsoft.com/office/drawing/2014/main" id="{46DC65CD-0100-95CC-0CBB-42329DDD0B53}"/>
              </a:ext>
            </a:extLst>
          </p:cNvPr>
          <p:cNvSpPr txBox="1"/>
          <p:nvPr/>
        </p:nvSpPr>
        <p:spPr>
          <a:xfrm>
            <a:off x="533400" y="1447800"/>
            <a:ext cx="8229600" cy="4612738"/>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Women and girls have been experiencing a lot of violence and harassment in public places in various cities starting from stalking and leading to abuse harassment or abuse assault. This basically focuses on the role of social media in promoting the safety of women in Indian cities with special reference to the role of social media websites and applications including Twitter platform Facebook and Instagram. This  also focuses on how a sense of responsibility on part of Indian society can be developed the common Indian people so that we should focus on the safety of women surrounding them. Tweets on Twitter which usually contains images and text and also written messages and quotes which focus on the safety of women in Indian cities can be used to read a message amongst the Indian Youth Culture and educate people to take strict action and punish those who harass the women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pPr>
              <a:lnSpc>
                <a:spcPct val="150000"/>
              </a:lnSpc>
            </a:pPr>
            <a:endParaRPr lang="en-IN"/>
          </a:p>
        </p:txBody>
      </p:sp>
      <p:sp>
        <p:nvSpPr>
          <p:cNvPr id="50" name="CustomShape 2"/>
          <p:cNvSpPr/>
          <p:nvPr/>
        </p:nvSpPr>
        <p:spPr>
          <a:xfrm>
            <a:off x="457200" y="314580"/>
            <a:ext cx="8381160" cy="577440"/>
          </a:xfrm>
          <a:prstGeom prst="rect">
            <a:avLst/>
          </a:prstGeom>
        </p:spPr>
        <p:txBody>
          <a:bodyPr lIns="90000" tIns="45000" rIns="90000" bIns="45000"/>
          <a:lstStyle/>
          <a:p>
            <a:pPr>
              <a:lnSpc>
                <a:spcPct val="150000"/>
              </a:lnSpc>
            </a:pPr>
            <a:r>
              <a:rPr lang="en-IN" sz="3200" b="1" dirty="0">
                <a:solidFill>
                  <a:srgbClr val="C00000"/>
                </a:solidFill>
              </a:rPr>
              <a:t>Introduction</a:t>
            </a:r>
            <a:endParaRPr lang="en-IN" dirty="0">
              <a:solidFill>
                <a:srgbClr val="C00000"/>
              </a:solidFill>
            </a:endParaRPr>
          </a:p>
        </p:txBody>
      </p:sp>
      <p:sp>
        <p:nvSpPr>
          <p:cNvPr id="5" name="TextBox 4"/>
          <p:cNvSpPr txBox="1"/>
          <p:nvPr/>
        </p:nvSpPr>
        <p:spPr>
          <a:xfrm>
            <a:off x="304800" y="1447800"/>
            <a:ext cx="7620000" cy="456535"/>
          </a:xfrm>
          <a:prstGeom prst="rect">
            <a:avLst/>
          </a:prstGeom>
          <a:noFill/>
        </p:spPr>
        <p:txBody>
          <a:bodyPr wrap="square" rtlCol="0">
            <a:spAutoFit/>
          </a:bodyPr>
          <a:lstStyle/>
          <a:p>
            <a:pPr>
              <a:lnSpc>
                <a:spcPct val="150000"/>
              </a:lnSpc>
            </a:pPr>
            <a:endParaRPr lang="en-US"/>
          </a:p>
        </p:txBody>
      </p:sp>
      <p:sp>
        <p:nvSpPr>
          <p:cNvPr id="2" name="TextBox 1"/>
          <p:cNvSpPr txBox="1"/>
          <p:nvPr/>
        </p:nvSpPr>
        <p:spPr>
          <a:xfrm>
            <a:off x="457200" y="1219200"/>
            <a:ext cx="8114460" cy="461305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endParaRPr lang="en-US"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Twitter in this modern era has emerged as a ultimate microblogging social network consisting over hundred million users and generate over five hundred million messages known as ‘Tweets’ every day. On the twitter, users will share their opinions and perspective in the tweets section. </a:t>
            </a:r>
          </a:p>
          <a:p>
            <a:pPr algn="just">
              <a:lnSpc>
                <a:spcPct val="150000"/>
              </a:lnSpc>
            </a:pPr>
            <a:endParaRPr lang="en-US"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A Twitter text collection analysis of women who stand up against sexual harassment and unethical behavior in Indian cities was used to analyze the status of women's safety in Indian society. From the tweet, the sentiment behind the message is extracted. This extraction is done by using the sentimental analysis procedure. </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8E233CF2-B995-9836-5E2D-1E8947A80FF6}"/>
              </a:ext>
            </a:extLst>
          </p:cNvPr>
          <p:cNvSpPr/>
          <p:nvPr/>
        </p:nvSpPr>
        <p:spPr>
          <a:xfrm>
            <a:off x="533700" y="3276600"/>
            <a:ext cx="807660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44C110FA-DCC7-9D0F-1DCD-860D1654FE90}"/>
              </a:ext>
            </a:extLst>
          </p:cNvPr>
          <p:cNvSpPr txBox="1"/>
          <p:nvPr/>
        </p:nvSpPr>
        <p:spPr>
          <a:xfrm>
            <a:off x="1066800" y="2553325"/>
            <a:ext cx="7010400" cy="1446550"/>
          </a:xfrm>
          <a:prstGeom prst="rect">
            <a:avLst/>
          </a:prstGeom>
          <a:noFill/>
        </p:spPr>
        <p:txBody>
          <a:bodyPr wrap="square">
            <a:spAutoFit/>
          </a:bodyPr>
          <a:lstStyle/>
          <a:p>
            <a:pPr algn="ctr">
              <a:lnSpc>
                <a:spcPct val="100000"/>
              </a:lnSpc>
            </a:pPr>
            <a:r>
              <a:rPr lang="en-IN" sz="4400" b="1" dirty="0">
                <a:solidFill>
                  <a:srgbClr val="000000"/>
                </a:solidFill>
                <a:latin typeface="Arial Black" panose="020B0A04020102020204" pitchFamily="34" charset="0"/>
              </a:rPr>
              <a:t>Literature survey  </a:t>
            </a:r>
          </a:p>
          <a:p>
            <a:pPr algn="ctr">
              <a:lnSpc>
                <a:spcPct val="100000"/>
              </a:lnSpc>
            </a:pPr>
            <a:r>
              <a:rPr lang="en-IN" sz="4400" b="1" dirty="0">
                <a:solidFill>
                  <a:srgbClr val="000000"/>
                </a:solidFill>
                <a:latin typeface="Arial Black" panose="020B0A04020102020204" pitchFamily="34" charset="0"/>
              </a:rPr>
              <a:t> </a:t>
            </a:r>
            <a:endParaRPr lang="en-IN" sz="4400" dirty="0">
              <a:latin typeface="Arial Black" panose="020B0A04020102020204" pitchFamily="34" charset="0"/>
            </a:endParaRPr>
          </a:p>
        </p:txBody>
      </p:sp>
    </p:spTree>
    <p:extLst>
      <p:ext uri="{BB962C8B-B14F-4D97-AF65-F5344CB8AC3E}">
        <p14:creationId xmlns:p14="http://schemas.microsoft.com/office/powerpoint/2010/main" val="172726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flipV="1">
            <a:off x="381420" y="762000"/>
            <a:ext cx="8381160" cy="762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397658" y="113222"/>
            <a:ext cx="3564741" cy="1077218"/>
          </a:xfrm>
          <a:prstGeom prst="rect">
            <a:avLst/>
          </a:prstGeom>
          <a:noFill/>
        </p:spPr>
        <p:txBody>
          <a:bodyPr wrap="square">
            <a:spAutoFit/>
          </a:bodyPr>
          <a:lstStyle/>
          <a:p>
            <a:r>
              <a:rPr lang="en-US" sz="3200" b="1" dirty="0">
                <a:solidFill>
                  <a:srgbClr val="C00000"/>
                </a:solidFill>
                <a:latin typeface="Calibri" panose="020F0502020204030204" pitchFamily="34" charset="0"/>
                <a:cs typeface="Calibri" panose="020F0502020204030204" pitchFamily="34" charset="0"/>
              </a:rPr>
              <a:t>Existing system</a:t>
            </a:r>
          </a:p>
          <a:p>
            <a:pPr>
              <a:lnSpc>
                <a:spcPct val="100000"/>
              </a:lnSpc>
            </a:pPr>
            <a:endParaRPr lang="en-IN" sz="3200" dirty="0">
              <a:solidFill>
                <a:srgbClr val="C00000"/>
              </a:solidFill>
              <a:latin typeface="Calibri" panose="020F0502020204030204" pitchFamily="34" charset="0"/>
              <a:cs typeface="Calibri" panose="020F0502020204030204" pitchFamily="34" charset="0"/>
            </a:endParaRPr>
          </a:p>
        </p:txBody>
      </p:sp>
      <p:sp>
        <p:nvSpPr>
          <p:cNvPr id="6" name="TextBox 5"/>
          <p:cNvSpPr txBox="1"/>
          <p:nvPr/>
        </p:nvSpPr>
        <p:spPr>
          <a:xfrm>
            <a:off x="533401" y="1008154"/>
            <a:ext cx="8001000" cy="281256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i="0" dirty="0">
                <a:solidFill>
                  <a:srgbClr val="0D0D0D"/>
                </a:solidFill>
                <a:effectLst/>
                <a:latin typeface="Times New Roman" panose="02020603050405020304" pitchFamily="18" charset="0"/>
                <a:cs typeface="Times New Roman" panose="02020603050405020304" pitchFamily="18" charset="0"/>
              </a:rPr>
              <a:t>Model Interpretability</a:t>
            </a:r>
            <a:r>
              <a:rPr lang="en-US" b="0" i="0" dirty="0">
                <a:solidFill>
                  <a:srgbClr val="0D0D0D"/>
                </a:solidFill>
                <a:effectLst/>
                <a:latin typeface="Times New Roman" panose="02020603050405020304" pitchFamily="18" charset="0"/>
                <a:cs typeface="Times New Roman" panose="02020603050405020304" pitchFamily="18" charset="0"/>
              </a:rPr>
              <a:t>: ML models used for analyzing women's safety may lack interpretability, making it difficult to understand how they arrive at their decisions or recommendations. Lack of transparency in ML algorithms can hinder trust and accountability, particularly in sensitive domains like public safety.</a:t>
            </a:r>
          </a:p>
          <a:p>
            <a:pPr marL="285750" indent="-285750" algn="just">
              <a:lnSpc>
                <a:spcPct val="150000"/>
              </a:lnSpc>
              <a:buFont typeface="Wingdings" panose="05000000000000000000" pitchFamily="2" charset="2"/>
              <a:buChar char="Ø"/>
            </a:pPr>
            <a:r>
              <a:rPr lang="en-US" b="1" i="0" dirty="0">
                <a:solidFill>
                  <a:srgbClr val="0D0D0D"/>
                </a:solidFill>
                <a:effectLst/>
                <a:latin typeface="Times New Roman" panose="02020603050405020304" pitchFamily="18" charset="0"/>
                <a:cs typeface="Times New Roman" panose="02020603050405020304" pitchFamily="18" charset="0"/>
              </a:rPr>
              <a:t>Models Can Be Biased</a:t>
            </a:r>
            <a:r>
              <a:rPr lang="en-US" b="0" i="0" dirty="0">
                <a:solidFill>
                  <a:srgbClr val="0D0D0D"/>
                </a:solidFill>
                <a:effectLst/>
                <a:latin typeface="Times New Roman" panose="02020603050405020304" pitchFamily="18" charset="0"/>
                <a:cs typeface="Times New Roman" panose="02020603050405020304" pitchFamily="18" charset="0"/>
              </a:rPr>
              <a:t>: Machine learning models may not always</a:t>
            </a:r>
            <a:r>
              <a:rPr lang="en-US" dirty="0">
                <a:solidFill>
                  <a:srgbClr val="0D0D0D"/>
                </a:solidFill>
                <a:latin typeface="Times New Roman" panose="02020603050405020304" pitchFamily="18" charset="0"/>
                <a:cs typeface="Times New Roman" panose="02020603050405020304" pitchFamily="18" charset="0"/>
              </a:rPr>
              <a:t> </a:t>
            </a:r>
            <a:r>
              <a:rPr lang="en-IN" b="0" i="0" dirty="0">
                <a:solidFill>
                  <a:srgbClr val="0D0D0D"/>
                </a:solidFill>
                <a:effectLst/>
                <a:latin typeface="Times New Roman" panose="02020603050405020304" pitchFamily="18" charset="0"/>
                <a:cs typeface="Times New Roman" panose="02020603050405020304" pitchFamily="18" charset="0"/>
              </a:rPr>
              <a:t>give accurate results</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Research objective </a:t>
            </a:r>
          </a:p>
          <a:p>
            <a:pPr algn="ct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1768</Words>
  <Application>Microsoft Office PowerPoint</Application>
  <PresentationFormat>On-screen Show (4:3)</PresentationFormat>
  <Paragraphs>159</Paragraphs>
  <Slides>27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Bookman Old Style</vt:lpstr>
      <vt:lpstr>Calibri</vt:lpstr>
      <vt:lpstr>Söhne</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CorelDraw</cp:lastModifiedBy>
  <cp:revision>740</cp:revision>
  <dcterms:created xsi:type="dcterms:W3CDTF">2023-10-26T06:23:22Z</dcterms:created>
  <dcterms:modified xsi:type="dcterms:W3CDTF">2024-04-14T16:52:56Z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C32AF8C283684D16844902FE7E808E30_13</vt:lpwstr>
  </property>
  <property fmtid="{D5CDD505-2E9C-101B-9397-08002B2CF9AE}" pid="3" name="KSOProductBuildVer">
    <vt:lpwstr>1033-12.2.0.13266</vt:lpwstr>
  </property>
</Properties>
</file>