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53AC0B-5B8A-430B-BD38-578EE282628E}" v="4" dt="2024-04-11T11:31:02.7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042" y="53"/>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9"/>
            <a:ext cx="242869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Yesu</a:t>
            </a:r>
            <a:r>
              <a:rPr lang="en-US" sz="1100" b="0" i="0" u="none" strike="noStrike" cap="none" dirty="0">
                <a:solidFill>
                  <a:schemeClr val="tx1"/>
                </a:solidFill>
                <a:latin typeface="Arial"/>
                <a:ea typeface="Arial"/>
                <a:cs typeface="Arial"/>
                <a:sym typeface="Arial"/>
              </a:rPr>
              <a:t> </a:t>
            </a:r>
            <a:r>
              <a:rPr lang="en-US" sz="1100" b="0" i="0" u="none" strike="noStrike" cap="none" dirty="0" err="1">
                <a:solidFill>
                  <a:schemeClr val="tx1"/>
                </a:solidFill>
                <a:latin typeface="Arial"/>
                <a:ea typeface="Arial"/>
                <a:cs typeface="Arial"/>
                <a:sym typeface="Arial"/>
              </a:rPr>
              <a:t>Thanga</a:t>
            </a:r>
            <a:r>
              <a:rPr lang="en-US" sz="1100" b="0" i="0" u="none" strike="noStrike" cap="none" dirty="0">
                <a:solidFill>
                  <a:schemeClr val="tx1"/>
                </a:solidFill>
                <a:latin typeface="Arial"/>
                <a:ea typeface="Arial"/>
                <a:cs typeface="Arial"/>
                <a:sym typeface="Arial"/>
              </a:rPr>
              <a:t> Joy .Y</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dirty="0">
                <a:solidFill>
                  <a:schemeClr val="tx1"/>
                </a:solidFill>
              </a:rPr>
              <a:t>au960221243051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969172" y="3687963"/>
            <a:ext cx="2317846" cy="46162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Arunachala College Of Engineering For Women </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4016F79-BF9E-3129-0205-4551C2CCC2B9}"/>
              </a:ext>
            </a:extLst>
          </p:cNvPr>
          <p:cNvSpPr txBox="1"/>
          <p:nvPr/>
        </p:nvSpPr>
        <p:spPr>
          <a:xfrm>
            <a:off x="349405" y="1182029"/>
            <a:ext cx="8311375" cy="3108543"/>
          </a:xfrm>
          <a:prstGeom prst="rect">
            <a:avLst/>
          </a:prstGeom>
          <a:noFill/>
        </p:spPr>
        <p:txBody>
          <a:bodyPr wrap="square" rtlCol="0">
            <a:spAutoFit/>
          </a:bodyPr>
          <a:lstStyle/>
          <a:p>
            <a:pPr algn="l">
              <a:buFont typeface="+mj-lt"/>
              <a:buAutoNum type="arabicPeriod"/>
            </a:pPr>
            <a:r>
              <a:rPr lang="en-US" b="1" i="0">
                <a:solidFill>
                  <a:srgbClr val="0D0D0D"/>
                </a:solidFill>
                <a:effectLst/>
                <a:highlight>
                  <a:srgbClr val="FFFFFF"/>
                </a:highlight>
                <a:latin typeface="Söhne"/>
              </a:rPr>
              <a:t>User Behavior Modeling</a:t>
            </a:r>
            <a:r>
              <a:rPr lang="en-US" b="0" i="0">
                <a:solidFill>
                  <a:srgbClr val="0D0D0D"/>
                </a:solidFill>
                <a:effectLst/>
                <a:highlight>
                  <a:srgbClr val="FFFFFF"/>
                </a:highlight>
                <a:latin typeface="Söhne"/>
              </a:rPr>
              <a:t>: Understand user patterns like booking frequency, preferred vehicle types, booking duration, and peak booking times. You can use historical data or surveys to gather this information.</a:t>
            </a:r>
          </a:p>
          <a:p>
            <a:pPr marL="342900" indent="-342900" algn="l">
              <a:buFont typeface="+mj-lt"/>
              <a:buAutoNum type="arabicPeriod"/>
            </a:pPr>
            <a:endParaRPr lang="en-US" b="0" i="0">
              <a:solidFill>
                <a:srgbClr val="0D0D0D"/>
              </a:solidFill>
              <a:effectLst/>
              <a:highlight>
                <a:srgbClr val="FFFFFF"/>
              </a:highlight>
              <a:latin typeface="Söhne"/>
            </a:endParaRPr>
          </a:p>
          <a:p>
            <a:pPr algn="l">
              <a:buFont typeface="+mj-lt"/>
              <a:buAutoNum type="arabicPeriod"/>
            </a:pPr>
            <a:r>
              <a:rPr lang="en-US" b="1" i="0">
                <a:solidFill>
                  <a:srgbClr val="0D0D0D"/>
                </a:solidFill>
                <a:effectLst/>
                <a:highlight>
                  <a:srgbClr val="FFFFFF"/>
                </a:highlight>
                <a:latin typeface="Söhne"/>
              </a:rPr>
              <a:t>Fleet Management Modeling</a:t>
            </a:r>
            <a:r>
              <a:rPr lang="en-US" b="0" i="0">
                <a:solidFill>
                  <a:srgbClr val="0D0D0D"/>
                </a:solidFill>
                <a:effectLst/>
                <a:highlight>
                  <a:srgbClr val="FFFFFF"/>
                </a:highlight>
                <a:latin typeface="Söhne"/>
              </a:rPr>
              <a:t>: Predict demand for different types of vehicles in various locations. This involves analyzing historical booking data, seasonal trends, and local events that might affect demand.</a:t>
            </a:r>
          </a:p>
          <a:p>
            <a:pPr marL="342900" indent="-342900" algn="l">
              <a:buFont typeface="+mj-lt"/>
              <a:buAutoNum type="arabicPeriod"/>
            </a:pPr>
            <a:endParaRPr lang="en-US" b="0" i="0">
              <a:solidFill>
                <a:srgbClr val="0D0D0D"/>
              </a:solidFill>
              <a:effectLst/>
              <a:highlight>
                <a:srgbClr val="FFFFFF"/>
              </a:highlight>
              <a:latin typeface="Söhne"/>
            </a:endParaRPr>
          </a:p>
          <a:p>
            <a:pPr algn="l">
              <a:buFont typeface="+mj-lt"/>
              <a:buAutoNum type="arabicPeriod"/>
            </a:pPr>
            <a:r>
              <a:rPr lang="en-US" b="1" i="0">
                <a:solidFill>
                  <a:srgbClr val="0D0D0D"/>
                </a:solidFill>
                <a:effectLst/>
                <a:highlight>
                  <a:srgbClr val="FFFFFF"/>
                </a:highlight>
                <a:latin typeface="Söhne"/>
              </a:rPr>
              <a:t>Pricing Strategy Modeling</a:t>
            </a:r>
            <a:r>
              <a:rPr lang="en-US" b="0" i="0">
                <a:solidFill>
                  <a:srgbClr val="0D0D0D"/>
                </a:solidFill>
                <a:effectLst/>
                <a:highlight>
                  <a:srgbClr val="FFFFFF"/>
                </a:highlight>
                <a:latin typeface="Söhne"/>
              </a:rPr>
              <a:t>: Develop pricing models that consider factors like demand, vehicle availability, time until rental, and competitor pricing. Dynamic pricing algorithms can adjust prices in real-time based on demand and supply.</a:t>
            </a:r>
          </a:p>
          <a:p>
            <a:pPr marL="342900" indent="-342900" algn="l">
              <a:buFont typeface="+mj-lt"/>
              <a:buAutoNum type="arabicPeriod"/>
            </a:pPr>
            <a:endParaRPr lang="en-US" b="0" i="0">
              <a:solidFill>
                <a:srgbClr val="0D0D0D"/>
              </a:solidFill>
              <a:effectLst/>
              <a:highlight>
                <a:srgbClr val="FFFFFF"/>
              </a:highlight>
              <a:latin typeface="Söhne"/>
            </a:endParaRPr>
          </a:p>
          <a:p>
            <a:pPr algn="l">
              <a:buFont typeface="+mj-lt"/>
              <a:buAutoNum type="arabicPeriod"/>
            </a:pPr>
            <a:r>
              <a:rPr lang="en-US" b="1" i="0">
                <a:solidFill>
                  <a:srgbClr val="0D0D0D"/>
                </a:solidFill>
                <a:effectLst/>
                <a:highlight>
                  <a:srgbClr val="FFFFFF"/>
                </a:highlight>
                <a:latin typeface="Söhne"/>
              </a:rPr>
              <a:t>Operational Logistics Modeling</a:t>
            </a:r>
            <a:r>
              <a:rPr lang="en-US" b="0" i="0">
                <a:solidFill>
                  <a:srgbClr val="0D0D0D"/>
                </a:solidFill>
                <a:effectLst/>
                <a:highlight>
                  <a:srgbClr val="FFFFFF"/>
                </a:highlight>
                <a:latin typeface="Söhne"/>
              </a:rPr>
              <a:t>: Optimize the allocation of vehicles to different locations based on predicted demand. This involves routing vehicles for maintenance, refueling, and redistribution to meet demand efficiently.</a:t>
            </a:r>
          </a:p>
          <a:p>
            <a:pPr marL="342900" indent="-342900">
              <a:buFont typeface="+mj-lt"/>
              <a:buAutoNum type="arabicPeriod"/>
            </a:pPr>
            <a:endParaRPr lang="en-IN"/>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B91D581F-40E0-7034-05EA-98719DAA9E08}"/>
              </a:ext>
            </a:extLst>
          </p:cNvPr>
          <p:cNvPicPr>
            <a:picLocks noChangeAspect="1"/>
          </p:cNvPicPr>
          <p:nvPr/>
        </p:nvPicPr>
        <p:blipFill>
          <a:blip r:embed="rId2"/>
          <a:stretch>
            <a:fillRect/>
          </a:stretch>
        </p:blipFill>
        <p:spPr>
          <a:xfrm>
            <a:off x="223024" y="1219199"/>
            <a:ext cx="8303942" cy="349604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a:t>About-Us-Page</a:t>
            </a:r>
          </a:p>
        </p:txBody>
      </p:sp>
      <p:pic>
        <p:nvPicPr>
          <p:cNvPr id="4" name="Picture 3">
            <a:extLst>
              <a:ext uri="{FF2B5EF4-FFF2-40B4-BE49-F238E27FC236}">
                <a16:creationId xmlns:a16="http://schemas.microsoft.com/office/drawing/2014/main" id="{C3509887-DBA9-85EB-1B92-9571DF40D7E4}"/>
              </a:ext>
            </a:extLst>
          </p:cNvPr>
          <p:cNvPicPr>
            <a:picLocks noChangeAspect="1"/>
          </p:cNvPicPr>
          <p:nvPr/>
        </p:nvPicPr>
        <p:blipFill>
          <a:blip r:embed="rId2"/>
          <a:stretch>
            <a:fillRect/>
          </a:stretch>
        </p:blipFill>
        <p:spPr>
          <a:xfrm>
            <a:off x="836716" y="1196898"/>
            <a:ext cx="7333411" cy="326430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a:t>Service-Page</a:t>
            </a:r>
          </a:p>
        </p:txBody>
      </p:sp>
      <p:pic>
        <p:nvPicPr>
          <p:cNvPr id="5" name="Picture 4">
            <a:extLst>
              <a:ext uri="{FF2B5EF4-FFF2-40B4-BE49-F238E27FC236}">
                <a16:creationId xmlns:a16="http://schemas.microsoft.com/office/drawing/2014/main" id="{D4B363B9-2589-33F6-B2BD-A666859E9CBB}"/>
              </a:ext>
            </a:extLst>
          </p:cNvPr>
          <p:cNvPicPr>
            <a:picLocks noChangeAspect="1"/>
          </p:cNvPicPr>
          <p:nvPr/>
        </p:nvPicPr>
        <p:blipFill>
          <a:blip r:embed="rId2"/>
          <a:stretch>
            <a:fillRect/>
          </a:stretch>
        </p:blipFill>
        <p:spPr>
          <a:xfrm>
            <a:off x="795454" y="1289487"/>
            <a:ext cx="7426712" cy="327102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707821CE-D923-08F6-08CB-6732305F477F}"/>
              </a:ext>
            </a:extLst>
          </p:cNvPr>
          <p:cNvPicPr>
            <a:picLocks noChangeAspect="1"/>
          </p:cNvPicPr>
          <p:nvPr/>
        </p:nvPicPr>
        <p:blipFill>
          <a:blip r:embed="rId2"/>
          <a:stretch>
            <a:fillRect/>
          </a:stretch>
        </p:blipFill>
        <p:spPr>
          <a:xfrm>
            <a:off x="832624" y="1092819"/>
            <a:ext cx="7240858" cy="356132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a:t>Blog-Page</a:t>
            </a:r>
          </a:p>
        </p:txBody>
      </p:sp>
      <p:pic>
        <p:nvPicPr>
          <p:cNvPr id="3" name="Picture 2">
            <a:extLst>
              <a:ext uri="{FF2B5EF4-FFF2-40B4-BE49-F238E27FC236}">
                <a16:creationId xmlns:a16="http://schemas.microsoft.com/office/drawing/2014/main" id="{E478E431-4EDF-34B3-D2BF-4A7E2BB5CA87}"/>
              </a:ext>
            </a:extLst>
          </p:cNvPr>
          <p:cNvPicPr>
            <a:picLocks noChangeAspect="1"/>
          </p:cNvPicPr>
          <p:nvPr/>
        </p:nvPicPr>
        <p:blipFill>
          <a:blip r:embed="rId2"/>
          <a:stretch>
            <a:fillRect/>
          </a:stretch>
        </p:blipFill>
        <p:spPr>
          <a:xfrm>
            <a:off x="1457093" y="1267649"/>
            <a:ext cx="6096000" cy="316199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11F5F9AA-6213-7018-F9C1-339FF0F86EBD}"/>
              </a:ext>
            </a:extLst>
          </p:cNvPr>
          <p:cNvSpPr txBox="1"/>
          <p:nvPr/>
        </p:nvSpPr>
        <p:spPr>
          <a:xfrm>
            <a:off x="431180" y="1479396"/>
            <a:ext cx="8281640" cy="2677656"/>
          </a:xfrm>
          <a:prstGeom prst="rect">
            <a:avLst/>
          </a:prstGeom>
          <a:noFill/>
        </p:spPr>
        <p:txBody>
          <a:bodyPr wrap="square" rtlCol="0">
            <a:spAutoFit/>
          </a:bodyPr>
          <a:lstStyle/>
          <a:p>
            <a:r>
              <a:rPr lang="en-US" b="1" i="0">
                <a:solidFill>
                  <a:srgbClr val="0D0D0D"/>
                </a:solidFill>
                <a:effectLst/>
                <a:highlight>
                  <a:srgbClr val="FFFFFF"/>
                </a:highlight>
                <a:latin typeface="Söhne"/>
              </a:rPr>
              <a:t>Integration of Autonomous Vehicles</a:t>
            </a:r>
            <a:r>
              <a:rPr lang="en-US" b="0" i="0">
                <a:solidFill>
                  <a:srgbClr val="0D0D0D"/>
                </a:solidFill>
                <a:effectLst/>
                <a:highlight>
                  <a:srgbClr val="FFFFFF"/>
                </a:highlight>
                <a:latin typeface="Söhne"/>
              </a:rPr>
              <a:t>: As autonomous vehicle technology matures, car rental systems may incorporate self-driving cars into their fleets. This could lead to increased convenience for customers and lower operational costs for rental companies.</a:t>
            </a:r>
          </a:p>
          <a:p>
            <a:endParaRPr lang="en-US">
              <a:solidFill>
                <a:srgbClr val="0D0D0D"/>
              </a:solidFill>
              <a:highlight>
                <a:srgbClr val="FFFFFF"/>
              </a:highlight>
              <a:latin typeface="Söhne"/>
            </a:endParaRPr>
          </a:p>
          <a:p>
            <a:r>
              <a:rPr lang="en-US" b="1" i="0">
                <a:solidFill>
                  <a:srgbClr val="0D0D0D"/>
                </a:solidFill>
                <a:effectLst/>
                <a:highlight>
                  <a:srgbClr val="FFFFFF"/>
                </a:highlight>
                <a:latin typeface="Söhne"/>
              </a:rPr>
              <a:t>Electric and Sustainable Vehicles</a:t>
            </a:r>
            <a:r>
              <a:rPr lang="en-US" b="0" i="0">
                <a:solidFill>
                  <a:srgbClr val="0D0D0D"/>
                </a:solidFill>
                <a:effectLst/>
                <a:highlight>
                  <a:srgbClr val="FFFFFF"/>
                </a:highlight>
                <a:latin typeface="Söhne"/>
              </a:rPr>
              <a:t>: With increasing concerns about climate change and environmental sustainability, there will be a growing demand for electric and other eco-friendly vehicles in rental fleets. Car rental systems can invest in expanding their electric vehicle offerings and implementing infrastructure for charging stations.</a:t>
            </a:r>
          </a:p>
          <a:p>
            <a:endParaRPr lang="en-US">
              <a:solidFill>
                <a:srgbClr val="0D0D0D"/>
              </a:solidFill>
              <a:highlight>
                <a:srgbClr val="FFFFFF"/>
              </a:highlight>
              <a:latin typeface="Söhne"/>
            </a:endParaRPr>
          </a:p>
          <a:p>
            <a:r>
              <a:rPr lang="en-US" b="1" i="0">
                <a:solidFill>
                  <a:srgbClr val="0D0D0D"/>
                </a:solidFill>
                <a:effectLst/>
                <a:highlight>
                  <a:srgbClr val="FFFFFF"/>
                </a:highlight>
                <a:latin typeface="Söhne"/>
              </a:rPr>
              <a:t>Augmented Reality (AR) for Vehicle Inspection</a:t>
            </a:r>
            <a:r>
              <a:rPr lang="en-US" b="0" i="0">
                <a:solidFill>
                  <a:srgbClr val="0D0D0D"/>
                </a:solidFill>
                <a:effectLst/>
                <a:highlight>
                  <a:srgbClr val="FFFFFF"/>
                </a:highlight>
                <a:latin typeface="Söhne"/>
              </a:rPr>
              <a:t>: AR technology can streamline the vehicle inspection process by allowing customers to perform virtual inspections using their smartphones or AR glasses. This reduces the need for manual inspections and improves the accuracy of damage assessments.</a:t>
            </a:r>
            <a:endParaRPr lang="en-IN"/>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1F7AAF34-2BE5-7519-05DF-3D0CA3E52255}"/>
              </a:ext>
            </a:extLst>
          </p:cNvPr>
          <p:cNvSpPr txBox="1"/>
          <p:nvPr/>
        </p:nvSpPr>
        <p:spPr>
          <a:xfrm>
            <a:off x="234175" y="1393601"/>
            <a:ext cx="8675649" cy="2893100"/>
          </a:xfrm>
          <a:prstGeom prst="rect">
            <a:avLst/>
          </a:prstGeom>
          <a:noFill/>
        </p:spPr>
        <p:txBody>
          <a:bodyPr wrap="square" rtlCol="0">
            <a:spAutoFit/>
          </a:bodyPr>
          <a:lstStyle/>
          <a:p>
            <a:pPr algn="l"/>
            <a:r>
              <a:rPr lang="en-US" b="0" i="0">
                <a:solidFill>
                  <a:srgbClr val="0D0D0D"/>
                </a:solidFill>
                <a:effectLst/>
                <a:highlight>
                  <a:srgbClr val="FFFFFF"/>
                </a:highlight>
                <a:latin typeface="Söhne"/>
              </a:rPr>
              <a:t>In conclusion, car rental systems play a crucial role in providing convenient transportation solutions to customers worldwide. As technology continues to advance and consumer preferences evolve, the future of car rental systems holds exciting possibilities for innovation and improvement.</a:t>
            </a:r>
          </a:p>
          <a:p>
            <a:pPr algn="l"/>
            <a:endParaRPr lang="en-US" b="0" i="0">
              <a:solidFill>
                <a:srgbClr val="0D0D0D"/>
              </a:solidFill>
              <a:effectLst/>
              <a:highlight>
                <a:srgbClr val="FFFFFF"/>
              </a:highlight>
              <a:latin typeface="Söhne"/>
            </a:endParaRPr>
          </a:p>
          <a:p>
            <a:pPr algn="l"/>
            <a:r>
              <a:rPr lang="en-US" b="0" i="0">
                <a:solidFill>
                  <a:srgbClr val="0D0D0D"/>
                </a:solidFill>
                <a:effectLst/>
                <a:highlight>
                  <a:srgbClr val="FFFFFF"/>
                </a:highlight>
                <a:latin typeface="Söhne"/>
              </a:rPr>
              <a:t>By embracing advancements such as autonomous vehicles, enhanced mobile experiences, blockchain technology, predictive maintenance, electric and sustainable vehicles, subscription-based models, augmented reality for vehicle inspection, and personalized services, rental companies can stay ahead of the curve and meet the changing needs of their customers.</a:t>
            </a:r>
          </a:p>
          <a:p>
            <a:pPr algn="l"/>
            <a:endParaRPr lang="en-US" b="0" i="0">
              <a:solidFill>
                <a:srgbClr val="0D0D0D"/>
              </a:solidFill>
              <a:effectLst/>
              <a:highlight>
                <a:srgbClr val="FFFFFF"/>
              </a:highlight>
              <a:latin typeface="Söhne"/>
            </a:endParaRPr>
          </a:p>
          <a:p>
            <a:pPr algn="l"/>
            <a:r>
              <a:rPr lang="en-US" b="0" i="0">
                <a:solidFill>
                  <a:srgbClr val="0D0D0D"/>
                </a:solidFill>
                <a:effectLst/>
                <a:highlight>
                  <a:srgbClr val="FFFFFF"/>
                </a:highlight>
                <a:latin typeface="Söhne"/>
              </a:rPr>
              <a:t>These enhancements not only offer greater convenience and efficiency but also contribute to environmental sustainability, safety, and transparency within the industry. By continuously adapting and innovating, car rental systems can remain competitive and deliver exceptional value to customers in the years to come.</a:t>
            </a:r>
          </a:p>
          <a:p>
            <a:endParaRPr lang="en-IN"/>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t>Car Rentals Application with Django Framework</a:t>
            </a:r>
            <a:r>
              <a:rPr lang="en-US" sz="1600" b="1">
                <a:latin typeface="+mj-lt"/>
              </a:rPr>
              <a:t> </a:t>
            </a:r>
            <a:endParaRPr lang="en-US" sz="1600" b="1">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86427" y="66726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C06675CE-3E7E-10B7-1CB3-8A84F73E6E8D}"/>
              </a:ext>
            </a:extLst>
          </p:cNvPr>
          <p:cNvSpPr txBox="1"/>
          <p:nvPr/>
        </p:nvSpPr>
        <p:spPr>
          <a:xfrm>
            <a:off x="854926" y="1479395"/>
            <a:ext cx="7434147" cy="2031325"/>
          </a:xfrm>
          <a:prstGeom prst="rect">
            <a:avLst/>
          </a:prstGeom>
          <a:noFill/>
        </p:spPr>
        <p:txBody>
          <a:bodyPr wrap="square" rtlCol="0">
            <a:spAutoFit/>
          </a:bodyPr>
          <a:lstStyle/>
          <a:p>
            <a:pPr marL="285750" indent="-285750">
              <a:buFont typeface="Arial" panose="020B0604020202020204" pitchFamily="34" charset="0"/>
              <a:buChar char="•"/>
            </a:pPr>
            <a:r>
              <a:rPr lang="en-US" b="0" i="0">
                <a:solidFill>
                  <a:srgbClr val="0D0D0D"/>
                </a:solidFill>
                <a:effectLst/>
                <a:highlight>
                  <a:srgbClr val="FFFFFF"/>
                </a:highlight>
                <a:latin typeface="Söhne"/>
              </a:rPr>
              <a:t>Car rental systems play a vital role in modern transportation services, providing individuals and businesses with convenient access to vehicles for short-term use. </a:t>
            </a:r>
          </a:p>
          <a:p>
            <a:pPr marL="285750" indent="-285750">
              <a:buFont typeface="Arial" panose="020B0604020202020204" pitchFamily="34" charset="0"/>
              <a:buChar char="•"/>
            </a:pPr>
            <a:endParaRPr lang="en-US">
              <a:solidFill>
                <a:srgbClr val="0D0D0D"/>
              </a:solidFill>
              <a:highlight>
                <a:srgbClr val="FFFFFF"/>
              </a:highlight>
              <a:latin typeface="Söhne"/>
            </a:endParaRPr>
          </a:p>
          <a:p>
            <a:pPr marL="285750" indent="-285750">
              <a:buFont typeface="Arial" panose="020B0604020202020204" pitchFamily="34" charset="0"/>
              <a:buChar char="•"/>
            </a:pPr>
            <a:r>
              <a:rPr lang="en-US" b="0" i="0">
                <a:solidFill>
                  <a:srgbClr val="0D0D0D"/>
                </a:solidFill>
                <a:effectLst/>
                <a:highlight>
                  <a:srgbClr val="FFFFFF"/>
                </a:highlight>
                <a:latin typeface="Söhne"/>
              </a:rPr>
              <a:t>This paper explores the functionalities, challenges, and advancements in car rental systems, focusing on key components such as reservation management, vehicle tracking, customer interaction, and payment processing. </a:t>
            </a:r>
          </a:p>
          <a:p>
            <a:pPr marL="285750" indent="-285750">
              <a:buFont typeface="Arial" panose="020B0604020202020204" pitchFamily="34" charset="0"/>
              <a:buChar char="•"/>
            </a:pPr>
            <a:endParaRPr lang="en-US">
              <a:solidFill>
                <a:srgbClr val="0D0D0D"/>
              </a:solidFill>
              <a:highlight>
                <a:srgbClr val="FFFFFF"/>
              </a:highlight>
              <a:latin typeface="Söhne"/>
            </a:endParaRPr>
          </a:p>
          <a:p>
            <a:pPr marL="285750" indent="-285750">
              <a:buFont typeface="Arial" panose="020B0604020202020204" pitchFamily="34" charset="0"/>
              <a:buChar char="•"/>
            </a:pPr>
            <a:r>
              <a:rPr lang="en-US" b="0" i="0">
                <a:solidFill>
                  <a:srgbClr val="0D0D0D"/>
                </a:solidFill>
                <a:effectLst/>
                <a:highlight>
                  <a:srgbClr val="FFFFFF"/>
                </a:highlight>
                <a:latin typeface="Söhne"/>
              </a:rPr>
              <a:t>It examines the technological innovations driving the evolution of car rental systems, including mobile applications, GPS tracking, and automated processes</a:t>
            </a:r>
            <a:endParaRPr lang="en-IN"/>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44B502E-9083-D3D3-FBEE-D03E32F17346}"/>
              </a:ext>
            </a:extLst>
          </p:cNvPr>
          <p:cNvSpPr txBox="1"/>
          <p:nvPr/>
        </p:nvSpPr>
        <p:spPr>
          <a:xfrm>
            <a:off x="713678" y="1393601"/>
            <a:ext cx="7716644" cy="2893100"/>
          </a:xfrm>
          <a:prstGeom prst="rect">
            <a:avLst/>
          </a:prstGeom>
          <a:noFill/>
        </p:spPr>
        <p:txBody>
          <a:bodyPr wrap="square" rtlCol="0">
            <a:spAutoFit/>
          </a:bodyPr>
          <a:lstStyle/>
          <a:p>
            <a:pPr algn="l">
              <a:buFont typeface="+mj-lt"/>
              <a:buAutoNum type="arabicPeriod"/>
            </a:pPr>
            <a:r>
              <a:rPr lang="en-US" b="1" i="0">
                <a:solidFill>
                  <a:srgbClr val="0D0D0D"/>
                </a:solidFill>
                <a:effectLst/>
                <a:highlight>
                  <a:srgbClr val="FFFFFF"/>
                </a:highlight>
                <a:latin typeface="Söhne"/>
              </a:rPr>
              <a:t>Reservation Management</a:t>
            </a:r>
            <a:r>
              <a:rPr lang="en-US" b="0" i="0">
                <a:solidFill>
                  <a:srgbClr val="0D0D0D"/>
                </a:solidFill>
                <a:effectLst/>
                <a:highlight>
                  <a:srgbClr val="FFFFFF"/>
                </a:highlight>
                <a:latin typeface="Söhne"/>
              </a:rPr>
              <a:t>: Difficulty in managing and optimizing vehicle availability, especially during peak demand periods, leading to overbooking or underutilization of the rental fleet.</a:t>
            </a:r>
          </a:p>
          <a:p>
            <a:pPr marL="342900" indent="-342900" algn="l">
              <a:buFont typeface="+mj-lt"/>
              <a:buAutoNum type="arabicPeriod"/>
            </a:pPr>
            <a:endParaRPr lang="en-US" b="0" i="0">
              <a:solidFill>
                <a:srgbClr val="0D0D0D"/>
              </a:solidFill>
              <a:effectLst/>
              <a:highlight>
                <a:srgbClr val="FFFFFF"/>
              </a:highlight>
              <a:latin typeface="Söhne"/>
            </a:endParaRPr>
          </a:p>
          <a:p>
            <a:pPr algn="l">
              <a:buFont typeface="+mj-lt"/>
              <a:buAutoNum type="arabicPeriod"/>
            </a:pPr>
            <a:r>
              <a:rPr lang="en-US" b="1" i="0">
                <a:solidFill>
                  <a:srgbClr val="0D0D0D"/>
                </a:solidFill>
                <a:effectLst/>
                <a:highlight>
                  <a:srgbClr val="FFFFFF"/>
                </a:highlight>
                <a:latin typeface="Söhne"/>
              </a:rPr>
              <a:t>Vehicle Tracking and Security</a:t>
            </a:r>
            <a:r>
              <a:rPr lang="en-US" b="0" i="0">
                <a:solidFill>
                  <a:srgbClr val="0D0D0D"/>
                </a:solidFill>
                <a:effectLst/>
                <a:highlight>
                  <a:srgbClr val="FFFFFF"/>
                </a:highlight>
                <a:latin typeface="Söhne"/>
              </a:rPr>
              <a:t>: Inadequate systems for monitoring vehicle locations, ensuring security, and preventing theft or unauthorized use of rental vehicles.</a:t>
            </a:r>
          </a:p>
          <a:p>
            <a:pPr marL="342900" indent="-342900" algn="l">
              <a:buFont typeface="+mj-lt"/>
              <a:buAutoNum type="arabicPeriod"/>
            </a:pPr>
            <a:endParaRPr lang="en-US" b="0" i="0">
              <a:solidFill>
                <a:srgbClr val="0D0D0D"/>
              </a:solidFill>
              <a:effectLst/>
              <a:highlight>
                <a:srgbClr val="FFFFFF"/>
              </a:highlight>
              <a:latin typeface="Söhne"/>
            </a:endParaRPr>
          </a:p>
          <a:p>
            <a:pPr algn="l">
              <a:buFont typeface="+mj-lt"/>
              <a:buAutoNum type="arabicPeriod"/>
            </a:pPr>
            <a:r>
              <a:rPr lang="en-US" b="1" i="0">
                <a:solidFill>
                  <a:srgbClr val="0D0D0D"/>
                </a:solidFill>
                <a:effectLst/>
                <a:highlight>
                  <a:srgbClr val="FFFFFF"/>
                </a:highlight>
                <a:latin typeface="Söhne"/>
              </a:rPr>
              <a:t>Customer Interaction</a:t>
            </a:r>
            <a:r>
              <a:rPr lang="en-US" b="0" i="0">
                <a:solidFill>
                  <a:srgbClr val="0D0D0D"/>
                </a:solidFill>
                <a:effectLst/>
                <a:highlight>
                  <a:srgbClr val="FFFFFF"/>
                </a:highlight>
                <a:latin typeface="Söhne"/>
              </a:rPr>
              <a:t>: Limited options for seamless customer interaction, such as booking, payment processing, and support services, leading to friction in the rental process and dissatisfaction among users.</a:t>
            </a:r>
          </a:p>
          <a:p>
            <a:pPr marL="342900" indent="-342900" algn="l">
              <a:buFont typeface="+mj-lt"/>
              <a:buAutoNum type="arabicPeriod"/>
            </a:pPr>
            <a:endParaRPr lang="en-US" b="0" i="0">
              <a:solidFill>
                <a:srgbClr val="0D0D0D"/>
              </a:solidFill>
              <a:effectLst/>
              <a:highlight>
                <a:srgbClr val="FFFFFF"/>
              </a:highlight>
              <a:latin typeface="Söhne"/>
            </a:endParaRPr>
          </a:p>
          <a:p>
            <a:pPr algn="l">
              <a:buFont typeface="+mj-lt"/>
              <a:buAutoNum type="arabicPeriod"/>
            </a:pPr>
            <a:r>
              <a:rPr lang="en-US" b="1" i="0">
                <a:solidFill>
                  <a:srgbClr val="0D0D0D"/>
                </a:solidFill>
                <a:effectLst/>
                <a:highlight>
                  <a:srgbClr val="FFFFFF"/>
                </a:highlight>
                <a:latin typeface="Söhne"/>
              </a:rPr>
              <a:t>Maintenance Management</a:t>
            </a:r>
            <a:r>
              <a:rPr lang="en-US" b="0" i="0">
                <a:solidFill>
                  <a:srgbClr val="0D0D0D"/>
                </a:solidFill>
                <a:effectLst/>
                <a:highlight>
                  <a:srgbClr val="FFFFFF"/>
                </a:highlight>
                <a:latin typeface="Söhne"/>
              </a:rPr>
              <a:t>: Lack of efficient processes for scheduling, tracking, and managing vehicle maintenance tasks, resulting in increased downtime, maintenance costs, and potential safety risks.</a:t>
            </a:r>
          </a:p>
          <a:p>
            <a:pPr marL="342900" indent="-342900">
              <a:buFont typeface="+mj-lt"/>
              <a:buAutoNum type="arabicPeriod"/>
            </a:pPr>
            <a:endParaRPr lang="en-IN"/>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C77F55C-DF00-15D1-E191-35D91D4EA072}"/>
              </a:ext>
            </a:extLst>
          </p:cNvPr>
          <p:cNvSpPr txBox="1"/>
          <p:nvPr/>
        </p:nvSpPr>
        <p:spPr>
          <a:xfrm>
            <a:off x="408878" y="1445640"/>
            <a:ext cx="8040028" cy="2893100"/>
          </a:xfrm>
          <a:prstGeom prst="rect">
            <a:avLst/>
          </a:prstGeom>
          <a:noFill/>
        </p:spPr>
        <p:txBody>
          <a:bodyPr wrap="square" rtlCol="0">
            <a:spAutoFit/>
          </a:bodyPr>
          <a:lstStyle/>
          <a:p>
            <a:r>
              <a:rPr lang="en-US" b="0" i="0">
                <a:solidFill>
                  <a:srgbClr val="0D0D0D"/>
                </a:solidFill>
                <a:effectLst/>
                <a:highlight>
                  <a:srgbClr val="FFFFFF"/>
                </a:highlight>
                <a:latin typeface="Söhne"/>
              </a:rPr>
              <a:t>    The project aims to develop a comprehensive car rental system that facilitates the efficient management of vehicle rentals, enhances user experience, and ensures the reliability and security of rental operations. </a:t>
            </a:r>
          </a:p>
          <a:p>
            <a:endParaRPr lang="en-US">
              <a:solidFill>
                <a:srgbClr val="0D0D0D"/>
              </a:solidFill>
              <a:highlight>
                <a:srgbClr val="FFFFFF"/>
              </a:highlight>
              <a:latin typeface="Söhne"/>
            </a:endParaRPr>
          </a:p>
          <a:p>
            <a:r>
              <a:rPr lang="en-US">
                <a:solidFill>
                  <a:srgbClr val="0D0D0D"/>
                </a:solidFill>
                <a:highlight>
                  <a:srgbClr val="FFFFFF"/>
                </a:highlight>
                <a:latin typeface="Söhne"/>
              </a:rPr>
              <a:t>Features:</a:t>
            </a:r>
          </a:p>
          <a:p>
            <a:endParaRPr lang="en-US">
              <a:solidFill>
                <a:srgbClr val="0D0D0D"/>
              </a:solidFill>
              <a:highlight>
                <a:srgbClr val="FFFFFF"/>
              </a:highlight>
              <a:latin typeface="Söhne"/>
            </a:endParaRPr>
          </a:p>
          <a:p>
            <a:pPr algn="l">
              <a:buFont typeface="+mj-lt"/>
              <a:buAutoNum type="arabicPeriod"/>
            </a:pPr>
            <a:r>
              <a:rPr lang="en-US" b="0" i="0">
                <a:solidFill>
                  <a:srgbClr val="0D0D0D"/>
                </a:solidFill>
                <a:effectLst/>
                <a:highlight>
                  <a:srgbClr val="FFFFFF"/>
                </a:highlight>
                <a:latin typeface="Söhne"/>
              </a:rPr>
              <a:t>User Registration and Authentication:</a:t>
            </a:r>
          </a:p>
          <a:p>
            <a:pPr marL="742950" lvl="1" indent="-285750" algn="l">
              <a:buFont typeface="+mj-lt"/>
              <a:buAutoNum type="arabicPeriod"/>
            </a:pPr>
            <a:r>
              <a:rPr lang="en-US" b="0" i="0">
                <a:solidFill>
                  <a:srgbClr val="0D0D0D"/>
                </a:solidFill>
                <a:effectLst/>
                <a:highlight>
                  <a:srgbClr val="FFFFFF"/>
                </a:highlight>
                <a:latin typeface="Söhne"/>
              </a:rPr>
              <a:t>Allow users to register and create accounts securely.</a:t>
            </a:r>
          </a:p>
          <a:p>
            <a:pPr marL="742950" lvl="1" indent="-285750" algn="l">
              <a:buFont typeface="+mj-lt"/>
              <a:buAutoNum type="arabicPeriod"/>
            </a:pPr>
            <a:r>
              <a:rPr lang="en-US" b="0" i="0">
                <a:solidFill>
                  <a:srgbClr val="0D0D0D"/>
                </a:solidFill>
                <a:effectLst/>
                <a:highlight>
                  <a:srgbClr val="FFFFFF"/>
                </a:highlight>
                <a:latin typeface="Söhne"/>
              </a:rPr>
              <a:t>Implement authentication mechanisms to verify user identities and protect account information.</a:t>
            </a:r>
          </a:p>
          <a:p>
            <a:pPr algn="l">
              <a:buFont typeface="+mj-lt"/>
              <a:buAutoNum type="arabicPeriod"/>
            </a:pPr>
            <a:r>
              <a:rPr lang="en-US" b="0" i="0">
                <a:solidFill>
                  <a:srgbClr val="0D0D0D"/>
                </a:solidFill>
                <a:effectLst/>
                <a:highlight>
                  <a:srgbClr val="FFFFFF"/>
                </a:highlight>
                <a:latin typeface="Söhne"/>
              </a:rPr>
              <a:t>Vehicle Inventory Management:</a:t>
            </a:r>
          </a:p>
          <a:p>
            <a:pPr marL="742950" lvl="1" indent="-285750" algn="l">
              <a:buFont typeface="+mj-lt"/>
              <a:buAutoNum type="arabicPeriod"/>
            </a:pPr>
            <a:r>
              <a:rPr lang="en-US" b="0" i="0">
                <a:solidFill>
                  <a:srgbClr val="0D0D0D"/>
                </a:solidFill>
                <a:effectLst/>
                <a:highlight>
                  <a:srgbClr val="FFFFFF"/>
                </a:highlight>
                <a:latin typeface="Söhne"/>
              </a:rPr>
              <a:t>Maintain a database of available vehicles, including details such as make, model, year, and availability status.</a:t>
            </a:r>
          </a:p>
          <a:p>
            <a:pPr marL="742950" lvl="1" indent="-285750" algn="l">
              <a:buFont typeface="+mj-lt"/>
              <a:buAutoNum type="arabicPeriod"/>
            </a:pPr>
            <a:r>
              <a:rPr lang="en-US" b="0" i="0">
                <a:solidFill>
                  <a:srgbClr val="0D0D0D"/>
                </a:solidFill>
                <a:effectLst/>
                <a:highlight>
                  <a:srgbClr val="FFFFFF"/>
                </a:highlight>
                <a:latin typeface="Söhne"/>
              </a:rPr>
              <a:t>Enable users to search and browse vehicles based on their preferences and requirements.</a:t>
            </a:r>
          </a:p>
          <a:p>
            <a:endParaRPr lang="en-IN"/>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676507" y="1407020"/>
            <a:ext cx="7634870" cy="3177601"/>
          </a:xfrm>
          <a:prstGeom prst="rect">
            <a:avLst/>
          </a:prstGeom>
          <a:noFill/>
        </p:spPr>
        <p:txBody>
          <a:bodyPr wrap="square">
            <a:spAutoFit/>
          </a:bodyPr>
          <a:lstStyle/>
          <a:p>
            <a:pPr algn="l"/>
            <a:r>
              <a:rPr lang="en-US" b="1" i="0">
                <a:solidFill>
                  <a:srgbClr val="0D0D0D"/>
                </a:solidFill>
                <a:effectLst/>
                <a:highlight>
                  <a:srgbClr val="FFFFFF"/>
                </a:highlight>
                <a:latin typeface="Söhne"/>
              </a:rPr>
              <a:t>Enhanced Vehicle Tracking and Security Features</a:t>
            </a:r>
            <a:r>
              <a:rPr lang="en-US" b="0" i="0">
                <a:solidFill>
                  <a:srgbClr val="0D0D0D"/>
                </a:solidFill>
                <a:effectLst/>
                <a:highlight>
                  <a:srgbClr val="FFFFFF"/>
                </a:highlight>
                <a:latin typeface="Söhne"/>
              </a:rPr>
              <a:t>:</a:t>
            </a:r>
          </a:p>
          <a:p>
            <a:pPr algn="l">
              <a:buFont typeface="Arial" panose="020B0604020202020204" pitchFamily="34" charset="0"/>
              <a:buChar char="•"/>
            </a:pPr>
            <a:r>
              <a:rPr lang="en-US" b="0" i="0">
                <a:solidFill>
                  <a:srgbClr val="0D0D0D"/>
                </a:solidFill>
                <a:effectLst/>
                <a:highlight>
                  <a:srgbClr val="FFFFFF"/>
                </a:highlight>
                <a:latin typeface="Söhne"/>
              </a:rPr>
              <a:t>Integrate advanced GPS tracking technology with geofencing capabilities to monitor vehicle locations in real-time and establish virtual boundaries for rental areas.</a:t>
            </a:r>
          </a:p>
          <a:p>
            <a:pPr algn="l"/>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Implement remote vehicle immobilization and anti-theft measures to enhance security and prevent unauthorized use or theft of rental vehicles.</a:t>
            </a:r>
          </a:p>
          <a:p>
            <a:pPr algn="l"/>
            <a:endParaRPr lang="en-US" b="0" i="0">
              <a:solidFill>
                <a:srgbClr val="0D0D0D"/>
              </a:solidFill>
              <a:effectLst/>
              <a:highlight>
                <a:srgbClr val="FFFFFF"/>
              </a:highlight>
              <a:latin typeface="Söhne"/>
            </a:endParaRPr>
          </a:p>
          <a:p>
            <a:pPr algn="l"/>
            <a:r>
              <a:rPr lang="en-US" b="1" i="0">
                <a:solidFill>
                  <a:srgbClr val="0D0D0D"/>
                </a:solidFill>
                <a:effectLst/>
                <a:highlight>
                  <a:srgbClr val="FFFFFF"/>
                </a:highlight>
                <a:latin typeface="Söhne"/>
              </a:rPr>
              <a:t>Automated Maintenance Management System</a:t>
            </a:r>
            <a:r>
              <a:rPr lang="en-US" b="0" i="0">
                <a:solidFill>
                  <a:srgbClr val="0D0D0D"/>
                </a:solidFill>
                <a:effectLst/>
                <a:highlight>
                  <a:srgbClr val="FFFFFF"/>
                </a:highlight>
                <a:latin typeface="Söhne"/>
              </a:rPr>
              <a:t>:</a:t>
            </a:r>
          </a:p>
          <a:p>
            <a:pPr algn="l">
              <a:buFont typeface="Arial" panose="020B0604020202020204" pitchFamily="34" charset="0"/>
              <a:buChar char="•"/>
            </a:pPr>
            <a:r>
              <a:rPr lang="en-US" b="0" i="0">
                <a:solidFill>
                  <a:srgbClr val="0D0D0D"/>
                </a:solidFill>
                <a:effectLst/>
                <a:highlight>
                  <a:srgbClr val="FFFFFF"/>
                </a:highlight>
                <a:latin typeface="Söhne"/>
              </a:rPr>
              <a:t>Deploy a centralized maintenance management system that automates scheduling, tracking, and monitoring of vehicle maintenance tasks.</a:t>
            </a:r>
          </a:p>
          <a:p>
            <a:pPr algn="l"/>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Utilize predictive maintenance algorithms and IoT sensors to proactively identify potential issues and schedule preventive maintenance to minimize downtime and reduce repair costs.</a:t>
            </a:r>
          </a:p>
          <a:p>
            <a:pPr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650487" y="1320065"/>
            <a:ext cx="8017933" cy="3393045"/>
          </a:xfrm>
          <a:prstGeom prst="rect">
            <a:avLst/>
          </a:prstGeom>
          <a:noFill/>
        </p:spPr>
        <p:txBody>
          <a:bodyPr wrap="square">
            <a:spAutoFit/>
          </a:bodyPr>
          <a:lstStyle/>
          <a:p>
            <a:pPr algn="l"/>
            <a:r>
              <a:rPr lang="en-US" b="1" i="0">
                <a:solidFill>
                  <a:srgbClr val="0D0D0D"/>
                </a:solidFill>
                <a:effectLst/>
                <a:highlight>
                  <a:srgbClr val="FFFFFF"/>
                </a:highlight>
                <a:latin typeface="Söhne"/>
              </a:rPr>
              <a:t>Advanced Reservation Management System</a:t>
            </a:r>
            <a:r>
              <a:rPr lang="en-US" b="0" i="0">
                <a:solidFill>
                  <a:srgbClr val="0D0D0D"/>
                </a:solidFill>
                <a:effectLst/>
                <a:highlight>
                  <a:srgbClr val="FFFFFF"/>
                </a:highlight>
                <a:latin typeface="Söhne"/>
              </a:rPr>
              <a:t>:</a:t>
            </a:r>
          </a:p>
          <a:p>
            <a:pPr algn="l">
              <a:buFont typeface="Arial" panose="020B0604020202020204" pitchFamily="34" charset="0"/>
              <a:buChar char="•"/>
            </a:pPr>
            <a:r>
              <a:rPr lang="en-US" b="0" i="0">
                <a:solidFill>
                  <a:srgbClr val="0D0D0D"/>
                </a:solidFill>
                <a:effectLst/>
                <a:highlight>
                  <a:srgbClr val="FFFFFF"/>
                </a:highlight>
                <a:latin typeface="Söhne"/>
              </a:rPr>
              <a:t>Implement an intelligent reservation management system that optimizes vehicle allocation, taking into account factors such as vehicle availability, customer preferences, and peak demand periods.</a:t>
            </a:r>
          </a:p>
          <a:p>
            <a:pPr algn="l"/>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Utilize algorithms and predictive analytics to forecast demand and dynamically adjust rental prices and availability to maximize revenue and fleet utilization.</a:t>
            </a:r>
          </a:p>
          <a:p>
            <a:pPr algn="l"/>
            <a:endParaRPr lang="en-US">
              <a:solidFill>
                <a:srgbClr val="0D0D0D"/>
              </a:solidFill>
              <a:highlight>
                <a:srgbClr val="FFFFFF"/>
              </a:highlight>
              <a:latin typeface="Söhne"/>
            </a:endParaRPr>
          </a:p>
          <a:p>
            <a:pPr algn="l"/>
            <a:r>
              <a:rPr lang="en-US" b="1" i="0">
                <a:solidFill>
                  <a:srgbClr val="0D0D0D"/>
                </a:solidFill>
                <a:effectLst/>
                <a:highlight>
                  <a:srgbClr val="FFFFFF"/>
                </a:highlight>
                <a:latin typeface="Söhne"/>
              </a:rPr>
              <a:t>Streamlined Customer Interaction and Booking Process</a:t>
            </a:r>
            <a:r>
              <a:rPr lang="en-US" b="0" i="0">
                <a:solidFill>
                  <a:srgbClr val="0D0D0D"/>
                </a:solidFill>
                <a:effectLst/>
                <a:highlight>
                  <a:srgbClr val="FFFFFF"/>
                </a:highlight>
                <a:latin typeface="Söhne"/>
              </a:rPr>
              <a:t>:</a:t>
            </a:r>
          </a:p>
          <a:p>
            <a:pPr algn="l">
              <a:buFont typeface="Arial" panose="020B0604020202020204" pitchFamily="34" charset="0"/>
              <a:buChar char="•"/>
            </a:pPr>
            <a:r>
              <a:rPr lang="en-US" b="0" i="0">
                <a:solidFill>
                  <a:srgbClr val="0D0D0D"/>
                </a:solidFill>
                <a:effectLst/>
                <a:highlight>
                  <a:srgbClr val="FFFFFF"/>
                </a:highlight>
                <a:latin typeface="Söhne"/>
              </a:rPr>
              <a:t>Develop intuitive and user-friendly interfaces for browsing available vehicles, making reservations, and managing bookings.</a:t>
            </a:r>
          </a:p>
          <a:p>
            <a:pPr algn="l"/>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Offer seamless integration with mobile applications and responsive web design to facilitate booking and access to rental services on multiple devices.</a:t>
            </a:r>
          </a:p>
          <a:p>
            <a:pPr algn="l"/>
            <a:endParaRPr lang="en-US" b="0" i="0">
              <a:solidFill>
                <a:srgbClr val="0D0D0D"/>
              </a:solidFill>
              <a:effectLst/>
              <a:highlight>
                <a:srgbClr val="FFFFFF"/>
              </a:highlight>
              <a:latin typeface="Söhne"/>
            </a:endParaRPr>
          </a:p>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92236" y="1030223"/>
            <a:ext cx="8017933" cy="3608488"/>
          </a:xfrm>
          <a:prstGeom prst="rect">
            <a:avLst/>
          </a:prstGeom>
          <a:noFill/>
        </p:spPr>
        <p:txBody>
          <a:bodyPr wrap="square">
            <a:spAutoFit/>
          </a:bodyPr>
          <a:lstStyle/>
          <a:p>
            <a:pPr algn="l"/>
            <a:r>
              <a:rPr lang="en-US" b="1" i="0">
                <a:solidFill>
                  <a:srgbClr val="0D0D0D"/>
                </a:solidFill>
                <a:effectLst/>
                <a:highlight>
                  <a:srgbClr val="FFFFFF"/>
                </a:highlight>
                <a:latin typeface="Söhne"/>
              </a:rPr>
              <a:t>Technological Integration and Innovation</a:t>
            </a:r>
            <a:r>
              <a:rPr lang="en-US" b="0" i="0">
                <a:solidFill>
                  <a:srgbClr val="0D0D0D"/>
                </a:solidFill>
                <a:effectLst/>
                <a:highlight>
                  <a:srgbClr val="FFFFFF"/>
                </a:highlight>
                <a:latin typeface="Söhne"/>
              </a:rPr>
              <a:t>:</a:t>
            </a:r>
          </a:p>
          <a:p>
            <a:pPr algn="l">
              <a:buFont typeface="Arial" panose="020B0604020202020204" pitchFamily="34" charset="0"/>
              <a:buChar char="•"/>
            </a:pPr>
            <a:r>
              <a:rPr lang="en-US" b="0" i="0">
                <a:solidFill>
                  <a:srgbClr val="0D0D0D"/>
                </a:solidFill>
                <a:effectLst/>
                <a:highlight>
                  <a:srgbClr val="FFFFFF"/>
                </a:highlight>
                <a:latin typeface="Söhne"/>
              </a:rPr>
              <a:t>Explore emerging technologies such as blockchain for transparent and secure transaction processing, artificial intelligence for personalized customer experiences, and machine learning for predictive analytics and demand forecasting.</a:t>
            </a:r>
          </a:p>
          <a:p>
            <a:pPr algn="l"/>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Leverage IoT devices and telematics solutions to gather real-time data on vehicle performance, usage patterns, and customer behavior, enabling data-driven decision-making and continuous improvement of rental services.</a:t>
            </a:r>
          </a:p>
          <a:p>
            <a:pPr algn="l"/>
            <a:endParaRPr lang="en-US" b="0" i="0">
              <a:solidFill>
                <a:srgbClr val="0D0D0D"/>
              </a:solidFill>
              <a:effectLst/>
              <a:highlight>
                <a:srgbClr val="FFFFFF"/>
              </a:highlight>
              <a:latin typeface="Söhne"/>
            </a:endParaRPr>
          </a:p>
          <a:p>
            <a:pPr algn="l"/>
            <a:r>
              <a:rPr lang="en-US" b="1" i="0">
                <a:solidFill>
                  <a:srgbClr val="0D0D0D"/>
                </a:solidFill>
                <a:effectLst/>
                <a:highlight>
                  <a:srgbClr val="FFFFFF"/>
                </a:highlight>
                <a:latin typeface="Söhne"/>
              </a:rPr>
              <a:t>Robust Reporting and Analytics Tools</a:t>
            </a:r>
            <a:r>
              <a:rPr lang="en-US" b="0" i="0">
                <a:solidFill>
                  <a:srgbClr val="0D0D0D"/>
                </a:solidFill>
                <a:effectLst/>
                <a:highlight>
                  <a:srgbClr val="FFFFFF"/>
                </a:highlight>
                <a:latin typeface="Söhne"/>
              </a:rPr>
              <a:t>:</a:t>
            </a:r>
          </a:p>
          <a:p>
            <a:pPr algn="l">
              <a:buFont typeface="Arial" panose="020B0604020202020204" pitchFamily="34" charset="0"/>
              <a:buChar char="•"/>
            </a:pPr>
            <a:r>
              <a:rPr lang="en-US" b="0" i="0">
                <a:solidFill>
                  <a:srgbClr val="0D0D0D"/>
                </a:solidFill>
                <a:effectLst/>
                <a:highlight>
                  <a:srgbClr val="FFFFFF"/>
                </a:highlight>
                <a:latin typeface="Söhne"/>
              </a:rPr>
              <a:t>Develop customizable reporting and analytics tools that offer insights into key performance indicators (KPIs) such as revenue, utilization rates, customer satisfaction, and fleet efficiency.</a:t>
            </a:r>
          </a:p>
          <a:p>
            <a:pPr algn="l"/>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Empower rental operators with actionable data and visualization tools to identify trends, spot opportunities for improvement, and make informed business decisions to drive growth and profitability.</a:t>
            </a:r>
          </a:p>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1151</Words>
  <Application>Microsoft Office PowerPoint</Application>
  <PresentationFormat>On-screen Show (16:9)</PresentationFormat>
  <Paragraphs>104</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Scarlet Nithisha</cp:lastModifiedBy>
  <cp:revision>2</cp:revision>
  <dcterms:modified xsi:type="dcterms:W3CDTF">2024-04-11T12:14:36Z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