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8"/>
  </p:notesMasterIdLst>
  <p:sldIdLst>
    <p:sldId id="256" r:id="rId2"/>
    <p:sldId id="258" r:id="rId3"/>
    <p:sldId id="259" r:id="rId4"/>
    <p:sldId id="260" r:id="rId5"/>
    <p:sldId id="261" r:id="rId6"/>
    <p:sldId id="262" r:id="rId7"/>
  </p:sldIdLst>
  <p:sldSz cx="9144000" cy="6858000" type="screen4x3"/>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1116"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500" cy="501570"/>
          </a:xfrm>
          <a:prstGeom prst="rect">
            <a:avLst/>
          </a:prstGeom>
        </p:spPr>
        <p:txBody>
          <a:bodyPr vert="horz" lIns="91429" tIns="45714" rIns="91429"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2076" y="0"/>
            <a:ext cx="2984500" cy="501570"/>
          </a:xfrm>
          <a:prstGeom prst="rect">
            <a:avLst/>
          </a:prstGeom>
        </p:spPr>
        <p:txBody>
          <a:bodyPr vert="horz" lIns="91429" tIns="45714" rIns="91429" bIns="45714" rtlCol="0"/>
          <a:lstStyle>
            <a:lvl1pPr algn="r">
              <a:defRPr sz="1200"/>
            </a:lvl1pPr>
          </a:lstStyle>
          <a:p>
            <a:fld id="{3E046EFF-4F23-454C-8B0B-CC4FCA8AF3D4}" type="datetimeFigureOut">
              <a:rPr kumimoji="1" lang="ja-JP" altLang="en-US" smtClean="0"/>
              <a:t>2020/5/25</a:t>
            </a:fld>
            <a:endParaRPr kumimoji="1" lang="ja-JP" altLang="en-US"/>
          </a:p>
        </p:txBody>
      </p:sp>
      <p:sp>
        <p:nvSpPr>
          <p:cNvPr id="4" name="スライド イメージ プレースホルダー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1429" tIns="45714" rIns="91429" bIns="45714" rtlCol="0" anchor="ctr"/>
          <a:lstStyle/>
          <a:p>
            <a:endParaRPr lang="ja-JP" altLang="en-US"/>
          </a:p>
        </p:txBody>
      </p:sp>
      <p:sp>
        <p:nvSpPr>
          <p:cNvPr id="5" name="ノート プレースホルダー 4"/>
          <p:cNvSpPr>
            <a:spLocks noGrp="1"/>
          </p:cNvSpPr>
          <p:nvPr>
            <p:ph type="body" sz="quarter" idx="3"/>
          </p:nvPr>
        </p:nvSpPr>
        <p:spPr>
          <a:xfrm>
            <a:off x="688976" y="4760159"/>
            <a:ext cx="5510213" cy="4509372"/>
          </a:xfrm>
          <a:prstGeom prst="rect">
            <a:avLst/>
          </a:prstGeom>
        </p:spPr>
        <p:txBody>
          <a:bodyPr vert="horz" lIns="91429" tIns="45714" rIns="91429"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142"/>
            <a:ext cx="2984500" cy="501570"/>
          </a:xfrm>
          <a:prstGeom prst="rect">
            <a:avLst/>
          </a:prstGeom>
        </p:spPr>
        <p:txBody>
          <a:bodyPr vert="horz" lIns="91429" tIns="45714" rIns="91429"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2076" y="9517142"/>
            <a:ext cx="2984500" cy="501570"/>
          </a:xfrm>
          <a:prstGeom prst="rect">
            <a:avLst/>
          </a:prstGeom>
        </p:spPr>
        <p:txBody>
          <a:bodyPr vert="horz" lIns="91429" tIns="45714" rIns="91429" bIns="45714" rtlCol="0" anchor="b"/>
          <a:lstStyle>
            <a:lvl1pPr algn="r">
              <a:defRPr sz="1200"/>
            </a:lvl1pPr>
          </a:lstStyle>
          <a:p>
            <a:fld id="{AE38CAF9-D1A5-43D8-AF27-12F7D774EC37}" type="slidenum">
              <a:rPr kumimoji="1" lang="ja-JP" altLang="en-US" smtClean="0"/>
              <a:t>‹#›</a:t>
            </a:fld>
            <a:endParaRPr kumimoji="1" lang="ja-JP" altLang="en-US"/>
          </a:p>
        </p:txBody>
      </p:sp>
    </p:spTree>
    <p:extLst>
      <p:ext uri="{BB962C8B-B14F-4D97-AF65-F5344CB8AC3E}">
        <p14:creationId xmlns:p14="http://schemas.microsoft.com/office/powerpoint/2010/main" val="26933707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38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spTree>
    <p:extLst>
      <p:ext uri="{BB962C8B-B14F-4D97-AF65-F5344CB8AC3E}">
        <p14:creationId xmlns:p14="http://schemas.microsoft.com/office/powerpoint/2010/main" val="410705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spTree>
    <p:extLst>
      <p:ext uri="{BB962C8B-B14F-4D97-AF65-F5344CB8AC3E}">
        <p14:creationId xmlns:p14="http://schemas.microsoft.com/office/powerpoint/2010/main" val="410718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spTree>
    <p:extLst>
      <p:ext uri="{BB962C8B-B14F-4D97-AF65-F5344CB8AC3E}">
        <p14:creationId xmlns:p14="http://schemas.microsoft.com/office/powerpoint/2010/main" val="368261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57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spTree>
    <p:extLst>
      <p:ext uri="{BB962C8B-B14F-4D97-AF65-F5344CB8AC3E}">
        <p14:creationId xmlns:p14="http://schemas.microsoft.com/office/powerpoint/2010/main" val="104356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22960" y="2582335"/>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spTree>
    <p:extLst>
      <p:ext uri="{BB962C8B-B14F-4D97-AF65-F5344CB8AC3E}">
        <p14:creationId xmlns:p14="http://schemas.microsoft.com/office/powerpoint/2010/main" val="426913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spTree>
    <p:extLst>
      <p:ext uri="{BB962C8B-B14F-4D97-AF65-F5344CB8AC3E}">
        <p14:creationId xmlns:p14="http://schemas.microsoft.com/office/powerpoint/2010/main" val="203144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spTree>
    <p:extLst>
      <p:ext uri="{BB962C8B-B14F-4D97-AF65-F5344CB8AC3E}">
        <p14:creationId xmlns:p14="http://schemas.microsoft.com/office/powerpoint/2010/main" val="2388890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BCB8F36-3104-4EE0-A541-DE52E75711E0}" type="datetimeFigureOut">
              <a:rPr kumimoji="1" lang="ja-JP" altLang="en-US" smtClean="0"/>
              <a:t>2020/5/25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85521EF-B6F4-4B1B-BD9B-CD0B4E6E2CEF}" type="slidenum">
              <a:rPr kumimoji="1" lang="ja-JP" altLang="en-US" smtClean="0"/>
              <a:t>‹#›</a:t>
            </a:fld>
            <a:endParaRPr kumimoji="1" lang="ja-JP" altLang="en-US"/>
          </a:p>
        </p:txBody>
      </p:sp>
    </p:spTree>
    <p:extLst>
      <p:ext uri="{BB962C8B-B14F-4D97-AF65-F5344CB8AC3E}">
        <p14:creationId xmlns:p14="http://schemas.microsoft.com/office/powerpoint/2010/main" val="116574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BCB8F36-3104-4EE0-A541-DE52E75711E0}" type="datetimeFigureOut">
              <a:rPr kumimoji="1" lang="ja-JP" altLang="en-US" smtClean="0"/>
              <a:t>2020/5/25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85521EF-B6F4-4B1B-BD9B-CD0B4E6E2CEF}" type="slidenum">
              <a:rPr kumimoji="1" lang="ja-JP" altLang="en-US" smtClean="0"/>
              <a:t>‹#›</a:t>
            </a:fld>
            <a:endParaRPr kumimoji="1" lang="ja-JP" altLang="en-US"/>
          </a:p>
        </p:txBody>
      </p:sp>
    </p:spTree>
    <p:extLst>
      <p:ext uri="{BB962C8B-B14F-4D97-AF65-F5344CB8AC3E}">
        <p14:creationId xmlns:p14="http://schemas.microsoft.com/office/powerpoint/2010/main" val="27937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BCB8F36-3104-4EE0-A541-DE52E75711E0}" type="datetimeFigureOut">
              <a:rPr kumimoji="1" lang="ja-JP" altLang="en-US" smtClean="0"/>
              <a:t>2020/5/25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85521EF-B6F4-4B1B-BD9B-CD0B4E6E2CEF}" type="slidenum">
              <a:rPr kumimoji="1" lang="ja-JP" altLang="en-US" smtClean="0"/>
              <a:t>‹#›</a:t>
            </a:fld>
            <a:endParaRPr kumimoji="1" lang="ja-JP"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9370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2960" y="2302849"/>
            <a:ext cx="7543800" cy="1916811"/>
          </a:xfrm>
        </p:spPr>
        <p:txBody>
          <a:bodyPr anchor="ctr">
            <a:normAutofit/>
          </a:bodyPr>
          <a:lstStyle/>
          <a:p>
            <a:pPr algn="ctr"/>
            <a:r>
              <a:rPr lang="ja-JP" altLang="en-US" sz="4400"/>
              <a:t>京王電鉄バス様</a:t>
            </a:r>
            <a:br>
              <a:rPr lang="en-US" altLang="ja-JP" sz="4400"/>
            </a:br>
            <a:r>
              <a:rPr lang="en-US" altLang="ja-JP" sz="4400"/>
              <a:t>2020</a:t>
            </a:r>
            <a:r>
              <a:rPr lang="ja-JP" altLang="en-US" sz="4400" dirty="0"/>
              <a:t>年上期ご提案</a:t>
            </a:r>
            <a:endParaRPr lang="ja-JP" altLang="en-US" sz="3300" dirty="0"/>
          </a:p>
        </p:txBody>
      </p:sp>
      <p:sp>
        <p:nvSpPr>
          <p:cNvPr id="4" name="Text Box 6"/>
          <p:cNvSpPr txBox="1">
            <a:spLocks noChangeArrowheads="1"/>
          </p:cNvSpPr>
          <p:nvPr/>
        </p:nvSpPr>
        <p:spPr bwMode="auto">
          <a:xfrm>
            <a:off x="7629525" y="10346531"/>
            <a:ext cx="222885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algn="ctr" eaLnBrk="1" hangingPunct="1">
              <a:spcBef>
                <a:spcPct val="50000"/>
              </a:spcBef>
              <a:buClrTx/>
              <a:buSzTx/>
              <a:buFontTx/>
              <a:buNone/>
            </a:pPr>
            <a:r>
              <a:rPr lang="ja-JP" altLang="en-US" sz="1050" dirty="0"/>
              <a:t>株式会社オーエイチ</a:t>
            </a:r>
          </a:p>
        </p:txBody>
      </p:sp>
      <p:sp>
        <p:nvSpPr>
          <p:cNvPr id="5" name="Text Box 8"/>
          <p:cNvSpPr txBox="1">
            <a:spLocks noChangeArrowheads="1"/>
          </p:cNvSpPr>
          <p:nvPr/>
        </p:nvSpPr>
        <p:spPr bwMode="auto">
          <a:xfrm>
            <a:off x="7572375" y="10163175"/>
            <a:ext cx="2514600" cy="2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ja-JP" altLang="en-US" sz="750" b="1" dirty="0">
                <a:solidFill>
                  <a:srgbClr val="B2B2B2"/>
                </a:solidFill>
                <a:latin typeface="ＭＳ Ｐゴシック" panose="020B0600070205080204" pitchFamily="50" charset="-128"/>
              </a:rPr>
              <a:t>世界の人々を日本へ　そして、 “日本文化”を世界へ！</a:t>
            </a:r>
          </a:p>
        </p:txBody>
      </p:sp>
      <p:sp>
        <p:nvSpPr>
          <p:cNvPr id="6" name="Text Box 9"/>
          <p:cNvSpPr txBox="1">
            <a:spLocks noChangeArrowheads="1"/>
          </p:cNvSpPr>
          <p:nvPr/>
        </p:nvSpPr>
        <p:spPr bwMode="auto">
          <a:xfrm>
            <a:off x="8315325" y="10563225"/>
            <a:ext cx="1085850" cy="19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ＭＳ Ｐゴシック" panose="020B0600070205080204" pitchFamily="50" charset="-128"/>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ＭＳ Ｐゴシック" panose="020B0600070205080204" pitchFamily="50" charset="-128"/>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ＭＳ Ｐゴシック" panose="020B0600070205080204" pitchFamily="50" charset="-128"/>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ＭＳ Ｐゴシック" panose="020B0600070205080204" pitchFamily="50" charset="-128"/>
              </a:defRPr>
            </a:lvl9pPr>
          </a:lstStyle>
          <a:p>
            <a:pPr eaLnBrk="1" hangingPunct="1">
              <a:spcBef>
                <a:spcPct val="50000"/>
              </a:spcBef>
              <a:buClrTx/>
              <a:buSzTx/>
              <a:buFontTx/>
              <a:buNone/>
            </a:pPr>
            <a:r>
              <a:rPr lang="en-US" altLang="ja-JP" sz="675"/>
              <a:t>http://www.ooh.co.jp</a:t>
            </a:r>
          </a:p>
        </p:txBody>
      </p:sp>
      <p:pic>
        <p:nvPicPr>
          <p:cNvPr id="1026" name="Picture 2" descr="O.H.co.,L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512" y="6504284"/>
            <a:ext cx="998696" cy="260529"/>
          </a:xfrm>
          <a:prstGeom prst="rect">
            <a:avLst/>
          </a:prstGeom>
          <a:noFill/>
          <a:extLst>
            <a:ext uri="{909E8E84-426E-40DD-AFC4-6F175D3DCCD1}">
              <a14:hiddenFill xmlns:a14="http://schemas.microsoft.com/office/drawing/2010/main">
                <a:solidFill>
                  <a:srgbClr val="FFFFFF"/>
                </a:solidFill>
              </a14:hiddenFill>
            </a:ext>
          </a:extLst>
        </p:spPr>
      </p:pic>
      <p:sp>
        <p:nvSpPr>
          <p:cNvPr id="8" name="サブタイトル 2"/>
          <p:cNvSpPr txBox="1">
            <a:spLocks/>
          </p:cNvSpPr>
          <p:nvPr/>
        </p:nvSpPr>
        <p:spPr>
          <a:xfrm>
            <a:off x="3432340" y="5985737"/>
            <a:ext cx="2325039" cy="5185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kumimoji="1"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kumimoji="1" sz="2000" kern="1200">
                <a:solidFill>
                  <a:schemeClr val="tx1">
                    <a:lumMod val="75000"/>
                    <a:lumOff val="25000"/>
                  </a:schemeClr>
                </a:solidFill>
                <a:latin typeface="+mn-lt"/>
                <a:ea typeface="+mn-ea"/>
                <a:cs typeface="+mn-cs"/>
              </a:defRPr>
            </a:lvl9pPr>
          </a:lstStyle>
          <a:p>
            <a:r>
              <a:rPr lang="ja-JP" altLang="en-US" sz="1600" dirty="0">
                <a:solidFill>
                  <a:schemeClr val="tx1"/>
                </a:solidFill>
              </a:rPr>
              <a:t>株式会社オーエイチ</a:t>
            </a:r>
          </a:p>
        </p:txBody>
      </p:sp>
    </p:spTree>
    <p:extLst>
      <p:ext uri="{BB962C8B-B14F-4D97-AF65-F5344CB8AC3E}">
        <p14:creationId xmlns:p14="http://schemas.microsoft.com/office/powerpoint/2010/main" val="115272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algn="ctr"/>
            <a:r>
              <a:rPr lang="ja-JP" altLang="en-US" sz="3200" dirty="0"/>
              <a:t>アフターコロナを見据えて</a:t>
            </a:r>
            <a:endParaRPr kumimoji="1" lang="ja-JP" altLang="en-US" sz="3200" dirty="0"/>
          </a:p>
        </p:txBody>
      </p:sp>
      <p:pic>
        <p:nvPicPr>
          <p:cNvPr id="6" name="Picture 2" descr="O.H.co.,L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512" y="6501286"/>
            <a:ext cx="998696" cy="26052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95E64A5-09B8-4CF0-BDF1-85B43738CE35}"/>
              </a:ext>
            </a:extLst>
          </p:cNvPr>
          <p:cNvSpPr txBox="1"/>
          <p:nvPr/>
        </p:nvSpPr>
        <p:spPr>
          <a:xfrm>
            <a:off x="540327" y="1986742"/>
            <a:ext cx="8429106" cy="2677656"/>
          </a:xfrm>
          <a:prstGeom prst="rect">
            <a:avLst/>
          </a:prstGeom>
          <a:noFill/>
        </p:spPr>
        <p:txBody>
          <a:bodyPr wrap="square" rtlCol="0">
            <a:spAutoFit/>
          </a:bodyPr>
          <a:lstStyle/>
          <a:p>
            <a:pPr marL="342900" indent="-342900">
              <a:buFont typeface="+mj-ea"/>
              <a:buAutoNum type="circleNumDbPlain"/>
            </a:pPr>
            <a:r>
              <a:rPr kumimoji="1" lang="en-US" altLang="ja-JP" sz="2400" dirty="0"/>
              <a:t> </a:t>
            </a:r>
            <a:r>
              <a:rPr kumimoji="1" lang="ja-JP" altLang="en-US" sz="2400" dirty="0"/>
              <a:t>予約時乗車時の効率化用動画作成</a:t>
            </a:r>
            <a:endParaRPr kumimoji="1" lang="en-US" altLang="ja-JP" sz="2400" dirty="0"/>
          </a:p>
          <a:p>
            <a:pPr marL="342900" indent="-342900">
              <a:buFont typeface="+mj-ea"/>
              <a:buAutoNum type="circleNumDbPlain"/>
            </a:pPr>
            <a:r>
              <a:rPr kumimoji="1" lang="ja-JP" altLang="en-US" sz="2400" dirty="0"/>
              <a:t> 富士五湖線以外へ誘導動画作成（①の動画内に作成）</a:t>
            </a:r>
            <a:endParaRPr kumimoji="1" lang="en-US" altLang="ja-JP" sz="2400" dirty="0"/>
          </a:p>
          <a:p>
            <a:pPr marL="342900" indent="-342900">
              <a:buFont typeface="+mj-ea"/>
              <a:buAutoNum type="circleNumDbPlain"/>
            </a:pPr>
            <a:r>
              <a:rPr kumimoji="1" lang="ja-JP" altLang="en-US" sz="2400" dirty="0"/>
              <a:t> 富士五湖線以外へ誘導コンテンツ強化（②の動画とリンク）</a:t>
            </a:r>
            <a:endParaRPr kumimoji="1" lang="en-US" altLang="ja-JP" sz="2400" dirty="0"/>
          </a:p>
          <a:p>
            <a:pPr marL="342900" indent="-342900">
              <a:buFont typeface="+mj-ea"/>
              <a:buAutoNum type="circleNumDbPlain"/>
            </a:pPr>
            <a:r>
              <a:rPr kumimoji="1" lang="ja-JP" altLang="en-US" sz="2400" dirty="0"/>
              <a:t> アフターコロナに必要な多言語案内準備</a:t>
            </a:r>
            <a:endParaRPr kumimoji="1" lang="en-US" altLang="ja-JP" sz="2400" dirty="0"/>
          </a:p>
          <a:p>
            <a:pPr marL="342900" indent="-342900">
              <a:buFont typeface="+mj-ea"/>
              <a:buAutoNum type="circleNumDbPlain"/>
            </a:pPr>
            <a:r>
              <a:rPr kumimoji="1" lang="ja-JP" altLang="en-US" sz="2400" b="1" dirty="0">
                <a:solidFill>
                  <a:srgbClr val="FF0000"/>
                </a:solidFill>
                <a:effectLst>
                  <a:outerShdw blurRad="38100" dist="38100" dir="2700000" algn="tl">
                    <a:srgbClr val="000000">
                      <a:alpha val="43137"/>
                    </a:srgbClr>
                  </a:outerShdw>
                </a:effectLst>
              </a:rPr>
              <a:t> 三っ星アルプス新宿きっぷの新たなマーケットの開拓準備</a:t>
            </a:r>
            <a:endParaRPr kumimoji="1" lang="en-US" altLang="ja-JP" sz="2400" b="1" dirty="0">
              <a:solidFill>
                <a:srgbClr val="FF0000"/>
              </a:solidFill>
              <a:effectLst>
                <a:outerShdw blurRad="38100" dist="38100" dir="2700000" algn="tl">
                  <a:srgbClr val="000000">
                    <a:alpha val="43137"/>
                  </a:srgbClr>
                </a:outerShdw>
              </a:effectLst>
            </a:endParaRPr>
          </a:p>
          <a:p>
            <a:pPr marL="342900" indent="-342900">
              <a:buFont typeface="+mj-ea"/>
              <a:buAutoNum type="circleNumDbPlain"/>
            </a:pPr>
            <a:r>
              <a:rPr kumimoji="1" lang="ja-JP" altLang="en-US" sz="2400" dirty="0">
                <a:solidFill>
                  <a:srgbClr val="FF0000"/>
                </a:solidFill>
              </a:rPr>
              <a:t> 雇用調整助成金＋教育訓練の活用</a:t>
            </a:r>
            <a:endParaRPr kumimoji="1" lang="en-US" altLang="ja-JP" sz="2400" dirty="0">
              <a:solidFill>
                <a:srgbClr val="FF0000"/>
              </a:solidFill>
            </a:endParaRPr>
          </a:p>
          <a:p>
            <a:pPr marL="342900" indent="-342900">
              <a:buFont typeface="+mj-ea"/>
              <a:buAutoNum type="circleNumDbPlain"/>
            </a:pPr>
            <a:endParaRPr kumimoji="1" lang="ja-JP" altLang="en-US" sz="2400" dirty="0"/>
          </a:p>
        </p:txBody>
      </p:sp>
    </p:spTree>
    <p:extLst>
      <p:ext uri="{BB962C8B-B14F-4D97-AF65-F5344CB8AC3E}">
        <p14:creationId xmlns:p14="http://schemas.microsoft.com/office/powerpoint/2010/main" val="177387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5490D-D87C-474E-ABBE-BED760D2B561}"/>
              </a:ext>
            </a:extLst>
          </p:cNvPr>
          <p:cNvSpPr>
            <a:spLocks noGrp="1"/>
          </p:cNvSpPr>
          <p:nvPr>
            <p:ph type="title"/>
          </p:nvPr>
        </p:nvSpPr>
        <p:spPr/>
        <p:txBody>
          <a:bodyPr>
            <a:normAutofit/>
          </a:bodyPr>
          <a:lstStyle/>
          <a:p>
            <a:r>
              <a:rPr kumimoji="1" lang="ja-JP" altLang="en-US" sz="3200" dirty="0"/>
              <a:t>①</a:t>
            </a:r>
            <a:r>
              <a:rPr lang="ja-JP" altLang="en-US" sz="3200" dirty="0"/>
              <a:t>～</a:t>
            </a:r>
            <a:r>
              <a:rPr kumimoji="1" lang="ja-JP" altLang="en-US" sz="3200" dirty="0"/>
              <a:t>③は実施中</a:t>
            </a:r>
          </a:p>
        </p:txBody>
      </p:sp>
      <p:sp>
        <p:nvSpPr>
          <p:cNvPr id="7" name="テキスト ボックス 6">
            <a:extLst>
              <a:ext uri="{FF2B5EF4-FFF2-40B4-BE49-F238E27FC236}">
                <a16:creationId xmlns:a16="http://schemas.microsoft.com/office/drawing/2014/main" id="{4B2E86BA-F31B-4826-B06E-13A8898AD7CB}"/>
              </a:ext>
            </a:extLst>
          </p:cNvPr>
          <p:cNvSpPr txBox="1"/>
          <p:nvPr/>
        </p:nvSpPr>
        <p:spPr>
          <a:xfrm>
            <a:off x="822960" y="191193"/>
            <a:ext cx="7057505" cy="923330"/>
          </a:xfrm>
          <a:prstGeom prst="rect">
            <a:avLst/>
          </a:prstGeom>
          <a:noFill/>
        </p:spPr>
        <p:txBody>
          <a:bodyPr wrap="square" rtlCol="0">
            <a:spAutoFit/>
          </a:bodyPr>
          <a:lstStyle/>
          <a:p>
            <a:pPr marL="342900" indent="-342900">
              <a:buFont typeface="+mj-ea"/>
              <a:buAutoNum type="circleNumDbPlain"/>
            </a:pPr>
            <a:r>
              <a:rPr kumimoji="1" lang="en-US" altLang="ja-JP" dirty="0"/>
              <a:t> </a:t>
            </a:r>
            <a:r>
              <a:rPr kumimoji="1" lang="ja-JP" altLang="en-US" dirty="0"/>
              <a:t>予約時乗車時の効率化用動画作成</a:t>
            </a:r>
            <a:endParaRPr kumimoji="1" lang="en-US" altLang="ja-JP" dirty="0"/>
          </a:p>
          <a:p>
            <a:pPr marL="342900" indent="-342900">
              <a:buFont typeface="+mj-ea"/>
              <a:buAutoNum type="circleNumDbPlain"/>
            </a:pPr>
            <a:r>
              <a:rPr kumimoji="1" lang="ja-JP" altLang="en-US" dirty="0"/>
              <a:t> 富士五湖線以外へ誘導動画作成（①の動画内に作成）</a:t>
            </a:r>
            <a:endParaRPr kumimoji="1" lang="en-US" altLang="ja-JP" dirty="0"/>
          </a:p>
          <a:p>
            <a:pPr marL="342900" indent="-342900">
              <a:buFont typeface="+mj-ea"/>
              <a:buAutoNum type="circleNumDbPlain"/>
            </a:pPr>
            <a:r>
              <a:rPr kumimoji="1" lang="ja-JP" altLang="en-US" dirty="0"/>
              <a:t> 富士五湖線以外へ誘導コンテンツ強化（②の動画とリンク）</a:t>
            </a:r>
            <a:endParaRPr kumimoji="1" lang="en-US" altLang="ja-JP" dirty="0"/>
          </a:p>
        </p:txBody>
      </p:sp>
      <p:sp>
        <p:nvSpPr>
          <p:cNvPr id="8" name="テキスト ボックス 7">
            <a:extLst>
              <a:ext uri="{FF2B5EF4-FFF2-40B4-BE49-F238E27FC236}">
                <a16:creationId xmlns:a16="http://schemas.microsoft.com/office/drawing/2014/main" id="{5ADC7FC6-B260-4912-9A62-F70981492D19}"/>
              </a:ext>
            </a:extLst>
          </p:cNvPr>
          <p:cNvSpPr txBox="1"/>
          <p:nvPr/>
        </p:nvSpPr>
        <p:spPr>
          <a:xfrm>
            <a:off x="822959" y="1843639"/>
            <a:ext cx="6144999" cy="369332"/>
          </a:xfrm>
          <a:prstGeom prst="rect">
            <a:avLst/>
          </a:prstGeom>
          <a:noFill/>
        </p:spPr>
        <p:txBody>
          <a:bodyPr wrap="square" rtlCol="0">
            <a:spAutoFit/>
          </a:bodyPr>
          <a:lstStyle/>
          <a:p>
            <a:r>
              <a:rPr kumimoji="1" lang="ja-JP" altLang="en-US" dirty="0"/>
              <a:t>①～②の費用（</a:t>
            </a:r>
            <a:r>
              <a:rPr kumimoji="1" lang="en-US" altLang="ja-JP" dirty="0"/>
              <a:t>1,760,000</a:t>
            </a:r>
            <a:r>
              <a:rPr kumimoji="1" lang="ja-JP" altLang="en-US" dirty="0"/>
              <a:t>円）は広告宣伝費用の活用</a:t>
            </a:r>
          </a:p>
        </p:txBody>
      </p:sp>
      <p:sp>
        <p:nvSpPr>
          <p:cNvPr id="10" name="テキスト ボックス 9">
            <a:extLst>
              <a:ext uri="{FF2B5EF4-FFF2-40B4-BE49-F238E27FC236}">
                <a16:creationId xmlns:a16="http://schemas.microsoft.com/office/drawing/2014/main" id="{FC1DF840-006E-4F49-B937-5A363E222B86}"/>
              </a:ext>
            </a:extLst>
          </p:cNvPr>
          <p:cNvSpPr txBox="1"/>
          <p:nvPr/>
        </p:nvSpPr>
        <p:spPr>
          <a:xfrm>
            <a:off x="1238492" y="2295756"/>
            <a:ext cx="7543800" cy="646331"/>
          </a:xfrm>
          <a:prstGeom prst="rect">
            <a:avLst/>
          </a:prstGeom>
          <a:noFill/>
        </p:spPr>
        <p:txBody>
          <a:bodyPr wrap="square" rtlCol="0">
            <a:spAutoFit/>
          </a:bodyPr>
          <a:lstStyle/>
          <a:p>
            <a:r>
              <a:rPr kumimoji="1" lang="en-US" altLang="ja-JP" dirty="0"/>
              <a:t>2019</a:t>
            </a:r>
            <a:r>
              <a:rPr kumimoji="1" lang="ja-JP" altLang="en-US" dirty="0"/>
              <a:t>年度の繰り越し広告費用</a:t>
            </a:r>
            <a:r>
              <a:rPr kumimoji="1" lang="en-US" altLang="ja-JP" dirty="0"/>
              <a:t>231,000</a:t>
            </a:r>
            <a:r>
              <a:rPr kumimoji="1" lang="ja-JP" altLang="en-US" dirty="0"/>
              <a:t>円</a:t>
            </a:r>
            <a:endParaRPr kumimoji="1" lang="en-US" altLang="ja-JP" dirty="0"/>
          </a:p>
          <a:p>
            <a:r>
              <a:rPr kumimoji="1" lang="en-US" altLang="ja-JP" dirty="0"/>
              <a:t>2020</a:t>
            </a:r>
            <a:r>
              <a:rPr kumimoji="1" lang="ja-JP" altLang="en-US" dirty="0"/>
              <a:t>年度広告費</a:t>
            </a:r>
            <a:r>
              <a:rPr kumimoji="1" lang="en-US" altLang="ja-JP" dirty="0"/>
              <a:t>350,000</a:t>
            </a:r>
            <a:r>
              <a:rPr kumimoji="1" lang="ja-JP" altLang="en-US" dirty="0"/>
              <a:t>円</a:t>
            </a:r>
            <a:r>
              <a:rPr kumimoji="1" lang="en-US" altLang="ja-JP" dirty="0"/>
              <a:t>×</a:t>
            </a:r>
            <a:r>
              <a:rPr kumimoji="1" lang="ja-JP" altLang="en-US" dirty="0"/>
              <a:t>約</a:t>
            </a:r>
            <a:r>
              <a:rPr kumimoji="1" lang="en-US" altLang="ja-JP" dirty="0"/>
              <a:t>4.3</a:t>
            </a:r>
            <a:r>
              <a:rPr kumimoji="1" lang="ja-JP" altLang="en-US" dirty="0"/>
              <a:t>ヶ月分→</a:t>
            </a:r>
            <a:r>
              <a:rPr kumimoji="1" lang="en-US" altLang="ja-JP" dirty="0"/>
              <a:t>1,529,000</a:t>
            </a:r>
            <a:r>
              <a:rPr kumimoji="1" lang="ja-JP" altLang="en-US" dirty="0"/>
              <a:t>円</a:t>
            </a:r>
            <a:endParaRPr kumimoji="1" lang="en-US" altLang="ja-JP" dirty="0"/>
          </a:p>
        </p:txBody>
      </p:sp>
      <p:sp>
        <p:nvSpPr>
          <p:cNvPr id="11" name="テキスト ボックス 10">
            <a:extLst>
              <a:ext uri="{FF2B5EF4-FFF2-40B4-BE49-F238E27FC236}">
                <a16:creationId xmlns:a16="http://schemas.microsoft.com/office/drawing/2014/main" id="{70CCDD5A-0EBB-4410-A62D-390CEA1F2903}"/>
              </a:ext>
            </a:extLst>
          </p:cNvPr>
          <p:cNvSpPr txBox="1"/>
          <p:nvPr/>
        </p:nvSpPr>
        <p:spPr>
          <a:xfrm>
            <a:off x="938705" y="5255568"/>
            <a:ext cx="6144999" cy="369332"/>
          </a:xfrm>
          <a:prstGeom prst="rect">
            <a:avLst/>
          </a:prstGeom>
          <a:noFill/>
        </p:spPr>
        <p:txBody>
          <a:bodyPr wrap="square" rtlCol="0">
            <a:spAutoFit/>
          </a:bodyPr>
          <a:lstStyle/>
          <a:p>
            <a:r>
              <a:rPr kumimoji="1" lang="ja-JP" altLang="en-US" dirty="0"/>
              <a:t>③は</a:t>
            </a:r>
            <a:r>
              <a:rPr kumimoji="1" lang="en-US" altLang="ja-JP" dirty="0"/>
              <a:t>WEB</a:t>
            </a:r>
            <a:r>
              <a:rPr kumimoji="1" lang="ja-JP" altLang="en-US" dirty="0"/>
              <a:t>サイトの保守内で実施</a:t>
            </a:r>
          </a:p>
        </p:txBody>
      </p:sp>
      <p:pic>
        <p:nvPicPr>
          <p:cNvPr id="12" name="図 11">
            <a:extLst>
              <a:ext uri="{FF2B5EF4-FFF2-40B4-BE49-F238E27FC236}">
                <a16:creationId xmlns:a16="http://schemas.microsoft.com/office/drawing/2014/main" id="{7FC7EEFF-5667-4CC8-B9FE-7853EF0D18D2}"/>
              </a:ext>
            </a:extLst>
          </p:cNvPr>
          <p:cNvPicPr>
            <a:picLocks noChangeAspect="1"/>
          </p:cNvPicPr>
          <p:nvPr/>
        </p:nvPicPr>
        <p:blipFill>
          <a:blip r:embed="rId2"/>
          <a:stretch>
            <a:fillRect/>
          </a:stretch>
        </p:blipFill>
        <p:spPr>
          <a:xfrm>
            <a:off x="78430" y="3062263"/>
            <a:ext cx="9064790" cy="1868551"/>
          </a:xfrm>
          <a:prstGeom prst="rect">
            <a:avLst/>
          </a:prstGeom>
        </p:spPr>
      </p:pic>
      <p:pic>
        <p:nvPicPr>
          <p:cNvPr id="9" name="Picture 2" descr="O.H.co.,Ltd">
            <a:extLst>
              <a:ext uri="{FF2B5EF4-FFF2-40B4-BE49-F238E27FC236}">
                <a16:creationId xmlns:a16="http://schemas.microsoft.com/office/drawing/2014/main" id="{694154BD-E69B-45AD-970E-00FEAD8EA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512" y="6504284"/>
            <a:ext cx="998696" cy="26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76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4B156-819A-4C91-BFA2-12BCE70D94FA}"/>
              </a:ext>
            </a:extLst>
          </p:cNvPr>
          <p:cNvSpPr>
            <a:spLocks noGrp="1"/>
          </p:cNvSpPr>
          <p:nvPr>
            <p:ph type="title"/>
          </p:nvPr>
        </p:nvSpPr>
        <p:spPr/>
        <p:txBody>
          <a:bodyPr>
            <a:normAutofit/>
          </a:bodyPr>
          <a:lstStyle/>
          <a:p>
            <a:r>
              <a:rPr lang="ja-JP" altLang="en-US" sz="3200" dirty="0"/>
              <a:t>④ アフターコロナに必要な多言語案内準備</a:t>
            </a:r>
            <a:endParaRPr kumimoji="1" lang="ja-JP" altLang="en-US" sz="3200" dirty="0"/>
          </a:p>
        </p:txBody>
      </p:sp>
      <p:sp>
        <p:nvSpPr>
          <p:cNvPr id="3" name="コンテンツ プレースホルダー 2">
            <a:extLst>
              <a:ext uri="{FF2B5EF4-FFF2-40B4-BE49-F238E27FC236}">
                <a16:creationId xmlns:a16="http://schemas.microsoft.com/office/drawing/2014/main" id="{000CE342-A20C-4DC9-ADF0-0D13687F1941}"/>
              </a:ext>
            </a:extLst>
          </p:cNvPr>
          <p:cNvSpPr>
            <a:spLocks noGrp="1"/>
          </p:cNvSpPr>
          <p:nvPr>
            <p:ph idx="1"/>
          </p:nvPr>
        </p:nvSpPr>
        <p:spPr>
          <a:xfrm>
            <a:off x="696215" y="1742720"/>
            <a:ext cx="7543801" cy="446053"/>
          </a:xfrm>
        </p:spPr>
        <p:txBody>
          <a:bodyPr/>
          <a:lstStyle/>
          <a:p>
            <a:pPr marL="0" indent="0">
              <a:buNone/>
            </a:pPr>
            <a:r>
              <a:rPr lang="ja-JP" altLang="en-US" dirty="0"/>
              <a:t>汎用品を無料でご用意</a:t>
            </a:r>
            <a:endParaRPr kumimoji="1" lang="en-US" altLang="ja-JP" dirty="0"/>
          </a:p>
          <a:p>
            <a:pPr marL="0" indent="0">
              <a:buNone/>
            </a:pPr>
            <a:endParaRPr kumimoji="1" lang="ja-JP" altLang="en-US" dirty="0"/>
          </a:p>
        </p:txBody>
      </p:sp>
      <p:sp>
        <p:nvSpPr>
          <p:cNvPr id="4" name="テキスト ボックス 3">
            <a:extLst>
              <a:ext uri="{FF2B5EF4-FFF2-40B4-BE49-F238E27FC236}">
                <a16:creationId xmlns:a16="http://schemas.microsoft.com/office/drawing/2014/main" id="{1B05ED9D-CD1D-4D08-96CF-03615E36CD70}"/>
              </a:ext>
            </a:extLst>
          </p:cNvPr>
          <p:cNvSpPr txBox="1"/>
          <p:nvPr/>
        </p:nvSpPr>
        <p:spPr>
          <a:xfrm>
            <a:off x="498000" y="2099219"/>
            <a:ext cx="8472090" cy="4278094"/>
          </a:xfrm>
          <a:prstGeom prst="rect">
            <a:avLst/>
          </a:prstGeom>
          <a:noFill/>
        </p:spPr>
        <p:txBody>
          <a:bodyPr wrap="square" rtlCol="0">
            <a:spAutoFit/>
          </a:bodyPr>
          <a:lstStyle/>
          <a:p>
            <a:pPr marL="342900" indent="-342900">
              <a:buFont typeface="+mj-lt"/>
              <a:buAutoNum type="arabicPeriod"/>
            </a:pPr>
            <a:r>
              <a:rPr kumimoji="1" lang="ja-JP" altLang="en-US" sz="1600" dirty="0"/>
              <a:t>手をアルコールで消毒してください。</a:t>
            </a:r>
          </a:p>
          <a:p>
            <a:pPr marL="342900" indent="-342900">
              <a:buFont typeface="+mj-lt"/>
              <a:buAutoNum type="arabicPeriod"/>
            </a:pPr>
            <a:r>
              <a:rPr kumimoji="1" lang="ja-JP" altLang="en-US" sz="1600" dirty="0"/>
              <a:t>手洗いをお願いします。</a:t>
            </a:r>
          </a:p>
          <a:p>
            <a:pPr marL="342900" indent="-342900">
              <a:buFont typeface="+mj-lt"/>
              <a:buAutoNum type="arabicPeriod"/>
            </a:pPr>
            <a:r>
              <a:rPr kumimoji="1" lang="ja-JP" altLang="en-US" sz="1600" dirty="0"/>
              <a:t>マスクの着用をお願いいたします。</a:t>
            </a:r>
          </a:p>
          <a:p>
            <a:pPr marL="342900" indent="-342900">
              <a:buFont typeface="+mj-lt"/>
              <a:buAutoNum type="arabicPeriod"/>
            </a:pPr>
            <a:r>
              <a:rPr kumimoji="1" lang="ja-JP" altLang="en-US" sz="1600" dirty="0"/>
              <a:t>マスクがない場合は、ハンカチ等で口・鼻を覆ってください。</a:t>
            </a:r>
          </a:p>
          <a:p>
            <a:pPr marL="342900" indent="-342900">
              <a:buFont typeface="+mj-lt"/>
              <a:buAutoNum type="arabicPeriod"/>
            </a:pPr>
            <a:r>
              <a:rPr kumimoji="1" lang="ja-JP" altLang="en-US" sz="1600" dirty="0"/>
              <a:t>消毒済み</a:t>
            </a:r>
          </a:p>
          <a:p>
            <a:pPr marL="342900" indent="-342900">
              <a:buFont typeface="+mj-lt"/>
              <a:buAutoNum type="arabicPeriod"/>
            </a:pPr>
            <a:r>
              <a:rPr kumimoji="1" lang="ja-JP" altLang="en-US" sz="1600" dirty="0"/>
              <a:t>ウィルス感染予防の為、間隔を空けていただきますようお願いします。</a:t>
            </a:r>
          </a:p>
          <a:p>
            <a:pPr marL="342900" indent="-342900">
              <a:buFont typeface="+mj-lt"/>
              <a:buAutoNum type="arabicPeriod"/>
            </a:pPr>
            <a:r>
              <a:rPr kumimoji="1" lang="ja-JP" altLang="en-US" sz="1600" dirty="0"/>
              <a:t>使用禁止</a:t>
            </a:r>
          </a:p>
          <a:p>
            <a:pPr marL="342900" indent="-342900">
              <a:buFont typeface="+mj-lt"/>
              <a:buAutoNum type="arabicPeriod"/>
            </a:pPr>
            <a:r>
              <a:rPr kumimoji="1" lang="ja-JP" altLang="en-US" sz="1600" dirty="0"/>
              <a:t>ウィルス感染予防としてスタッフもマスクを着用させていただいております。</a:t>
            </a:r>
          </a:p>
          <a:p>
            <a:pPr marL="342900" indent="-342900">
              <a:buFont typeface="+mj-lt"/>
              <a:buAutoNum type="arabicPeriod"/>
            </a:pPr>
            <a:r>
              <a:rPr kumimoji="1" lang="ja-JP" altLang="en-US" sz="1600" dirty="0"/>
              <a:t>キャッシュレス決済を導入しております、是非ご利用ください。</a:t>
            </a:r>
          </a:p>
          <a:p>
            <a:pPr marL="342900" indent="-342900">
              <a:buFont typeface="+mj-lt"/>
              <a:buAutoNum type="arabicPeriod"/>
            </a:pPr>
            <a:r>
              <a:rPr kumimoji="1" lang="ja-JP" altLang="en-US" sz="1600" dirty="0"/>
              <a:t>臨時休業中</a:t>
            </a:r>
          </a:p>
          <a:p>
            <a:pPr marL="342900" indent="-342900">
              <a:buFont typeface="+mj-lt"/>
              <a:buAutoNum type="arabicPeriod"/>
            </a:pPr>
            <a:r>
              <a:rPr kumimoji="1" lang="ja-JP" altLang="en-US" sz="1600" dirty="0"/>
              <a:t>具合の悪い方は、すぐに係員にお声かけください。</a:t>
            </a:r>
          </a:p>
          <a:p>
            <a:pPr marL="342900" indent="-342900">
              <a:buFont typeface="+mj-lt"/>
              <a:buAutoNum type="arabicPeriod"/>
            </a:pPr>
            <a:r>
              <a:rPr kumimoji="1" lang="ja-JP" altLang="en-US" sz="1600" dirty="0"/>
              <a:t>共用エリアは混雑しないようにご協力ください。</a:t>
            </a:r>
          </a:p>
          <a:p>
            <a:pPr marL="342900" indent="-342900">
              <a:buFont typeface="+mj-lt"/>
              <a:buAutoNum type="arabicPeriod"/>
            </a:pPr>
            <a:r>
              <a:rPr kumimoji="1" lang="ja-JP" altLang="en-US" sz="1600" dirty="0"/>
              <a:t>着用済マスクは、ごみ箱に捨てず、お持ち帰りいただけますようご協力ください。</a:t>
            </a:r>
          </a:p>
          <a:p>
            <a:pPr marL="342900" indent="-342900">
              <a:buFont typeface="+mj-lt"/>
              <a:buAutoNum type="arabicPeriod"/>
            </a:pPr>
            <a:r>
              <a:rPr kumimoji="1" lang="ja-JP" altLang="en-US" sz="1600" dirty="0"/>
              <a:t>着用済マスク・ティッシュは、ビニール袋に密閉して捨ててください。</a:t>
            </a:r>
          </a:p>
          <a:p>
            <a:pPr marL="342900" indent="-342900">
              <a:buFont typeface="+mj-lt"/>
              <a:buAutoNum type="arabicPeriod"/>
            </a:pPr>
            <a:r>
              <a:rPr kumimoji="1" lang="ja-JP" altLang="en-US" sz="1600" dirty="0"/>
              <a:t>設置された除菌クリーナーのお持ち帰りはご遠慮ください。</a:t>
            </a:r>
          </a:p>
          <a:p>
            <a:pPr marL="342900" indent="-342900">
              <a:buFont typeface="+mj-lt"/>
              <a:buAutoNum type="arabicPeriod"/>
            </a:pPr>
            <a:r>
              <a:rPr kumimoji="1" lang="ja-JP" altLang="en-US" sz="1600" dirty="0"/>
              <a:t>除菌クリーナーをご用意しております。自由にご利用ください。</a:t>
            </a:r>
          </a:p>
          <a:p>
            <a:pPr marL="342900" indent="-342900">
              <a:buFont typeface="+mj-lt"/>
              <a:buAutoNum type="arabicPeriod"/>
            </a:pPr>
            <a:r>
              <a:rPr kumimoji="1" lang="ja-JP" altLang="en-US" sz="1600" dirty="0"/>
              <a:t>窓を開けての換気にご協力ください。</a:t>
            </a:r>
          </a:p>
        </p:txBody>
      </p:sp>
      <p:pic>
        <p:nvPicPr>
          <p:cNvPr id="5" name="Picture 2" descr="O.H.co.,Ltd">
            <a:extLst>
              <a:ext uri="{FF2B5EF4-FFF2-40B4-BE49-F238E27FC236}">
                <a16:creationId xmlns:a16="http://schemas.microsoft.com/office/drawing/2014/main" id="{7839F08B-D5FA-4C9A-95B5-8D5FC8CD3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512" y="6504284"/>
            <a:ext cx="998696" cy="26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72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582F9-8F36-4CCA-B7C5-D80BE540FA48}"/>
              </a:ext>
            </a:extLst>
          </p:cNvPr>
          <p:cNvSpPr>
            <a:spLocks noGrp="1"/>
          </p:cNvSpPr>
          <p:nvPr>
            <p:ph type="title"/>
          </p:nvPr>
        </p:nvSpPr>
        <p:spPr>
          <a:xfrm>
            <a:off x="103695" y="286604"/>
            <a:ext cx="8898903" cy="1450757"/>
          </a:xfrm>
        </p:spPr>
        <p:txBody>
          <a:bodyPr>
            <a:normAutofit/>
          </a:bodyPr>
          <a:lstStyle/>
          <a:p>
            <a:r>
              <a:rPr lang="ja-JP" altLang="en-US" sz="2800" dirty="0"/>
              <a:t>⑤三っ星アルプス新宿きっぷ新たなマーケットの開拓準備</a:t>
            </a:r>
            <a:endParaRPr kumimoji="1" lang="ja-JP" altLang="en-US" sz="2800" dirty="0"/>
          </a:p>
        </p:txBody>
      </p:sp>
      <p:sp>
        <p:nvSpPr>
          <p:cNvPr id="4" name="テキスト ボックス 3">
            <a:extLst>
              <a:ext uri="{FF2B5EF4-FFF2-40B4-BE49-F238E27FC236}">
                <a16:creationId xmlns:a16="http://schemas.microsoft.com/office/drawing/2014/main" id="{97BC35D2-A624-4FE5-A31F-75E1C407E902}"/>
              </a:ext>
            </a:extLst>
          </p:cNvPr>
          <p:cNvSpPr txBox="1"/>
          <p:nvPr/>
        </p:nvSpPr>
        <p:spPr>
          <a:xfrm>
            <a:off x="103695" y="2319712"/>
            <a:ext cx="2846895" cy="1021556"/>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kumimoji="1" lang="ja-JP" altLang="en-US" dirty="0"/>
              <a:t>・航空運賃が値上がりする</a:t>
            </a:r>
            <a:endParaRPr kumimoji="1" lang="en-US" altLang="ja-JP" dirty="0"/>
          </a:p>
          <a:p>
            <a:r>
              <a:rPr kumimoji="1" lang="ja-JP" altLang="en-US" dirty="0"/>
              <a:t>→遠方に行き難い</a:t>
            </a:r>
            <a:endParaRPr kumimoji="1" lang="en-US" altLang="ja-JP" dirty="0"/>
          </a:p>
          <a:p>
            <a:endParaRPr kumimoji="1" lang="en-US" altLang="ja-JP" dirty="0"/>
          </a:p>
        </p:txBody>
      </p:sp>
      <p:sp>
        <p:nvSpPr>
          <p:cNvPr id="5" name="テキスト ボックス 4">
            <a:extLst>
              <a:ext uri="{FF2B5EF4-FFF2-40B4-BE49-F238E27FC236}">
                <a16:creationId xmlns:a16="http://schemas.microsoft.com/office/drawing/2014/main" id="{CD7B73C6-C790-47A1-A80F-8CDBF583F696}"/>
              </a:ext>
            </a:extLst>
          </p:cNvPr>
          <p:cNvSpPr txBox="1"/>
          <p:nvPr/>
        </p:nvSpPr>
        <p:spPr>
          <a:xfrm>
            <a:off x="3084137" y="2319712"/>
            <a:ext cx="3109275" cy="1021556"/>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kumimoji="1" lang="ja-JP" altLang="en-US" dirty="0"/>
              <a:t>・テレワークが普及する。</a:t>
            </a:r>
            <a:endParaRPr kumimoji="1" lang="en-US" altLang="ja-JP" dirty="0"/>
          </a:p>
          <a:p>
            <a:r>
              <a:rPr kumimoji="1" lang="ja-JP" altLang="en-US" dirty="0"/>
              <a:t>→中長期の旅がしやすくなる。</a:t>
            </a:r>
            <a:endParaRPr kumimoji="1" lang="en-US" altLang="ja-JP" dirty="0"/>
          </a:p>
          <a:p>
            <a:endParaRPr kumimoji="1" lang="en-US" altLang="ja-JP" dirty="0"/>
          </a:p>
        </p:txBody>
      </p:sp>
      <p:sp>
        <p:nvSpPr>
          <p:cNvPr id="6" name="テキスト ボックス 5">
            <a:extLst>
              <a:ext uri="{FF2B5EF4-FFF2-40B4-BE49-F238E27FC236}">
                <a16:creationId xmlns:a16="http://schemas.microsoft.com/office/drawing/2014/main" id="{BAAC8026-A4A8-48BD-B4C3-D0E73A96D9A8}"/>
              </a:ext>
            </a:extLst>
          </p:cNvPr>
          <p:cNvSpPr txBox="1"/>
          <p:nvPr/>
        </p:nvSpPr>
        <p:spPr>
          <a:xfrm>
            <a:off x="6364663" y="2319712"/>
            <a:ext cx="2741629" cy="1021556"/>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kumimoji="1" lang="ja-JP" altLang="en-US" dirty="0"/>
              <a:t>・混雑（三密）を避ける</a:t>
            </a:r>
            <a:endParaRPr kumimoji="1" lang="en-US" altLang="ja-JP" dirty="0"/>
          </a:p>
          <a:p>
            <a:r>
              <a:rPr kumimoji="1" lang="ja-JP" altLang="en-US" dirty="0"/>
              <a:t>→混雑を避けた旅。</a:t>
            </a:r>
            <a:endParaRPr kumimoji="1" lang="en-US" altLang="ja-JP" dirty="0"/>
          </a:p>
          <a:p>
            <a:endParaRPr kumimoji="1" lang="en-US" altLang="ja-JP" dirty="0"/>
          </a:p>
        </p:txBody>
      </p:sp>
      <p:sp>
        <p:nvSpPr>
          <p:cNvPr id="7" name="テキスト ボックス 6">
            <a:extLst>
              <a:ext uri="{FF2B5EF4-FFF2-40B4-BE49-F238E27FC236}">
                <a16:creationId xmlns:a16="http://schemas.microsoft.com/office/drawing/2014/main" id="{289BCCAC-47C1-43C0-A5E1-FCB15C4D3626}"/>
              </a:ext>
            </a:extLst>
          </p:cNvPr>
          <p:cNvSpPr txBox="1"/>
          <p:nvPr/>
        </p:nvSpPr>
        <p:spPr>
          <a:xfrm>
            <a:off x="188536" y="1853297"/>
            <a:ext cx="2762054" cy="400110"/>
          </a:xfrm>
          <a:prstGeom prst="rect">
            <a:avLst/>
          </a:prstGeom>
          <a:noFill/>
        </p:spPr>
        <p:txBody>
          <a:bodyPr wrap="square" rtlCol="0">
            <a:spAutoFit/>
          </a:bodyPr>
          <a:lstStyle/>
          <a:p>
            <a:r>
              <a:rPr kumimoji="1" lang="ja-JP" altLang="en-US" sz="2000" b="1" dirty="0"/>
              <a:t>アフターコロナの予測</a:t>
            </a:r>
          </a:p>
        </p:txBody>
      </p:sp>
      <p:sp>
        <p:nvSpPr>
          <p:cNvPr id="10" name="テキスト ボックス 9">
            <a:extLst>
              <a:ext uri="{FF2B5EF4-FFF2-40B4-BE49-F238E27FC236}">
                <a16:creationId xmlns:a16="http://schemas.microsoft.com/office/drawing/2014/main" id="{1743DC38-7FF2-49AB-AAAB-C5F6DDB89CE0}"/>
              </a:ext>
            </a:extLst>
          </p:cNvPr>
          <p:cNvSpPr txBox="1"/>
          <p:nvPr/>
        </p:nvSpPr>
        <p:spPr>
          <a:xfrm>
            <a:off x="5090473" y="4058143"/>
            <a:ext cx="3585329" cy="796469"/>
          </a:xfrm>
          <a:prstGeom prst="cloud">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ja-JP" altLang="en-US" sz="2800" dirty="0"/>
              <a:t>テレワーク</a:t>
            </a:r>
          </a:p>
        </p:txBody>
      </p:sp>
      <p:sp>
        <p:nvSpPr>
          <p:cNvPr id="12" name="テキスト ボックス 11">
            <a:extLst>
              <a:ext uri="{FF2B5EF4-FFF2-40B4-BE49-F238E27FC236}">
                <a16:creationId xmlns:a16="http://schemas.microsoft.com/office/drawing/2014/main" id="{87071283-64BC-435C-9A1C-A68D282E6E80}"/>
              </a:ext>
            </a:extLst>
          </p:cNvPr>
          <p:cNvSpPr txBox="1"/>
          <p:nvPr/>
        </p:nvSpPr>
        <p:spPr>
          <a:xfrm>
            <a:off x="1084080" y="3870827"/>
            <a:ext cx="3252247" cy="1432500"/>
          </a:xfrm>
          <a:prstGeom prst="foldedCorner">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a:t>北アルプスエリアの</a:t>
            </a:r>
            <a:endParaRPr kumimoji="1" lang="en-US" altLang="ja-JP" dirty="0"/>
          </a:p>
          <a:p>
            <a:r>
              <a:rPr kumimoji="1" lang="ja-JP" altLang="en-US" dirty="0"/>
              <a:t>広域フリー切符</a:t>
            </a:r>
            <a:endParaRPr kumimoji="1" lang="en-US" altLang="ja-JP" dirty="0"/>
          </a:p>
          <a:p>
            <a:r>
              <a:rPr kumimoji="1" lang="ja-JP" altLang="en-US" dirty="0"/>
              <a:t>有効期間が</a:t>
            </a:r>
            <a:r>
              <a:rPr kumimoji="1" lang="en-US" altLang="ja-JP" dirty="0"/>
              <a:t>7</a:t>
            </a:r>
            <a:r>
              <a:rPr kumimoji="1" lang="ja-JP" altLang="en-US" dirty="0"/>
              <a:t>日間</a:t>
            </a:r>
            <a:endParaRPr kumimoji="1" lang="en-US" altLang="ja-JP" dirty="0"/>
          </a:p>
          <a:p>
            <a:r>
              <a:rPr kumimoji="1" lang="ja-JP" altLang="en-US" b="1" dirty="0">
                <a:effectLst>
                  <a:outerShdw blurRad="38100" dist="38100" dir="2700000" algn="tl">
                    <a:srgbClr val="000000">
                      <a:alpha val="43137"/>
                    </a:srgbClr>
                  </a:outerShdw>
                </a:effectLst>
              </a:rPr>
              <a:t>三っ星アルプス新宿きっぷ</a:t>
            </a:r>
            <a:endParaRPr kumimoji="1" lang="en-US" altLang="ja-JP" b="1" dirty="0">
              <a:effectLst>
                <a:outerShdw blurRad="38100" dist="38100" dir="2700000" algn="tl">
                  <a:srgbClr val="000000">
                    <a:alpha val="43137"/>
                  </a:srgbClr>
                </a:outerShdw>
              </a:effectLst>
            </a:endParaRPr>
          </a:p>
        </p:txBody>
      </p:sp>
      <p:sp>
        <p:nvSpPr>
          <p:cNvPr id="13" name="右中かっこ 12">
            <a:extLst>
              <a:ext uri="{FF2B5EF4-FFF2-40B4-BE49-F238E27FC236}">
                <a16:creationId xmlns:a16="http://schemas.microsoft.com/office/drawing/2014/main" id="{E0C6D0A7-34FD-46C8-BDF9-F47686E58F1A}"/>
              </a:ext>
            </a:extLst>
          </p:cNvPr>
          <p:cNvSpPr/>
          <p:nvPr/>
        </p:nvSpPr>
        <p:spPr>
          <a:xfrm rot="5400000">
            <a:off x="4353092" y="-859525"/>
            <a:ext cx="400110" cy="8898903"/>
          </a:xfrm>
          <a:prstGeom prst="rightBrace">
            <a:avLst>
              <a:gd name="adj1" fmla="val 24825"/>
              <a:gd name="adj2" fmla="val 50424"/>
            </a:avLst>
          </a:pr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kumimoji="1" lang="ja-JP" altLang="en-US"/>
          </a:p>
        </p:txBody>
      </p:sp>
      <p:sp>
        <p:nvSpPr>
          <p:cNvPr id="14" name="乗算記号 13">
            <a:extLst>
              <a:ext uri="{FF2B5EF4-FFF2-40B4-BE49-F238E27FC236}">
                <a16:creationId xmlns:a16="http://schemas.microsoft.com/office/drawing/2014/main" id="{57F48CB3-EE4D-4DB1-9359-22E53DCF79F7}"/>
              </a:ext>
            </a:extLst>
          </p:cNvPr>
          <p:cNvSpPr/>
          <p:nvPr/>
        </p:nvSpPr>
        <p:spPr>
          <a:xfrm>
            <a:off x="4279766" y="4116383"/>
            <a:ext cx="810707" cy="738229"/>
          </a:xfrm>
          <a:prstGeom prst="mathMultiply">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CD9B758-00D2-4E4C-8A57-560D3404518C}"/>
              </a:ext>
            </a:extLst>
          </p:cNvPr>
          <p:cNvSpPr txBox="1"/>
          <p:nvPr/>
        </p:nvSpPr>
        <p:spPr>
          <a:xfrm>
            <a:off x="1395167" y="5442492"/>
            <a:ext cx="7211505" cy="584775"/>
          </a:xfrm>
          <a:prstGeom prst="rect">
            <a:avLst/>
          </a:prstGeom>
          <a:noFill/>
        </p:spPr>
        <p:txBody>
          <a:bodyPr wrap="square" rtlCol="0">
            <a:spAutoFit/>
          </a:bodyPr>
          <a:lstStyle/>
          <a:p>
            <a:pPr algn="ctr"/>
            <a:r>
              <a:rPr kumimoji="1" lang="en-US" altLang="ja-JP" sz="3200" dirty="0" err="1">
                <a:effectLst>
                  <a:outerShdw blurRad="38100" dist="38100" dir="2700000" algn="tl">
                    <a:srgbClr val="000000">
                      <a:alpha val="43137"/>
                    </a:srgbClr>
                  </a:outerShdw>
                </a:effectLst>
                <a:highlight>
                  <a:srgbClr val="FFFF00"/>
                </a:highlight>
              </a:rPr>
              <a:t>Workation</a:t>
            </a:r>
            <a:r>
              <a:rPr kumimoji="1" lang="en-US" altLang="ja-JP" sz="3200" dirty="0">
                <a:effectLst>
                  <a:outerShdw blurRad="38100" dist="38100" dir="2700000" algn="tl">
                    <a:srgbClr val="000000">
                      <a:alpha val="43137"/>
                    </a:srgbClr>
                  </a:outerShdw>
                </a:effectLst>
                <a:highlight>
                  <a:srgbClr val="FFFF00"/>
                </a:highlight>
              </a:rPr>
              <a:t> in </a:t>
            </a:r>
            <a:r>
              <a:rPr kumimoji="1" lang="ja-JP" altLang="en-US" sz="3200" dirty="0">
                <a:effectLst>
                  <a:outerShdw blurRad="38100" dist="38100" dir="2700000" algn="tl">
                    <a:srgbClr val="000000">
                      <a:alpha val="43137"/>
                    </a:srgbClr>
                  </a:outerShdw>
                </a:effectLst>
                <a:highlight>
                  <a:srgbClr val="FFFF00"/>
                </a:highlight>
              </a:rPr>
              <a:t>北アルプス</a:t>
            </a:r>
          </a:p>
        </p:txBody>
      </p:sp>
      <p:sp>
        <p:nvSpPr>
          <p:cNvPr id="16" name="テキスト ボックス 15">
            <a:extLst>
              <a:ext uri="{FF2B5EF4-FFF2-40B4-BE49-F238E27FC236}">
                <a16:creationId xmlns:a16="http://schemas.microsoft.com/office/drawing/2014/main" id="{08B412EB-FFC6-4596-BE80-49CF26FE7A9E}"/>
              </a:ext>
            </a:extLst>
          </p:cNvPr>
          <p:cNvSpPr txBox="1"/>
          <p:nvPr/>
        </p:nvSpPr>
        <p:spPr>
          <a:xfrm>
            <a:off x="2978871" y="6000620"/>
            <a:ext cx="4289196" cy="369332"/>
          </a:xfrm>
          <a:prstGeom prst="rect">
            <a:avLst/>
          </a:prstGeom>
          <a:noFill/>
        </p:spPr>
        <p:txBody>
          <a:bodyPr wrap="square" rtlCol="0">
            <a:spAutoFit/>
          </a:bodyPr>
          <a:lstStyle/>
          <a:p>
            <a:r>
              <a:rPr kumimoji="1" lang="ja-JP" altLang="en-US" dirty="0"/>
              <a:t>ターゲット：首都圏のビジネスパーソン</a:t>
            </a:r>
          </a:p>
        </p:txBody>
      </p:sp>
      <p:pic>
        <p:nvPicPr>
          <p:cNvPr id="17" name="Picture 2" descr="O.H.co.,Ltd">
            <a:extLst>
              <a:ext uri="{FF2B5EF4-FFF2-40B4-BE49-F238E27FC236}">
                <a16:creationId xmlns:a16="http://schemas.microsoft.com/office/drawing/2014/main" id="{7711B02F-7EF5-4686-808B-10140E230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512" y="6504284"/>
            <a:ext cx="998696" cy="26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24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C7DCA-DD97-4E97-B696-5FCD2A0526BD}"/>
              </a:ext>
            </a:extLst>
          </p:cNvPr>
          <p:cNvSpPr>
            <a:spLocks noGrp="1"/>
          </p:cNvSpPr>
          <p:nvPr>
            <p:ph type="title"/>
          </p:nvPr>
        </p:nvSpPr>
        <p:spPr>
          <a:xfrm>
            <a:off x="891651" y="296031"/>
            <a:ext cx="7543800" cy="1450757"/>
          </a:xfrm>
        </p:spPr>
        <p:txBody>
          <a:bodyPr>
            <a:normAutofit/>
          </a:bodyPr>
          <a:lstStyle/>
          <a:p>
            <a:r>
              <a:rPr lang="ja-JP" altLang="en-US" sz="3200" dirty="0">
                <a:solidFill>
                  <a:schemeClr val="tx1"/>
                </a:solidFill>
              </a:rPr>
              <a:t>⑥ 雇用調整助成金＋教育訓練の活用</a:t>
            </a:r>
            <a:endParaRPr kumimoji="1" lang="ja-JP" altLang="en-US" sz="3200" dirty="0">
              <a:solidFill>
                <a:schemeClr val="tx1"/>
              </a:solidFill>
            </a:endParaRPr>
          </a:p>
        </p:txBody>
      </p:sp>
      <p:sp>
        <p:nvSpPr>
          <p:cNvPr id="4" name="テキスト ボックス 3">
            <a:extLst>
              <a:ext uri="{FF2B5EF4-FFF2-40B4-BE49-F238E27FC236}">
                <a16:creationId xmlns:a16="http://schemas.microsoft.com/office/drawing/2014/main" id="{9F0836D2-9C3C-4913-AC3E-56E20B5F72DE}"/>
              </a:ext>
            </a:extLst>
          </p:cNvPr>
          <p:cNvSpPr txBox="1"/>
          <p:nvPr/>
        </p:nvSpPr>
        <p:spPr>
          <a:xfrm>
            <a:off x="697585" y="1789718"/>
            <a:ext cx="8190956" cy="944055"/>
          </a:xfrm>
          <a:prstGeom prst="rect">
            <a:avLst/>
          </a:prstGeom>
          <a:solidFill>
            <a:schemeClr val="lt1"/>
          </a:solidFill>
          <a:ln w="9525" cmpd="sng">
            <a:solidFill>
              <a:schemeClr val="bg1"/>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800" b="1" i="0" dirty="0">
                <a:solidFill>
                  <a:schemeClr val="dk1"/>
                </a:solidFill>
                <a:effectLst/>
                <a:latin typeface="+mn-lt"/>
                <a:ea typeface="+mn-ea"/>
                <a:cs typeface="+mn-cs"/>
              </a:rPr>
              <a:t>アフターコロナに</a:t>
            </a:r>
            <a:r>
              <a:rPr lang="en-US" altLang="ja-JP" sz="1800" b="1" i="0" dirty="0">
                <a:solidFill>
                  <a:schemeClr val="dk1"/>
                </a:solidFill>
                <a:effectLst/>
                <a:latin typeface="+mn-lt"/>
                <a:ea typeface="+mn-ea"/>
                <a:cs typeface="+mn-cs"/>
              </a:rPr>
              <a:t>V</a:t>
            </a:r>
            <a:r>
              <a:rPr lang="ja-JP" altLang="en-US" sz="1800" b="1" i="0" dirty="0">
                <a:solidFill>
                  <a:schemeClr val="dk1"/>
                </a:solidFill>
                <a:effectLst/>
                <a:latin typeface="+mn-lt"/>
                <a:ea typeface="+mn-ea"/>
                <a:cs typeface="+mn-cs"/>
              </a:rPr>
              <a:t>字回復する為の絶対条件は従業員のレベルアップ！</a:t>
            </a:r>
            <a:endParaRPr lang="en-US" altLang="ja-JP" sz="1800" b="1" i="0" dirty="0">
              <a:solidFill>
                <a:schemeClr val="dk1"/>
              </a:solidFill>
              <a:effectLst/>
              <a:latin typeface="+mn-lt"/>
              <a:ea typeface="+mn-ea"/>
              <a:cs typeface="+mn-cs"/>
            </a:endParaRPr>
          </a:p>
          <a:p>
            <a:r>
              <a:rPr lang="ja-JP" altLang="en-US" sz="1400" b="1" i="0" dirty="0">
                <a:solidFill>
                  <a:schemeClr val="dk1"/>
                </a:solidFill>
                <a:effectLst/>
                <a:latin typeface="+mn-lt"/>
                <a:ea typeface="+mn-ea"/>
                <a:cs typeface="+mn-cs"/>
              </a:rPr>
              <a:t>雇用調整助成金の教育訓練を活用した教育の一環として、オンライン英会話レッスンを受講！</a:t>
            </a:r>
            <a:br>
              <a:rPr lang="ja-JP" altLang="en-US" sz="1400" b="1" i="0" dirty="0">
                <a:solidFill>
                  <a:schemeClr val="dk1"/>
                </a:solidFill>
                <a:effectLst/>
                <a:latin typeface="+mn-lt"/>
                <a:ea typeface="+mn-ea"/>
                <a:cs typeface="+mn-cs"/>
              </a:rPr>
            </a:br>
            <a:r>
              <a:rPr lang="en-US" altLang="ja-JP" sz="1400" b="0" i="0" dirty="0">
                <a:solidFill>
                  <a:srgbClr val="FF0000"/>
                </a:solidFill>
                <a:effectLst/>
                <a:latin typeface="+mn-lt"/>
                <a:ea typeface="+mn-ea"/>
                <a:cs typeface="+mn-cs"/>
              </a:rPr>
              <a:t>※</a:t>
            </a:r>
            <a:r>
              <a:rPr lang="ja-JP" altLang="en-US" sz="1400" b="0" i="0" dirty="0">
                <a:solidFill>
                  <a:srgbClr val="FF0000"/>
                </a:solidFill>
                <a:effectLst/>
                <a:latin typeface="+mn-lt"/>
                <a:ea typeface="+mn-ea"/>
                <a:cs typeface="+mn-cs"/>
              </a:rPr>
              <a:t>雇用調整助成金を活用される場合は、適用期間が</a:t>
            </a:r>
            <a:r>
              <a:rPr lang="en-US" altLang="ja-JP" sz="1400" b="0" i="0" dirty="0">
                <a:solidFill>
                  <a:srgbClr val="FF0000"/>
                </a:solidFill>
                <a:effectLst/>
                <a:latin typeface="+mn-lt"/>
                <a:ea typeface="+mn-ea"/>
                <a:cs typeface="+mn-cs"/>
              </a:rPr>
              <a:t>2020</a:t>
            </a:r>
            <a:r>
              <a:rPr lang="ja-JP" altLang="en-US" sz="1400" b="0" i="0" dirty="0">
                <a:solidFill>
                  <a:srgbClr val="FF0000"/>
                </a:solidFill>
                <a:effectLst/>
                <a:latin typeface="+mn-lt"/>
                <a:ea typeface="+mn-ea"/>
                <a:cs typeface="+mn-cs"/>
              </a:rPr>
              <a:t>年</a:t>
            </a:r>
            <a:r>
              <a:rPr lang="en-US" altLang="ja-JP" sz="1400" b="0" i="0" dirty="0">
                <a:solidFill>
                  <a:srgbClr val="FF0000"/>
                </a:solidFill>
                <a:effectLst/>
                <a:latin typeface="+mn-lt"/>
                <a:ea typeface="+mn-ea"/>
                <a:cs typeface="+mn-cs"/>
              </a:rPr>
              <a:t>6</a:t>
            </a:r>
            <a:r>
              <a:rPr lang="ja-JP" altLang="en-US" sz="1400" b="0" i="0" dirty="0">
                <a:solidFill>
                  <a:srgbClr val="FF0000"/>
                </a:solidFill>
                <a:effectLst/>
                <a:latin typeface="+mn-lt"/>
                <a:ea typeface="+mn-ea"/>
                <a:cs typeface="+mn-cs"/>
              </a:rPr>
              <a:t>月末までとなりますので、お急ぎください</a:t>
            </a:r>
            <a:r>
              <a:rPr lang="ja-JP" altLang="en-US" sz="1400" b="1" i="0" dirty="0">
                <a:solidFill>
                  <a:srgbClr val="FF0000"/>
                </a:solidFill>
                <a:effectLst/>
                <a:latin typeface="+mn-lt"/>
                <a:ea typeface="+mn-ea"/>
                <a:cs typeface="+mn-cs"/>
              </a:rPr>
              <a:t>。</a:t>
            </a:r>
            <a:endParaRPr kumimoji="1" lang="ja-JP" altLang="en-US" sz="1400" dirty="0">
              <a:solidFill>
                <a:srgbClr val="FF0000"/>
              </a:solidFill>
            </a:endParaRPr>
          </a:p>
        </p:txBody>
      </p:sp>
      <p:pic>
        <p:nvPicPr>
          <p:cNvPr id="6" name="Picture 2" descr="O.H.co.,Ltd">
            <a:extLst>
              <a:ext uri="{FF2B5EF4-FFF2-40B4-BE49-F238E27FC236}">
                <a16:creationId xmlns:a16="http://schemas.microsoft.com/office/drawing/2014/main" id="{87E87D95-7AC6-4795-8C73-C61A525A9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512" y="6504284"/>
            <a:ext cx="998696" cy="260529"/>
          </a:xfrm>
          <a:prstGeom prst="rect">
            <a:avLst/>
          </a:prstGeom>
          <a:noFill/>
          <a:extLst>
            <a:ext uri="{909E8E84-426E-40DD-AFC4-6F175D3DCCD1}">
              <a14:hiddenFill xmlns:a14="http://schemas.microsoft.com/office/drawing/2010/main">
                <a:solidFill>
                  <a:srgbClr val="FFFFFF"/>
                </a:solidFill>
              </a14:hiddenFill>
            </a:ext>
          </a:extLst>
        </p:spPr>
      </p:pic>
      <p:sp>
        <p:nvSpPr>
          <p:cNvPr id="7" name="四角形: 角を丸くする 6">
            <a:extLst>
              <a:ext uri="{FF2B5EF4-FFF2-40B4-BE49-F238E27FC236}">
                <a16:creationId xmlns:a16="http://schemas.microsoft.com/office/drawing/2014/main" id="{3DA7FAF8-2F6A-4C89-BA79-AB8C90A99EA8}"/>
              </a:ext>
            </a:extLst>
          </p:cNvPr>
          <p:cNvSpPr/>
          <p:nvPr/>
        </p:nvSpPr>
        <p:spPr>
          <a:xfrm>
            <a:off x="1528762" y="3339346"/>
            <a:ext cx="1279525" cy="8667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400"/>
              <a:t>研修費用</a:t>
            </a:r>
          </a:p>
        </p:txBody>
      </p:sp>
      <p:sp>
        <p:nvSpPr>
          <p:cNvPr id="8" name="四角形: 角を丸くする 7">
            <a:extLst>
              <a:ext uri="{FF2B5EF4-FFF2-40B4-BE49-F238E27FC236}">
                <a16:creationId xmlns:a16="http://schemas.microsoft.com/office/drawing/2014/main" id="{6E60451C-3387-425D-92B6-5BBD876888FC}"/>
              </a:ext>
            </a:extLst>
          </p:cNvPr>
          <p:cNvSpPr/>
          <p:nvPr/>
        </p:nvSpPr>
        <p:spPr>
          <a:xfrm>
            <a:off x="1528762" y="4234696"/>
            <a:ext cx="1279525" cy="191452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400"/>
              <a:t>人件費</a:t>
            </a:r>
            <a:br>
              <a:rPr kumimoji="1" lang="en-US" altLang="ja-JP" sz="1400"/>
            </a:br>
            <a:r>
              <a:rPr kumimoji="1" lang="ja-JP" altLang="en-US" sz="1400"/>
              <a:t>（日給等）</a:t>
            </a:r>
          </a:p>
        </p:txBody>
      </p:sp>
      <p:sp>
        <p:nvSpPr>
          <p:cNvPr id="9" name="右中かっこ 8">
            <a:extLst>
              <a:ext uri="{FF2B5EF4-FFF2-40B4-BE49-F238E27FC236}">
                <a16:creationId xmlns:a16="http://schemas.microsoft.com/office/drawing/2014/main" id="{1CBF9ED3-8588-4C22-A032-5745D8327260}"/>
              </a:ext>
            </a:extLst>
          </p:cNvPr>
          <p:cNvSpPr/>
          <p:nvPr/>
        </p:nvSpPr>
        <p:spPr>
          <a:xfrm>
            <a:off x="2859087" y="3358396"/>
            <a:ext cx="381000" cy="2800350"/>
          </a:xfrm>
          <a:prstGeom prst="rightBrace">
            <a:avLst/>
          </a:prstGeom>
          <a:ln>
            <a:solidFill>
              <a:sysClr val="windowText" lastClr="000000"/>
            </a:solidFill>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kumimoji="1" lang="ja-JP" altLang="en-US" sz="1400"/>
          </a:p>
        </p:txBody>
      </p:sp>
      <p:sp>
        <p:nvSpPr>
          <p:cNvPr id="10" name="テキスト ボックス 9">
            <a:extLst>
              <a:ext uri="{FF2B5EF4-FFF2-40B4-BE49-F238E27FC236}">
                <a16:creationId xmlns:a16="http://schemas.microsoft.com/office/drawing/2014/main" id="{EBDE8A35-32EB-48E7-89CD-6B44512D9A05}"/>
              </a:ext>
            </a:extLst>
          </p:cNvPr>
          <p:cNvSpPr txBox="1"/>
          <p:nvPr/>
        </p:nvSpPr>
        <p:spPr>
          <a:xfrm>
            <a:off x="3306762" y="4491871"/>
            <a:ext cx="822325" cy="69532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400" dirty="0"/>
              <a:t>100</a:t>
            </a:r>
            <a:r>
              <a:rPr kumimoji="1" lang="ja-JP" altLang="en-US" sz="1400" dirty="0"/>
              <a:t>％</a:t>
            </a:r>
            <a:endParaRPr kumimoji="1" lang="en-US" altLang="ja-JP" sz="1400" dirty="0"/>
          </a:p>
          <a:p>
            <a:r>
              <a:rPr kumimoji="1" lang="ja-JP" altLang="en-US" sz="1400" dirty="0"/>
              <a:t>会社</a:t>
            </a:r>
            <a:br>
              <a:rPr kumimoji="1" lang="en-US" altLang="ja-JP" sz="1400" dirty="0"/>
            </a:br>
            <a:r>
              <a:rPr kumimoji="1" lang="ja-JP" altLang="en-US" sz="1400" dirty="0"/>
              <a:t>負担</a:t>
            </a:r>
          </a:p>
        </p:txBody>
      </p:sp>
      <p:sp>
        <p:nvSpPr>
          <p:cNvPr id="11" name="四角形: 角を丸くする 10">
            <a:extLst>
              <a:ext uri="{FF2B5EF4-FFF2-40B4-BE49-F238E27FC236}">
                <a16:creationId xmlns:a16="http://schemas.microsoft.com/office/drawing/2014/main" id="{718F7FFD-32B6-4AE7-974C-83B626EFCA83}"/>
              </a:ext>
            </a:extLst>
          </p:cNvPr>
          <p:cNvSpPr/>
          <p:nvPr/>
        </p:nvSpPr>
        <p:spPr>
          <a:xfrm>
            <a:off x="4849812" y="3348871"/>
            <a:ext cx="1260475" cy="8667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400"/>
              <a:t>研修費用</a:t>
            </a:r>
          </a:p>
        </p:txBody>
      </p:sp>
      <p:sp>
        <p:nvSpPr>
          <p:cNvPr id="12" name="四角形: 角を丸くする 11">
            <a:extLst>
              <a:ext uri="{FF2B5EF4-FFF2-40B4-BE49-F238E27FC236}">
                <a16:creationId xmlns:a16="http://schemas.microsoft.com/office/drawing/2014/main" id="{C4E1355A-28B6-4767-8A2A-C14A1E0FBE51}"/>
              </a:ext>
            </a:extLst>
          </p:cNvPr>
          <p:cNvSpPr/>
          <p:nvPr/>
        </p:nvSpPr>
        <p:spPr>
          <a:xfrm>
            <a:off x="4849812" y="4244221"/>
            <a:ext cx="1260475" cy="191452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400"/>
              <a:t>人件費</a:t>
            </a:r>
            <a:br>
              <a:rPr kumimoji="1" lang="en-US" altLang="ja-JP" sz="1400"/>
            </a:br>
            <a:r>
              <a:rPr kumimoji="1" lang="ja-JP" altLang="en-US" sz="1400"/>
              <a:t>（日給等）</a:t>
            </a:r>
          </a:p>
        </p:txBody>
      </p:sp>
      <p:sp>
        <p:nvSpPr>
          <p:cNvPr id="13" name="右中かっこ 12">
            <a:extLst>
              <a:ext uri="{FF2B5EF4-FFF2-40B4-BE49-F238E27FC236}">
                <a16:creationId xmlns:a16="http://schemas.microsoft.com/office/drawing/2014/main" id="{1ABEB481-83DE-46CF-8A78-7CF1F765A1ED}"/>
              </a:ext>
            </a:extLst>
          </p:cNvPr>
          <p:cNvSpPr/>
          <p:nvPr/>
        </p:nvSpPr>
        <p:spPr>
          <a:xfrm>
            <a:off x="6256337" y="3863221"/>
            <a:ext cx="276225" cy="895350"/>
          </a:xfrm>
          <a:prstGeom prst="rightBrace">
            <a:avLst/>
          </a:prstGeom>
          <a:ln>
            <a:solidFill>
              <a:sysClr val="windowText" lastClr="000000"/>
            </a:solidFill>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kumimoji="1" lang="ja-JP" altLang="en-US" sz="1400"/>
          </a:p>
        </p:txBody>
      </p:sp>
      <p:sp>
        <p:nvSpPr>
          <p:cNvPr id="14" name="右中かっこ 13">
            <a:extLst>
              <a:ext uri="{FF2B5EF4-FFF2-40B4-BE49-F238E27FC236}">
                <a16:creationId xmlns:a16="http://schemas.microsoft.com/office/drawing/2014/main" id="{76B22E9E-AE7D-4135-B07C-4202F33B2124}"/>
              </a:ext>
            </a:extLst>
          </p:cNvPr>
          <p:cNvSpPr/>
          <p:nvPr/>
        </p:nvSpPr>
        <p:spPr>
          <a:xfrm>
            <a:off x="6265862" y="4768096"/>
            <a:ext cx="238125" cy="12954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kumimoji="1" lang="ja-JP" altLang="en-US" sz="1400"/>
          </a:p>
        </p:txBody>
      </p:sp>
      <p:sp>
        <p:nvSpPr>
          <p:cNvPr id="15" name="右中かっこ 14">
            <a:extLst>
              <a:ext uri="{FF2B5EF4-FFF2-40B4-BE49-F238E27FC236}">
                <a16:creationId xmlns:a16="http://schemas.microsoft.com/office/drawing/2014/main" id="{7E8BB0DD-8CC6-4720-B93E-965A0CEFF851}"/>
              </a:ext>
            </a:extLst>
          </p:cNvPr>
          <p:cNvSpPr/>
          <p:nvPr/>
        </p:nvSpPr>
        <p:spPr>
          <a:xfrm>
            <a:off x="6284912" y="3377446"/>
            <a:ext cx="180975" cy="4572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kumimoji="1" lang="ja-JP" altLang="en-US" sz="1400"/>
          </a:p>
        </p:txBody>
      </p:sp>
      <p:sp>
        <p:nvSpPr>
          <p:cNvPr id="16" name="テキスト ボックス 18">
            <a:extLst>
              <a:ext uri="{FF2B5EF4-FFF2-40B4-BE49-F238E27FC236}">
                <a16:creationId xmlns:a16="http://schemas.microsoft.com/office/drawing/2014/main" id="{B6C45BDF-5E78-4AF8-B401-CFF57FB47DB0}"/>
              </a:ext>
            </a:extLst>
          </p:cNvPr>
          <p:cNvSpPr txBox="1"/>
          <p:nvPr/>
        </p:nvSpPr>
        <p:spPr>
          <a:xfrm>
            <a:off x="6618287" y="4206121"/>
            <a:ext cx="1398588" cy="7048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400"/>
              <a:t>一部</a:t>
            </a:r>
            <a:br>
              <a:rPr kumimoji="1" lang="en-US" altLang="ja-JP" sz="1400"/>
            </a:br>
            <a:r>
              <a:rPr kumimoji="1" lang="ja-JP" altLang="en-US" sz="1400"/>
              <a:t>会社負担</a:t>
            </a:r>
          </a:p>
        </p:txBody>
      </p:sp>
      <p:sp>
        <p:nvSpPr>
          <p:cNvPr id="17" name="テキスト ボックス 19">
            <a:extLst>
              <a:ext uri="{FF2B5EF4-FFF2-40B4-BE49-F238E27FC236}">
                <a16:creationId xmlns:a16="http://schemas.microsoft.com/office/drawing/2014/main" id="{CADBF13C-010E-4380-8828-4AA234DCEFE6}"/>
              </a:ext>
            </a:extLst>
          </p:cNvPr>
          <p:cNvSpPr txBox="1"/>
          <p:nvPr/>
        </p:nvSpPr>
        <p:spPr>
          <a:xfrm>
            <a:off x="6608762" y="5015746"/>
            <a:ext cx="1658643" cy="117157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400">
                <a:solidFill>
                  <a:srgbClr val="FF0000"/>
                </a:solidFill>
              </a:rPr>
              <a:t>4,165</a:t>
            </a:r>
            <a:r>
              <a:rPr kumimoji="1" lang="ja-JP" altLang="en-US" sz="1400">
                <a:solidFill>
                  <a:srgbClr val="FF0000"/>
                </a:solidFill>
              </a:rPr>
              <a:t>円～</a:t>
            </a:r>
            <a:r>
              <a:rPr kumimoji="1" lang="en-US" altLang="ja-JP" sz="1400">
                <a:solidFill>
                  <a:srgbClr val="FF0000"/>
                </a:solidFill>
              </a:rPr>
              <a:t>8,330</a:t>
            </a:r>
            <a:r>
              <a:rPr kumimoji="1" lang="ja-JP" altLang="en-US" sz="1400">
                <a:solidFill>
                  <a:srgbClr val="FF0000"/>
                </a:solidFill>
              </a:rPr>
              <a:t>円</a:t>
            </a:r>
            <a:endParaRPr kumimoji="1" lang="en-US" altLang="ja-JP" sz="1400">
              <a:solidFill>
                <a:srgbClr val="FF0000"/>
              </a:solidFill>
            </a:endParaRPr>
          </a:p>
          <a:p>
            <a:r>
              <a:rPr kumimoji="1" lang="en-US" altLang="ja-JP" sz="1400">
                <a:solidFill>
                  <a:srgbClr val="FF0000"/>
                </a:solidFill>
              </a:rPr>
              <a:t>×</a:t>
            </a:r>
            <a:r>
              <a:rPr kumimoji="1" lang="ja-JP" altLang="en-US" sz="1400">
                <a:solidFill>
                  <a:srgbClr val="FF0000"/>
                </a:solidFill>
              </a:rPr>
              <a:t>参加人数</a:t>
            </a:r>
            <a:endParaRPr kumimoji="1" lang="en-US" altLang="ja-JP" sz="1400">
              <a:solidFill>
                <a:srgbClr val="FF0000"/>
              </a:solidFill>
            </a:endParaRPr>
          </a:p>
          <a:p>
            <a:r>
              <a:rPr kumimoji="1" lang="ja-JP" altLang="en-US" sz="1400">
                <a:solidFill>
                  <a:srgbClr val="FF0000"/>
                </a:solidFill>
              </a:rPr>
              <a:t>が助成金</a:t>
            </a:r>
          </a:p>
        </p:txBody>
      </p:sp>
      <p:sp>
        <p:nvSpPr>
          <p:cNvPr id="18" name="テキスト ボックス 20">
            <a:extLst>
              <a:ext uri="{FF2B5EF4-FFF2-40B4-BE49-F238E27FC236}">
                <a16:creationId xmlns:a16="http://schemas.microsoft.com/office/drawing/2014/main" id="{CC5F7776-1F23-4D28-A438-CA89DB072803}"/>
              </a:ext>
            </a:extLst>
          </p:cNvPr>
          <p:cNvSpPr txBox="1"/>
          <p:nvPr/>
        </p:nvSpPr>
        <p:spPr>
          <a:xfrm>
            <a:off x="6599237" y="3253621"/>
            <a:ext cx="1658643" cy="89535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1400" dirty="0">
                <a:solidFill>
                  <a:srgbClr val="FF0000"/>
                </a:solidFill>
              </a:rPr>
              <a:t>900</a:t>
            </a:r>
            <a:r>
              <a:rPr kumimoji="1" lang="ja-JP" altLang="en-US" sz="1400" dirty="0">
                <a:solidFill>
                  <a:srgbClr val="FF0000"/>
                </a:solidFill>
              </a:rPr>
              <a:t>～</a:t>
            </a:r>
            <a:r>
              <a:rPr kumimoji="1" lang="en-US" altLang="ja-JP" sz="1400" dirty="0">
                <a:solidFill>
                  <a:srgbClr val="FF0000"/>
                </a:solidFill>
              </a:rPr>
              <a:t>1,800</a:t>
            </a:r>
            <a:r>
              <a:rPr kumimoji="1" lang="ja-JP" altLang="en-US" sz="1400" dirty="0">
                <a:solidFill>
                  <a:srgbClr val="FF0000"/>
                </a:solidFill>
              </a:rPr>
              <a:t>円</a:t>
            </a:r>
            <a:endParaRPr kumimoji="1" lang="en-US" altLang="ja-JP" sz="1400" dirty="0">
              <a:solidFill>
                <a:srgbClr val="FF0000"/>
              </a:solidFill>
            </a:endParaRPr>
          </a:p>
          <a:p>
            <a:r>
              <a:rPr kumimoji="1" lang="en-US" altLang="ja-JP" sz="1400" dirty="0">
                <a:solidFill>
                  <a:srgbClr val="FF0000"/>
                </a:solidFill>
              </a:rPr>
              <a:t>×</a:t>
            </a:r>
            <a:r>
              <a:rPr kumimoji="1" lang="ja-JP" altLang="en-US" sz="1400" dirty="0">
                <a:solidFill>
                  <a:srgbClr val="FF0000"/>
                </a:solidFill>
              </a:rPr>
              <a:t>参加人数</a:t>
            </a:r>
            <a:endParaRPr kumimoji="1" lang="en-US" altLang="ja-JP" sz="1400" dirty="0">
              <a:solidFill>
                <a:srgbClr val="FF0000"/>
              </a:solidFill>
            </a:endParaRPr>
          </a:p>
          <a:p>
            <a:r>
              <a:rPr kumimoji="1" lang="ja-JP" altLang="en-US" sz="1400" dirty="0">
                <a:solidFill>
                  <a:srgbClr val="FF0000"/>
                </a:solidFill>
              </a:rPr>
              <a:t>が助成金</a:t>
            </a:r>
          </a:p>
        </p:txBody>
      </p:sp>
      <p:sp>
        <p:nvSpPr>
          <p:cNvPr id="19" name="矢印: 右 18">
            <a:extLst>
              <a:ext uri="{FF2B5EF4-FFF2-40B4-BE49-F238E27FC236}">
                <a16:creationId xmlns:a16="http://schemas.microsoft.com/office/drawing/2014/main" id="{B99A00D6-7806-42FE-879D-523B1B06E69B}"/>
              </a:ext>
            </a:extLst>
          </p:cNvPr>
          <p:cNvSpPr/>
          <p:nvPr/>
        </p:nvSpPr>
        <p:spPr>
          <a:xfrm>
            <a:off x="4190999" y="3782258"/>
            <a:ext cx="581025" cy="1495425"/>
          </a:xfrm>
          <a:prstGeom prst="rightArrow">
            <a:avLst/>
          </a:prstGeom>
        </p:spPr>
        <p:style>
          <a:lnRef idx="1">
            <a:schemeClr val="accent4"/>
          </a:lnRef>
          <a:fillRef idx="2">
            <a:schemeClr val="accent4"/>
          </a:fillRef>
          <a:effectRef idx="1">
            <a:schemeClr val="accent4"/>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endParaRPr kumimoji="1" lang="ja-JP" altLang="en-US" sz="1400"/>
          </a:p>
        </p:txBody>
      </p:sp>
      <p:sp>
        <p:nvSpPr>
          <p:cNvPr id="3" name="テキスト ボックス 2">
            <a:extLst>
              <a:ext uri="{FF2B5EF4-FFF2-40B4-BE49-F238E27FC236}">
                <a16:creationId xmlns:a16="http://schemas.microsoft.com/office/drawing/2014/main" id="{05E2C457-2E3A-45CD-BCFF-A9B9B11A6F8F}"/>
              </a:ext>
            </a:extLst>
          </p:cNvPr>
          <p:cNvSpPr txBox="1"/>
          <p:nvPr/>
        </p:nvSpPr>
        <p:spPr>
          <a:xfrm>
            <a:off x="697584" y="2667787"/>
            <a:ext cx="2884601" cy="307777"/>
          </a:xfrm>
          <a:prstGeom prst="rect">
            <a:avLst/>
          </a:prstGeom>
          <a:noFill/>
        </p:spPr>
        <p:txBody>
          <a:bodyPr wrap="square" rtlCol="0">
            <a:spAutoFit/>
          </a:bodyPr>
          <a:lstStyle/>
          <a:p>
            <a:r>
              <a:rPr kumimoji="1" lang="ja-JP" altLang="en-US" sz="1400" b="1" dirty="0"/>
              <a:t>教育訓練（研修）費用イメージ</a:t>
            </a:r>
          </a:p>
        </p:txBody>
      </p:sp>
      <p:sp>
        <p:nvSpPr>
          <p:cNvPr id="20" name="テキスト ボックス 19">
            <a:extLst>
              <a:ext uri="{FF2B5EF4-FFF2-40B4-BE49-F238E27FC236}">
                <a16:creationId xmlns:a16="http://schemas.microsoft.com/office/drawing/2014/main" id="{721B3C4B-668F-4DAF-9C02-20F670E5556F}"/>
              </a:ext>
            </a:extLst>
          </p:cNvPr>
          <p:cNvSpPr txBox="1"/>
          <p:nvPr/>
        </p:nvSpPr>
        <p:spPr>
          <a:xfrm>
            <a:off x="4651846" y="2917145"/>
            <a:ext cx="2884601" cy="276999"/>
          </a:xfrm>
          <a:prstGeom prst="rect">
            <a:avLst/>
          </a:prstGeom>
          <a:noFill/>
        </p:spPr>
        <p:txBody>
          <a:bodyPr wrap="square" rtlCol="0">
            <a:spAutoFit/>
          </a:bodyPr>
          <a:lstStyle/>
          <a:p>
            <a:r>
              <a:rPr kumimoji="1" lang="ja-JP" altLang="en-US" sz="1200" dirty="0"/>
              <a:t>雇用調整助成金・教育訓練活用</a:t>
            </a:r>
          </a:p>
        </p:txBody>
      </p:sp>
      <p:sp>
        <p:nvSpPr>
          <p:cNvPr id="21" name="テキスト ボックス 20">
            <a:extLst>
              <a:ext uri="{FF2B5EF4-FFF2-40B4-BE49-F238E27FC236}">
                <a16:creationId xmlns:a16="http://schemas.microsoft.com/office/drawing/2014/main" id="{16DFD2FE-47BC-4B0F-8DD3-612E25000A66}"/>
              </a:ext>
            </a:extLst>
          </p:cNvPr>
          <p:cNvSpPr txBox="1"/>
          <p:nvPr/>
        </p:nvSpPr>
        <p:spPr>
          <a:xfrm>
            <a:off x="1231488" y="2937570"/>
            <a:ext cx="2884601" cy="276999"/>
          </a:xfrm>
          <a:prstGeom prst="rect">
            <a:avLst/>
          </a:prstGeom>
          <a:noFill/>
        </p:spPr>
        <p:txBody>
          <a:bodyPr wrap="square" rtlCol="0">
            <a:spAutoFit/>
          </a:bodyPr>
          <a:lstStyle/>
          <a:p>
            <a:r>
              <a:rPr kumimoji="1" lang="ja-JP" altLang="en-US" sz="1200" dirty="0"/>
              <a:t>通常</a:t>
            </a:r>
          </a:p>
        </p:txBody>
      </p:sp>
    </p:spTree>
    <p:extLst>
      <p:ext uri="{BB962C8B-B14F-4D97-AF65-F5344CB8AC3E}">
        <p14:creationId xmlns:p14="http://schemas.microsoft.com/office/powerpoint/2010/main" val="1491445514"/>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1199</TotalTime>
  <Words>597</Words>
  <Application>Microsoft Office PowerPoint</Application>
  <PresentationFormat>画面に合わせる (4:3)</PresentationFormat>
  <Paragraphs>73</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Calibri</vt:lpstr>
      <vt:lpstr>Calibri Light</vt:lpstr>
      <vt:lpstr>Tahoma</vt:lpstr>
      <vt:lpstr>レトロスペクト</vt:lpstr>
      <vt:lpstr>京王電鉄バス様 2020年上期ご提案</vt:lpstr>
      <vt:lpstr>アフターコロナを見据えて</vt:lpstr>
      <vt:lpstr>①～③は実施中</vt:lpstr>
      <vt:lpstr>④ アフターコロナに必要な多言語案内準備</vt:lpstr>
      <vt:lpstr>⑤三っ星アルプス新宿きっぷ新たなマーケットの開拓準備</vt:lpstr>
      <vt:lpstr>⑥ 雇用調整助成金＋教育訓練の活用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Mount Fuji Hotels.jp  広告掲載資料</dc:title>
  <dc:creator>OH</dc:creator>
  <cp:lastModifiedBy>H O</cp:lastModifiedBy>
  <cp:revision>117</cp:revision>
  <cp:lastPrinted>2019-05-21T07:40:14Z</cp:lastPrinted>
  <dcterms:created xsi:type="dcterms:W3CDTF">2015-09-08T01:19:23Z</dcterms:created>
  <dcterms:modified xsi:type="dcterms:W3CDTF">2020-05-25T09:52:06Z</dcterms:modified>
</cp:coreProperties>
</file>