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2109B5-262A-4A5C-A56F-AE37F05CD9C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97EB83-1576-475D-A2CA-0CB610DF6D73}">
      <dgm:prSet/>
      <dgm:spPr/>
      <dgm:t>
        <a:bodyPr/>
        <a:lstStyle/>
        <a:p>
          <a:r>
            <a:rPr lang="en-US" b="1" dirty="0">
              <a:latin typeface="+mj-lt"/>
            </a:rPr>
            <a:t>Project Motivation:</a:t>
          </a:r>
          <a:br>
            <a:rPr lang="en-US" dirty="0">
              <a:latin typeface="+mj-lt"/>
            </a:rPr>
          </a:br>
          <a:r>
            <a:rPr lang="en-US" dirty="0">
              <a:latin typeface="+mj-lt"/>
            </a:rPr>
            <a:t>Open-domain question answering systems often struggle to accurately retrieve relevant context and provide precise answers. The Retrieval-Augmented Generation (RAG) model aims to improve this by combining retrieval-based methods with advanced language models.</a:t>
          </a:r>
        </a:p>
      </dgm:t>
    </dgm:pt>
    <dgm:pt modelId="{464B98FE-E339-40C1-8BB0-86501BEE8A2A}" type="parTrans" cxnId="{B51E3723-C90B-4873-B589-6B22A17A601C}">
      <dgm:prSet/>
      <dgm:spPr/>
      <dgm:t>
        <a:bodyPr/>
        <a:lstStyle/>
        <a:p>
          <a:endParaRPr lang="en-US"/>
        </a:p>
      </dgm:t>
    </dgm:pt>
    <dgm:pt modelId="{0C21B75D-6C91-46F3-A64D-CDFBBBA3B5A2}" type="sibTrans" cxnId="{B51E3723-C90B-4873-B589-6B22A17A601C}">
      <dgm:prSet/>
      <dgm:spPr/>
      <dgm:t>
        <a:bodyPr/>
        <a:lstStyle/>
        <a:p>
          <a:endParaRPr lang="en-US"/>
        </a:p>
      </dgm:t>
    </dgm:pt>
    <dgm:pt modelId="{F46221E1-C477-4E01-9986-DA8FBD64D121}">
      <dgm:prSet/>
      <dgm:spPr/>
      <dgm:t>
        <a:bodyPr/>
        <a:lstStyle/>
        <a:p>
          <a:r>
            <a:rPr lang="en-US" b="1" dirty="0">
              <a:latin typeface="+mj-lt"/>
            </a:rPr>
            <a:t>Objective:</a:t>
          </a:r>
          <a:br>
            <a:rPr lang="en-US" dirty="0">
              <a:latin typeface="+mj-lt"/>
            </a:rPr>
          </a:br>
          <a:r>
            <a:rPr lang="en-US" dirty="0">
              <a:latin typeface="+mj-lt"/>
            </a:rPr>
            <a:t>The main goal of this project is to implement and evaluate a complete RAG pipeline capable of answering questions with high accuracy from a large open-domain knowledge base.</a:t>
          </a:r>
        </a:p>
      </dgm:t>
    </dgm:pt>
    <dgm:pt modelId="{7FDAC87B-37F2-4F82-B219-7814C2B1B55D}" type="parTrans" cxnId="{40B52086-4D7D-4EFF-9DEE-8DD197661489}">
      <dgm:prSet/>
      <dgm:spPr/>
      <dgm:t>
        <a:bodyPr/>
        <a:lstStyle/>
        <a:p>
          <a:endParaRPr lang="en-US"/>
        </a:p>
      </dgm:t>
    </dgm:pt>
    <dgm:pt modelId="{D30BE276-08A5-4893-A711-0D3FCD38D525}" type="sibTrans" cxnId="{40B52086-4D7D-4EFF-9DEE-8DD197661489}">
      <dgm:prSet/>
      <dgm:spPr/>
      <dgm:t>
        <a:bodyPr/>
        <a:lstStyle/>
        <a:p>
          <a:endParaRPr lang="en-US"/>
        </a:p>
      </dgm:t>
    </dgm:pt>
    <dgm:pt modelId="{D5A11580-1E28-48F7-996E-E16C32B6BCE6}" type="pres">
      <dgm:prSet presAssocID="{882109B5-262A-4A5C-A56F-AE37F05CD9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05311A-B51E-46BC-B78D-66D4ACC8AE02}" type="pres">
      <dgm:prSet presAssocID="{B397EB83-1576-475D-A2CA-0CB610DF6D73}" presName="hierRoot1" presStyleCnt="0"/>
      <dgm:spPr/>
    </dgm:pt>
    <dgm:pt modelId="{B9F02F64-A934-4E7D-9914-894A04A02859}" type="pres">
      <dgm:prSet presAssocID="{B397EB83-1576-475D-A2CA-0CB610DF6D73}" presName="composite" presStyleCnt="0"/>
      <dgm:spPr/>
    </dgm:pt>
    <dgm:pt modelId="{7E5F66C7-86E0-48E4-B344-6D9D81D2B2A9}" type="pres">
      <dgm:prSet presAssocID="{B397EB83-1576-475D-A2CA-0CB610DF6D73}" presName="background" presStyleLbl="node0" presStyleIdx="0" presStyleCnt="2"/>
      <dgm:spPr/>
    </dgm:pt>
    <dgm:pt modelId="{C2C88643-8AEF-43E8-B198-10DCAB13A344}" type="pres">
      <dgm:prSet presAssocID="{B397EB83-1576-475D-A2CA-0CB610DF6D73}" presName="text" presStyleLbl="fgAcc0" presStyleIdx="0" presStyleCnt="2">
        <dgm:presLayoutVars>
          <dgm:chPref val="3"/>
        </dgm:presLayoutVars>
      </dgm:prSet>
      <dgm:spPr/>
    </dgm:pt>
    <dgm:pt modelId="{B629081C-7D7A-4798-A7B1-E7DE1722F2A2}" type="pres">
      <dgm:prSet presAssocID="{B397EB83-1576-475D-A2CA-0CB610DF6D73}" presName="hierChild2" presStyleCnt="0"/>
      <dgm:spPr/>
    </dgm:pt>
    <dgm:pt modelId="{3BDEE8F6-71D8-47DE-B784-3DD4A933DDC6}" type="pres">
      <dgm:prSet presAssocID="{F46221E1-C477-4E01-9986-DA8FBD64D121}" presName="hierRoot1" presStyleCnt="0"/>
      <dgm:spPr/>
    </dgm:pt>
    <dgm:pt modelId="{E9FF8533-9BE8-4C9B-83C5-47BA8A877558}" type="pres">
      <dgm:prSet presAssocID="{F46221E1-C477-4E01-9986-DA8FBD64D121}" presName="composite" presStyleCnt="0"/>
      <dgm:spPr/>
    </dgm:pt>
    <dgm:pt modelId="{DF4B5480-4497-42B4-8E95-D570DB1E3F9F}" type="pres">
      <dgm:prSet presAssocID="{F46221E1-C477-4E01-9986-DA8FBD64D121}" presName="background" presStyleLbl="node0" presStyleIdx="1" presStyleCnt="2"/>
      <dgm:spPr/>
    </dgm:pt>
    <dgm:pt modelId="{B93CF9A5-270E-4180-B31D-F26B161A7900}" type="pres">
      <dgm:prSet presAssocID="{F46221E1-C477-4E01-9986-DA8FBD64D121}" presName="text" presStyleLbl="fgAcc0" presStyleIdx="1" presStyleCnt="2">
        <dgm:presLayoutVars>
          <dgm:chPref val="3"/>
        </dgm:presLayoutVars>
      </dgm:prSet>
      <dgm:spPr/>
    </dgm:pt>
    <dgm:pt modelId="{66ED4FB5-FDAF-4E61-838D-E87C62194463}" type="pres">
      <dgm:prSet presAssocID="{F46221E1-C477-4E01-9986-DA8FBD64D121}" presName="hierChild2" presStyleCnt="0"/>
      <dgm:spPr/>
    </dgm:pt>
  </dgm:ptLst>
  <dgm:cxnLst>
    <dgm:cxn modelId="{A9C9D410-F558-4B2D-9EB3-CAB37F50839B}" type="presOf" srcId="{882109B5-262A-4A5C-A56F-AE37F05CD9C1}" destId="{D5A11580-1E28-48F7-996E-E16C32B6BCE6}" srcOrd="0" destOrd="0" presId="urn:microsoft.com/office/officeart/2005/8/layout/hierarchy1"/>
    <dgm:cxn modelId="{B51E3723-C90B-4873-B589-6B22A17A601C}" srcId="{882109B5-262A-4A5C-A56F-AE37F05CD9C1}" destId="{B397EB83-1576-475D-A2CA-0CB610DF6D73}" srcOrd="0" destOrd="0" parTransId="{464B98FE-E339-40C1-8BB0-86501BEE8A2A}" sibTransId="{0C21B75D-6C91-46F3-A64D-CDFBBBA3B5A2}"/>
    <dgm:cxn modelId="{5F3A1456-F633-4EC8-AC7D-36106E2559CF}" type="presOf" srcId="{B397EB83-1576-475D-A2CA-0CB610DF6D73}" destId="{C2C88643-8AEF-43E8-B198-10DCAB13A344}" srcOrd="0" destOrd="0" presId="urn:microsoft.com/office/officeart/2005/8/layout/hierarchy1"/>
    <dgm:cxn modelId="{A9E3A07E-1715-4E8C-8CD3-441C3D1CDC80}" type="presOf" srcId="{F46221E1-C477-4E01-9986-DA8FBD64D121}" destId="{B93CF9A5-270E-4180-B31D-F26B161A7900}" srcOrd="0" destOrd="0" presId="urn:microsoft.com/office/officeart/2005/8/layout/hierarchy1"/>
    <dgm:cxn modelId="{40B52086-4D7D-4EFF-9DEE-8DD197661489}" srcId="{882109B5-262A-4A5C-A56F-AE37F05CD9C1}" destId="{F46221E1-C477-4E01-9986-DA8FBD64D121}" srcOrd="1" destOrd="0" parTransId="{7FDAC87B-37F2-4F82-B219-7814C2B1B55D}" sibTransId="{D30BE276-08A5-4893-A711-0D3FCD38D525}"/>
    <dgm:cxn modelId="{2295100C-C113-4067-86D6-3332B4D5D4DA}" type="presParOf" srcId="{D5A11580-1E28-48F7-996E-E16C32B6BCE6}" destId="{F505311A-B51E-46BC-B78D-66D4ACC8AE02}" srcOrd="0" destOrd="0" presId="urn:microsoft.com/office/officeart/2005/8/layout/hierarchy1"/>
    <dgm:cxn modelId="{FFE026F0-F0FF-4ED4-AB55-143164D87D42}" type="presParOf" srcId="{F505311A-B51E-46BC-B78D-66D4ACC8AE02}" destId="{B9F02F64-A934-4E7D-9914-894A04A02859}" srcOrd="0" destOrd="0" presId="urn:microsoft.com/office/officeart/2005/8/layout/hierarchy1"/>
    <dgm:cxn modelId="{3556FFB4-AC10-43CB-8A8D-C37EADC0EBD0}" type="presParOf" srcId="{B9F02F64-A934-4E7D-9914-894A04A02859}" destId="{7E5F66C7-86E0-48E4-B344-6D9D81D2B2A9}" srcOrd="0" destOrd="0" presId="urn:microsoft.com/office/officeart/2005/8/layout/hierarchy1"/>
    <dgm:cxn modelId="{7FCDE2A8-8A90-4789-BC65-14AE3D392A71}" type="presParOf" srcId="{B9F02F64-A934-4E7D-9914-894A04A02859}" destId="{C2C88643-8AEF-43E8-B198-10DCAB13A344}" srcOrd="1" destOrd="0" presId="urn:microsoft.com/office/officeart/2005/8/layout/hierarchy1"/>
    <dgm:cxn modelId="{5CC08590-7036-4231-A166-24AA19DE2F86}" type="presParOf" srcId="{F505311A-B51E-46BC-B78D-66D4ACC8AE02}" destId="{B629081C-7D7A-4798-A7B1-E7DE1722F2A2}" srcOrd="1" destOrd="0" presId="urn:microsoft.com/office/officeart/2005/8/layout/hierarchy1"/>
    <dgm:cxn modelId="{F321D306-98C1-41F4-B91E-E73852BB412A}" type="presParOf" srcId="{D5A11580-1E28-48F7-996E-E16C32B6BCE6}" destId="{3BDEE8F6-71D8-47DE-B784-3DD4A933DDC6}" srcOrd="1" destOrd="0" presId="urn:microsoft.com/office/officeart/2005/8/layout/hierarchy1"/>
    <dgm:cxn modelId="{8CC605C0-D259-4FDC-A1F2-E3B51A7583AA}" type="presParOf" srcId="{3BDEE8F6-71D8-47DE-B784-3DD4A933DDC6}" destId="{E9FF8533-9BE8-4C9B-83C5-47BA8A877558}" srcOrd="0" destOrd="0" presId="urn:microsoft.com/office/officeart/2005/8/layout/hierarchy1"/>
    <dgm:cxn modelId="{A6CA04CA-DA99-417E-AD84-0199F9EFBEC4}" type="presParOf" srcId="{E9FF8533-9BE8-4C9B-83C5-47BA8A877558}" destId="{DF4B5480-4497-42B4-8E95-D570DB1E3F9F}" srcOrd="0" destOrd="0" presId="urn:microsoft.com/office/officeart/2005/8/layout/hierarchy1"/>
    <dgm:cxn modelId="{D57DA00D-B41B-47A2-8D6F-3B2F9C42951E}" type="presParOf" srcId="{E9FF8533-9BE8-4C9B-83C5-47BA8A877558}" destId="{B93CF9A5-270E-4180-B31D-F26B161A7900}" srcOrd="1" destOrd="0" presId="urn:microsoft.com/office/officeart/2005/8/layout/hierarchy1"/>
    <dgm:cxn modelId="{4649C173-EF8A-40A1-AC78-DF065E5419C8}" type="presParOf" srcId="{3BDEE8F6-71D8-47DE-B784-3DD4A933DDC6}" destId="{66ED4FB5-FDAF-4E61-838D-E87C6219446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092D29-283F-4AC8-A0FC-C61687C17E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13EE6D-1051-47E6-A02C-E9776B06B3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+mj-lt"/>
            </a:rPr>
            <a:t>Data Source:</a:t>
          </a:r>
          <a:br>
            <a:rPr lang="en-US" b="0" i="0" baseline="0" dirty="0">
              <a:latin typeface="+mj-lt"/>
            </a:rPr>
          </a:br>
          <a:r>
            <a:rPr lang="en-US" b="0" i="0" baseline="0" dirty="0">
              <a:latin typeface="+mj-lt"/>
            </a:rPr>
            <a:t>Utilized the English Wikipedia dataset (</a:t>
          </a:r>
          <a:r>
            <a:rPr lang="en-US" b="0" i="0" baseline="0" dirty="0" err="1">
              <a:latin typeface="+mj-lt"/>
            </a:rPr>
            <a:t>wikipedia</a:t>
          </a:r>
          <a:r>
            <a:rPr lang="en-US" b="0" i="0" baseline="0" dirty="0">
              <a:latin typeface="+mj-lt"/>
            </a:rPr>
            <a:t>, 20220301.en version), accessible via streaming to avoid large downloads.</a:t>
          </a:r>
          <a:endParaRPr lang="en-US" dirty="0">
            <a:latin typeface="+mj-lt"/>
          </a:endParaRPr>
        </a:p>
      </dgm:t>
    </dgm:pt>
    <dgm:pt modelId="{1E4AD650-8FDC-4B19-B8FF-800AB6E3693B}" type="parTrans" cxnId="{22CAEDA4-FBD6-4477-BD16-B6E2C71242D3}">
      <dgm:prSet/>
      <dgm:spPr/>
      <dgm:t>
        <a:bodyPr/>
        <a:lstStyle/>
        <a:p>
          <a:endParaRPr lang="en-US"/>
        </a:p>
      </dgm:t>
    </dgm:pt>
    <dgm:pt modelId="{F5E0A28C-0B2C-477F-A7AD-1C9F88DCE14E}" type="sibTrans" cxnId="{22CAEDA4-FBD6-4477-BD16-B6E2C71242D3}">
      <dgm:prSet/>
      <dgm:spPr/>
      <dgm:t>
        <a:bodyPr/>
        <a:lstStyle/>
        <a:p>
          <a:endParaRPr lang="en-US"/>
        </a:p>
      </dgm:t>
    </dgm:pt>
    <dgm:pt modelId="{4B4685B2-46DC-42B8-834F-90F3B68C73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+mj-lt"/>
            </a:rPr>
            <a:t>Subset Extraction:</a:t>
          </a:r>
          <a:br>
            <a:rPr lang="en-US" b="0" i="0" baseline="0" dirty="0">
              <a:latin typeface="+mj-lt"/>
            </a:rPr>
          </a:br>
          <a:r>
            <a:rPr lang="en-US" b="0" i="0" baseline="0" dirty="0">
              <a:latin typeface="+mj-lt"/>
            </a:rPr>
            <a:t>Extracted a manageable subset of approximately </a:t>
          </a:r>
          <a:r>
            <a:rPr lang="en-US" b="1" i="0" baseline="0" dirty="0">
              <a:latin typeface="+mj-lt"/>
            </a:rPr>
            <a:t>5000 Wikipedia articles</a:t>
          </a:r>
          <a:r>
            <a:rPr lang="en-US" b="0" i="0" baseline="0" dirty="0">
              <a:latin typeface="+mj-lt"/>
            </a:rPr>
            <a:t> for efficiency and to ensure comprehensive coverage of diverse topics.</a:t>
          </a:r>
          <a:endParaRPr lang="en-US" dirty="0">
            <a:latin typeface="+mj-lt"/>
          </a:endParaRPr>
        </a:p>
      </dgm:t>
    </dgm:pt>
    <dgm:pt modelId="{7ABD1E55-6EA0-437A-9047-CD7F3455A04D}" type="parTrans" cxnId="{85FCA832-D41E-4695-9BD9-666481E2A1BB}">
      <dgm:prSet/>
      <dgm:spPr/>
      <dgm:t>
        <a:bodyPr/>
        <a:lstStyle/>
        <a:p>
          <a:endParaRPr lang="en-US"/>
        </a:p>
      </dgm:t>
    </dgm:pt>
    <dgm:pt modelId="{DBC24195-1CE0-47A5-9598-FF07EA02D267}" type="sibTrans" cxnId="{85FCA832-D41E-4695-9BD9-666481E2A1BB}">
      <dgm:prSet/>
      <dgm:spPr/>
      <dgm:t>
        <a:bodyPr/>
        <a:lstStyle/>
        <a:p>
          <a:endParaRPr lang="en-US"/>
        </a:p>
      </dgm:t>
    </dgm:pt>
    <dgm:pt modelId="{C14FEE6E-D556-4E3E-A4D1-F58D56B6F3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+mj-lt"/>
            </a:rPr>
            <a:t>Paragraph Extraction Method: </a:t>
          </a:r>
          <a:r>
            <a:rPr lang="en-US" b="0" i="0" baseline="0" dirty="0">
              <a:latin typeface="+mj-lt"/>
            </a:rPr>
            <a:t>Split articles into paragraphs</a:t>
          </a:r>
          <a:endParaRPr lang="en-US" dirty="0">
            <a:latin typeface="+mj-lt"/>
          </a:endParaRPr>
        </a:p>
        <a:p>
          <a:pPr>
            <a:lnSpc>
              <a:spcPct val="100000"/>
            </a:lnSpc>
          </a:pPr>
          <a:r>
            <a:rPr lang="en-US" b="0" i="0" baseline="0" dirty="0">
              <a:latin typeface="+mj-lt"/>
            </a:rPr>
            <a:t>Removed empty and excessively short or long paragraphs</a:t>
          </a:r>
          <a:endParaRPr lang="en-US" dirty="0">
            <a:latin typeface="+mj-lt"/>
          </a:endParaRPr>
        </a:p>
        <a:p>
          <a:pPr>
            <a:lnSpc>
              <a:spcPct val="100000"/>
            </a:lnSpc>
          </a:pPr>
          <a:r>
            <a:rPr lang="en-US" b="0" i="0" baseline="0" dirty="0">
              <a:latin typeface="+mj-lt"/>
            </a:rPr>
            <a:t>Selected paragraphs containing between </a:t>
          </a:r>
          <a:r>
            <a:rPr lang="en-US" b="1" i="0" baseline="0" dirty="0">
              <a:latin typeface="+mj-lt"/>
            </a:rPr>
            <a:t>20 and 200 words</a:t>
          </a:r>
          <a:r>
            <a:rPr lang="en-US" b="0" i="0" baseline="0" dirty="0">
              <a:latin typeface="+mj-lt"/>
            </a:rPr>
            <a:t> to ensure balanced context length</a:t>
          </a:r>
          <a:endParaRPr lang="en-US" dirty="0">
            <a:latin typeface="+mj-lt"/>
          </a:endParaRPr>
        </a:p>
      </dgm:t>
    </dgm:pt>
    <dgm:pt modelId="{A6E1EDEF-F7E4-41ED-9112-DF81502331B0}" type="parTrans" cxnId="{DF011774-450D-4987-9A7F-A720D783F52B}">
      <dgm:prSet/>
      <dgm:spPr/>
      <dgm:t>
        <a:bodyPr/>
        <a:lstStyle/>
        <a:p>
          <a:endParaRPr lang="en-US"/>
        </a:p>
      </dgm:t>
    </dgm:pt>
    <dgm:pt modelId="{B82B2583-97C4-4E22-BCC2-4BA3655ED5D3}" type="sibTrans" cxnId="{DF011774-450D-4987-9A7F-A720D783F52B}">
      <dgm:prSet/>
      <dgm:spPr/>
      <dgm:t>
        <a:bodyPr/>
        <a:lstStyle/>
        <a:p>
          <a:endParaRPr lang="en-US"/>
        </a:p>
      </dgm:t>
    </dgm:pt>
    <dgm:pt modelId="{6DF694C5-A00F-4227-B09C-216109622A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>
              <a:latin typeface="+mj-lt"/>
            </a:rPr>
            <a:t>Final Corpus Statistics: </a:t>
          </a:r>
          <a:r>
            <a:rPr lang="en-US" b="0" i="0" baseline="0" dirty="0">
              <a:latin typeface="+mj-lt"/>
            </a:rPr>
            <a:t>Total paragraphs extracted: approximately </a:t>
          </a:r>
          <a:r>
            <a:rPr lang="en-US" b="1" i="0" baseline="0" dirty="0">
              <a:latin typeface="+mj-lt"/>
            </a:rPr>
            <a:t>65,000</a:t>
          </a:r>
          <a:endParaRPr lang="en-US" dirty="0">
            <a:latin typeface="+mj-lt"/>
          </a:endParaRPr>
        </a:p>
      </dgm:t>
    </dgm:pt>
    <dgm:pt modelId="{387603BD-7808-473E-9070-16A14545BCC6}" type="parTrans" cxnId="{14DF2EBB-3A59-4BC7-8B97-F993437C74FB}">
      <dgm:prSet/>
      <dgm:spPr/>
      <dgm:t>
        <a:bodyPr/>
        <a:lstStyle/>
        <a:p>
          <a:endParaRPr lang="en-US"/>
        </a:p>
      </dgm:t>
    </dgm:pt>
    <dgm:pt modelId="{E80EAF3A-9E15-48F3-BD3A-FFBAE95CB640}" type="sibTrans" cxnId="{14DF2EBB-3A59-4BC7-8B97-F993437C74FB}">
      <dgm:prSet/>
      <dgm:spPr/>
      <dgm:t>
        <a:bodyPr/>
        <a:lstStyle/>
        <a:p>
          <a:endParaRPr lang="en-US"/>
        </a:p>
      </dgm:t>
    </dgm:pt>
    <dgm:pt modelId="{A1A5E7FA-C403-43B4-A3CE-C1DFF7137D32}" type="pres">
      <dgm:prSet presAssocID="{80092D29-283F-4AC8-A0FC-C61687C17E85}" presName="root" presStyleCnt="0">
        <dgm:presLayoutVars>
          <dgm:dir/>
          <dgm:resizeHandles val="exact"/>
        </dgm:presLayoutVars>
      </dgm:prSet>
      <dgm:spPr/>
    </dgm:pt>
    <dgm:pt modelId="{B094F41B-02CD-4A53-A98F-4B9F7BCF944B}" type="pres">
      <dgm:prSet presAssocID="{E113EE6D-1051-47E6-A02C-E9776B06B33A}" presName="compNode" presStyleCnt="0"/>
      <dgm:spPr/>
    </dgm:pt>
    <dgm:pt modelId="{3C17A365-E1BE-4567-A186-483CEB66B7BB}" type="pres">
      <dgm:prSet presAssocID="{E113EE6D-1051-47E6-A02C-E9776B06B33A}" presName="bgRect" presStyleLbl="bgShp" presStyleIdx="0" presStyleCnt="4"/>
      <dgm:spPr/>
    </dgm:pt>
    <dgm:pt modelId="{FB6B2D91-A365-4AE2-8675-EBF29FFA297D}" type="pres">
      <dgm:prSet presAssocID="{E113EE6D-1051-47E6-A02C-E9776B06B3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3916C1-B94A-451A-9FB5-28D3028A0FDA}" type="pres">
      <dgm:prSet presAssocID="{E113EE6D-1051-47E6-A02C-E9776B06B33A}" presName="spaceRect" presStyleCnt="0"/>
      <dgm:spPr/>
    </dgm:pt>
    <dgm:pt modelId="{60CDF65D-1FC0-4682-87AB-970DF0696AC3}" type="pres">
      <dgm:prSet presAssocID="{E113EE6D-1051-47E6-A02C-E9776B06B33A}" presName="parTx" presStyleLbl="revTx" presStyleIdx="0" presStyleCnt="4">
        <dgm:presLayoutVars>
          <dgm:chMax val="0"/>
          <dgm:chPref val="0"/>
        </dgm:presLayoutVars>
      </dgm:prSet>
      <dgm:spPr/>
    </dgm:pt>
    <dgm:pt modelId="{50FDFE34-28AA-49C4-A37E-2E0B87FC4AC8}" type="pres">
      <dgm:prSet presAssocID="{F5E0A28C-0B2C-477F-A7AD-1C9F88DCE14E}" presName="sibTrans" presStyleCnt="0"/>
      <dgm:spPr/>
    </dgm:pt>
    <dgm:pt modelId="{8E7E159E-1F4F-458B-9D00-9FD02E067328}" type="pres">
      <dgm:prSet presAssocID="{4B4685B2-46DC-42B8-834F-90F3B68C73CB}" presName="compNode" presStyleCnt="0"/>
      <dgm:spPr/>
    </dgm:pt>
    <dgm:pt modelId="{8A8FFAA1-A06A-476C-B3F5-FC3D8D24131C}" type="pres">
      <dgm:prSet presAssocID="{4B4685B2-46DC-42B8-834F-90F3B68C73CB}" presName="bgRect" presStyleLbl="bgShp" presStyleIdx="1" presStyleCnt="4"/>
      <dgm:spPr/>
    </dgm:pt>
    <dgm:pt modelId="{80FBE9B9-6506-406D-86D0-10F2FFE58F35}" type="pres">
      <dgm:prSet presAssocID="{4B4685B2-46DC-42B8-834F-90F3B68C73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742600-A5AC-4454-A0D4-F72368E293BF}" type="pres">
      <dgm:prSet presAssocID="{4B4685B2-46DC-42B8-834F-90F3B68C73CB}" presName="spaceRect" presStyleCnt="0"/>
      <dgm:spPr/>
    </dgm:pt>
    <dgm:pt modelId="{DBD96CF7-217F-4CD5-99A4-1283B6271797}" type="pres">
      <dgm:prSet presAssocID="{4B4685B2-46DC-42B8-834F-90F3B68C73CB}" presName="parTx" presStyleLbl="revTx" presStyleIdx="1" presStyleCnt="4">
        <dgm:presLayoutVars>
          <dgm:chMax val="0"/>
          <dgm:chPref val="0"/>
        </dgm:presLayoutVars>
      </dgm:prSet>
      <dgm:spPr/>
    </dgm:pt>
    <dgm:pt modelId="{DFD69B6B-B89E-4A42-8A4F-33C7442E7B50}" type="pres">
      <dgm:prSet presAssocID="{DBC24195-1CE0-47A5-9598-FF07EA02D267}" presName="sibTrans" presStyleCnt="0"/>
      <dgm:spPr/>
    </dgm:pt>
    <dgm:pt modelId="{40197A26-A74E-48D8-98AB-C033001FDE82}" type="pres">
      <dgm:prSet presAssocID="{C14FEE6E-D556-4E3E-A4D1-F58D56B6F38E}" presName="compNode" presStyleCnt="0"/>
      <dgm:spPr/>
    </dgm:pt>
    <dgm:pt modelId="{2B23124B-01DE-421C-8700-E2BADC9A2283}" type="pres">
      <dgm:prSet presAssocID="{C14FEE6E-D556-4E3E-A4D1-F58D56B6F38E}" presName="bgRect" presStyleLbl="bgShp" presStyleIdx="2" presStyleCnt="4"/>
      <dgm:spPr/>
    </dgm:pt>
    <dgm:pt modelId="{DCABBDF4-0E36-4DAB-BF80-A7D0A94F6916}" type="pres">
      <dgm:prSet presAssocID="{C14FEE6E-D556-4E3E-A4D1-F58D56B6F3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80087F9E-EE52-4BFF-963B-447782A4B74D}" type="pres">
      <dgm:prSet presAssocID="{C14FEE6E-D556-4E3E-A4D1-F58D56B6F38E}" presName="spaceRect" presStyleCnt="0"/>
      <dgm:spPr/>
    </dgm:pt>
    <dgm:pt modelId="{C9C0384B-5FF4-40FF-A9B6-AFB6E7D76AAD}" type="pres">
      <dgm:prSet presAssocID="{C14FEE6E-D556-4E3E-A4D1-F58D56B6F38E}" presName="parTx" presStyleLbl="revTx" presStyleIdx="2" presStyleCnt="4" custScaleX="100000">
        <dgm:presLayoutVars>
          <dgm:chMax val="0"/>
          <dgm:chPref val="0"/>
        </dgm:presLayoutVars>
      </dgm:prSet>
      <dgm:spPr/>
    </dgm:pt>
    <dgm:pt modelId="{4121EF63-5E35-4E23-8C68-DD3383BDD3B5}" type="pres">
      <dgm:prSet presAssocID="{B82B2583-97C4-4E22-BCC2-4BA3655ED5D3}" presName="sibTrans" presStyleCnt="0"/>
      <dgm:spPr/>
    </dgm:pt>
    <dgm:pt modelId="{5E8B9531-102F-41E2-B40D-547D76EBEE08}" type="pres">
      <dgm:prSet presAssocID="{6DF694C5-A00F-4227-B09C-216109622AF2}" presName="compNode" presStyleCnt="0"/>
      <dgm:spPr/>
    </dgm:pt>
    <dgm:pt modelId="{5ACCCD2C-ED81-48AC-B38D-49AC68D5BCEF}" type="pres">
      <dgm:prSet presAssocID="{6DF694C5-A00F-4227-B09C-216109622AF2}" presName="bgRect" presStyleLbl="bgShp" presStyleIdx="3" presStyleCnt="4" custLinFactNeighborX="-1543" custLinFactNeighborY="371"/>
      <dgm:spPr/>
    </dgm:pt>
    <dgm:pt modelId="{5A17EE60-287A-4436-BC82-4013B736E7B4}" type="pres">
      <dgm:prSet presAssocID="{6DF694C5-A00F-4227-B09C-216109622AF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132561-BCBF-4305-B297-F19F0CBA1AC4}" type="pres">
      <dgm:prSet presAssocID="{6DF694C5-A00F-4227-B09C-216109622AF2}" presName="spaceRect" presStyleCnt="0"/>
      <dgm:spPr/>
    </dgm:pt>
    <dgm:pt modelId="{116524A5-F101-417C-9E7F-6CAB4491DC8C}" type="pres">
      <dgm:prSet presAssocID="{6DF694C5-A00F-4227-B09C-216109622AF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FCA832-D41E-4695-9BD9-666481E2A1BB}" srcId="{80092D29-283F-4AC8-A0FC-C61687C17E85}" destId="{4B4685B2-46DC-42B8-834F-90F3B68C73CB}" srcOrd="1" destOrd="0" parTransId="{7ABD1E55-6EA0-437A-9047-CD7F3455A04D}" sibTransId="{DBC24195-1CE0-47A5-9598-FF07EA02D267}"/>
    <dgm:cxn modelId="{AF5EDC3D-FB77-4B04-B7D1-291F1DA9F753}" type="presOf" srcId="{E113EE6D-1051-47E6-A02C-E9776B06B33A}" destId="{60CDF65D-1FC0-4682-87AB-970DF0696AC3}" srcOrd="0" destOrd="0" presId="urn:microsoft.com/office/officeart/2018/2/layout/IconVerticalSolidList"/>
    <dgm:cxn modelId="{43D6375C-53DD-4A70-9F19-16AC1BF59456}" type="presOf" srcId="{80092D29-283F-4AC8-A0FC-C61687C17E85}" destId="{A1A5E7FA-C403-43B4-A3CE-C1DFF7137D32}" srcOrd="0" destOrd="0" presId="urn:microsoft.com/office/officeart/2018/2/layout/IconVerticalSolidList"/>
    <dgm:cxn modelId="{DF011774-450D-4987-9A7F-A720D783F52B}" srcId="{80092D29-283F-4AC8-A0FC-C61687C17E85}" destId="{C14FEE6E-D556-4E3E-A4D1-F58D56B6F38E}" srcOrd="2" destOrd="0" parTransId="{A6E1EDEF-F7E4-41ED-9112-DF81502331B0}" sibTransId="{B82B2583-97C4-4E22-BCC2-4BA3655ED5D3}"/>
    <dgm:cxn modelId="{95385A8D-5E6A-4740-B3E9-3D55D4522F50}" type="presOf" srcId="{C14FEE6E-D556-4E3E-A4D1-F58D56B6F38E}" destId="{C9C0384B-5FF4-40FF-A9B6-AFB6E7D76AAD}" srcOrd="0" destOrd="0" presId="urn:microsoft.com/office/officeart/2018/2/layout/IconVerticalSolidList"/>
    <dgm:cxn modelId="{22CAEDA4-FBD6-4477-BD16-B6E2C71242D3}" srcId="{80092D29-283F-4AC8-A0FC-C61687C17E85}" destId="{E113EE6D-1051-47E6-A02C-E9776B06B33A}" srcOrd="0" destOrd="0" parTransId="{1E4AD650-8FDC-4B19-B8FF-800AB6E3693B}" sibTransId="{F5E0A28C-0B2C-477F-A7AD-1C9F88DCE14E}"/>
    <dgm:cxn modelId="{C8995CB9-5074-43C3-8318-331CC029319D}" type="presOf" srcId="{6DF694C5-A00F-4227-B09C-216109622AF2}" destId="{116524A5-F101-417C-9E7F-6CAB4491DC8C}" srcOrd="0" destOrd="0" presId="urn:microsoft.com/office/officeart/2018/2/layout/IconVerticalSolidList"/>
    <dgm:cxn modelId="{14DF2EBB-3A59-4BC7-8B97-F993437C74FB}" srcId="{80092D29-283F-4AC8-A0FC-C61687C17E85}" destId="{6DF694C5-A00F-4227-B09C-216109622AF2}" srcOrd="3" destOrd="0" parTransId="{387603BD-7808-473E-9070-16A14545BCC6}" sibTransId="{E80EAF3A-9E15-48F3-BD3A-FFBAE95CB640}"/>
    <dgm:cxn modelId="{5AF90BD4-7510-4781-B24B-45891659ADFE}" type="presOf" srcId="{4B4685B2-46DC-42B8-834F-90F3B68C73CB}" destId="{DBD96CF7-217F-4CD5-99A4-1283B6271797}" srcOrd="0" destOrd="0" presId="urn:microsoft.com/office/officeart/2018/2/layout/IconVerticalSolidList"/>
    <dgm:cxn modelId="{F0B71B16-261E-499F-A4A0-F064A8B7C4B8}" type="presParOf" srcId="{A1A5E7FA-C403-43B4-A3CE-C1DFF7137D32}" destId="{B094F41B-02CD-4A53-A98F-4B9F7BCF944B}" srcOrd="0" destOrd="0" presId="urn:microsoft.com/office/officeart/2018/2/layout/IconVerticalSolidList"/>
    <dgm:cxn modelId="{866A4FA9-CC95-498B-9877-330A68C6D820}" type="presParOf" srcId="{B094F41B-02CD-4A53-A98F-4B9F7BCF944B}" destId="{3C17A365-E1BE-4567-A186-483CEB66B7BB}" srcOrd="0" destOrd="0" presId="urn:microsoft.com/office/officeart/2018/2/layout/IconVerticalSolidList"/>
    <dgm:cxn modelId="{1FBA53A0-3E50-44DA-A6B0-6D0FC2AC8168}" type="presParOf" srcId="{B094F41B-02CD-4A53-A98F-4B9F7BCF944B}" destId="{FB6B2D91-A365-4AE2-8675-EBF29FFA297D}" srcOrd="1" destOrd="0" presId="urn:microsoft.com/office/officeart/2018/2/layout/IconVerticalSolidList"/>
    <dgm:cxn modelId="{8AD51366-C4F2-4BB5-B5BB-78CD6D5353F9}" type="presParOf" srcId="{B094F41B-02CD-4A53-A98F-4B9F7BCF944B}" destId="{3E3916C1-B94A-451A-9FB5-28D3028A0FDA}" srcOrd="2" destOrd="0" presId="urn:microsoft.com/office/officeart/2018/2/layout/IconVerticalSolidList"/>
    <dgm:cxn modelId="{D962BF82-26F8-4623-B9F7-4387E1DB60F9}" type="presParOf" srcId="{B094F41B-02CD-4A53-A98F-4B9F7BCF944B}" destId="{60CDF65D-1FC0-4682-87AB-970DF0696AC3}" srcOrd="3" destOrd="0" presId="urn:microsoft.com/office/officeart/2018/2/layout/IconVerticalSolidList"/>
    <dgm:cxn modelId="{CB4C9DCC-1D3C-415B-AD17-EB154BE8DB82}" type="presParOf" srcId="{A1A5E7FA-C403-43B4-A3CE-C1DFF7137D32}" destId="{50FDFE34-28AA-49C4-A37E-2E0B87FC4AC8}" srcOrd="1" destOrd="0" presId="urn:microsoft.com/office/officeart/2018/2/layout/IconVerticalSolidList"/>
    <dgm:cxn modelId="{918489A3-9209-40CF-83BC-A94AA6813990}" type="presParOf" srcId="{A1A5E7FA-C403-43B4-A3CE-C1DFF7137D32}" destId="{8E7E159E-1F4F-458B-9D00-9FD02E067328}" srcOrd="2" destOrd="0" presId="urn:microsoft.com/office/officeart/2018/2/layout/IconVerticalSolidList"/>
    <dgm:cxn modelId="{B412C3D0-272A-4C68-AB3D-12E4EA58762A}" type="presParOf" srcId="{8E7E159E-1F4F-458B-9D00-9FD02E067328}" destId="{8A8FFAA1-A06A-476C-B3F5-FC3D8D24131C}" srcOrd="0" destOrd="0" presId="urn:microsoft.com/office/officeart/2018/2/layout/IconVerticalSolidList"/>
    <dgm:cxn modelId="{2340A0E3-F5AD-4109-B2C1-3F0848D730E9}" type="presParOf" srcId="{8E7E159E-1F4F-458B-9D00-9FD02E067328}" destId="{80FBE9B9-6506-406D-86D0-10F2FFE58F35}" srcOrd="1" destOrd="0" presId="urn:microsoft.com/office/officeart/2018/2/layout/IconVerticalSolidList"/>
    <dgm:cxn modelId="{5271288D-FC91-4A27-8DC7-F3B8C62DFCA2}" type="presParOf" srcId="{8E7E159E-1F4F-458B-9D00-9FD02E067328}" destId="{EB742600-A5AC-4454-A0D4-F72368E293BF}" srcOrd="2" destOrd="0" presId="urn:microsoft.com/office/officeart/2018/2/layout/IconVerticalSolidList"/>
    <dgm:cxn modelId="{F1D8F700-D2E6-4EE7-82E8-BD55FFCB024A}" type="presParOf" srcId="{8E7E159E-1F4F-458B-9D00-9FD02E067328}" destId="{DBD96CF7-217F-4CD5-99A4-1283B6271797}" srcOrd="3" destOrd="0" presId="urn:microsoft.com/office/officeart/2018/2/layout/IconVerticalSolidList"/>
    <dgm:cxn modelId="{00355EF0-5D9B-46ED-81A8-9C1A37E88BE9}" type="presParOf" srcId="{A1A5E7FA-C403-43B4-A3CE-C1DFF7137D32}" destId="{DFD69B6B-B89E-4A42-8A4F-33C7442E7B50}" srcOrd="3" destOrd="0" presId="urn:microsoft.com/office/officeart/2018/2/layout/IconVerticalSolidList"/>
    <dgm:cxn modelId="{612F6185-0009-4274-ACDF-AF3BCFD0BDAF}" type="presParOf" srcId="{A1A5E7FA-C403-43B4-A3CE-C1DFF7137D32}" destId="{40197A26-A74E-48D8-98AB-C033001FDE82}" srcOrd="4" destOrd="0" presId="urn:microsoft.com/office/officeart/2018/2/layout/IconVerticalSolidList"/>
    <dgm:cxn modelId="{DA4DE94C-341E-4305-82FB-68AAC73E9411}" type="presParOf" srcId="{40197A26-A74E-48D8-98AB-C033001FDE82}" destId="{2B23124B-01DE-421C-8700-E2BADC9A2283}" srcOrd="0" destOrd="0" presId="urn:microsoft.com/office/officeart/2018/2/layout/IconVerticalSolidList"/>
    <dgm:cxn modelId="{57EB04A5-364B-45B3-99B1-4F16560B5804}" type="presParOf" srcId="{40197A26-A74E-48D8-98AB-C033001FDE82}" destId="{DCABBDF4-0E36-4DAB-BF80-A7D0A94F6916}" srcOrd="1" destOrd="0" presId="urn:microsoft.com/office/officeart/2018/2/layout/IconVerticalSolidList"/>
    <dgm:cxn modelId="{AFDA9ECC-157A-4AEB-896F-32CD6FD747C2}" type="presParOf" srcId="{40197A26-A74E-48D8-98AB-C033001FDE82}" destId="{80087F9E-EE52-4BFF-963B-447782A4B74D}" srcOrd="2" destOrd="0" presId="urn:microsoft.com/office/officeart/2018/2/layout/IconVerticalSolidList"/>
    <dgm:cxn modelId="{4D88023E-A08B-4121-B6D7-0964904DE214}" type="presParOf" srcId="{40197A26-A74E-48D8-98AB-C033001FDE82}" destId="{C9C0384B-5FF4-40FF-A9B6-AFB6E7D76AAD}" srcOrd="3" destOrd="0" presId="urn:microsoft.com/office/officeart/2018/2/layout/IconVerticalSolidList"/>
    <dgm:cxn modelId="{42861FA0-CC54-48AA-A3B3-5A761769469E}" type="presParOf" srcId="{A1A5E7FA-C403-43B4-A3CE-C1DFF7137D32}" destId="{4121EF63-5E35-4E23-8C68-DD3383BDD3B5}" srcOrd="5" destOrd="0" presId="urn:microsoft.com/office/officeart/2018/2/layout/IconVerticalSolidList"/>
    <dgm:cxn modelId="{2279E986-62ED-46AF-B31D-A3C4BAC2822B}" type="presParOf" srcId="{A1A5E7FA-C403-43B4-A3CE-C1DFF7137D32}" destId="{5E8B9531-102F-41E2-B40D-547D76EBEE08}" srcOrd="6" destOrd="0" presId="urn:microsoft.com/office/officeart/2018/2/layout/IconVerticalSolidList"/>
    <dgm:cxn modelId="{73BDCE17-5F3D-45D9-9332-E0064CB0A93B}" type="presParOf" srcId="{5E8B9531-102F-41E2-B40D-547D76EBEE08}" destId="{5ACCCD2C-ED81-48AC-B38D-49AC68D5BCEF}" srcOrd="0" destOrd="0" presId="urn:microsoft.com/office/officeart/2018/2/layout/IconVerticalSolidList"/>
    <dgm:cxn modelId="{E0358991-AAB1-462F-AD50-381E468ADB6A}" type="presParOf" srcId="{5E8B9531-102F-41E2-B40D-547D76EBEE08}" destId="{5A17EE60-287A-4436-BC82-4013B736E7B4}" srcOrd="1" destOrd="0" presId="urn:microsoft.com/office/officeart/2018/2/layout/IconVerticalSolidList"/>
    <dgm:cxn modelId="{BC761203-B967-4DE6-8FD2-D7C6FA828427}" type="presParOf" srcId="{5E8B9531-102F-41E2-B40D-547D76EBEE08}" destId="{66132561-BCBF-4305-B297-F19F0CBA1AC4}" srcOrd="2" destOrd="0" presId="urn:microsoft.com/office/officeart/2018/2/layout/IconVerticalSolidList"/>
    <dgm:cxn modelId="{1A8FAC31-415E-43B8-9A9E-C7B020034014}" type="presParOf" srcId="{5E8B9531-102F-41E2-B40D-547D76EBEE08}" destId="{116524A5-F101-417C-9E7F-6CAB4491DC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60921A-500B-41C7-8F62-030E68260F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56D3A6-D176-4882-853C-B1832D41069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>
              <a:latin typeface="+mj-lt"/>
            </a:rPr>
            <a:t>Embedding Generation Technique:</a:t>
          </a:r>
          <a:br>
            <a:rPr lang="en-US" b="0" i="0" baseline="0" dirty="0">
              <a:latin typeface="+mj-lt"/>
            </a:rPr>
          </a:br>
          <a:r>
            <a:rPr lang="en-US" b="0" i="0" baseline="0" dirty="0">
              <a:latin typeface="+mj-lt"/>
            </a:rPr>
            <a:t>Generated semantic embeddings for each paragraph using a state-of-the-art transformer model (</a:t>
          </a:r>
          <a:r>
            <a:rPr lang="en-US" b="1" i="0" baseline="0" dirty="0">
              <a:latin typeface="+mj-lt"/>
            </a:rPr>
            <a:t>SentenceTransformer - all-MiniLM-L6-v2</a:t>
          </a:r>
          <a:r>
            <a:rPr lang="en-US" b="0" i="0" baseline="0" dirty="0">
              <a:latin typeface="+mj-lt"/>
            </a:rPr>
            <a:t>).</a:t>
          </a:r>
          <a:endParaRPr lang="en-US" dirty="0">
            <a:latin typeface="+mj-lt"/>
          </a:endParaRPr>
        </a:p>
      </dgm:t>
    </dgm:pt>
    <dgm:pt modelId="{5B7727BE-A86B-4FE4-9C49-0444B58323FF}" type="parTrans" cxnId="{F68F8C36-E447-47E8-A099-03DCA9C650EB}">
      <dgm:prSet/>
      <dgm:spPr/>
      <dgm:t>
        <a:bodyPr/>
        <a:lstStyle/>
        <a:p>
          <a:endParaRPr lang="en-US"/>
        </a:p>
      </dgm:t>
    </dgm:pt>
    <dgm:pt modelId="{B7538BCD-2AEC-4766-B133-5C30ACF44450}" type="sibTrans" cxnId="{F68F8C36-E447-47E8-A099-03DCA9C650EB}">
      <dgm:prSet/>
      <dgm:spPr/>
      <dgm:t>
        <a:bodyPr/>
        <a:lstStyle/>
        <a:p>
          <a:endParaRPr lang="en-US"/>
        </a:p>
      </dgm:t>
    </dgm:pt>
    <dgm:pt modelId="{7E9440AD-BB27-40D2-A7CF-70F27EB39D2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>
              <a:latin typeface="+mj-lt"/>
            </a:rPr>
            <a:t>Embedding Details: </a:t>
          </a:r>
          <a:r>
            <a:rPr lang="en-US" b="0" i="0" baseline="0" dirty="0">
              <a:latin typeface="+mj-lt"/>
            </a:rPr>
            <a:t>Embeddings dimension: </a:t>
          </a:r>
          <a:r>
            <a:rPr lang="en-US" b="1" i="0" baseline="0" dirty="0">
              <a:latin typeface="+mj-lt"/>
            </a:rPr>
            <a:t>384 dimensions</a:t>
          </a:r>
          <a:endParaRPr lang="en-US" dirty="0">
            <a:latin typeface="+mj-lt"/>
          </a:endParaRPr>
        </a:p>
        <a:p>
          <a:pPr>
            <a:lnSpc>
              <a:spcPct val="100000"/>
            </a:lnSpc>
            <a:defRPr b="1"/>
          </a:pPr>
          <a:r>
            <a:rPr lang="en-US" b="0" i="0" baseline="0" dirty="0">
              <a:latin typeface="+mj-lt"/>
            </a:rPr>
            <a:t>Total Embeddings created: ~65,000 vectors</a:t>
          </a:r>
          <a:endParaRPr lang="en-US" dirty="0">
            <a:latin typeface="+mj-lt"/>
          </a:endParaRPr>
        </a:p>
      </dgm:t>
    </dgm:pt>
    <dgm:pt modelId="{68265FAB-E695-4EED-9FBE-09FF3ECCFC15}" type="parTrans" cxnId="{47DDD2ED-AC93-458E-BB0F-D697F95EEB57}">
      <dgm:prSet/>
      <dgm:spPr/>
      <dgm:t>
        <a:bodyPr/>
        <a:lstStyle/>
        <a:p>
          <a:endParaRPr lang="en-US"/>
        </a:p>
      </dgm:t>
    </dgm:pt>
    <dgm:pt modelId="{3D002445-5A0B-4AAE-B57D-4E97121B81C3}" type="sibTrans" cxnId="{47DDD2ED-AC93-458E-BB0F-D697F95EEB57}">
      <dgm:prSet/>
      <dgm:spPr/>
      <dgm:t>
        <a:bodyPr/>
        <a:lstStyle/>
        <a:p>
          <a:endParaRPr lang="en-US"/>
        </a:p>
      </dgm:t>
    </dgm:pt>
    <dgm:pt modelId="{BAFE2FDB-4A97-441F-8D06-3ED8C2724AAF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E85B62E-EDB9-4966-A40D-CA3EAA58CB22}" type="parTrans" cxnId="{BFAA51BE-421C-4745-8862-4E9B17AE6F54}">
      <dgm:prSet/>
      <dgm:spPr/>
      <dgm:t>
        <a:bodyPr/>
        <a:lstStyle/>
        <a:p>
          <a:endParaRPr lang="en-US"/>
        </a:p>
      </dgm:t>
    </dgm:pt>
    <dgm:pt modelId="{7EE8FD53-FB7E-4B11-801A-5ADD80B3FE39}" type="sibTrans" cxnId="{BFAA51BE-421C-4745-8862-4E9B17AE6F54}">
      <dgm:prSet/>
      <dgm:spPr/>
      <dgm:t>
        <a:bodyPr/>
        <a:lstStyle/>
        <a:p>
          <a:endParaRPr lang="en-US"/>
        </a:p>
      </dgm:t>
    </dgm:pt>
    <dgm:pt modelId="{3B8CE7AE-C52C-43D0-9049-40A2721A9E5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 baseline="0" dirty="0">
              <a:latin typeface="+mj-lt"/>
            </a:rPr>
            <a:t>Indexing Method (FAISS):</a:t>
          </a:r>
        </a:p>
        <a:p>
          <a:pPr>
            <a:lnSpc>
              <a:spcPct val="100000"/>
            </a:lnSpc>
            <a:defRPr b="1"/>
          </a:pPr>
          <a:r>
            <a:rPr lang="en-US" b="0" i="0" baseline="0" dirty="0">
              <a:latin typeface="+mj-lt"/>
            </a:rPr>
            <a:t>Used Facebook's FAISS (</a:t>
          </a:r>
          <a:r>
            <a:rPr lang="en-US" b="1" i="0" baseline="0" dirty="0">
              <a:latin typeface="+mj-lt"/>
            </a:rPr>
            <a:t>FlatL2</a:t>
          </a:r>
          <a:r>
            <a:rPr lang="en-US" b="0" i="0" baseline="0" dirty="0">
              <a:latin typeface="+mj-lt"/>
            </a:rPr>
            <a:t>) indexing for efficient similarity search.</a:t>
          </a:r>
          <a:endParaRPr lang="en-US" dirty="0">
            <a:latin typeface="+mj-lt"/>
          </a:endParaRPr>
        </a:p>
        <a:p>
          <a:pPr>
            <a:lnSpc>
              <a:spcPct val="100000"/>
            </a:lnSpc>
            <a:defRPr b="1"/>
          </a:pPr>
          <a:r>
            <a:rPr lang="en-US" b="0" i="0" baseline="0" dirty="0">
              <a:latin typeface="+mj-lt"/>
            </a:rPr>
            <a:t>Indexed embeddings allow rapid retrieval of contextually relevant paragraphs.</a:t>
          </a:r>
          <a:endParaRPr lang="en-US" dirty="0">
            <a:latin typeface="+mj-lt"/>
          </a:endParaRPr>
        </a:p>
      </dgm:t>
    </dgm:pt>
    <dgm:pt modelId="{8EC7EB93-8C3F-4CEE-838C-5FA8AF13317A}" type="parTrans" cxnId="{94349BCA-E008-4063-83FB-AF4A8CD35A2E}">
      <dgm:prSet/>
      <dgm:spPr/>
      <dgm:t>
        <a:bodyPr/>
        <a:lstStyle/>
        <a:p>
          <a:endParaRPr lang="en-US"/>
        </a:p>
      </dgm:t>
    </dgm:pt>
    <dgm:pt modelId="{61FFB1BC-612D-4D21-B49F-5E5786DDD677}" type="sibTrans" cxnId="{94349BCA-E008-4063-83FB-AF4A8CD35A2E}">
      <dgm:prSet/>
      <dgm:spPr/>
      <dgm:t>
        <a:bodyPr/>
        <a:lstStyle/>
        <a:p>
          <a:endParaRPr lang="en-US"/>
        </a:p>
      </dgm:t>
    </dgm:pt>
    <dgm:pt modelId="{FB540F57-656C-45D2-B101-AB88B1C35AE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0CEBFA93-3F84-4A1F-847D-A68CBB970BC9}" type="parTrans" cxnId="{DA0960CB-7C22-4CD0-84AE-17DDE57AA86A}">
      <dgm:prSet/>
      <dgm:spPr/>
      <dgm:t>
        <a:bodyPr/>
        <a:lstStyle/>
        <a:p>
          <a:endParaRPr lang="en-US"/>
        </a:p>
      </dgm:t>
    </dgm:pt>
    <dgm:pt modelId="{10399A8A-403A-4CC3-895D-0C774A9F35B4}" type="sibTrans" cxnId="{DA0960CB-7C22-4CD0-84AE-17DDE57AA86A}">
      <dgm:prSet/>
      <dgm:spPr/>
      <dgm:t>
        <a:bodyPr/>
        <a:lstStyle/>
        <a:p>
          <a:endParaRPr lang="en-US"/>
        </a:p>
      </dgm:t>
    </dgm:pt>
    <dgm:pt modelId="{E5B62ED7-07E6-42C4-B5E7-E8AA23F62E7A}" type="pres">
      <dgm:prSet presAssocID="{2060921A-500B-41C7-8F62-030E68260F59}" presName="root" presStyleCnt="0">
        <dgm:presLayoutVars>
          <dgm:dir/>
          <dgm:resizeHandles val="exact"/>
        </dgm:presLayoutVars>
      </dgm:prSet>
      <dgm:spPr/>
    </dgm:pt>
    <dgm:pt modelId="{7B23E92E-157A-4847-8D6F-C2292E3EEBB8}" type="pres">
      <dgm:prSet presAssocID="{2C56D3A6-D176-4882-853C-B1832D41069C}" presName="compNode" presStyleCnt="0"/>
      <dgm:spPr/>
    </dgm:pt>
    <dgm:pt modelId="{CDC70169-DB12-4DB2-AF30-F51966AB32EE}" type="pres">
      <dgm:prSet presAssocID="{2C56D3A6-D176-4882-853C-B1832D4106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0A9F8EF-C1B9-4BBA-89C6-ED09A5E2B1DB}" type="pres">
      <dgm:prSet presAssocID="{2C56D3A6-D176-4882-853C-B1832D41069C}" presName="iconSpace" presStyleCnt="0"/>
      <dgm:spPr/>
    </dgm:pt>
    <dgm:pt modelId="{DB932C1F-A8DF-4B19-B64D-D0B66E9158F2}" type="pres">
      <dgm:prSet presAssocID="{2C56D3A6-D176-4882-853C-B1832D41069C}" presName="parTx" presStyleLbl="revTx" presStyleIdx="0" presStyleCnt="6" custScaleY="68465">
        <dgm:presLayoutVars>
          <dgm:chMax val="0"/>
          <dgm:chPref val="0"/>
        </dgm:presLayoutVars>
      </dgm:prSet>
      <dgm:spPr/>
    </dgm:pt>
    <dgm:pt modelId="{F2F94C1F-A219-4C0E-A37D-03231116792E}" type="pres">
      <dgm:prSet presAssocID="{2C56D3A6-D176-4882-853C-B1832D41069C}" presName="txSpace" presStyleCnt="0"/>
      <dgm:spPr/>
    </dgm:pt>
    <dgm:pt modelId="{219F4495-A363-4DC3-82D9-39543DBACB17}" type="pres">
      <dgm:prSet presAssocID="{2C56D3A6-D176-4882-853C-B1832D41069C}" presName="desTx" presStyleLbl="revTx" presStyleIdx="1" presStyleCnt="6">
        <dgm:presLayoutVars/>
      </dgm:prSet>
      <dgm:spPr/>
    </dgm:pt>
    <dgm:pt modelId="{7BA852CA-1888-461F-B9D9-A161B956E8E6}" type="pres">
      <dgm:prSet presAssocID="{B7538BCD-2AEC-4766-B133-5C30ACF44450}" presName="sibTrans" presStyleCnt="0"/>
      <dgm:spPr/>
    </dgm:pt>
    <dgm:pt modelId="{D72F7775-F444-4FDC-AADD-0EBBE55CDC9A}" type="pres">
      <dgm:prSet presAssocID="{7E9440AD-BB27-40D2-A7CF-70F27EB39D2E}" presName="compNode" presStyleCnt="0"/>
      <dgm:spPr/>
    </dgm:pt>
    <dgm:pt modelId="{85E6A3BB-2FA5-4589-AC7F-4113C74AD9D8}" type="pres">
      <dgm:prSet presAssocID="{7E9440AD-BB27-40D2-A7CF-70F27EB39D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E60D1EE9-1354-4671-840D-2544DB177CFC}" type="pres">
      <dgm:prSet presAssocID="{7E9440AD-BB27-40D2-A7CF-70F27EB39D2E}" presName="iconSpace" presStyleCnt="0"/>
      <dgm:spPr/>
    </dgm:pt>
    <dgm:pt modelId="{BDD09260-34DC-48CE-A693-B9B5E320A312}" type="pres">
      <dgm:prSet presAssocID="{7E9440AD-BB27-40D2-A7CF-70F27EB39D2E}" presName="parTx" presStyleLbl="revTx" presStyleIdx="2" presStyleCnt="6">
        <dgm:presLayoutVars>
          <dgm:chMax val="0"/>
          <dgm:chPref val="0"/>
        </dgm:presLayoutVars>
      </dgm:prSet>
      <dgm:spPr/>
    </dgm:pt>
    <dgm:pt modelId="{6E4181D1-9330-4CC6-AF29-C81C687E6F8D}" type="pres">
      <dgm:prSet presAssocID="{7E9440AD-BB27-40D2-A7CF-70F27EB39D2E}" presName="txSpace" presStyleCnt="0"/>
      <dgm:spPr/>
    </dgm:pt>
    <dgm:pt modelId="{2654FD26-0494-48D0-8936-8D409CEA7D8E}" type="pres">
      <dgm:prSet presAssocID="{7E9440AD-BB27-40D2-A7CF-70F27EB39D2E}" presName="desTx" presStyleLbl="revTx" presStyleIdx="3" presStyleCnt="6">
        <dgm:presLayoutVars/>
      </dgm:prSet>
      <dgm:spPr/>
    </dgm:pt>
    <dgm:pt modelId="{575486B9-7155-4F3B-8B2F-6B963EEFA908}" type="pres">
      <dgm:prSet presAssocID="{3D002445-5A0B-4AAE-B57D-4E97121B81C3}" presName="sibTrans" presStyleCnt="0"/>
      <dgm:spPr/>
    </dgm:pt>
    <dgm:pt modelId="{221C29B6-F177-416B-9180-2DAE4141F8E3}" type="pres">
      <dgm:prSet presAssocID="{3B8CE7AE-C52C-43D0-9049-40A2721A9E52}" presName="compNode" presStyleCnt="0"/>
      <dgm:spPr/>
    </dgm:pt>
    <dgm:pt modelId="{0E0A9890-917E-44D3-8DA2-84142BB87BFC}" type="pres">
      <dgm:prSet presAssocID="{3B8CE7AE-C52C-43D0-9049-40A2721A9E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0C18C854-B730-4F16-976F-956A28CBF8F6}" type="pres">
      <dgm:prSet presAssocID="{3B8CE7AE-C52C-43D0-9049-40A2721A9E52}" presName="iconSpace" presStyleCnt="0"/>
      <dgm:spPr/>
    </dgm:pt>
    <dgm:pt modelId="{9EA3F44C-0154-4EFA-A887-5B3E40E40F6E}" type="pres">
      <dgm:prSet presAssocID="{3B8CE7AE-C52C-43D0-9049-40A2721A9E52}" presName="parTx" presStyleLbl="revTx" presStyleIdx="4" presStyleCnt="6">
        <dgm:presLayoutVars>
          <dgm:chMax val="0"/>
          <dgm:chPref val="0"/>
        </dgm:presLayoutVars>
      </dgm:prSet>
      <dgm:spPr/>
    </dgm:pt>
    <dgm:pt modelId="{3A147075-1176-4B85-AB3B-4717C90B85F1}" type="pres">
      <dgm:prSet presAssocID="{3B8CE7AE-C52C-43D0-9049-40A2721A9E52}" presName="txSpace" presStyleCnt="0"/>
      <dgm:spPr/>
    </dgm:pt>
    <dgm:pt modelId="{7C02924B-9F0A-4913-AA08-0427F5EA5B9E}" type="pres">
      <dgm:prSet presAssocID="{3B8CE7AE-C52C-43D0-9049-40A2721A9E52}" presName="desTx" presStyleLbl="revTx" presStyleIdx="5" presStyleCnt="6">
        <dgm:presLayoutVars/>
      </dgm:prSet>
      <dgm:spPr/>
    </dgm:pt>
  </dgm:ptLst>
  <dgm:cxnLst>
    <dgm:cxn modelId="{A0621607-3B61-48C0-8F15-47247524A033}" type="presOf" srcId="{FB540F57-656C-45D2-B101-AB88B1C35AE3}" destId="{7C02924B-9F0A-4913-AA08-0427F5EA5B9E}" srcOrd="0" destOrd="0" presId="urn:microsoft.com/office/officeart/2018/2/layout/IconLabelDescriptionList"/>
    <dgm:cxn modelId="{F68F8C36-E447-47E8-A099-03DCA9C650EB}" srcId="{2060921A-500B-41C7-8F62-030E68260F59}" destId="{2C56D3A6-D176-4882-853C-B1832D41069C}" srcOrd="0" destOrd="0" parTransId="{5B7727BE-A86B-4FE4-9C49-0444B58323FF}" sibTransId="{B7538BCD-2AEC-4766-B133-5C30ACF44450}"/>
    <dgm:cxn modelId="{B4E0EF3C-7B3C-44C9-AD73-0FCD55DA46F3}" type="presOf" srcId="{3B8CE7AE-C52C-43D0-9049-40A2721A9E52}" destId="{9EA3F44C-0154-4EFA-A887-5B3E40E40F6E}" srcOrd="0" destOrd="0" presId="urn:microsoft.com/office/officeart/2018/2/layout/IconLabelDescriptionList"/>
    <dgm:cxn modelId="{F1BF7C60-EB9E-4BBC-9040-F0F41EA72045}" type="presOf" srcId="{2060921A-500B-41C7-8F62-030E68260F59}" destId="{E5B62ED7-07E6-42C4-B5E7-E8AA23F62E7A}" srcOrd="0" destOrd="0" presId="urn:microsoft.com/office/officeart/2018/2/layout/IconLabelDescriptionList"/>
    <dgm:cxn modelId="{48BACD61-134C-448E-A107-F34E92620D57}" type="presOf" srcId="{BAFE2FDB-4A97-441F-8D06-3ED8C2724AAF}" destId="{2654FD26-0494-48D0-8936-8D409CEA7D8E}" srcOrd="0" destOrd="0" presId="urn:microsoft.com/office/officeart/2018/2/layout/IconLabelDescriptionList"/>
    <dgm:cxn modelId="{76B1369C-6027-4AAC-84D6-39296138A315}" type="presOf" srcId="{2C56D3A6-D176-4882-853C-B1832D41069C}" destId="{DB932C1F-A8DF-4B19-B64D-D0B66E9158F2}" srcOrd="0" destOrd="0" presId="urn:microsoft.com/office/officeart/2018/2/layout/IconLabelDescriptionList"/>
    <dgm:cxn modelId="{BFAA51BE-421C-4745-8862-4E9B17AE6F54}" srcId="{7E9440AD-BB27-40D2-A7CF-70F27EB39D2E}" destId="{BAFE2FDB-4A97-441F-8D06-3ED8C2724AAF}" srcOrd="0" destOrd="0" parTransId="{FE85B62E-EDB9-4966-A40D-CA3EAA58CB22}" sibTransId="{7EE8FD53-FB7E-4B11-801A-5ADD80B3FE39}"/>
    <dgm:cxn modelId="{94349BCA-E008-4063-83FB-AF4A8CD35A2E}" srcId="{2060921A-500B-41C7-8F62-030E68260F59}" destId="{3B8CE7AE-C52C-43D0-9049-40A2721A9E52}" srcOrd="2" destOrd="0" parTransId="{8EC7EB93-8C3F-4CEE-838C-5FA8AF13317A}" sibTransId="{61FFB1BC-612D-4D21-B49F-5E5786DDD677}"/>
    <dgm:cxn modelId="{DA0960CB-7C22-4CD0-84AE-17DDE57AA86A}" srcId="{3B8CE7AE-C52C-43D0-9049-40A2721A9E52}" destId="{FB540F57-656C-45D2-B101-AB88B1C35AE3}" srcOrd="0" destOrd="0" parTransId="{0CEBFA93-3F84-4A1F-847D-A68CBB970BC9}" sibTransId="{10399A8A-403A-4CC3-895D-0C774A9F35B4}"/>
    <dgm:cxn modelId="{A1C711D4-BC75-4491-AFD3-A6D9469D9B99}" type="presOf" srcId="{7E9440AD-BB27-40D2-A7CF-70F27EB39D2E}" destId="{BDD09260-34DC-48CE-A693-B9B5E320A312}" srcOrd="0" destOrd="0" presId="urn:microsoft.com/office/officeart/2018/2/layout/IconLabelDescriptionList"/>
    <dgm:cxn modelId="{47DDD2ED-AC93-458E-BB0F-D697F95EEB57}" srcId="{2060921A-500B-41C7-8F62-030E68260F59}" destId="{7E9440AD-BB27-40D2-A7CF-70F27EB39D2E}" srcOrd="1" destOrd="0" parTransId="{68265FAB-E695-4EED-9FBE-09FF3ECCFC15}" sibTransId="{3D002445-5A0B-4AAE-B57D-4E97121B81C3}"/>
    <dgm:cxn modelId="{870AEF57-96DE-4D30-A0E5-F1F5885ADE74}" type="presParOf" srcId="{E5B62ED7-07E6-42C4-B5E7-E8AA23F62E7A}" destId="{7B23E92E-157A-4847-8D6F-C2292E3EEBB8}" srcOrd="0" destOrd="0" presId="urn:microsoft.com/office/officeart/2018/2/layout/IconLabelDescriptionList"/>
    <dgm:cxn modelId="{BD1FA249-79FB-4021-AB02-F73E3E282953}" type="presParOf" srcId="{7B23E92E-157A-4847-8D6F-C2292E3EEBB8}" destId="{CDC70169-DB12-4DB2-AF30-F51966AB32EE}" srcOrd="0" destOrd="0" presId="urn:microsoft.com/office/officeart/2018/2/layout/IconLabelDescriptionList"/>
    <dgm:cxn modelId="{8860CFE2-AD50-4F2E-933E-CB1652BA5425}" type="presParOf" srcId="{7B23E92E-157A-4847-8D6F-C2292E3EEBB8}" destId="{50A9F8EF-C1B9-4BBA-89C6-ED09A5E2B1DB}" srcOrd="1" destOrd="0" presId="urn:microsoft.com/office/officeart/2018/2/layout/IconLabelDescriptionList"/>
    <dgm:cxn modelId="{254BDBFF-831D-4627-B323-6AE13B8F7B20}" type="presParOf" srcId="{7B23E92E-157A-4847-8D6F-C2292E3EEBB8}" destId="{DB932C1F-A8DF-4B19-B64D-D0B66E9158F2}" srcOrd="2" destOrd="0" presId="urn:microsoft.com/office/officeart/2018/2/layout/IconLabelDescriptionList"/>
    <dgm:cxn modelId="{3503575E-B367-4723-B689-FA15808CA2E7}" type="presParOf" srcId="{7B23E92E-157A-4847-8D6F-C2292E3EEBB8}" destId="{F2F94C1F-A219-4C0E-A37D-03231116792E}" srcOrd="3" destOrd="0" presId="urn:microsoft.com/office/officeart/2018/2/layout/IconLabelDescriptionList"/>
    <dgm:cxn modelId="{EA0788EF-29A9-4FF8-9AC9-83762C447248}" type="presParOf" srcId="{7B23E92E-157A-4847-8D6F-C2292E3EEBB8}" destId="{219F4495-A363-4DC3-82D9-39543DBACB17}" srcOrd="4" destOrd="0" presId="urn:microsoft.com/office/officeart/2018/2/layout/IconLabelDescriptionList"/>
    <dgm:cxn modelId="{8FFA80EC-4871-4328-825A-3AD158AB8552}" type="presParOf" srcId="{E5B62ED7-07E6-42C4-B5E7-E8AA23F62E7A}" destId="{7BA852CA-1888-461F-B9D9-A161B956E8E6}" srcOrd="1" destOrd="0" presId="urn:microsoft.com/office/officeart/2018/2/layout/IconLabelDescriptionList"/>
    <dgm:cxn modelId="{551C099C-9C48-454B-B11A-BBB6F477FAD9}" type="presParOf" srcId="{E5B62ED7-07E6-42C4-B5E7-E8AA23F62E7A}" destId="{D72F7775-F444-4FDC-AADD-0EBBE55CDC9A}" srcOrd="2" destOrd="0" presId="urn:microsoft.com/office/officeart/2018/2/layout/IconLabelDescriptionList"/>
    <dgm:cxn modelId="{F51FC82B-52B9-42A7-90A6-4A7418F42DA5}" type="presParOf" srcId="{D72F7775-F444-4FDC-AADD-0EBBE55CDC9A}" destId="{85E6A3BB-2FA5-4589-AC7F-4113C74AD9D8}" srcOrd="0" destOrd="0" presId="urn:microsoft.com/office/officeart/2018/2/layout/IconLabelDescriptionList"/>
    <dgm:cxn modelId="{45BACC3E-7A62-4C4C-AA2A-F64BCC574A80}" type="presParOf" srcId="{D72F7775-F444-4FDC-AADD-0EBBE55CDC9A}" destId="{E60D1EE9-1354-4671-840D-2544DB177CFC}" srcOrd="1" destOrd="0" presId="urn:microsoft.com/office/officeart/2018/2/layout/IconLabelDescriptionList"/>
    <dgm:cxn modelId="{4656B2B6-A139-4D95-A5A8-DA92B6C04BB2}" type="presParOf" srcId="{D72F7775-F444-4FDC-AADD-0EBBE55CDC9A}" destId="{BDD09260-34DC-48CE-A693-B9B5E320A312}" srcOrd="2" destOrd="0" presId="urn:microsoft.com/office/officeart/2018/2/layout/IconLabelDescriptionList"/>
    <dgm:cxn modelId="{9673D347-C013-4E2B-82CD-6B762B90CAEC}" type="presParOf" srcId="{D72F7775-F444-4FDC-AADD-0EBBE55CDC9A}" destId="{6E4181D1-9330-4CC6-AF29-C81C687E6F8D}" srcOrd="3" destOrd="0" presId="urn:microsoft.com/office/officeart/2018/2/layout/IconLabelDescriptionList"/>
    <dgm:cxn modelId="{BFE1AC13-FAF9-453F-8AB5-B0DF5C807C5B}" type="presParOf" srcId="{D72F7775-F444-4FDC-AADD-0EBBE55CDC9A}" destId="{2654FD26-0494-48D0-8936-8D409CEA7D8E}" srcOrd="4" destOrd="0" presId="urn:microsoft.com/office/officeart/2018/2/layout/IconLabelDescriptionList"/>
    <dgm:cxn modelId="{29EC79A1-1243-435C-B324-4079896FFFB5}" type="presParOf" srcId="{E5B62ED7-07E6-42C4-B5E7-E8AA23F62E7A}" destId="{575486B9-7155-4F3B-8B2F-6B963EEFA908}" srcOrd="3" destOrd="0" presId="urn:microsoft.com/office/officeart/2018/2/layout/IconLabelDescriptionList"/>
    <dgm:cxn modelId="{CCEFF3D5-CAE1-4082-9E3F-2B817F5F40C4}" type="presParOf" srcId="{E5B62ED7-07E6-42C4-B5E7-E8AA23F62E7A}" destId="{221C29B6-F177-416B-9180-2DAE4141F8E3}" srcOrd="4" destOrd="0" presId="urn:microsoft.com/office/officeart/2018/2/layout/IconLabelDescriptionList"/>
    <dgm:cxn modelId="{49019E65-B970-4C18-99CB-5833CC28D5C1}" type="presParOf" srcId="{221C29B6-F177-416B-9180-2DAE4141F8E3}" destId="{0E0A9890-917E-44D3-8DA2-84142BB87BFC}" srcOrd="0" destOrd="0" presId="urn:microsoft.com/office/officeart/2018/2/layout/IconLabelDescriptionList"/>
    <dgm:cxn modelId="{38FFCF59-3512-4FE5-96A9-AB4E6D447C64}" type="presParOf" srcId="{221C29B6-F177-416B-9180-2DAE4141F8E3}" destId="{0C18C854-B730-4F16-976F-956A28CBF8F6}" srcOrd="1" destOrd="0" presId="urn:microsoft.com/office/officeart/2018/2/layout/IconLabelDescriptionList"/>
    <dgm:cxn modelId="{87BB0F97-E01D-44BF-897A-9CD6B50743EC}" type="presParOf" srcId="{221C29B6-F177-416B-9180-2DAE4141F8E3}" destId="{9EA3F44C-0154-4EFA-A887-5B3E40E40F6E}" srcOrd="2" destOrd="0" presId="urn:microsoft.com/office/officeart/2018/2/layout/IconLabelDescriptionList"/>
    <dgm:cxn modelId="{A43993B8-2C4F-4B28-ABDF-F807DE422211}" type="presParOf" srcId="{221C29B6-F177-416B-9180-2DAE4141F8E3}" destId="{3A147075-1176-4B85-AB3B-4717C90B85F1}" srcOrd="3" destOrd="0" presId="urn:microsoft.com/office/officeart/2018/2/layout/IconLabelDescriptionList"/>
    <dgm:cxn modelId="{88382116-6199-4C96-9E14-AD244DD6FB97}" type="presParOf" srcId="{221C29B6-F177-416B-9180-2DAE4141F8E3}" destId="{7C02924B-9F0A-4913-AA08-0427F5EA5B9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93B3CA-1D2F-414F-B448-1E17085D5EE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7EA27F-9FD5-4660-843C-D0A43FF2CD2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 dirty="0">
              <a:latin typeface="+mj-lt"/>
            </a:rPr>
            <a:t>RAG significantly enhances QA accuracy through contextual retrieval combined with powerful transformer models.</a:t>
          </a:r>
          <a:endParaRPr lang="en-US" sz="1400" dirty="0">
            <a:latin typeface="+mj-lt"/>
          </a:endParaRPr>
        </a:p>
      </dgm:t>
    </dgm:pt>
    <dgm:pt modelId="{76C79ED3-E715-41C5-B4B7-EA5E31F9D22A}" type="parTrans" cxnId="{5EA67B57-CA4A-4ACB-8926-F6B9AC5920DF}">
      <dgm:prSet/>
      <dgm:spPr/>
      <dgm:t>
        <a:bodyPr/>
        <a:lstStyle/>
        <a:p>
          <a:endParaRPr lang="en-US"/>
        </a:p>
      </dgm:t>
    </dgm:pt>
    <dgm:pt modelId="{FDC26D96-AF78-41EB-B567-843FD2F75F76}" type="sibTrans" cxnId="{5EA67B57-CA4A-4ACB-8926-F6B9AC5920DF}">
      <dgm:prSet/>
      <dgm:spPr/>
      <dgm:t>
        <a:bodyPr/>
        <a:lstStyle/>
        <a:p>
          <a:endParaRPr lang="en-US"/>
        </a:p>
      </dgm:t>
    </dgm:pt>
    <dgm:pt modelId="{DCFC374B-3DD1-4DE6-8098-A2A586DFFE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>
              <a:latin typeface="+mj-lt"/>
            </a:rPr>
            <a:t>DeBERTa and BERT demonstrate robust capabilities for open-domain QA tasks, clearly outperforming RoBERTa.</a:t>
          </a:r>
          <a:endParaRPr lang="en-US" sz="1400">
            <a:latin typeface="+mj-lt"/>
          </a:endParaRPr>
        </a:p>
      </dgm:t>
    </dgm:pt>
    <dgm:pt modelId="{41033512-4091-4CDD-872F-6C00D8030804}" type="parTrans" cxnId="{8D2A6BBB-2819-4779-A8C2-87ABD9DFF4BD}">
      <dgm:prSet/>
      <dgm:spPr/>
      <dgm:t>
        <a:bodyPr/>
        <a:lstStyle/>
        <a:p>
          <a:endParaRPr lang="en-US"/>
        </a:p>
      </dgm:t>
    </dgm:pt>
    <dgm:pt modelId="{3E324056-7003-45EA-B2BE-74E3E71D5FCA}" type="sibTrans" cxnId="{8D2A6BBB-2819-4779-A8C2-87ABD9DFF4BD}">
      <dgm:prSet/>
      <dgm:spPr/>
      <dgm:t>
        <a:bodyPr/>
        <a:lstStyle/>
        <a:p>
          <a:endParaRPr lang="en-US"/>
        </a:p>
      </dgm:t>
    </dgm:pt>
    <dgm:pt modelId="{37E9CE4F-0A42-44F6-A077-413F51DCBC39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>
              <a:latin typeface="+mj-lt"/>
            </a:rPr>
            <a:t>Efficient retrieval (FAISS indexing) indicates that this approach is highly scalable and practical for real-time applications.</a:t>
          </a:r>
          <a:endParaRPr lang="en-US" sz="1400">
            <a:latin typeface="+mj-lt"/>
          </a:endParaRPr>
        </a:p>
      </dgm:t>
    </dgm:pt>
    <dgm:pt modelId="{2A9BD9F5-32CB-4404-A2B2-47A97E8F33BA}" type="parTrans" cxnId="{EF392027-8F06-415D-9993-409035CCA7E4}">
      <dgm:prSet/>
      <dgm:spPr/>
      <dgm:t>
        <a:bodyPr/>
        <a:lstStyle/>
        <a:p>
          <a:endParaRPr lang="en-US"/>
        </a:p>
      </dgm:t>
    </dgm:pt>
    <dgm:pt modelId="{003515BD-FC7E-4650-87CE-1DEF27833BFE}" type="sibTrans" cxnId="{EF392027-8F06-415D-9993-409035CCA7E4}">
      <dgm:prSet/>
      <dgm:spPr/>
      <dgm:t>
        <a:bodyPr/>
        <a:lstStyle/>
        <a:p>
          <a:endParaRPr lang="en-US"/>
        </a:p>
      </dgm:t>
    </dgm:pt>
    <dgm:pt modelId="{02231D99-BFA9-49CA-ADEE-110154BBA7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sz="1400">
              <a:latin typeface="+mj-lt"/>
            </a:rPr>
            <a:t>Semantic embeddings effectively represent textual information, crucial for accurate context retrieval.</a:t>
          </a:r>
          <a:endParaRPr lang="en-US" sz="1400">
            <a:latin typeface="+mj-lt"/>
          </a:endParaRPr>
        </a:p>
      </dgm:t>
    </dgm:pt>
    <dgm:pt modelId="{CB34A9E8-DCE8-455F-8443-57905FD5409B}" type="parTrans" cxnId="{86E08FE3-6A17-4E5C-89C3-564F5204C35D}">
      <dgm:prSet/>
      <dgm:spPr/>
      <dgm:t>
        <a:bodyPr/>
        <a:lstStyle/>
        <a:p>
          <a:endParaRPr lang="en-US"/>
        </a:p>
      </dgm:t>
    </dgm:pt>
    <dgm:pt modelId="{D919FB03-D40D-4007-A2DC-5D80660F1191}" type="sibTrans" cxnId="{86E08FE3-6A17-4E5C-89C3-564F5204C35D}">
      <dgm:prSet/>
      <dgm:spPr/>
      <dgm:t>
        <a:bodyPr/>
        <a:lstStyle/>
        <a:p>
          <a:endParaRPr lang="en-US"/>
        </a:p>
      </dgm:t>
    </dgm:pt>
    <dgm:pt modelId="{92DBD4CA-4DF6-4C8B-95B1-3EDAA26AFD2A}" type="pres">
      <dgm:prSet presAssocID="{1093B3CA-1D2F-414F-B448-1E17085D5EEE}" presName="root" presStyleCnt="0">
        <dgm:presLayoutVars>
          <dgm:dir/>
          <dgm:resizeHandles val="exact"/>
        </dgm:presLayoutVars>
      </dgm:prSet>
      <dgm:spPr/>
    </dgm:pt>
    <dgm:pt modelId="{66DFEA7C-3F6E-4F97-84F8-EBA10CEF8128}" type="pres">
      <dgm:prSet presAssocID="{EE7EA27F-9FD5-4660-843C-D0A43FF2CD2B}" presName="compNode" presStyleCnt="0"/>
      <dgm:spPr/>
    </dgm:pt>
    <dgm:pt modelId="{9ED72067-646B-433A-A9B0-FD055BF2785C}" type="pres">
      <dgm:prSet presAssocID="{EE7EA27F-9FD5-4660-843C-D0A43FF2CD2B}" presName="iconBgRect" presStyleLbl="bgShp" presStyleIdx="0" presStyleCnt="4"/>
      <dgm:spPr/>
    </dgm:pt>
    <dgm:pt modelId="{A2B7F0F3-1D2C-4885-9335-274BC018CCD1}" type="pres">
      <dgm:prSet presAssocID="{EE7EA27F-9FD5-4660-843C-D0A43FF2CD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94F8D4-20F6-451A-87B0-D02CFFA4FA65}" type="pres">
      <dgm:prSet presAssocID="{EE7EA27F-9FD5-4660-843C-D0A43FF2CD2B}" presName="spaceRect" presStyleCnt="0"/>
      <dgm:spPr/>
    </dgm:pt>
    <dgm:pt modelId="{D936D2A2-823E-48C4-82FC-652ABCE3F704}" type="pres">
      <dgm:prSet presAssocID="{EE7EA27F-9FD5-4660-843C-D0A43FF2CD2B}" presName="textRect" presStyleLbl="revTx" presStyleIdx="0" presStyleCnt="4">
        <dgm:presLayoutVars>
          <dgm:chMax val="1"/>
          <dgm:chPref val="1"/>
        </dgm:presLayoutVars>
      </dgm:prSet>
      <dgm:spPr/>
    </dgm:pt>
    <dgm:pt modelId="{6AEB0177-03CC-4289-ABF9-216AB24F2AAC}" type="pres">
      <dgm:prSet presAssocID="{FDC26D96-AF78-41EB-B567-843FD2F75F76}" presName="sibTrans" presStyleCnt="0"/>
      <dgm:spPr/>
    </dgm:pt>
    <dgm:pt modelId="{F933CD6C-60BA-4D31-9476-01B2885A7E34}" type="pres">
      <dgm:prSet presAssocID="{DCFC374B-3DD1-4DE6-8098-A2A586DFFEA4}" presName="compNode" presStyleCnt="0"/>
      <dgm:spPr/>
    </dgm:pt>
    <dgm:pt modelId="{7E408E9F-6344-4F70-BDF8-2847FFEA3028}" type="pres">
      <dgm:prSet presAssocID="{DCFC374B-3DD1-4DE6-8098-A2A586DFFEA4}" presName="iconBgRect" presStyleLbl="bgShp" presStyleIdx="1" presStyleCnt="4"/>
      <dgm:spPr/>
    </dgm:pt>
    <dgm:pt modelId="{36BD474E-303C-4CA7-B88C-897968B0902F}" type="pres">
      <dgm:prSet presAssocID="{DCFC374B-3DD1-4DE6-8098-A2A586DFFEA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114E8E65-4BDD-48FB-B2AB-BB4E001C1B47}" type="pres">
      <dgm:prSet presAssocID="{DCFC374B-3DD1-4DE6-8098-A2A586DFFEA4}" presName="spaceRect" presStyleCnt="0"/>
      <dgm:spPr/>
    </dgm:pt>
    <dgm:pt modelId="{0E895719-DE40-4F33-9FAB-7C8885A54607}" type="pres">
      <dgm:prSet presAssocID="{DCFC374B-3DD1-4DE6-8098-A2A586DFFEA4}" presName="textRect" presStyleLbl="revTx" presStyleIdx="1" presStyleCnt="4">
        <dgm:presLayoutVars>
          <dgm:chMax val="1"/>
          <dgm:chPref val="1"/>
        </dgm:presLayoutVars>
      </dgm:prSet>
      <dgm:spPr/>
    </dgm:pt>
    <dgm:pt modelId="{6F93E587-4DF4-4320-89AE-B2289CDA4FEA}" type="pres">
      <dgm:prSet presAssocID="{3E324056-7003-45EA-B2BE-74E3E71D5FCA}" presName="sibTrans" presStyleCnt="0"/>
      <dgm:spPr/>
    </dgm:pt>
    <dgm:pt modelId="{3B33A711-16C5-443A-8D7C-6111F204D7DE}" type="pres">
      <dgm:prSet presAssocID="{37E9CE4F-0A42-44F6-A077-413F51DCBC39}" presName="compNode" presStyleCnt="0"/>
      <dgm:spPr/>
    </dgm:pt>
    <dgm:pt modelId="{4D34E0D5-594F-42FC-B579-DC3E33A2DD89}" type="pres">
      <dgm:prSet presAssocID="{37E9CE4F-0A42-44F6-A077-413F51DCBC39}" presName="iconBgRect" presStyleLbl="bgShp" presStyleIdx="2" presStyleCnt="4"/>
      <dgm:spPr/>
    </dgm:pt>
    <dgm:pt modelId="{F42ABCD0-EFBA-4A57-9BE8-851F969A2C78}" type="pres">
      <dgm:prSet presAssocID="{37E9CE4F-0A42-44F6-A077-413F51DCBC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145718B-D6BB-4E5B-AB7F-BCABAB674FFA}" type="pres">
      <dgm:prSet presAssocID="{37E9CE4F-0A42-44F6-A077-413F51DCBC39}" presName="spaceRect" presStyleCnt="0"/>
      <dgm:spPr/>
    </dgm:pt>
    <dgm:pt modelId="{B2E0EAEB-BC45-4D5E-A88F-B97A4E07EBA4}" type="pres">
      <dgm:prSet presAssocID="{37E9CE4F-0A42-44F6-A077-413F51DCBC39}" presName="textRect" presStyleLbl="revTx" presStyleIdx="2" presStyleCnt="4">
        <dgm:presLayoutVars>
          <dgm:chMax val="1"/>
          <dgm:chPref val="1"/>
        </dgm:presLayoutVars>
      </dgm:prSet>
      <dgm:spPr/>
    </dgm:pt>
    <dgm:pt modelId="{47693526-4CA3-49D2-BA83-4C0041F56D2D}" type="pres">
      <dgm:prSet presAssocID="{003515BD-FC7E-4650-87CE-1DEF27833BFE}" presName="sibTrans" presStyleCnt="0"/>
      <dgm:spPr/>
    </dgm:pt>
    <dgm:pt modelId="{24349DCF-0D73-42DC-887A-A36F240862A3}" type="pres">
      <dgm:prSet presAssocID="{02231D99-BFA9-49CA-ADEE-110154BBA75E}" presName="compNode" presStyleCnt="0"/>
      <dgm:spPr/>
    </dgm:pt>
    <dgm:pt modelId="{2669F813-3486-4541-A289-8EC2470E59DB}" type="pres">
      <dgm:prSet presAssocID="{02231D99-BFA9-49CA-ADEE-110154BBA75E}" presName="iconBgRect" presStyleLbl="bgShp" presStyleIdx="3" presStyleCnt="4"/>
      <dgm:spPr/>
    </dgm:pt>
    <dgm:pt modelId="{841CA56D-9EE5-4198-9A99-348F80E7A9DA}" type="pres">
      <dgm:prSet presAssocID="{02231D99-BFA9-49CA-ADEE-110154BBA7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54ADAD7-DD4F-400A-881C-22033A0C761F}" type="pres">
      <dgm:prSet presAssocID="{02231D99-BFA9-49CA-ADEE-110154BBA75E}" presName="spaceRect" presStyleCnt="0"/>
      <dgm:spPr/>
    </dgm:pt>
    <dgm:pt modelId="{60FDF2B6-1C4B-4643-A303-F3CF31C0B6CF}" type="pres">
      <dgm:prSet presAssocID="{02231D99-BFA9-49CA-ADEE-110154BBA7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B24D00D-8FA5-4DB8-8A51-5E441F916DEA}" type="presOf" srcId="{1093B3CA-1D2F-414F-B448-1E17085D5EEE}" destId="{92DBD4CA-4DF6-4C8B-95B1-3EDAA26AFD2A}" srcOrd="0" destOrd="0" presId="urn:microsoft.com/office/officeart/2018/5/layout/IconCircleLabelList"/>
    <dgm:cxn modelId="{EF392027-8F06-415D-9993-409035CCA7E4}" srcId="{1093B3CA-1D2F-414F-B448-1E17085D5EEE}" destId="{37E9CE4F-0A42-44F6-A077-413F51DCBC39}" srcOrd="2" destOrd="0" parTransId="{2A9BD9F5-32CB-4404-A2B2-47A97E8F33BA}" sibTransId="{003515BD-FC7E-4650-87CE-1DEF27833BFE}"/>
    <dgm:cxn modelId="{14AB8233-0F24-4505-A0D7-F3B9A3ACE94E}" type="presOf" srcId="{37E9CE4F-0A42-44F6-A077-413F51DCBC39}" destId="{B2E0EAEB-BC45-4D5E-A88F-B97A4E07EBA4}" srcOrd="0" destOrd="0" presId="urn:microsoft.com/office/officeart/2018/5/layout/IconCircleLabelList"/>
    <dgm:cxn modelId="{26656361-E49C-4E7C-980E-02C809575005}" type="presOf" srcId="{DCFC374B-3DD1-4DE6-8098-A2A586DFFEA4}" destId="{0E895719-DE40-4F33-9FAB-7C8885A54607}" srcOrd="0" destOrd="0" presId="urn:microsoft.com/office/officeart/2018/5/layout/IconCircleLabelList"/>
    <dgm:cxn modelId="{29775542-04E1-4D2E-B4FB-0AEBD99C95C3}" type="presOf" srcId="{EE7EA27F-9FD5-4660-843C-D0A43FF2CD2B}" destId="{D936D2A2-823E-48C4-82FC-652ABCE3F704}" srcOrd="0" destOrd="0" presId="urn:microsoft.com/office/officeart/2018/5/layout/IconCircleLabelList"/>
    <dgm:cxn modelId="{EBBCA64A-10F5-4FD1-9956-F7DE57242F57}" type="presOf" srcId="{02231D99-BFA9-49CA-ADEE-110154BBA75E}" destId="{60FDF2B6-1C4B-4643-A303-F3CF31C0B6CF}" srcOrd="0" destOrd="0" presId="urn:microsoft.com/office/officeart/2018/5/layout/IconCircleLabelList"/>
    <dgm:cxn modelId="{5EA67B57-CA4A-4ACB-8926-F6B9AC5920DF}" srcId="{1093B3CA-1D2F-414F-B448-1E17085D5EEE}" destId="{EE7EA27F-9FD5-4660-843C-D0A43FF2CD2B}" srcOrd="0" destOrd="0" parTransId="{76C79ED3-E715-41C5-B4B7-EA5E31F9D22A}" sibTransId="{FDC26D96-AF78-41EB-B567-843FD2F75F76}"/>
    <dgm:cxn modelId="{8D2A6BBB-2819-4779-A8C2-87ABD9DFF4BD}" srcId="{1093B3CA-1D2F-414F-B448-1E17085D5EEE}" destId="{DCFC374B-3DD1-4DE6-8098-A2A586DFFEA4}" srcOrd="1" destOrd="0" parTransId="{41033512-4091-4CDD-872F-6C00D8030804}" sibTransId="{3E324056-7003-45EA-B2BE-74E3E71D5FCA}"/>
    <dgm:cxn modelId="{86E08FE3-6A17-4E5C-89C3-564F5204C35D}" srcId="{1093B3CA-1D2F-414F-B448-1E17085D5EEE}" destId="{02231D99-BFA9-49CA-ADEE-110154BBA75E}" srcOrd="3" destOrd="0" parTransId="{CB34A9E8-DCE8-455F-8443-57905FD5409B}" sibTransId="{D919FB03-D40D-4007-A2DC-5D80660F1191}"/>
    <dgm:cxn modelId="{DCCB3CE4-D5F3-45E9-A573-25C250D286CC}" type="presParOf" srcId="{92DBD4CA-4DF6-4C8B-95B1-3EDAA26AFD2A}" destId="{66DFEA7C-3F6E-4F97-84F8-EBA10CEF8128}" srcOrd="0" destOrd="0" presId="urn:microsoft.com/office/officeart/2018/5/layout/IconCircleLabelList"/>
    <dgm:cxn modelId="{E9D9912F-BE97-485B-B708-39503CB0F38B}" type="presParOf" srcId="{66DFEA7C-3F6E-4F97-84F8-EBA10CEF8128}" destId="{9ED72067-646B-433A-A9B0-FD055BF2785C}" srcOrd="0" destOrd="0" presId="urn:microsoft.com/office/officeart/2018/5/layout/IconCircleLabelList"/>
    <dgm:cxn modelId="{77E35805-3F96-42A8-8960-DFBF5D041020}" type="presParOf" srcId="{66DFEA7C-3F6E-4F97-84F8-EBA10CEF8128}" destId="{A2B7F0F3-1D2C-4885-9335-274BC018CCD1}" srcOrd="1" destOrd="0" presId="urn:microsoft.com/office/officeart/2018/5/layout/IconCircleLabelList"/>
    <dgm:cxn modelId="{F330B643-1ECA-46B3-832C-5E6D462C9AF1}" type="presParOf" srcId="{66DFEA7C-3F6E-4F97-84F8-EBA10CEF8128}" destId="{8094F8D4-20F6-451A-87B0-D02CFFA4FA65}" srcOrd="2" destOrd="0" presId="urn:microsoft.com/office/officeart/2018/5/layout/IconCircleLabelList"/>
    <dgm:cxn modelId="{573A5A36-079C-45FD-9388-FC422D985280}" type="presParOf" srcId="{66DFEA7C-3F6E-4F97-84F8-EBA10CEF8128}" destId="{D936D2A2-823E-48C4-82FC-652ABCE3F704}" srcOrd="3" destOrd="0" presId="urn:microsoft.com/office/officeart/2018/5/layout/IconCircleLabelList"/>
    <dgm:cxn modelId="{531A04F6-ED9D-4E21-9D17-94456E8F7679}" type="presParOf" srcId="{92DBD4CA-4DF6-4C8B-95B1-3EDAA26AFD2A}" destId="{6AEB0177-03CC-4289-ABF9-216AB24F2AAC}" srcOrd="1" destOrd="0" presId="urn:microsoft.com/office/officeart/2018/5/layout/IconCircleLabelList"/>
    <dgm:cxn modelId="{0C8C6651-8EC3-4948-8E5E-F3585944A5D9}" type="presParOf" srcId="{92DBD4CA-4DF6-4C8B-95B1-3EDAA26AFD2A}" destId="{F933CD6C-60BA-4D31-9476-01B2885A7E34}" srcOrd="2" destOrd="0" presId="urn:microsoft.com/office/officeart/2018/5/layout/IconCircleLabelList"/>
    <dgm:cxn modelId="{0100577B-29A8-426A-8EA8-919B5015A36D}" type="presParOf" srcId="{F933CD6C-60BA-4D31-9476-01B2885A7E34}" destId="{7E408E9F-6344-4F70-BDF8-2847FFEA3028}" srcOrd="0" destOrd="0" presId="urn:microsoft.com/office/officeart/2018/5/layout/IconCircleLabelList"/>
    <dgm:cxn modelId="{3437D629-149A-4927-AB3B-3520CF4CE3E6}" type="presParOf" srcId="{F933CD6C-60BA-4D31-9476-01B2885A7E34}" destId="{36BD474E-303C-4CA7-B88C-897968B0902F}" srcOrd="1" destOrd="0" presId="urn:microsoft.com/office/officeart/2018/5/layout/IconCircleLabelList"/>
    <dgm:cxn modelId="{26382436-9AA8-46C8-A4FB-F85C84092D89}" type="presParOf" srcId="{F933CD6C-60BA-4D31-9476-01B2885A7E34}" destId="{114E8E65-4BDD-48FB-B2AB-BB4E001C1B47}" srcOrd="2" destOrd="0" presId="urn:microsoft.com/office/officeart/2018/5/layout/IconCircleLabelList"/>
    <dgm:cxn modelId="{4B9C3403-4459-4355-AB3C-6AF7364FD31E}" type="presParOf" srcId="{F933CD6C-60BA-4D31-9476-01B2885A7E34}" destId="{0E895719-DE40-4F33-9FAB-7C8885A54607}" srcOrd="3" destOrd="0" presId="urn:microsoft.com/office/officeart/2018/5/layout/IconCircleLabelList"/>
    <dgm:cxn modelId="{688212D1-219E-48B1-B205-1E6378CAA24E}" type="presParOf" srcId="{92DBD4CA-4DF6-4C8B-95B1-3EDAA26AFD2A}" destId="{6F93E587-4DF4-4320-89AE-B2289CDA4FEA}" srcOrd="3" destOrd="0" presId="urn:microsoft.com/office/officeart/2018/5/layout/IconCircleLabelList"/>
    <dgm:cxn modelId="{F4C533C2-1C72-4F92-AAD8-712848D0FDEA}" type="presParOf" srcId="{92DBD4CA-4DF6-4C8B-95B1-3EDAA26AFD2A}" destId="{3B33A711-16C5-443A-8D7C-6111F204D7DE}" srcOrd="4" destOrd="0" presId="urn:microsoft.com/office/officeart/2018/5/layout/IconCircleLabelList"/>
    <dgm:cxn modelId="{E6164B13-98A1-4BF5-9AFD-C6E70622E7C6}" type="presParOf" srcId="{3B33A711-16C5-443A-8D7C-6111F204D7DE}" destId="{4D34E0D5-594F-42FC-B579-DC3E33A2DD89}" srcOrd="0" destOrd="0" presId="urn:microsoft.com/office/officeart/2018/5/layout/IconCircleLabelList"/>
    <dgm:cxn modelId="{3FC71897-7C49-46D0-A2E8-6C3393F1FBA0}" type="presParOf" srcId="{3B33A711-16C5-443A-8D7C-6111F204D7DE}" destId="{F42ABCD0-EFBA-4A57-9BE8-851F969A2C78}" srcOrd="1" destOrd="0" presId="urn:microsoft.com/office/officeart/2018/5/layout/IconCircleLabelList"/>
    <dgm:cxn modelId="{216E536D-C83C-4A49-9EBE-E72FA7171B8F}" type="presParOf" srcId="{3B33A711-16C5-443A-8D7C-6111F204D7DE}" destId="{4145718B-D6BB-4E5B-AB7F-BCABAB674FFA}" srcOrd="2" destOrd="0" presId="urn:microsoft.com/office/officeart/2018/5/layout/IconCircleLabelList"/>
    <dgm:cxn modelId="{2B13F1CE-D7E0-4D6E-83BB-4E26CC59440E}" type="presParOf" srcId="{3B33A711-16C5-443A-8D7C-6111F204D7DE}" destId="{B2E0EAEB-BC45-4D5E-A88F-B97A4E07EBA4}" srcOrd="3" destOrd="0" presId="urn:microsoft.com/office/officeart/2018/5/layout/IconCircleLabelList"/>
    <dgm:cxn modelId="{6D760557-678A-4837-81BB-6F276984BCF5}" type="presParOf" srcId="{92DBD4CA-4DF6-4C8B-95B1-3EDAA26AFD2A}" destId="{47693526-4CA3-49D2-BA83-4C0041F56D2D}" srcOrd="5" destOrd="0" presId="urn:microsoft.com/office/officeart/2018/5/layout/IconCircleLabelList"/>
    <dgm:cxn modelId="{91443C1C-E1EA-4AFD-9136-CBAD90DB9D68}" type="presParOf" srcId="{92DBD4CA-4DF6-4C8B-95B1-3EDAA26AFD2A}" destId="{24349DCF-0D73-42DC-887A-A36F240862A3}" srcOrd="6" destOrd="0" presId="urn:microsoft.com/office/officeart/2018/5/layout/IconCircleLabelList"/>
    <dgm:cxn modelId="{D10B2201-B185-40A5-846D-5F221E165DFD}" type="presParOf" srcId="{24349DCF-0D73-42DC-887A-A36F240862A3}" destId="{2669F813-3486-4541-A289-8EC2470E59DB}" srcOrd="0" destOrd="0" presId="urn:microsoft.com/office/officeart/2018/5/layout/IconCircleLabelList"/>
    <dgm:cxn modelId="{5A3420B4-5F52-4B81-ABB8-8DF104716286}" type="presParOf" srcId="{24349DCF-0D73-42DC-887A-A36F240862A3}" destId="{841CA56D-9EE5-4198-9A99-348F80E7A9DA}" srcOrd="1" destOrd="0" presId="urn:microsoft.com/office/officeart/2018/5/layout/IconCircleLabelList"/>
    <dgm:cxn modelId="{57785473-5E6A-4B81-94B2-B05C29F53117}" type="presParOf" srcId="{24349DCF-0D73-42DC-887A-A36F240862A3}" destId="{C54ADAD7-DD4F-400A-881C-22033A0C761F}" srcOrd="2" destOrd="0" presId="urn:microsoft.com/office/officeart/2018/5/layout/IconCircleLabelList"/>
    <dgm:cxn modelId="{B9412D6A-5208-4156-9988-2BF813E16C19}" type="presParOf" srcId="{24349DCF-0D73-42DC-887A-A36F240862A3}" destId="{60FDF2B6-1C4B-4643-A303-F3CF31C0B6C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5F66C7-86E0-48E4-B344-6D9D81D2B2A9}">
      <dsp:nvSpPr>
        <dsp:cNvPr id="0" name=""/>
        <dsp:cNvSpPr/>
      </dsp:nvSpPr>
      <dsp:spPr>
        <a:xfrm>
          <a:off x="1309" y="136791"/>
          <a:ext cx="4594690" cy="291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C88643-8AEF-43E8-B198-10DCAB13A344}">
      <dsp:nvSpPr>
        <dsp:cNvPr id="0" name=""/>
        <dsp:cNvSpPr/>
      </dsp:nvSpPr>
      <dsp:spPr>
        <a:xfrm>
          <a:off x="511830" y="621786"/>
          <a:ext cx="4594690" cy="2917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</a:rPr>
            <a:t>Project Motivation:</a:t>
          </a:r>
          <a:br>
            <a:rPr lang="en-US" sz="1900" kern="1200" dirty="0">
              <a:latin typeface="+mj-lt"/>
            </a:rPr>
          </a:br>
          <a:r>
            <a:rPr lang="en-US" sz="1900" kern="1200" dirty="0">
              <a:latin typeface="+mj-lt"/>
            </a:rPr>
            <a:t>Open-domain question answering systems often struggle to accurately retrieve relevant context and provide precise answers. The Retrieval-Augmented Generation (RAG) model aims to improve this by combining retrieval-based methods with advanced language models.</a:t>
          </a:r>
        </a:p>
      </dsp:txBody>
      <dsp:txXfrm>
        <a:off x="597284" y="707240"/>
        <a:ext cx="4423782" cy="2746720"/>
      </dsp:txXfrm>
    </dsp:sp>
    <dsp:sp modelId="{DF4B5480-4497-42B4-8E95-D570DB1E3F9F}">
      <dsp:nvSpPr>
        <dsp:cNvPr id="0" name=""/>
        <dsp:cNvSpPr/>
      </dsp:nvSpPr>
      <dsp:spPr>
        <a:xfrm>
          <a:off x="5617042" y="136791"/>
          <a:ext cx="4594690" cy="29176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CF9A5-270E-4180-B31D-F26B161A7900}">
      <dsp:nvSpPr>
        <dsp:cNvPr id="0" name=""/>
        <dsp:cNvSpPr/>
      </dsp:nvSpPr>
      <dsp:spPr>
        <a:xfrm>
          <a:off x="6127563" y="621786"/>
          <a:ext cx="4594690" cy="29176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+mj-lt"/>
            </a:rPr>
            <a:t>Objective:</a:t>
          </a:r>
          <a:br>
            <a:rPr lang="en-US" sz="1900" kern="1200" dirty="0">
              <a:latin typeface="+mj-lt"/>
            </a:rPr>
          </a:br>
          <a:r>
            <a:rPr lang="en-US" sz="1900" kern="1200" dirty="0">
              <a:latin typeface="+mj-lt"/>
            </a:rPr>
            <a:t>The main goal of this project is to implement and evaluate a complete RAG pipeline capable of answering questions with high accuracy from a large open-domain knowledge base.</a:t>
          </a:r>
        </a:p>
      </dsp:txBody>
      <dsp:txXfrm>
        <a:off x="6213017" y="707240"/>
        <a:ext cx="4423782" cy="2746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7A365-E1BE-4567-A186-483CEB66B7BB}">
      <dsp:nvSpPr>
        <dsp:cNvPr id="0" name=""/>
        <dsp:cNvSpPr/>
      </dsp:nvSpPr>
      <dsp:spPr>
        <a:xfrm>
          <a:off x="0" y="5565"/>
          <a:ext cx="7812562" cy="11843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B2D91-A365-4AE2-8675-EBF29FFA297D}">
      <dsp:nvSpPr>
        <dsp:cNvPr id="0" name=""/>
        <dsp:cNvSpPr/>
      </dsp:nvSpPr>
      <dsp:spPr>
        <a:xfrm>
          <a:off x="358253" y="272035"/>
          <a:ext cx="652006" cy="6513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DF65D-1FC0-4682-87AB-970DF0696AC3}">
      <dsp:nvSpPr>
        <dsp:cNvPr id="0" name=""/>
        <dsp:cNvSpPr/>
      </dsp:nvSpPr>
      <dsp:spPr>
        <a:xfrm>
          <a:off x="1368513" y="5565"/>
          <a:ext cx="6382222" cy="12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0" tIns="137090" rIns="137090" bIns="137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latin typeface="+mj-lt"/>
            </a:rPr>
            <a:t>Data Source:</a:t>
          </a:r>
          <a:br>
            <a:rPr lang="en-US" sz="1400" b="0" i="0" kern="1200" baseline="0" dirty="0">
              <a:latin typeface="+mj-lt"/>
            </a:rPr>
          </a:br>
          <a:r>
            <a:rPr lang="en-US" sz="1400" b="0" i="0" kern="1200" baseline="0" dirty="0">
              <a:latin typeface="+mj-lt"/>
            </a:rPr>
            <a:t>Utilized the English Wikipedia dataset (</a:t>
          </a:r>
          <a:r>
            <a:rPr lang="en-US" sz="1400" b="0" i="0" kern="1200" baseline="0" dirty="0" err="1">
              <a:latin typeface="+mj-lt"/>
            </a:rPr>
            <a:t>wikipedia</a:t>
          </a:r>
          <a:r>
            <a:rPr lang="en-US" sz="1400" b="0" i="0" kern="1200" baseline="0" dirty="0">
              <a:latin typeface="+mj-lt"/>
            </a:rPr>
            <a:t>, 20220301.en version), accessible via streaming to avoid large downloads.</a:t>
          </a:r>
          <a:endParaRPr lang="en-US" sz="1400" kern="1200" dirty="0">
            <a:latin typeface="+mj-lt"/>
          </a:endParaRPr>
        </a:p>
      </dsp:txBody>
      <dsp:txXfrm>
        <a:off x="1368513" y="5565"/>
        <a:ext cx="6382222" cy="1295337"/>
      </dsp:txXfrm>
    </dsp:sp>
    <dsp:sp modelId="{8A8FFAA1-A06A-476C-B3F5-FC3D8D24131C}">
      <dsp:nvSpPr>
        <dsp:cNvPr id="0" name=""/>
        <dsp:cNvSpPr/>
      </dsp:nvSpPr>
      <dsp:spPr>
        <a:xfrm>
          <a:off x="0" y="1624737"/>
          <a:ext cx="7812562" cy="11843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BE9B9-6506-406D-86D0-10F2FFE58F35}">
      <dsp:nvSpPr>
        <dsp:cNvPr id="0" name=""/>
        <dsp:cNvSpPr/>
      </dsp:nvSpPr>
      <dsp:spPr>
        <a:xfrm>
          <a:off x="358253" y="1891207"/>
          <a:ext cx="652006" cy="6513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96CF7-217F-4CD5-99A4-1283B6271797}">
      <dsp:nvSpPr>
        <dsp:cNvPr id="0" name=""/>
        <dsp:cNvSpPr/>
      </dsp:nvSpPr>
      <dsp:spPr>
        <a:xfrm>
          <a:off x="1368513" y="1624737"/>
          <a:ext cx="6382222" cy="12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0" tIns="137090" rIns="137090" bIns="137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latin typeface="+mj-lt"/>
            </a:rPr>
            <a:t>Subset Extraction:</a:t>
          </a:r>
          <a:br>
            <a:rPr lang="en-US" sz="1400" b="0" i="0" kern="1200" baseline="0" dirty="0">
              <a:latin typeface="+mj-lt"/>
            </a:rPr>
          </a:br>
          <a:r>
            <a:rPr lang="en-US" sz="1400" b="0" i="0" kern="1200" baseline="0" dirty="0">
              <a:latin typeface="+mj-lt"/>
            </a:rPr>
            <a:t>Extracted a manageable subset of approximately </a:t>
          </a:r>
          <a:r>
            <a:rPr lang="en-US" sz="1400" b="1" i="0" kern="1200" baseline="0" dirty="0">
              <a:latin typeface="+mj-lt"/>
            </a:rPr>
            <a:t>5000 Wikipedia articles</a:t>
          </a:r>
          <a:r>
            <a:rPr lang="en-US" sz="1400" b="0" i="0" kern="1200" baseline="0" dirty="0">
              <a:latin typeface="+mj-lt"/>
            </a:rPr>
            <a:t> for efficiency and to ensure comprehensive coverage of diverse topics.</a:t>
          </a:r>
          <a:endParaRPr lang="en-US" sz="1400" kern="1200" dirty="0">
            <a:latin typeface="+mj-lt"/>
          </a:endParaRPr>
        </a:p>
      </dsp:txBody>
      <dsp:txXfrm>
        <a:off x="1368513" y="1624737"/>
        <a:ext cx="6382222" cy="1295337"/>
      </dsp:txXfrm>
    </dsp:sp>
    <dsp:sp modelId="{2B23124B-01DE-421C-8700-E2BADC9A2283}">
      <dsp:nvSpPr>
        <dsp:cNvPr id="0" name=""/>
        <dsp:cNvSpPr/>
      </dsp:nvSpPr>
      <dsp:spPr>
        <a:xfrm>
          <a:off x="0" y="3243910"/>
          <a:ext cx="7812562" cy="11843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BBDF4-0E36-4DAB-BF80-A7D0A94F6916}">
      <dsp:nvSpPr>
        <dsp:cNvPr id="0" name=""/>
        <dsp:cNvSpPr/>
      </dsp:nvSpPr>
      <dsp:spPr>
        <a:xfrm>
          <a:off x="358253" y="3510379"/>
          <a:ext cx="652006" cy="6513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0384B-5FF4-40FF-A9B6-AFB6E7D76AAD}">
      <dsp:nvSpPr>
        <dsp:cNvPr id="0" name=""/>
        <dsp:cNvSpPr/>
      </dsp:nvSpPr>
      <dsp:spPr>
        <a:xfrm>
          <a:off x="1368513" y="3243910"/>
          <a:ext cx="6382222" cy="12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0" tIns="137090" rIns="137090" bIns="137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latin typeface="+mj-lt"/>
            </a:rPr>
            <a:t>Paragraph Extraction Method: </a:t>
          </a:r>
          <a:r>
            <a:rPr lang="en-US" sz="1400" b="0" i="0" kern="1200" baseline="0" dirty="0">
              <a:latin typeface="+mj-lt"/>
            </a:rPr>
            <a:t>Split articles into paragraphs</a:t>
          </a:r>
          <a:endParaRPr lang="en-US" sz="1400" kern="1200" dirty="0">
            <a:latin typeface="+mj-l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+mj-lt"/>
            </a:rPr>
            <a:t>Removed empty and excessively short or long paragraphs</a:t>
          </a:r>
          <a:endParaRPr lang="en-US" sz="1400" kern="1200" dirty="0">
            <a:latin typeface="+mj-l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>
              <a:latin typeface="+mj-lt"/>
            </a:rPr>
            <a:t>Selected paragraphs containing between </a:t>
          </a:r>
          <a:r>
            <a:rPr lang="en-US" sz="1400" b="1" i="0" kern="1200" baseline="0" dirty="0">
              <a:latin typeface="+mj-lt"/>
            </a:rPr>
            <a:t>20 and 200 words</a:t>
          </a:r>
          <a:r>
            <a:rPr lang="en-US" sz="1400" b="0" i="0" kern="1200" baseline="0" dirty="0">
              <a:latin typeface="+mj-lt"/>
            </a:rPr>
            <a:t> to ensure balanced context length</a:t>
          </a:r>
          <a:endParaRPr lang="en-US" sz="1400" kern="1200" dirty="0">
            <a:latin typeface="+mj-lt"/>
          </a:endParaRPr>
        </a:p>
      </dsp:txBody>
      <dsp:txXfrm>
        <a:off x="1368513" y="3243910"/>
        <a:ext cx="6382222" cy="1295337"/>
      </dsp:txXfrm>
    </dsp:sp>
    <dsp:sp modelId="{5ACCCD2C-ED81-48AC-B38D-49AC68D5BCEF}">
      <dsp:nvSpPr>
        <dsp:cNvPr id="0" name=""/>
        <dsp:cNvSpPr/>
      </dsp:nvSpPr>
      <dsp:spPr>
        <a:xfrm>
          <a:off x="0" y="4867476"/>
          <a:ext cx="7812562" cy="118430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7EE60-287A-4436-BC82-4013B736E7B4}">
      <dsp:nvSpPr>
        <dsp:cNvPr id="0" name=""/>
        <dsp:cNvSpPr/>
      </dsp:nvSpPr>
      <dsp:spPr>
        <a:xfrm>
          <a:off x="358253" y="5129552"/>
          <a:ext cx="652006" cy="6513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524A5-F101-417C-9E7F-6CAB4491DC8C}">
      <dsp:nvSpPr>
        <dsp:cNvPr id="0" name=""/>
        <dsp:cNvSpPr/>
      </dsp:nvSpPr>
      <dsp:spPr>
        <a:xfrm>
          <a:off x="1368513" y="4863082"/>
          <a:ext cx="6382222" cy="1295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090" tIns="137090" rIns="137090" bIns="13709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>
              <a:latin typeface="+mj-lt"/>
            </a:rPr>
            <a:t>Final Corpus Statistics: </a:t>
          </a:r>
          <a:r>
            <a:rPr lang="en-US" sz="1400" b="0" i="0" kern="1200" baseline="0" dirty="0">
              <a:latin typeface="+mj-lt"/>
            </a:rPr>
            <a:t>Total paragraphs extracted: approximately </a:t>
          </a:r>
          <a:r>
            <a:rPr lang="en-US" sz="1400" b="1" i="0" kern="1200" baseline="0" dirty="0">
              <a:latin typeface="+mj-lt"/>
            </a:rPr>
            <a:t>65,000</a:t>
          </a:r>
          <a:endParaRPr lang="en-US" sz="1400" kern="1200" dirty="0">
            <a:latin typeface="+mj-lt"/>
          </a:endParaRPr>
        </a:p>
      </dsp:txBody>
      <dsp:txXfrm>
        <a:off x="1368513" y="4863082"/>
        <a:ext cx="6382222" cy="1295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70169-DB12-4DB2-AF30-F51966AB32EE}">
      <dsp:nvSpPr>
        <dsp:cNvPr id="0" name=""/>
        <dsp:cNvSpPr/>
      </dsp:nvSpPr>
      <dsp:spPr>
        <a:xfrm>
          <a:off x="16609" y="704960"/>
          <a:ext cx="1103786" cy="1103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32C1F-A8DF-4B19-B64D-D0B66E9158F2}">
      <dsp:nvSpPr>
        <dsp:cNvPr id="0" name=""/>
        <dsp:cNvSpPr/>
      </dsp:nvSpPr>
      <dsp:spPr>
        <a:xfrm>
          <a:off x="16609" y="1955939"/>
          <a:ext cx="3153675" cy="324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>
              <a:latin typeface="+mj-lt"/>
            </a:rPr>
            <a:t>Embedding Generation Technique:</a:t>
          </a:r>
          <a:br>
            <a:rPr lang="en-US" sz="1400" b="0" i="0" kern="1200" baseline="0" dirty="0">
              <a:latin typeface="+mj-lt"/>
            </a:rPr>
          </a:br>
          <a:r>
            <a:rPr lang="en-US" sz="1400" b="0" i="0" kern="1200" baseline="0" dirty="0">
              <a:latin typeface="+mj-lt"/>
            </a:rPr>
            <a:t>Generated semantic embeddings for each paragraph using a state-of-the-art transformer model (</a:t>
          </a:r>
          <a:r>
            <a:rPr lang="en-US" sz="1400" b="1" i="0" kern="1200" baseline="0" dirty="0">
              <a:latin typeface="+mj-lt"/>
            </a:rPr>
            <a:t>SentenceTransformer - all-MiniLM-L6-v2</a:t>
          </a:r>
          <a:r>
            <a:rPr lang="en-US" sz="1400" b="0" i="0" kern="1200" baseline="0" dirty="0">
              <a:latin typeface="+mj-lt"/>
            </a:rPr>
            <a:t>).</a:t>
          </a:r>
          <a:endParaRPr lang="en-US" sz="1400" kern="1200" dirty="0">
            <a:latin typeface="+mj-lt"/>
          </a:endParaRPr>
        </a:p>
      </dsp:txBody>
      <dsp:txXfrm>
        <a:off x="16609" y="1955939"/>
        <a:ext cx="3153675" cy="324470"/>
      </dsp:txXfrm>
    </dsp:sp>
    <dsp:sp modelId="{219F4495-A363-4DC3-82D9-39543DBACB17}">
      <dsp:nvSpPr>
        <dsp:cNvPr id="0" name=""/>
        <dsp:cNvSpPr/>
      </dsp:nvSpPr>
      <dsp:spPr>
        <a:xfrm>
          <a:off x="16609" y="2388841"/>
          <a:ext cx="3153675" cy="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6A3BB-2FA5-4589-AC7F-4113C74AD9D8}">
      <dsp:nvSpPr>
        <dsp:cNvPr id="0" name=""/>
        <dsp:cNvSpPr/>
      </dsp:nvSpPr>
      <dsp:spPr>
        <a:xfrm>
          <a:off x="3722177" y="704960"/>
          <a:ext cx="1103786" cy="1103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D09260-34DC-48CE-A693-B9B5E320A312}">
      <dsp:nvSpPr>
        <dsp:cNvPr id="0" name=""/>
        <dsp:cNvSpPr/>
      </dsp:nvSpPr>
      <dsp:spPr>
        <a:xfrm>
          <a:off x="3722177" y="1881213"/>
          <a:ext cx="3153675" cy="473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>
              <a:latin typeface="+mj-lt"/>
            </a:rPr>
            <a:t>Embedding Details: </a:t>
          </a:r>
          <a:r>
            <a:rPr lang="en-US" sz="1400" b="0" i="0" kern="1200" baseline="0" dirty="0">
              <a:latin typeface="+mj-lt"/>
            </a:rPr>
            <a:t>Embeddings dimension: </a:t>
          </a:r>
          <a:r>
            <a:rPr lang="en-US" sz="1400" b="1" i="0" kern="1200" baseline="0" dirty="0">
              <a:latin typeface="+mj-lt"/>
            </a:rPr>
            <a:t>384 dimensions</a:t>
          </a:r>
          <a:endParaRPr lang="en-US" sz="1400" kern="1200" dirty="0">
            <a:latin typeface="+mj-l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 dirty="0">
              <a:latin typeface="+mj-lt"/>
            </a:rPr>
            <a:t>Total Embeddings created: ~65,000 vectors</a:t>
          </a:r>
          <a:endParaRPr lang="en-US" sz="1400" kern="1200" dirty="0">
            <a:latin typeface="+mj-lt"/>
          </a:endParaRPr>
        </a:p>
      </dsp:txBody>
      <dsp:txXfrm>
        <a:off x="3722177" y="1881213"/>
        <a:ext cx="3153675" cy="473922"/>
      </dsp:txXfrm>
    </dsp:sp>
    <dsp:sp modelId="{2654FD26-0494-48D0-8936-8D409CEA7D8E}">
      <dsp:nvSpPr>
        <dsp:cNvPr id="0" name=""/>
        <dsp:cNvSpPr/>
      </dsp:nvSpPr>
      <dsp:spPr>
        <a:xfrm>
          <a:off x="3722177" y="2388841"/>
          <a:ext cx="3153675" cy="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3722177" y="2388841"/>
        <a:ext cx="3153675" cy="1403"/>
      </dsp:txXfrm>
    </dsp:sp>
    <dsp:sp modelId="{0E0A9890-917E-44D3-8DA2-84142BB87BFC}">
      <dsp:nvSpPr>
        <dsp:cNvPr id="0" name=""/>
        <dsp:cNvSpPr/>
      </dsp:nvSpPr>
      <dsp:spPr>
        <a:xfrm>
          <a:off x="7427746" y="704960"/>
          <a:ext cx="1103786" cy="1103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F44C-0154-4EFA-A887-5B3E40E40F6E}">
      <dsp:nvSpPr>
        <dsp:cNvPr id="0" name=""/>
        <dsp:cNvSpPr/>
      </dsp:nvSpPr>
      <dsp:spPr>
        <a:xfrm>
          <a:off x="7427746" y="1881213"/>
          <a:ext cx="3153675" cy="473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 baseline="0" dirty="0">
              <a:latin typeface="+mj-lt"/>
            </a:rPr>
            <a:t>Indexing Method (FAISS):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 dirty="0">
              <a:latin typeface="+mj-lt"/>
            </a:rPr>
            <a:t>Used Facebook's FAISS (</a:t>
          </a:r>
          <a:r>
            <a:rPr lang="en-US" sz="1400" b="1" i="0" kern="1200" baseline="0" dirty="0">
              <a:latin typeface="+mj-lt"/>
            </a:rPr>
            <a:t>FlatL2</a:t>
          </a:r>
          <a:r>
            <a:rPr lang="en-US" sz="1400" b="0" i="0" kern="1200" baseline="0" dirty="0">
              <a:latin typeface="+mj-lt"/>
            </a:rPr>
            <a:t>) indexing for efficient similarity search.</a:t>
          </a:r>
          <a:endParaRPr lang="en-US" sz="1400" kern="1200" dirty="0">
            <a:latin typeface="+mj-lt"/>
          </a:endParaRP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0" kern="1200" baseline="0" dirty="0">
              <a:latin typeface="+mj-lt"/>
            </a:rPr>
            <a:t>Indexed embeddings allow rapid retrieval of contextually relevant paragraphs.</a:t>
          </a:r>
          <a:endParaRPr lang="en-US" sz="1400" kern="1200" dirty="0">
            <a:latin typeface="+mj-lt"/>
          </a:endParaRPr>
        </a:p>
      </dsp:txBody>
      <dsp:txXfrm>
        <a:off x="7427746" y="1881213"/>
        <a:ext cx="3153675" cy="473922"/>
      </dsp:txXfrm>
    </dsp:sp>
    <dsp:sp modelId="{7C02924B-9F0A-4913-AA08-0427F5EA5B9E}">
      <dsp:nvSpPr>
        <dsp:cNvPr id="0" name=""/>
        <dsp:cNvSpPr/>
      </dsp:nvSpPr>
      <dsp:spPr>
        <a:xfrm>
          <a:off x="7427746" y="2388841"/>
          <a:ext cx="3153675" cy="1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7427746" y="2388841"/>
        <a:ext cx="3153675" cy="14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72067-646B-433A-A9B0-FD055BF2785C}">
      <dsp:nvSpPr>
        <dsp:cNvPr id="0" name=""/>
        <dsp:cNvSpPr/>
      </dsp:nvSpPr>
      <dsp:spPr>
        <a:xfrm>
          <a:off x="337420" y="1247935"/>
          <a:ext cx="1052964" cy="10529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7F0F3-1D2C-4885-9335-274BC018CCD1}">
      <dsp:nvSpPr>
        <dsp:cNvPr id="0" name=""/>
        <dsp:cNvSpPr/>
      </dsp:nvSpPr>
      <dsp:spPr>
        <a:xfrm>
          <a:off x="561822" y="1472337"/>
          <a:ext cx="604160" cy="6041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36D2A2-823E-48C4-82FC-652ABCE3F704}">
      <dsp:nvSpPr>
        <dsp:cNvPr id="0" name=""/>
        <dsp:cNvSpPr/>
      </dsp:nvSpPr>
      <dsp:spPr>
        <a:xfrm>
          <a:off x="817" y="2628872"/>
          <a:ext cx="1726171" cy="2287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 dirty="0">
              <a:latin typeface="+mj-lt"/>
            </a:rPr>
            <a:t>RAG significantly enhances QA accuracy through contextual retrieval combined with powerful transformer models.</a:t>
          </a:r>
          <a:endParaRPr lang="en-US" sz="1400" kern="1200" dirty="0">
            <a:latin typeface="+mj-lt"/>
          </a:endParaRPr>
        </a:p>
      </dsp:txBody>
      <dsp:txXfrm>
        <a:off x="817" y="2628872"/>
        <a:ext cx="1726171" cy="2287177"/>
      </dsp:txXfrm>
    </dsp:sp>
    <dsp:sp modelId="{7E408E9F-6344-4F70-BDF8-2847FFEA3028}">
      <dsp:nvSpPr>
        <dsp:cNvPr id="0" name=""/>
        <dsp:cNvSpPr/>
      </dsp:nvSpPr>
      <dsp:spPr>
        <a:xfrm>
          <a:off x="2365672" y="1247935"/>
          <a:ext cx="1052964" cy="10529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D474E-303C-4CA7-B88C-897968B0902F}">
      <dsp:nvSpPr>
        <dsp:cNvPr id="0" name=""/>
        <dsp:cNvSpPr/>
      </dsp:nvSpPr>
      <dsp:spPr>
        <a:xfrm>
          <a:off x="2590074" y="1472337"/>
          <a:ext cx="604160" cy="6041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95719-DE40-4F33-9FAB-7C8885A54607}">
      <dsp:nvSpPr>
        <dsp:cNvPr id="0" name=""/>
        <dsp:cNvSpPr/>
      </dsp:nvSpPr>
      <dsp:spPr>
        <a:xfrm>
          <a:off x="2029069" y="2628872"/>
          <a:ext cx="1726171" cy="2287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>
              <a:latin typeface="+mj-lt"/>
            </a:rPr>
            <a:t>DeBERTa and BERT demonstrate robust capabilities for open-domain QA tasks, clearly outperforming RoBERTa.</a:t>
          </a:r>
          <a:endParaRPr lang="en-US" sz="1400" kern="1200">
            <a:latin typeface="+mj-lt"/>
          </a:endParaRPr>
        </a:p>
      </dsp:txBody>
      <dsp:txXfrm>
        <a:off x="2029069" y="2628872"/>
        <a:ext cx="1726171" cy="2287177"/>
      </dsp:txXfrm>
    </dsp:sp>
    <dsp:sp modelId="{4D34E0D5-594F-42FC-B579-DC3E33A2DD89}">
      <dsp:nvSpPr>
        <dsp:cNvPr id="0" name=""/>
        <dsp:cNvSpPr/>
      </dsp:nvSpPr>
      <dsp:spPr>
        <a:xfrm>
          <a:off x="4393924" y="1247935"/>
          <a:ext cx="1052964" cy="10529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ABCD0-EFBA-4A57-9BE8-851F969A2C78}">
      <dsp:nvSpPr>
        <dsp:cNvPr id="0" name=""/>
        <dsp:cNvSpPr/>
      </dsp:nvSpPr>
      <dsp:spPr>
        <a:xfrm>
          <a:off x="4618326" y="1472337"/>
          <a:ext cx="604160" cy="6041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0EAEB-BC45-4D5E-A88F-B97A4E07EBA4}">
      <dsp:nvSpPr>
        <dsp:cNvPr id="0" name=""/>
        <dsp:cNvSpPr/>
      </dsp:nvSpPr>
      <dsp:spPr>
        <a:xfrm>
          <a:off x="4057321" y="2628872"/>
          <a:ext cx="1726171" cy="2287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>
              <a:latin typeface="+mj-lt"/>
            </a:rPr>
            <a:t>Efficient retrieval (FAISS indexing) indicates that this approach is highly scalable and practical for real-time applications.</a:t>
          </a:r>
          <a:endParaRPr lang="en-US" sz="1400" kern="1200">
            <a:latin typeface="+mj-lt"/>
          </a:endParaRPr>
        </a:p>
      </dsp:txBody>
      <dsp:txXfrm>
        <a:off x="4057321" y="2628872"/>
        <a:ext cx="1726171" cy="2287177"/>
      </dsp:txXfrm>
    </dsp:sp>
    <dsp:sp modelId="{2669F813-3486-4541-A289-8EC2470E59DB}">
      <dsp:nvSpPr>
        <dsp:cNvPr id="0" name=""/>
        <dsp:cNvSpPr/>
      </dsp:nvSpPr>
      <dsp:spPr>
        <a:xfrm>
          <a:off x="6422176" y="1247935"/>
          <a:ext cx="1052964" cy="105296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1CA56D-9EE5-4198-9A99-348F80E7A9DA}">
      <dsp:nvSpPr>
        <dsp:cNvPr id="0" name=""/>
        <dsp:cNvSpPr/>
      </dsp:nvSpPr>
      <dsp:spPr>
        <a:xfrm>
          <a:off x="6646578" y="1472337"/>
          <a:ext cx="604160" cy="6041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FDF2B6-1C4B-4643-A303-F3CF31C0B6CF}">
      <dsp:nvSpPr>
        <dsp:cNvPr id="0" name=""/>
        <dsp:cNvSpPr/>
      </dsp:nvSpPr>
      <dsp:spPr>
        <a:xfrm>
          <a:off x="6085572" y="2628872"/>
          <a:ext cx="1726171" cy="2287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400" kern="1200">
              <a:latin typeface="+mj-lt"/>
            </a:rPr>
            <a:t>Semantic embeddings effectively represent textual information, crucial for accurate context retrieval.</a:t>
          </a:r>
          <a:endParaRPr lang="en-US" sz="1400" kern="1200">
            <a:latin typeface="+mj-lt"/>
          </a:endParaRPr>
        </a:p>
      </dsp:txBody>
      <dsp:txXfrm>
        <a:off x="6085572" y="2628872"/>
        <a:ext cx="1726171" cy="22871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6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1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0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2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3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88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3" name="Right Triangle 82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C73B5A-42AB-0214-B4D8-5703FAA0C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" y="3525808"/>
            <a:ext cx="6548127" cy="2141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dirty="0">
                <a:solidFill>
                  <a:schemeClr val="tx2"/>
                </a:solidFill>
              </a:rPr>
              <a:t>Building a Retrieval-Augmented Generation (RAG) System for Open-Domain Question Answering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5A29A-CEDB-2A2B-99E9-C7AF9780B4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988" b="37044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A1D795E-0519-7455-5E8C-3F01CD44B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1421" y="3525807"/>
            <a:ext cx="4788050" cy="27225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Presented By: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Yeswanth Labba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Nagasai Jaja 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sz="1800">
                <a:solidFill>
                  <a:schemeClr val="tx2"/>
                </a:solidFill>
              </a:rPr>
              <a:t>Sravanthi Kadari</a:t>
            </a:r>
          </a:p>
          <a:p>
            <a:pPr marL="228600" indent="-228600" algn="l">
              <a:buFont typeface="+mj-lt"/>
              <a:buAutoNum type="arabicPeriod"/>
            </a:pP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86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9" name="Right Triangle 138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B33B38-1A22-901A-C1F6-B6B7E69B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>
                    <a:alpha val="80000"/>
                  </a:schemeClr>
                </a:solidFill>
              </a:rPr>
              <a:t>Conclusions &amp; Key Insights</a:t>
            </a:r>
            <a:br>
              <a:rPr lang="en-IN" dirty="0">
                <a:solidFill>
                  <a:schemeClr val="tx2">
                    <a:alpha val="80000"/>
                  </a:schemeClr>
                </a:solidFill>
              </a:rPr>
            </a:b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89" name="Content Placeholder 2">
            <a:extLst>
              <a:ext uri="{FF2B5EF4-FFF2-40B4-BE49-F238E27FC236}">
                <a16:creationId xmlns:a16="http://schemas.microsoft.com/office/drawing/2014/main" id="{C172AA99-2D4B-AD54-AF42-D6A214696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78785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854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8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4" name="Right Triangle 18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84A852-CED6-AE93-A7D1-6F51EE76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Project Overview</a:t>
            </a: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B7F9E-0CFF-ADC0-B30B-1109F981F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711557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59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6" name="Right Triangle 14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20877E-21E1-FC21-3BFA-130D3DE2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</a:rPr>
              <a:t>Dataset and Corpus Preparation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>
                    <a:alpha val="8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95" name="Rectangle 1">
            <a:extLst>
              <a:ext uri="{FF2B5EF4-FFF2-40B4-BE49-F238E27FC236}">
                <a16:creationId xmlns:a16="http://schemas.microsoft.com/office/drawing/2014/main" id="{D3CC6251-7D5B-B23A-1A4E-4BEA96DB3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125872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863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64EAAD-8E6E-7A4D-C7BE-EFFFE2BBB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tx2"/>
                </a:solidFill>
              </a:rPr>
              <a:t>Analysis of Paragraph Length Distribution</a:t>
            </a:r>
            <a:endParaRPr lang="en-IN" sz="3700">
              <a:solidFill>
                <a:schemeClr val="tx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A2B071-A1A5-442C-E948-3834D62BE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2785954"/>
            <a:ext cx="4419600" cy="34624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Purpose of Analysis:</a:t>
            </a:r>
            <a:r>
              <a:rPr lang="en-US" altLang="en-US" sz="1400" b="1" dirty="0">
                <a:solidFill>
                  <a:schemeClr val="tx2"/>
                </a:solidFill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Understanding the paragraph lengths is crucial as it influences both retrieval performance and embedding quality.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Observations:</a:t>
            </a:r>
            <a:r>
              <a:rPr lang="en-US" altLang="en-US" sz="1400" dirty="0">
                <a:solidFill>
                  <a:schemeClr val="tx2"/>
                </a:solidFill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Majority paragraphs contain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20 and 50 words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, indicating concise yet informative contexts. Frequency decreases steadily as paragraph length increases beyond 100 words.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Significance</a:t>
            </a:r>
            <a:r>
              <a:rPr lang="en-US" altLang="en-US" sz="1400" b="1" dirty="0">
                <a:solidFill>
                  <a:schemeClr val="tx2"/>
                </a:solidFill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Shorter paragraphs generally yield more precise embedding vectors, enhancing retrieval accuracy and performance.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75F33C-A4C1-817A-1BCB-C81E55B73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" t="1496" r="375" b="2782"/>
          <a:stretch/>
        </p:blipFill>
        <p:spPr>
          <a:xfrm>
            <a:off x="5334002" y="965201"/>
            <a:ext cx="6639990" cy="500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1CEEB7-5662-4BBF-A500-A3F9ED51A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7"/>
            <a:ext cx="10754527" cy="1723978"/>
          </a:xfrm>
        </p:spPr>
        <p:txBody>
          <a:bodyPr anchor="b">
            <a:normAutofit/>
          </a:bodyPr>
          <a:lstStyle/>
          <a:p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Generation &amp; FAISS Indexing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graphicFrame>
        <p:nvGraphicFramePr>
          <p:cNvPr id="48" name="Rectangle 1">
            <a:extLst>
              <a:ext uri="{FF2B5EF4-FFF2-40B4-BE49-F238E27FC236}">
                <a16:creationId xmlns:a16="http://schemas.microsoft.com/office/drawing/2014/main" id="{10105771-CD40-367E-AEA0-3BD1F34E5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820229"/>
              </p:ext>
            </p:extLst>
          </p:nvPr>
        </p:nvGraphicFramePr>
        <p:xfrm>
          <a:off x="819811" y="2336072"/>
          <a:ext cx="10598031" cy="3095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6404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2FB1E3-BD6C-90EC-2C4D-F127F0B1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9"/>
            <a:ext cx="4419600" cy="1720536"/>
          </a:xfrm>
        </p:spPr>
        <p:txBody>
          <a:bodyPr>
            <a:normAutofit fontScale="90000"/>
          </a:bodyPr>
          <a:lstStyle/>
          <a:p>
            <a:r>
              <a:rPr lang="en-IN" sz="4100" dirty="0">
                <a:solidFill>
                  <a:schemeClr val="tx2"/>
                </a:solidFill>
              </a:rPr>
              <a:t>Extractive QA Evaluation Setup</a:t>
            </a:r>
            <a:br>
              <a:rPr lang="en-IN" sz="4100" dirty="0">
                <a:solidFill>
                  <a:schemeClr val="tx2"/>
                </a:solidFill>
              </a:rPr>
            </a:br>
            <a:endParaRPr lang="en-IN" sz="41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E8167-1875-EF38-CEC3-03E48297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55251"/>
            <a:ext cx="5899445" cy="39931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Purpose of Evaluation:</a:t>
            </a:r>
            <a:br>
              <a:rPr lang="en-US" sz="1400" dirty="0">
                <a:solidFill>
                  <a:schemeClr val="tx2"/>
                </a:solidFill>
                <a:latin typeface="+mj-lt"/>
              </a:rPr>
            </a:br>
            <a:r>
              <a:rPr lang="en-US" sz="1400" dirty="0">
                <a:solidFill>
                  <a:schemeClr val="tx2"/>
                </a:solidFill>
                <a:latin typeface="+mj-lt"/>
              </a:rPr>
              <a:t>Evaluate the effectiveness and accuracy of multiple extractive question-answering models within our RAG pipeline.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QA Models Evaluated: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DeBERTa (Large)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 Known for superior contextual understanding and accuracy.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RoBERTa (Large)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 Optimized variant of BERT for robust textual representation.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BERT (Large, Whole Word Masking)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 Enhanced BERT variant for better handling complex queries.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Metrics for Evaluation:</a:t>
            </a:r>
            <a:endParaRPr lang="en-US" sz="1400" dirty="0">
              <a:solidFill>
                <a:schemeClr val="tx2"/>
              </a:solidFill>
              <a:latin typeface="+mj-lt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Exact Match (EM)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 Percentage of answers exactly matching the ground truth.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tx2"/>
                </a:solidFill>
                <a:latin typeface="+mj-lt"/>
              </a:rPr>
              <a:t>F1 Score</a:t>
            </a:r>
            <a:r>
              <a:rPr lang="en-US" sz="1400" dirty="0">
                <a:solidFill>
                  <a:schemeClr val="tx2"/>
                </a:solidFill>
                <a:latin typeface="+mj-lt"/>
              </a:rPr>
              <a:t>: Measures the overlap between predicted and actual answers, accounting for partial correctness.</a:t>
            </a:r>
          </a:p>
          <a:p>
            <a:pPr>
              <a:lnSpc>
                <a:spcPct val="100000"/>
              </a:lnSpc>
            </a:pPr>
            <a:endParaRPr lang="en-IN" sz="14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49" name="Graphic 48" descr="Research">
            <a:extLst>
              <a:ext uri="{FF2B5EF4-FFF2-40B4-BE49-F238E27FC236}">
                <a16:creationId xmlns:a16="http://schemas.microsoft.com/office/drawing/2014/main" id="{2D051972-8689-230C-50F3-1C5F53458A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6126" y="732348"/>
            <a:ext cx="4826478" cy="554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9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4" name="Rectangle 133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8" name="Right Triangle 137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07DAC9-9D29-6779-83D8-DB658A5A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123024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QA Model Performance Results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B59E27D-C89B-1AA1-7F88-4C786B823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359" y="732348"/>
            <a:ext cx="4557360" cy="20108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75000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Key Observations: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  <a:p>
            <a:pPr marL="0" marR="0" lvl="1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75000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DeBERTa and BERT significantly outperform RoBERTa.</a:t>
            </a:r>
          </a:p>
          <a:p>
            <a:pPr marL="0" marR="0" lvl="1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75000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Robust context retrieval leads to high-quality answers.</a:t>
            </a:r>
          </a:p>
          <a:p>
            <a:pPr marL="228600" marR="0" lvl="0" indent="-22860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>
                <a:schemeClr val="bg1"/>
              </a:buClr>
              <a:buSzPct val="75000"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j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123367-69B7-FB8D-2E65-2719CFB76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3296"/>
              </p:ext>
            </p:extLst>
          </p:nvPr>
        </p:nvGraphicFramePr>
        <p:xfrm>
          <a:off x="457200" y="2123447"/>
          <a:ext cx="5466078" cy="46145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93168">
                  <a:extLst>
                    <a:ext uri="{9D8B030D-6E8A-4147-A177-3AD203B41FA5}">
                      <a16:colId xmlns:a16="http://schemas.microsoft.com/office/drawing/2014/main" val="2066619132"/>
                    </a:ext>
                  </a:extLst>
                </a:gridCol>
                <a:gridCol w="1408143">
                  <a:extLst>
                    <a:ext uri="{9D8B030D-6E8A-4147-A177-3AD203B41FA5}">
                      <a16:colId xmlns:a16="http://schemas.microsoft.com/office/drawing/2014/main" val="3355064962"/>
                    </a:ext>
                  </a:extLst>
                </a:gridCol>
                <a:gridCol w="1347799">
                  <a:extLst>
                    <a:ext uri="{9D8B030D-6E8A-4147-A177-3AD203B41FA5}">
                      <a16:colId xmlns:a16="http://schemas.microsoft.com/office/drawing/2014/main" val="1422802882"/>
                    </a:ext>
                  </a:extLst>
                </a:gridCol>
                <a:gridCol w="1616968">
                  <a:extLst>
                    <a:ext uri="{9D8B030D-6E8A-4147-A177-3AD203B41FA5}">
                      <a16:colId xmlns:a16="http://schemas.microsoft.com/office/drawing/2014/main" val="1804394645"/>
                    </a:ext>
                  </a:extLst>
                </a:gridCol>
              </a:tblGrid>
              <a:tr h="681457">
                <a:tc>
                  <a:txBody>
                    <a:bodyPr/>
                    <a:lstStyle/>
                    <a:p>
                      <a:endParaRPr lang="en-IN" sz="1700" b="0" cap="none" spc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r>
                        <a:rPr lang="en-IN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Model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Exact Match (%)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F1 Score (%)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Performance Summary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687416"/>
                  </a:ext>
                </a:extLst>
              </a:tr>
              <a:tr h="1185709"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DeBERTa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66.67%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66.67%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>
                          <a:solidFill>
                            <a:schemeClr val="tx1"/>
                          </a:solidFill>
                          <a:latin typeface="+mj-lt"/>
                        </a:rPr>
                        <a:t>Best overall performance; accurate and robust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22993"/>
                  </a:ext>
                </a:extLst>
              </a:tr>
              <a:tr h="1437834">
                <a:tc>
                  <a:txBody>
                    <a:bodyPr/>
                    <a:lstStyle/>
                    <a:p>
                      <a:r>
                        <a:rPr lang="en-IN" sz="1700" b="0" cap="none" spc="0">
                          <a:solidFill>
                            <a:schemeClr val="tx1"/>
                          </a:solidFill>
                          <a:latin typeface="+mj-lt"/>
                        </a:rPr>
                        <a:t>RoBERTa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33.33%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33.33%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Lower accuracy; struggles with complex queries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89919"/>
                  </a:ext>
                </a:extLst>
              </a:tr>
              <a:tr h="1185709">
                <a:tc>
                  <a:txBody>
                    <a:bodyPr/>
                    <a:lstStyle/>
                    <a:p>
                      <a:r>
                        <a:rPr lang="en-IN" sz="1700" b="0" cap="none" spc="0">
                          <a:solidFill>
                            <a:schemeClr val="tx1"/>
                          </a:solidFill>
                          <a:latin typeface="+mj-lt"/>
                        </a:rPr>
                        <a:t>BERT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>
                          <a:solidFill>
                            <a:schemeClr val="tx1"/>
                          </a:solidFill>
                          <a:latin typeface="+mj-lt"/>
                        </a:rPr>
                        <a:t>66.67%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66.67%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0" cap="none" spc="0" dirty="0">
                          <a:solidFill>
                            <a:schemeClr val="tx1"/>
                          </a:solidFill>
                          <a:latin typeface="+mj-lt"/>
                        </a:rPr>
                        <a:t>Competitive performance; comparable to DeBERTa</a:t>
                      </a:r>
                    </a:p>
                  </a:txBody>
                  <a:tcPr marL="92550" marR="66107" marT="49879" marB="132215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13881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6F70A94-22E8-FDFC-6062-DE7E9716B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t="21986" r="1249"/>
          <a:stretch/>
        </p:blipFill>
        <p:spPr>
          <a:xfrm>
            <a:off x="6623223" y="2650172"/>
            <a:ext cx="4972793" cy="371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2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9" name="Rectangle 19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3" name="Right Triangle 20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Flowchart: Document 204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35622C-D4D4-BDB5-0B6D-BCC57A67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9"/>
            <a:ext cx="6159160" cy="195915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Retrieval Latency Analysis</a:t>
            </a:r>
            <a:br>
              <a:rPr lang="en-IN" dirty="0">
                <a:solidFill>
                  <a:schemeClr val="tx2"/>
                </a:solidFill>
              </a:rPr>
            </a:b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C1FD-558A-DBEB-EB5F-9AB6F6B0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1169"/>
            <a:ext cx="5638799" cy="42333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</a:rPr>
              <a:t>Objective of Latency Profiling:</a:t>
            </a:r>
            <a:br>
              <a:rPr lang="en-US" sz="1800" dirty="0">
                <a:solidFill>
                  <a:schemeClr val="tx2"/>
                </a:solidFill>
                <a:latin typeface="+mj-lt"/>
              </a:rPr>
            </a:br>
            <a:r>
              <a:rPr lang="en-US" sz="1800" dirty="0">
                <a:solidFill>
                  <a:schemeClr val="tx2"/>
                </a:solidFill>
                <a:latin typeface="+mj-lt"/>
              </a:rPr>
              <a:t>Determine if the retrieval process is efficient enough for real-time or near real-time applications.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</a:rPr>
              <a:t>Profiling Method:</a:t>
            </a:r>
            <a:br>
              <a:rPr lang="en-US" sz="1800" dirty="0">
                <a:solidFill>
                  <a:schemeClr val="tx2"/>
                </a:solidFill>
                <a:latin typeface="+mj-lt"/>
              </a:rPr>
            </a:br>
            <a:r>
              <a:rPr lang="en-US" sz="1800" dirty="0">
                <a:solidFill>
                  <a:schemeClr val="tx2"/>
                </a:solidFill>
                <a:latin typeface="+mj-lt"/>
              </a:rPr>
              <a:t>Tested retrieval latency over multiple queries of varying complexity.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</a:rPr>
              <a:t>Results:</a:t>
            </a:r>
            <a:endParaRPr lang="en-US" sz="1800" dirty="0">
              <a:solidFill>
                <a:schemeClr val="tx2"/>
              </a:solidFill>
              <a:latin typeface="+mj-lt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Average retrieval time per query: </a:t>
            </a:r>
            <a:r>
              <a:rPr lang="en-US" sz="1800" b="1" dirty="0">
                <a:solidFill>
                  <a:schemeClr val="tx2"/>
                </a:solidFill>
                <a:latin typeface="+mj-lt"/>
              </a:rPr>
              <a:t>approximately 0.0322 seconds</a:t>
            </a:r>
            <a:r>
              <a:rPr lang="en-US" sz="1800" dirty="0">
                <a:solidFill>
                  <a:schemeClr val="tx2"/>
                </a:solidFill>
                <a:latin typeface="+mj-lt"/>
              </a:rPr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2"/>
                </a:solidFill>
                <a:latin typeface="+mj-lt"/>
              </a:rPr>
              <a:t>Consistent and fast retrieval ensures suitability for applications requiring rapid response times.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  <a:latin typeface="+mj-lt"/>
              </a:rPr>
              <a:t>Practical Implication:</a:t>
            </a:r>
            <a:br>
              <a:rPr lang="en-US" sz="1800" dirty="0">
                <a:solidFill>
                  <a:schemeClr val="tx2"/>
                </a:solidFill>
                <a:latin typeface="+mj-lt"/>
              </a:rPr>
            </a:br>
            <a:r>
              <a:rPr lang="en-US" sz="1800" dirty="0">
                <a:solidFill>
                  <a:schemeClr val="tx2"/>
                </a:solidFill>
                <a:latin typeface="+mj-lt"/>
              </a:rPr>
              <a:t>The FAISS indexing system demonstrates excellent performance, making this approach practical for deployment in real-world scenarios.</a:t>
            </a:r>
          </a:p>
          <a:p>
            <a:pPr>
              <a:lnSpc>
                <a:spcPct val="100000"/>
              </a:lnSpc>
            </a:pPr>
            <a:endParaRPr lang="en-IN" sz="13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8FB67-C20A-DEF9-D1D6-8450D5A4D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134" y="1428451"/>
            <a:ext cx="5009616" cy="41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28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7EE60796-BC52-4154-A3A9-773DE8285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51324" y="1555703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lowchart: Document 97">
            <a:extLst>
              <a:ext uri="{FF2B5EF4-FFF2-40B4-BE49-F238E27FC236}">
                <a16:creationId xmlns:a16="http://schemas.microsoft.com/office/drawing/2014/main" id="{BFEC1042-3FDC-47A3-BCD7-CA9D052F9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94907" y="1744296"/>
            <a:ext cx="6858000" cy="3369413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7FA782-AACE-654A-26AE-E415C6F47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32348"/>
            <a:ext cx="6159160" cy="166812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chemeClr val="tx2"/>
                </a:solidFill>
              </a:rPr>
              <a:t>Embedding Space Visualization using t-SNE</a:t>
            </a:r>
            <a:br>
              <a:rPr lang="en-US" sz="3700" dirty="0">
                <a:solidFill>
                  <a:schemeClr val="tx2"/>
                </a:solidFill>
              </a:rPr>
            </a:br>
            <a:endParaRPr lang="en-IN" sz="37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6BC67-8450-965A-B259-53E07DF9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1170"/>
            <a:ext cx="5930695" cy="39637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+mj-lt"/>
              </a:rPr>
              <a:t>Purpose of Visualization:</a:t>
            </a:r>
            <a:br>
              <a:rPr lang="en-IN" sz="1800" dirty="0">
                <a:solidFill>
                  <a:schemeClr val="tx2"/>
                </a:solidFill>
                <a:latin typeface="+mj-lt"/>
              </a:rPr>
            </a:br>
            <a:r>
              <a:rPr lang="en-IN" sz="1800" dirty="0">
                <a:solidFill>
                  <a:schemeClr val="tx2"/>
                </a:solidFill>
                <a:latin typeface="+mj-lt"/>
              </a:rPr>
              <a:t>Assess the quality of paragraph embeddings by visualizing semantic clustering and relationships.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+mj-lt"/>
              </a:rPr>
              <a:t>Visualization Method (t-SNE):</a:t>
            </a:r>
            <a:endParaRPr lang="en-IN" sz="1800" dirty="0">
              <a:solidFill>
                <a:schemeClr val="tx2"/>
              </a:solidFill>
              <a:latin typeface="+mj-lt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+mj-lt"/>
              </a:rPr>
              <a:t>Reduced high-dimensional embeddings into a 2-dimensional plot for easier interpretation.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+mj-lt"/>
              </a:rPr>
              <a:t>Clear visual clusters represent semantically related paragraphs.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tx2"/>
                </a:solidFill>
                <a:latin typeface="+mj-lt"/>
              </a:rPr>
              <a:t>Insights Gained:</a:t>
            </a:r>
            <a:endParaRPr lang="en-IN" sz="1800" dirty="0">
              <a:solidFill>
                <a:schemeClr val="tx2"/>
              </a:solidFill>
              <a:latin typeface="+mj-lt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+mj-lt"/>
              </a:rPr>
              <a:t>Embeddings form distinct semantic clusters.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2"/>
                </a:solidFill>
                <a:latin typeface="+mj-lt"/>
              </a:rPr>
              <a:t>High-quality embeddings indicate effective retrieval potential.</a:t>
            </a:r>
          </a:p>
          <a:p>
            <a:pPr>
              <a:lnSpc>
                <a:spcPct val="100000"/>
              </a:lnSpc>
            </a:pPr>
            <a:endParaRPr lang="en-IN" sz="18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1CBD9-09A2-9958-355B-7FC161709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6" t="2276" r="1863" b="2813"/>
          <a:stretch/>
        </p:blipFill>
        <p:spPr>
          <a:xfrm>
            <a:off x="6755381" y="1471008"/>
            <a:ext cx="5009616" cy="40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53475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715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SineVTI</vt:lpstr>
      <vt:lpstr>Building a Retrieval-Augmented Generation (RAG) System for Open-Domain Question Answering</vt:lpstr>
      <vt:lpstr>Project Overview</vt:lpstr>
      <vt:lpstr>Dataset and Corpus Preparation </vt:lpstr>
      <vt:lpstr>Analysis of Paragraph Length Distribution</vt:lpstr>
      <vt:lpstr>Embedding Generation &amp; FAISS Indexing </vt:lpstr>
      <vt:lpstr>Extractive QA Evaluation Setup </vt:lpstr>
      <vt:lpstr>QA Model Performance Results </vt:lpstr>
      <vt:lpstr>Retrieval Latency Analysis </vt:lpstr>
      <vt:lpstr>Embedding Space Visualization using t-SNE </vt:lpstr>
      <vt:lpstr>Conclusions &amp; Key Insights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Labba, Yeswanth</dc:creator>
  <cp:lastModifiedBy>Labba, Yeswanth</cp:lastModifiedBy>
  <cp:revision>1</cp:revision>
  <dcterms:created xsi:type="dcterms:W3CDTF">2025-04-26T02:57:32Z</dcterms:created>
  <dcterms:modified xsi:type="dcterms:W3CDTF">2025-04-26T04:01:04Z</dcterms:modified>
</cp:coreProperties>
</file>