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6" r:id="rId7"/>
    <p:sldId id="260" r:id="rId8"/>
    <p:sldId id="267" r:id="rId9"/>
    <p:sldId id="268" r:id="rId10"/>
    <p:sldId id="262"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99B82C8-A0CD-4D71-A0E8-8A16144DFAF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07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95467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10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36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960133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300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00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996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30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74869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36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38D6B-7376-41BD-AA81-4672ECA52DC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99339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38D6B-7376-41BD-AA81-4672ECA52DC6}"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B82C8-A0CD-4D71-A0E8-8A16144DFAF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12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38D6B-7376-41BD-AA81-4672ECA52DC6}"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56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38D6B-7376-41BD-AA81-4672ECA52DC6}"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176015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7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63487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F38D6B-7376-41BD-AA81-4672ECA52DC6}" type="datetimeFigureOut">
              <a:rPr lang="en-US" smtClean="0"/>
              <a:t>4/22/2024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9B82C8-A0CD-4D71-A0E8-8A16144DFAFF}" type="slidenum">
              <a:rPr lang="en-US" smtClean="0"/>
              <a:t>‹#›</a:t>
            </a:fld>
            <a:endParaRPr lang="en-US"/>
          </a:p>
        </p:txBody>
      </p:sp>
    </p:spTree>
    <p:extLst>
      <p:ext uri="{BB962C8B-B14F-4D97-AF65-F5344CB8AC3E}">
        <p14:creationId xmlns:p14="http://schemas.microsoft.com/office/powerpoint/2010/main" val="3875079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aperswithcode.com/sota/face-recognition-on-lf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E61E-FF7E-714B-FF3E-81D2CE8C09F0}"/>
              </a:ext>
            </a:extLst>
          </p:cNvPr>
          <p:cNvSpPr>
            <a:spLocks noGrp="1"/>
          </p:cNvSpPr>
          <p:nvPr>
            <p:ph type="ctrTitle"/>
          </p:nvPr>
        </p:nvSpPr>
        <p:spPr/>
        <p:txBody>
          <a:bodyPr/>
          <a:lstStyle/>
          <a:p>
            <a:r>
              <a:rPr lang="en-US" dirty="0"/>
              <a:t>DSCI 6011-2: Deep Learning</a:t>
            </a:r>
          </a:p>
        </p:txBody>
      </p:sp>
      <p:sp>
        <p:nvSpPr>
          <p:cNvPr id="3" name="Subtitle 2">
            <a:extLst>
              <a:ext uri="{FF2B5EF4-FFF2-40B4-BE49-F238E27FC236}">
                <a16:creationId xmlns:a16="http://schemas.microsoft.com/office/drawing/2014/main" id="{2E38AC4C-AAB0-1B34-1EF3-E9F2B177D220}"/>
              </a:ext>
            </a:extLst>
          </p:cNvPr>
          <p:cNvSpPr>
            <a:spLocks noGrp="1"/>
          </p:cNvSpPr>
          <p:nvPr>
            <p:ph type="subTitle" idx="1"/>
          </p:nvPr>
        </p:nvSpPr>
        <p:spPr/>
        <p:txBody>
          <a:bodyPr>
            <a:normAutofit lnSpcReduction="10000"/>
          </a:bodyPr>
          <a:lstStyle/>
          <a:p>
            <a:r>
              <a:rPr lang="en-US" dirty="0"/>
              <a:t>Team Members</a:t>
            </a:r>
          </a:p>
          <a:p>
            <a:r>
              <a:rPr lang="en-US" dirty="0"/>
              <a:t>1. </a:t>
            </a:r>
          </a:p>
          <a:p>
            <a:r>
              <a:rPr lang="en-US" dirty="0"/>
              <a:t>2.</a:t>
            </a:r>
          </a:p>
        </p:txBody>
      </p:sp>
    </p:spTree>
    <p:extLst>
      <p:ext uri="{BB962C8B-B14F-4D97-AF65-F5344CB8AC3E}">
        <p14:creationId xmlns:p14="http://schemas.microsoft.com/office/powerpoint/2010/main" val="418134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FDEA-1242-47E0-9C3C-FD703E753F19}"/>
              </a:ext>
            </a:extLst>
          </p:cNvPr>
          <p:cNvSpPr>
            <a:spLocks noGrp="1"/>
          </p:cNvSpPr>
          <p:nvPr>
            <p:ph type="title"/>
          </p:nvPr>
        </p:nvSpPr>
        <p:spPr/>
        <p:txBody>
          <a:bodyPr/>
          <a:lstStyle/>
          <a:p>
            <a:r>
              <a:rPr lang="en-US" dirty="0"/>
              <a:t>Models Comparison</a:t>
            </a:r>
          </a:p>
        </p:txBody>
      </p:sp>
      <p:sp>
        <p:nvSpPr>
          <p:cNvPr id="3" name="Content Placeholder 2">
            <a:extLst>
              <a:ext uri="{FF2B5EF4-FFF2-40B4-BE49-F238E27FC236}">
                <a16:creationId xmlns:a16="http://schemas.microsoft.com/office/drawing/2014/main" id="{7E5A84E5-8934-5DCC-19C5-0C3F7D7ACC89}"/>
              </a:ext>
            </a:extLst>
          </p:cNvPr>
          <p:cNvSpPr>
            <a:spLocks noGrp="1"/>
          </p:cNvSpPr>
          <p:nvPr>
            <p:ph idx="1"/>
          </p:nvPr>
        </p:nvSpPr>
        <p:spPr>
          <a:xfrm>
            <a:off x="1295401" y="2556932"/>
            <a:ext cx="10051110" cy="3318936"/>
          </a:xfrm>
        </p:spPr>
        <p:txBody>
          <a:bodyPr>
            <a:noAutofit/>
          </a:bodyPr>
          <a:lstStyle/>
          <a:p>
            <a:pPr marL="0" indent="0" algn="just">
              <a:buNone/>
            </a:pPr>
            <a:r>
              <a:rPr lang="en-US" sz="2000" dirty="0"/>
              <a:t>Both the </a:t>
            </a:r>
            <a:r>
              <a:rPr lang="en-US" sz="2000" dirty="0" err="1"/>
              <a:t>MiniFaceRecognitionNetwork</a:t>
            </a:r>
            <a:r>
              <a:rPr lang="en-US" sz="2000" dirty="0"/>
              <a:t> and ResNet-18 models demonstrate remarkable performance in face recognition, achieving 100% accuracy on both training and testing datasets. They exhibit high precision, recall, and F1-score metrics, indicating their ability to effectively identify individuals. However, when comparing the two models, several factors need consideration. ResNet-18, being a pre-trained convolutional neural network originally designed for general image classification tasks, may offer advantages in terms of feature extraction from complex visual data due to its deeper architecture and extensive training on large-scale datasets like ImageNet. On the other hand, the </a:t>
            </a:r>
            <a:r>
              <a:rPr lang="en-US" sz="2000" dirty="0" err="1"/>
              <a:t>MiniFaceRecognitionNetwork</a:t>
            </a:r>
            <a:r>
              <a:rPr lang="en-US" sz="2000" dirty="0"/>
              <a:t> is tailored specifically for face recognition tasks, potentially offering superior efficiency and computational speed for real-time applications, given its optimized architecture and possibly smaller size. Additionally, while both models show comparable performance in this scenario, their suitability for different deployment environments and specific task requirements should be considered when choosing between them</a:t>
            </a:r>
          </a:p>
        </p:txBody>
      </p:sp>
    </p:spTree>
    <p:extLst>
      <p:ext uri="{BB962C8B-B14F-4D97-AF65-F5344CB8AC3E}">
        <p14:creationId xmlns:p14="http://schemas.microsoft.com/office/powerpoint/2010/main" val="219538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FDEA-1242-47E0-9C3C-FD703E753F19}"/>
              </a:ext>
            </a:extLst>
          </p:cNvPr>
          <p:cNvSpPr>
            <a:spLocks noGrp="1"/>
          </p:cNvSpPr>
          <p:nvPr>
            <p:ph type="title"/>
          </p:nvPr>
        </p:nvSpPr>
        <p:spPr/>
        <p:txBody>
          <a:bodyPr/>
          <a:lstStyle/>
          <a:p>
            <a:r>
              <a:rPr lang="en-US" dirty="0" err="1"/>
              <a:t>Challeges</a:t>
            </a:r>
            <a:r>
              <a:rPr lang="en-US" dirty="0"/>
              <a:t> </a:t>
            </a:r>
          </a:p>
        </p:txBody>
      </p:sp>
      <p:sp>
        <p:nvSpPr>
          <p:cNvPr id="3" name="Content Placeholder 2">
            <a:extLst>
              <a:ext uri="{FF2B5EF4-FFF2-40B4-BE49-F238E27FC236}">
                <a16:creationId xmlns:a16="http://schemas.microsoft.com/office/drawing/2014/main" id="{7E5A84E5-8934-5DCC-19C5-0C3F7D7ACC89}"/>
              </a:ext>
            </a:extLst>
          </p:cNvPr>
          <p:cNvSpPr>
            <a:spLocks noGrp="1"/>
          </p:cNvSpPr>
          <p:nvPr>
            <p:ph idx="1"/>
          </p:nvPr>
        </p:nvSpPr>
        <p:spPr>
          <a:xfrm>
            <a:off x="1295402" y="2285999"/>
            <a:ext cx="10051110" cy="3318936"/>
          </a:xfrm>
        </p:spPr>
        <p:txBody>
          <a:bodyPr>
            <a:noAutofit/>
          </a:bodyPr>
          <a:lstStyle/>
          <a:p>
            <a:pPr algn="l">
              <a:buFont typeface="+mj-lt"/>
              <a:buAutoNum type="arabicPeriod"/>
            </a:pPr>
            <a:r>
              <a:rPr lang="en-US" sz="2000" dirty="0"/>
              <a:t>Facial recognition systems must contend with varying environmental conditions, including pose, lighting, expression, occlusion, and aging, which can introduce challenges to accurate identification.</a:t>
            </a:r>
          </a:p>
          <a:p>
            <a:pPr algn="l">
              <a:buFont typeface="+mj-lt"/>
              <a:buAutoNum type="arabicPeriod"/>
            </a:pPr>
            <a:r>
              <a:rPr lang="en-US" sz="2000" dirty="0"/>
              <a:t>Acquiring large, diverse datasets with high-quality annotations is essential for training robust facial recognition models, but it presents logistical and labeling challenges that impact performance.</a:t>
            </a:r>
          </a:p>
          <a:p>
            <a:pPr algn="l">
              <a:buFont typeface="+mj-lt"/>
              <a:buAutoNum type="arabicPeriod"/>
            </a:pPr>
            <a:r>
              <a:rPr lang="en-US" sz="2000" dirty="0"/>
              <a:t>Ethical considerations surrounding consent, privacy, and potential misuse necessitate responsible deployment of facial recognition technology with appropriate safeguards and transparency measures.</a:t>
            </a:r>
          </a:p>
          <a:p>
            <a:pPr algn="l">
              <a:buFont typeface="+mj-lt"/>
              <a:buAutoNum type="arabicPeriod"/>
            </a:pPr>
            <a:r>
              <a:rPr lang="en-US" sz="2000" dirty="0"/>
              <a:t>Addressing biases in both data and models is crucial to ensure fair and equitable outcomes in facial recognition applications, requiring careful consideration of demographic disparities and algorithmic fairness.</a:t>
            </a:r>
          </a:p>
          <a:p>
            <a:pPr marL="0" indent="0" algn="just">
              <a:buNone/>
            </a:pPr>
            <a:endParaRPr lang="en-US" sz="2000" dirty="0"/>
          </a:p>
        </p:txBody>
      </p:sp>
    </p:spTree>
    <p:extLst>
      <p:ext uri="{BB962C8B-B14F-4D97-AF65-F5344CB8AC3E}">
        <p14:creationId xmlns:p14="http://schemas.microsoft.com/office/powerpoint/2010/main" val="29988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A88A-BF96-A9C4-2BC1-84C967D88B7E}"/>
              </a:ext>
            </a:extLst>
          </p:cNvPr>
          <p:cNvSpPr>
            <a:spLocks noGrp="1"/>
          </p:cNvSpPr>
          <p:nvPr>
            <p:ph type="title"/>
          </p:nvPr>
        </p:nvSpPr>
        <p:spPr/>
        <p:txBody>
          <a:bodyPr/>
          <a:lstStyle/>
          <a:p>
            <a:r>
              <a:rPr lang="en-US" dirty="0"/>
              <a:t>Cited Work</a:t>
            </a:r>
          </a:p>
        </p:txBody>
      </p:sp>
      <p:sp>
        <p:nvSpPr>
          <p:cNvPr id="3" name="Content Placeholder 2">
            <a:extLst>
              <a:ext uri="{FF2B5EF4-FFF2-40B4-BE49-F238E27FC236}">
                <a16:creationId xmlns:a16="http://schemas.microsoft.com/office/drawing/2014/main" id="{6815B8C4-AA01-6DF9-0E1F-4FBA2E4C1279}"/>
              </a:ext>
            </a:extLst>
          </p:cNvPr>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1. K. B. Pranav and J. Manikandan, "Design and Evaluation of a Real-Time Face Recognition System using Convolutional Neural Networks," *Procedia Computer Science*, vol. 171, pp. 1651-1659, 2020. DOI: [10.1016/j.procs.2020.04.177](https://doi.org/10.1016/j.procs.2020.04.177).</a:t>
            </a:r>
          </a:p>
          <a:p>
            <a:pPr marL="0" indent="0">
              <a:buNone/>
            </a:pPr>
            <a:r>
              <a:rPr lang="en-US" dirty="0">
                <a:latin typeface="Times New Roman" panose="02020603050405020304" pitchFamily="18" charset="0"/>
                <a:cs typeface="Times New Roman" panose="02020603050405020304" pitchFamily="18" charset="0"/>
              </a:rPr>
              <a:t>2. S. W. </a:t>
            </a:r>
            <a:r>
              <a:rPr lang="en-US" dirty="0" err="1">
                <a:latin typeface="Times New Roman" panose="02020603050405020304" pitchFamily="18" charset="0"/>
                <a:cs typeface="Times New Roman" panose="02020603050405020304" pitchFamily="18" charset="0"/>
              </a:rPr>
              <a:t>Arachchilage</a:t>
            </a:r>
            <a:r>
              <a:rPr lang="en-US" dirty="0">
                <a:latin typeface="Times New Roman" panose="02020603050405020304" pitchFamily="18" charset="0"/>
                <a:cs typeface="Times New Roman" panose="02020603050405020304" pitchFamily="18" charset="0"/>
              </a:rPr>
              <a:t> and E. Izquierdo, "A Framework for Real-Time Face-Recognition," in *2019 IEEE Visual Communications and Image Processing Conference*, IEEE.</a:t>
            </a:r>
          </a:p>
          <a:p>
            <a:pPr marL="0" indent="0">
              <a:buNone/>
            </a:pPr>
            <a:r>
              <a:rPr lang="en-US" dirty="0">
                <a:latin typeface="Times New Roman" panose="02020603050405020304" pitchFamily="18" charset="0"/>
                <a:cs typeface="Times New Roman" panose="02020603050405020304" pitchFamily="18" charset="0"/>
              </a:rPr>
              <a:t>3. Y. Esmail, M. Y. </a:t>
            </a:r>
            <a:r>
              <a:rPr lang="en-US" dirty="0" err="1">
                <a:latin typeface="Times New Roman" panose="02020603050405020304" pitchFamily="18" charset="0"/>
                <a:cs typeface="Times New Roman" panose="02020603050405020304" pitchFamily="18" charset="0"/>
              </a:rPr>
              <a:t>Shakor</a:t>
            </a:r>
            <a:r>
              <a:rPr lang="en-US" dirty="0">
                <a:latin typeface="Times New Roman" panose="02020603050405020304" pitchFamily="18" charset="0"/>
                <a:cs typeface="Times New Roman" panose="02020603050405020304" pitchFamily="18" charset="0"/>
              </a:rPr>
              <a:t>, P. Abdalla, "Deep Learning Based Real-Time Face Recognition System," *</a:t>
            </a:r>
            <a:r>
              <a:rPr lang="en-US" dirty="0" err="1">
                <a:latin typeface="Times New Roman" panose="02020603050405020304" pitchFamily="18" charset="0"/>
                <a:cs typeface="Times New Roman" panose="02020603050405020304" pitchFamily="18" charset="0"/>
              </a:rPr>
              <a:t>NeuroQuantology</a:t>
            </a:r>
            <a:r>
              <a:rPr lang="en-US" dirty="0">
                <a:latin typeface="Times New Roman" panose="02020603050405020304" pitchFamily="18" charset="0"/>
                <a:cs typeface="Times New Roman" panose="02020603050405020304" pitchFamily="18" charset="0"/>
              </a:rPr>
              <a:t>*, vol. 20, no. 6, pp. 7355-7366, June 2022. DOI: [10.14704/nq.2022.20.6.NQ22737](https://doi.org/10.14704/nq.2022.20.6.NQ22737).</a:t>
            </a:r>
          </a:p>
        </p:txBody>
      </p:sp>
    </p:spTree>
    <p:extLst>
      <p:ext uri="{BB962C8B-B14F-4D97-AF65-F5344CB8AC3E}">
        <p14:creationId xmlns:p14="http://schemas.microsoft.com/office/powerpoint/2010/main" val="83251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5F39-6E57-C4BF-F84D-63A689BC694F}"/>
              </a:ext>
            </a:extLst>
          </p:cNvPr>
          <p:cNvSpPr>
            <a:spLocks noGrp="1"/>
          </p:cNvSpPr>
          <p:nvPr>
            <p:ph type="title"/>
          </p:nvPr>
        </p:nvSpPr>
        <p:spPr/>
        <p:txBody>
          <a:bodyPr>
            <a:normAutofit/>
          </a:bodyPr>
          <a:lstStyle/>
          <a:p>
            <a:r>
              <a:rPr lang="en-US" dirty="0"/>
              <a:t>Project Topic</a:t>
            </a:r>
          </a:p>
        </p:txBody>
      </p:sp>
      <p:sp>
        <p:nvSpPr>
          <p:cNvPr id="3" name="Content Placeholder 2">
            <a:extLst>
              <a:ext uri="{FF2B5EF4-FFF2-40B4-BE49-F238E27FC236}">
                <a16:creationId xmlns:a16="http://schemas.microsoft.com/office/drawing/2014/main" id="{FA5F5FB7-26AB-E7E4-89AF-097A9152FEF6}"/>
              </a:ext>
            </a:extLst>
          </p:cNvPr>
          <p:cNvSpPr>
            <a:spLocks noGrp="1"/>
          </p:cNvSpPr>
          <p:nvPr>
            <p:ph idx="1"/>
          </p:nvPr>
        </p:nvSpPr>
        <p:spPr>
          <a:xfrm>
            <a:off x="838200" y="3077155"/>
            <a:ext cx="10515600" cy="1892410"/>
          </a:xfrm>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Real-Time Face Recognition System using Deep Learning</a:t>
            </a:r>
          </a:p>
          <a:p>
            <a:endParaRPr lang="en-US" b="1" dirty="0"/>
          </a:p>
        </p:txBody>
      </p:sp>
    </p:spTree>
    <p:extLst>
      <p:ext uri="{BB962C8B-B14F-4D97-AF65-F5344CB8AC3E}">
        <p14:creationId xmlns:p14="http://schemas.microsoft.com/office/powerpoint/2010/main" val="9335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1CF9-44BA-675E-3137-AE49DA65BE07}"/>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2A606781-3657-4721-2EEE-FB82FE7BD2FA}"/>
              </a:ext>
            </a:extLst>
          </p:cNvPr>
          <p:cNvSpPr>
            <a:spLocks noGrp="1"/>
          </p:cNvSpPr>
          <p:nvPr>
            <p:ph idx="1"/>
          </p:nvPr>
        </p:nvSpPr>
        <p:spPr>
          <a:xfrm>
            <a:off x="866692" y="2556932"/>
            <a:ext cx="10336696" cy="3318936"/>
          </a:xfrm>
        </p:spPr>
        <p:txBody>
          <a:bodyPr>
            <a:noAutofit/>
          </a:bodyPr>
          <a:lstStyle/>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Develop a deep learning model architecture for real-time face detection and recognition, utilizing convolutional neural networks (CNNs) for feature extraction.</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Implement state-of-the-art deep learning algorithms such as </a:t>
            </a:r>
            <a:r>
              <a:rPr lang="en-US" sz="2100" b="0" i="0" dirty="0" err="1">
                <a:solidFill>
                  <a:srgbClr val="0D0D0D"/>
                </a:solidFill>
                <a:effectLst/>
                <a:latin typeface="Times New Roman" panose="02020603050405020304" pitchFamily="18" charset="0"/>
                <a:cs typeface="Times New Roman" panose="02020603050405020304" pitchFamily="18" charset="0"/>
              </a:rPr>
              <a:t>ResNet</a:t>
            </a:r>
            <a:r>
              <a:rPr lang="en-US" sz="2100" b="0" i="0" dirty="0">
                <a:solidFill>
                  <a:srgbClr val="0D0D0D"/>
                </a:solidFill>
                <a:effectLst/>
                <a:latin typeface="Times New Roman" panose="02020603050405020304" pitchFamily="18" charset="0"/>
                <a:cs typeface="Times New Roman" panose="02020603050405020304" pitchFamily="18" charset="0"/>
              </a:rPr>
              <a:t>, VGG, and </a:t>
            </a:r>
            <a:r>
              <a:rPr lang="en-US" sz="2100" b="0" i="0" dirty="0" err="1">
                <a:solidFill>
                  <a:srgbClr val="0D0D0D"/>
                </a:solidFill>
                <a:effectLst/>
                <a:latin typeface="Times New Roman" panose="02020603050405020304" pitchFamily="18" charset="0"/>
                <a:cs typeface="Times New Roman" panose="02020603050405020304" pitchFamily="18" charset="0"/>
              </a:rPr>
              <a:t>EfficientNet</a:t>
            </a:r>
            <a:r>
              <a:rPr lang="en-US" sz="2100" b="0" i="0" dirty="0">
                <a:solidFill>
                  <a:srgbClr val="0D0D0D"/>
                </a:solidFill>
                <a:effectLst/>
                <a:latin typeface="Times New Roman" panose="02020603050405020304" pitchFamily="18" charset="0"/>
                <a:cs typeface="Times New Roman" panose="02020603050405020304" pitchFamily="18" charset="0"/>
              </a:rPr>
              <a:t> for face representation, comparing their performance, achievements, and limitations in real-time scenarios.</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Explore transfer learning techniques using pre-trained models on large-scale face recognition datasets like </a:t>
            </a:r>
            <a:r>
              <a:rPr lang="en-US" sz="2100" b="0" i="0" dirty="0" err="1">
                <a:solidFill>
                  <a:srgbClr val="0D0D0D"/>
                </a:solidFill>
                <a:effectLst/>
                <a:latin typeface="Times New Roman" panose="02020603050405020304" pitchFamily="18" charset="0"/>
                <a:cs typeface="Times New Roman" panose="02020603050405020304" pitchFamily="18" charset="0"/>
              </a:rPr>
              <a:t>CelebA</a:t>
            </a:r>
            <a:r>
              <a:rPr lang="en-US" sz="2100" b="0" i="0" dirty="0">
                <a:solidFill>
                  <a:srgbClr val="0D0D0D"/>
                </a:solidFill>
                <a:effectLst/>
                <a:latin typeface="Times New Roman" panose="02020603050405020304" pitchFamily="18" charset="0"/>
                <a:cs typeface="Times New Roman" panose="02020603050405020304" pitchFamily="18" charset="0"/>
              </a:rPr>
              <a:t>, LFW, and CASIA-</a:t>
            </a:r>
            <a:r>
              <a:rPr lang="en-US" sz="2100" b="0" i="0" dirty="0" err="1">
                <a:solidFill>
                  <a:srgbClr val="0D0D0D"/>
                </a:solidFill>
                <a:effectLst/>
                <a:latin typeface="Times New Roman" panose="02020603050405020304" pitchFamily="18" charset="0"/>
                <a:cs typeface="Times New Roman" panose="02020603050405020304" pitchFamily="18" charset="0"/>
              </a:rPr>
              <a:t>WebFace</a:t>
            </a:r>
            <a:r>
              <a:rPr lang="en-US" sz="2100" b="0" i="0" dirty="0">
                <a:solidFill>
                  <a:srgbClr val="0D0D0D"/>
                </a:solidFill>
                <a:effectLst/>
                <a:latin typeface="Times New Roman" panose="02020603050405020304" pitchFamily="18" charset="0"/>
                <a:cs typeface="Times New Roman" panose="02020603050405020304" pitchFamily="18" charset="0"/>
              </a:rPr>
              <a:t> to improve model accuracy and generalization.</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Develop a user-friendly interface using tools like Flask or Django for inputting live video feeds and displaying real-time recognition results.</a:t>
            </a:r>
          </a:p>
          <a:p>
            <a:pPr algn="just"/>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84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B876-AF60-B9A0-6DC1-27FC00B62F3A}"/>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34F14225-6DF3-C9F5-8302-A36F3A64BA75}"/>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Data Collection and Preprocessing: </a:t>
            </a:r>
            <a:r>
              <a:rPr lang="en-US" sz="2400" dirty="0">
                <a:latin typeface="Times New Roman" panose="02020603050405020304" pitchFamily="18" charset="0"/>
                <a:cs typeface="Times New Roman" panose="02020603050405020304" pitchFamily="18" charset="0"/>
              </a:rPr>
              <a:t>Gather a custom dataset comprising diverse facial images with varying poses, expressions, and lighting conditions from Kaggle (</a:t>
            </a:r>
            <a:r>
              <a:rPr lang="en-US" sz="2400" dirty="0">
                <a:latin typeface="Times New Roman" panose="02020603050405020304" pitchFamily="18" charset="0"/>
                <a:cs typeface="Times New Roman" panose="02020603050405020304" pitchFamily="18" charset="0"/>
                <a:hlinkClick r:id="rId2"/>
              </a:rPr>
              <a:t>https://paperswithcode.com/sota/face-recognition-on-lfw</a:t>
            </a:r>
            <a:r>
              <a:rPr lang="en-US" sz="2400" dirty="0">
                <a:latin typeface="Times New Roman" panose="02020603050405020304" pitchFamily="18" charset="0"/>
                <a:cs typeface="Times New Roman" panose="02020603050405020304" pitchFamily="18" charset="0"/>
              </a:rPr>
              <a:t>). Preprocess the data with normalization, resizing, and augmentation techniques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613A66-2573-FD00-7E40-7DC7C84C73FB}"/>
              </a:ext>
            </a:extLst>
          </p:cNvPr>
          <p:cNvPicPr>
            <a:picLocks noChangeAspect="1"/>
          </p:cNvPicPr>
          <p:nvPr/>
        </p:nvPicPr>
        <p:blipFill>
          <a:blip r:embed="rId3"/>
          <a:stretch>
            <a:fillRect/>
          </a:stretch>
        </p:blipFill>
        <p:spPr>
          <a:xfrm>
            <a:off x="2756301" y="4443663"/>
            <a:ext cx="6230219" cy="1703138"/>
          </a:xfrm>
          <a:prstGeom prst="rect">
            <a:avLst/>
          </a:prstGeom>
        </p:spPr>
      </p:pic>
    </p:spTree>
    <p:extLst>
      <p:ext uri="{BB962C8B-B14F-4D97-AF65-F5344CB8AC3E}">
        <p14:creationId xmlns:p14="http://schemas.microsoft.com/office/powerpoint/2010/main" val="109088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7EC9-8A5F-8B0B-5251-BA20AD4C8C43}"/>
              </a:ext>
            </a:extLst>
          </p:cNvPr>
          <p:cNvSpPr>
            <a:spLocks noGrp="1"/>
          </p:cNvSpPr>
          <p:nvPr>
            <p:ph type="title"/>
          </p:nvPr>
        </p:nvSpPr>
        <p:spPr/>
        <p:txBody>
          <a:bodyPr/>
          <a:lstStyle/>
          <a:p>
            <a:r>
              <a:rPr lang="en-US" dirty="0"/>
              <a:t>Data Processing</a:t>
            </a:r>
          </a:p>
        </p:txBody>
      </p:sp>
      <p:pic>
        <p:nvPicPr>
          <p:cNvPr id="5" name="Picture 4">
            <a:extLst>
              <a:ext uri="{FF2B5EF4-FFF2-40B4-BE49-F238E27FC236}">
                <a16:creationId xmlns:a16="http://schemas.microsoft.com/office/drawing/2014/main" id="{C9469FF7-9AD3-B77C-71C5-7A5E2FF5CD34}"/>
              </a:ext>
            </a:extLst>
          </p:cNvPr>
          <p:cNvPicPr>
            <a:picLocks noChangeAspect="1"/>
          </p:cNvPicPr>
          <p:nvPr/>
        </p:nvPicPr>
        <p:blipFill>
          <a:blip r:embed="rId2"/>
          <a:stretch>
            <a:fillRect/>
          </a:stretch>
        </p:blipFill>
        <p:spPr>
          <a:xfrm>
            <a:off x="1941095" y="2550696"/>
            <a:ext cx="8213558" cy="3325172"/>
          </a:xfrm>
          <a:prstGeom prst="rect">
            <a:avLst/>
          </a:prstGeom>
        </p:spPr>
      </p:pic>
    </p:spTree>
    <p:extLst>
      <p:ext uri="{BB962C8B-B14F-4D97-AF65-F5344CB8AC3E}">
        <p14:creationId xmlns:p14="http://schemas.microsoft.com/office/powerpoint/2010/main" val="322748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A70A-7C3A-D5B2-917F-18369F9E323D}"/>
              </a:ext>
            </a:extLst>
          </p:cNvPr>
          <p:cNvSpPr>
            <a:spLocks noGrp="1"/>
          </p:cNvSpPr>
          <p:nvPr>
            <p:ph type="title"/>
          </p:nvPr>
        </p:nvSpPr>
        <p:spPr/>
        <p:txBody>
          <a:bodyPr/>
          <a:lstStyle/>
          <a:p>
            <a:r>
              <a:rPr lang="en-US" dirty="0"/>
              <a:t>Model 1:</a:t>
            </a:r>
            <a:r>
              <a:rPr lang="en-US" sz="4400" dirty="0"/>
              <a:t> </a:t>
            </a:r>
            <a:r>
              <a:rPr lang="en-US" sz="4400" dirty="0" err="1"/>
              <a:t>MiniFaceRecognitionNetwork</a:t>
            </a:r>
            <a:endParaRPr lang="en-US" dirty="0"/>
          </a:p>
        </p:txBody>
      </p:sp>
      <p:sp>
        <p:nvSpPr>
          <p:cNvPr id="3" name="Content Placeholder 2">
            <a:extLst>
              <a:ext uri="{FF2B5EF4-FFF2-40B4-BE49-F238E27FC236}">
                <a16:creationId xmlns:a16="http://schemas.microsoft.com/office/drawing/2014/main" id="{6812DD91-4758-B4D8-AF2A-FAF137E4442D}"/>
              </a:ext>
            </a:extLst>
          </p:cNvPr>
          <p:cNvSpPr>
            <a:spLocks noGrp="1"/>
          </p:cNvSpPr>
          <p:nvPr>
            <p:ph idx="1"/>
          </p:nvPr>
        </p:nvSpPr>
        <p:spPr>
          <a:xfrm>
            <a:off x="593558" y="2445613"/>
            <a:ext cx="10813913" cy="3318936"/>
          </a:xfrm>
        </p:spPr>
        <p:txBody>
          <a:bodyPr>
            <a:noAutofit/>
          </a:bodyPr>
          <a:lstStyle/>
          <a:p>
            <a:pPr algn="just"/>
            <a:r>
              <a:rPr lang="en-US" sz="2000" dirty="0"/>
              <a:t>. The </a:t>
            </a:r>
            <a:r>
              <a:rPr lang="en-US" sz="2000" dirty="0" err="1"/>
              <a:t>MiniFaceRecognitionNetwork</a:t>
            </a:r>
            <a:r>
              <a:rPr lang="en-US" sz="2000" dirty="0"/>
              <a:t> is a compact deep learning model tailored for real-time face recognition tasks. Its architecture typically comprises convolutional layers for feature extraction, followed by pooling layers to condense spatial information. Fully connected layers interpret these features, possibly culminating in an embedding layer that generates high-dimensional feature vectors representing input faces. Utilizing non-linear activation functions like </a:t>
            </a:r>
            <a:r>
              <a:rPr lang="en-US" sz="2000" dirty="0" err="1"/>
              <a:t>ReLU</a:t>
            </a:r>
            <a:r>
              <a:rPr lang="en-US" sz="2000" dirty="0"/>
              <a:t> fosters the network's ability to discern complex facial patterns. During training, it learns to minimize a chosen loss function, often triplet loss, ensuring that embeddings of the same person's faces are close while those of different individuals are distant in the embedding space. This network's compact design, coupled with its capacity for rapid inference, makes it well-suited for deployment in real-time applications where computational resources are constrained, offering efficient yet effective face recognition capabilities.</a:t>
            </a:r>
          </a:p>
        </p:txBody>
      </p:sp>
    </p:spTree>
    <p:extLst>
      <p:ext uri="{BB962C8B-B14F-4D97-AF65-F5344CB8AC3E}">
        <p14:creationId xmlns:p14="http://schemas.microsoft.com/office/powerpoint/2010/main" val="172479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A70A-7C3A-D5B2-917F-18369F9E323D}"/>
              </a:ext>
            </a:extLst>
          </p:cNvPr>
          <p:cNvSpPr>
            <a:spLocks noGrp="1"/>
          </p:cNvSpPr>
          <p:nvPr>
            <p:ph type="title"/>
          </p:nvPr>
        </p:nvSpPr>
        <p:spPr/>
        <p:txBody>
          <a:bodyPr/>
          <a:lstStyle/>
          <a:p>
            <a:r>
              <a:rPr lang="en-US" dirty="0"/>
              <a:t>Model 1: </a:t>
            </a:r>
            <a:r>
              <a:rPr lang="en-US" sz="4400" dirty="0"/>
              <a:t>ResNet-18</a:t>
            </a:r>
            <a:endParaRPr lang="en-US" dirty="0"/>
          </a:p>
        </p:txBody>
      </p:sp>
      <p:sp>
        <p:nvSpPr>
          <p:cNvPr id="3" name="Content Placeholder 2">
            <a:extLst>
              <a:ext uri="{FF2B5EF4-FFF2-40B4-BE49-F238E27FC236}">
                <a16:creationId xmlns:a16="http://schemas.microsoft.com/office/drawing/2014/main" id="{6812DD91-4758-B4D8-AF2A-FAF137E4442D}"/>
              </a:ext>
            </a:extLst>
          </p:cNvPr>
          <p:cNvSpPr>
            <a:spLocks noGrp="1"/>
          </p:cNvSpPr>
          <p:nvPr>
            <p:ph idx="1"/>
          </p:nvPr>
        </p:nvSpPr>
        <p:spPr>
          <a:xfrm>
            <a:off x="784528" y="2445613"/>
            <a:ext cx="10622943" cy="3318936"/>
          </a:xfrm>
        </p:spPr>
        <p:txBody>
          <a:bodyPr>
            <a:noAutofit/>
          </a:bodyPr>
          <a:lstStyle/>
          <a:p>
            <a:pPr algn="just"/>
            <a:r>
              <a:rPr lang="en-US" sz="2000" dirty="0"/>
              <a:t>Utilizing ResNet-18, a pre-trained convolutional neural network renowned for its effectiveness in image classification, within face recognition involves repurposing its learned features for the task of identifying faces. By leveraging transfer learning, the network's knowledge from its original task, such as recognizing objects in ImageNet, is transferred to the domain of face recognition. This process entails fine-tuning the model on a dataset specific to faces, augmenting it with additional layers tailored for face recognition, such as embedding extraction and similarity metrics. ResNet-18's balance between computational efficiency and performance makes it particularly suitable for real-time face recognition applications where rapid inference is crucial. Through this approach, ResNet-18 serves as a powerful tool for extracting discriminative features from faces, facilitating accurate identification while minimizing computational overhead..</a:t>
            </a:r>
          </a:p>
        </p:txBody>
      </p:sp>
    </p:spTree>
    <p:extLst>
      <p:ext uri="{BB962C8B-B14F-4D97-AF65-F5344CB8AC3E}">
        <p14:creationId xmlns:p14="http://schemas.microsoft.com/office/powerpoint/2010/main" val="41955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1401-927B-07D2-A9F2-920547FCE56C}"/>
              </a:ext>
            </a:extLst>
          </p:cNvPr>
          <p:cNvSpPr>
            <a:spLocks noGrp="1"/>
          </p:cNvSpPr>
          <p:nvPr>
            <p:ph type="title"/>
          </p:nvPr>
        </p:nvSpPr>
        <p:spPr/>
        <p:txBody>
          <a:bodyPr>
            <a:normAutofit fontScale="90000"/>
          </a:bodyPr>
          <a:lstStyle/>
          <a:p>
            <a:r>
              <a:rPr lang="en-US" dirty="0"/>
              <a:t>Performance Evaluation :</a:t>
            </a:r>
            <a:r>
              <a:rPr lang="en-US" sz="4400" dirty="0"/>
              <a:t> </a:t>
            </a:r>
            <a:r>
              <a:rPr lang="en-US" sz="4400" dirty="0" err="1"/>
              <a:t>MiniFaceRecognitionNetwork</a:t>
            </a:r>
            <a:endParaRPr lang="en-US" dirty="0"/>
          </a:p>
        </p:txBody>
      </p:sp>
      <p:pic>
        <p:nvPicPr>
          <p:cNvPr id="5" name="Picture 4">
            <a:extLst>
              <a:ext uri="{FF2B5EF4-FFF2-40B4-BE49-F238E27FC236}">
                <a16:creationId xmlns:a16="http://schemas.microsoft.com/office/drawing/2014/main" id="{7EA88055-8DB9-0331-2AEA-F97FFCDB671B}"/>
              </a:ext>
            </a:extLst>
          </p:cNvPr>
          <p:cNvPicPr>
            <a:picLocks noChangeAspect="1"/>
          </p:cNvPicPr>
          <p:nvPr/>
        </p:nvPicPr>
        <p:blipFill>
          <a:blip r:embed="rId2"/>
          <a:stretch>
            <a:fillRect/>
          </a:stretch>
        </p:blipFill>
        <p:spPr>
          <a:xfrm>
            <a:off x="2933258" y="2554739"/>
            <a:ext cx="6325483" cy="3096057"/>
          </a:xfrm>
          <a:prstGeom prst="rect">
            <a:avLst/>
          </a:prstGeom>
        </p:spPr>
      </p:pic>
    </p:spTree>
    <p:extLst>
      <p:ext uri="{BB962C8B-B14F-4D97-AF65-F5344CB8AC3E}">
        <p14:creationId xmlns:p14="http://schemas.microsoft.com/office/powerpoint/2010/main" val="304153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1401-927B-07D2-A9F2-920547FCE56C}"/>
              </a:ext>
            </a:extLst>
          </p:cNvPr>
          <p:cNvSpPr>
            <a:spLocks noGrp="1"/>
          </p:cNvSpPr>
          <p:nvPr>
            <p:ph type="title"/>
          </p:nvPr>
        </p:nvSpPr>
        <p:spPr/>
        <p:txBody>
          <a:bodyPr>
            <a:normAutofit/>
          </a:bodyPr>
          <a:lstStyle/>
          <a:p>
            <a:r>
              <a:rPr lang="en-US" dirty="0"/>
              <a:t>Performance Evaluation :</a:t>
            </a:r>
            <a:r>
              <a:rPr lang="en-US" sz="4400" dirty="0"/>
              <a:t> ResNet-18</a:t>
            </a:r>
            <a:endParaRPr lang="en-US" dirty="0"/>
          </a:p>
        </p:txBody>
      </p:sp>
      <p:pic>
        <p:nvPicPr>
          <p:cNvPr id="4" name="Picture 3">
            <a:extLst>
              <a:ext uri="{FF2B5EF4-FFF2-40B4-BE49-F238E27FC236}">
                <a16:creationId xmlns:a16="http://schemas.microsoft.com/office/drawing/2014/main" id="{06436E02-F80D-8CB2-0D6F-F3CC8280BADD}"/>
              </a:ext>
            </a:extLst>
          </p:cNvPr>
          <p:cNvPicPr>
            <a:picLocks noChangeAspect="1"/>
          </p:cNvPicPr>
          <p:nvPr/>
        </p:nvPicPr>
        <p:blipFill>
          <a:blip r:embed="rId2"/>
          <a:stretch>
            <a:fillRect/>
          </a:stretch>
        </p:blipFill>
        <p:spPr>
          <a:xfrm>
            <a:off x="2487047" y="2689098"/>
            <a:ext cx="6897063" cy="3019846"/>
          </a:xfrm>
          <a:prstGeom prst="rect">
            <a:avLst/>
          </a:prstGeom>
        </p:spPr>
      </p:pic>
    </p:spTree>
    <p:extLst>
      <p:ext uri="{BB962C8B-B14F-4D97-AF65-F5344CB8AC3E}">
        <p14:creationId xmlns:p14="http://schemas.microsoft.com/office/powerpoint/2010/main" val="25506063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1895</TotalTime>
  <Words>917</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Times New Roman</vt:lpstr>
      <vt:lpstr>Organic</vt:lpstr>
      <vt:lpstr>DSCI 6011-2: Deep Learning</vt:lpstr>
      <vt:lpstr>Project Topic</vt:lpstr>
      <vt:lpstr>Project Objectives</vt:lpstr>
      <vt:lpstr>Datasets</vt:lpstr>
      <vt:lpstr>Data Processing</vt:lpstr>
      <vt:lpstr>Model 1: MiniFaceRecognitionNetwork</vt:lpstr>
      <vt:lpstr>Model 1: ResNet-18</vt:lpstr>
      <vt:lpstr>Performance Evaluation : MiniFaceRecognitionNetwork</vt:lpstr>
      <vt:lpstr>Performance Evaluation : ResNet-18</vt:lpstr>
      <vt:lpstr>Models Comparison</vt:lpstr>
      <vt:lpstr>Challeges </vt:lpstr>
      <vt:lpstr>Cited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6011-2: Deep Learning</dc:title>
  <dc:creator>Admin</dc:creator>
  <cp:lastModifiedBy>Admin</cp:lastModifiedBy>
  <cp:revision>3</cp:revision>
  <dcterms:created xsi:type="dcterms:W3CDTF">2024-03-19T13:18:31Z</dcterms:created>
  <dcterms:modified xsi:type="dcterms:W3CDTF">2024-04-22T03:16:28Z</dcterms:modified>
</cp:coreProperties>
</file>