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CF38D6B-7376-41BD-AA81-4672ECA52DC6}" type="datetimeFigureOut">
              <a:rPr lang="en-US" smtClean="0"/>
              <a:t>3/20/2024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99B82C8-A0CD-4D71-A0E8-8A16144DFAF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5074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F38D6B-7376-41BD-AA81-4672ECA52DC6}" type="datetimeFigureOut">
              <a:rPr lang="en-US" smtClean="0"/>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9B82C8-A0CD-4D71-A0E8-8A16144DFAFF}" type="slidenum">
              <a:rPr lang="en-US" smtClean="0"/>
              <a:t>‹#›</a:t>
            </a:fld>
            <a:endParaRPr lang="en-US"/>
          </a:p>
        </p:txBody>
      </p:sp>
    </p:spTree>
    <p:extLst>
      <p:ext uri="{BB962C8B-B14F-4D97-AF65-F5344CB8AC3E}">
        <p14:creationId xmlns:p14="http://schemas.microsoft.com/office/powerpoint/2010/main" val="954670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F38D6B-7376-41BD-AA81-4672ECA52DC6}"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B82C8-A0CD-4D71-A0E8-8A16144DFAF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0100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F38D6B-7376-41BD-AA81-4672ECA52DC6}"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B82C8-A0CD-4D71-A0E8-8A16144DFAF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9360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F38D6B-7376-41BD-AA81-4672ECA52DC6}"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B82C8-A0CD-4D71-A0E8-8A16144DFAFF}" type="slidenum">
              <a:rPr lang="en-US" smtClean="0"/>
              <a:t>‹#›</a:t>
            </a:fld>
            <a:endParaRPr lang="en-US"/>
          </a:p>
        </p:txBody>
      </p:sp>
    </p:spTree>
    <p:extLst>
      <p:ext uri="{BB962C8B-B14F-4D97-AF65-F5344CB8AC3E}">
        <p14:creationId xmlns:p14="http://schemas.microsoft.com/office/powerpoint/2010/main" val="960133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F38D6B-7376-41BD-AA81-4672ECA52DC6}"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B82C8-A0CD-4D71-A0E8-8A16144DFAF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2300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F38D6B-7376-41BD-AA81-4672ECA52DC6}"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B82C8-A0CD-4D71-A0E8-8A16144DFAF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0004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F38D6B-7376-41BD-AA81-4672ECA52DC6}"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B82C8-A0CD-4D71-A0E8-8A16144DFAF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9966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F38D6B-7376-41BD-AA81-4672ECA52DC6}"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B82C8-A0CD-4D71-A0E8-8A16144DFAF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4301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F38D6B-7376-41BD-AA81-4672ECA52DC6}"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B82C8-A0CD-4D71-A0E8-8A16144DFAFF}" type="slidenum">
              <a:rPr lang="en-US" smtClean="0"/>
              <a:t>‹#›</a:t>
            </a:fld>
            <a:endParaRPr lang="en-US"/>
          </a:p>
        </p:txBody>
      </p:sp>
    </p:spTree>
    <p:extLst>
      <p:ext uri="{BB962C8B-B14F-4D97-AF65-F5344CB8AC3E}">
        <p14:creationId xmlns:p14="http://schemas.microsoft.com/office/powerpoint/2010/main" val="2748690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F38D6B-7376-41BD-AA81-4672ECA52DC6}"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B82C8-A0CD-4D71-A0E8-8A16144DFAF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6367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F38D6B-7376-41BD-AA81-4672ECA52DC6}" type="datetimeFigureOut">
              <a:rPr lang="en-US" smtClean="0"/>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9B82C8-A0CD-4D71-A0E8-8A16144DFAFF}" type="slidenum">
              <a:rPr lang="en-US" smtClean="0"/>
              <a:t>‹#›</a:t>
            </a:fld>
            <a:endParaRPr lang="en-US"/>
          </a:p>
        </p:txBody>
      </p:sp>
    </p:spTree>
    <p:extLst>
      <p:ext uri="{BB962C8B-B14F-4D97-AF65-F5344CB8AC3E}">
        <p14:creationId xmlns:p14="http://schemas.microsoft.com/office/powerpoint/2010/main" val="2993397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F38D6B-7376-41BD-AA81-4672ECA52DC6}" type="datetimeFigureOut">
              <a:rPr lang="en-US" smtClean="0"/>
              <a:t>3/20/2024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9B82C8-A0CD-4D71-A0E8-8A16144DFAF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2120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F38D6B-7376-41BD-AA81-4672ECA52DC6}" type="datetimeFigureOut">
              <a:rPr lang="en-US" smtClean="0"/>
              <a:t>3/20/2024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9B82C8-A0CD-4D71-A0E8-8A16144DFAF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2563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38D6B-7376-41BD-AA81-4672ECA52DC6}" type="datetimeFigureOut">
              <a:rPr lang="en-US" smtClean="0"/>
              <a:t>3/20/2024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9B82C8-A0CD-4D71-A0E8-8A16144DFAFF}" type="slidenum">
              <a:rPr lang="en-US" smtClean="0"/>
              <a:t>‹#›</a:t>
            </a:fld>
            <a:endParaRPr lang="en-US"/>
          </a:p>
        </p:txBody>
      </p:sp>
    </p:spTree>
    <p:extLst>
      <p:ext uri="{BB962C8B-B14F-4D97-AF65-F5344CB8AC3E}">
        <p14:creationId xmlns:p14="http://schemas.microsoft.com/office/powerpoint/2010/main" val="1760153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F38D6B-7376-41BD-AA81-4672ECA52DC6}" type="datetimeFigureOut">
              <a:rPr lang="en-US" smtClean="0"/>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9B82C8-A0CD-4D71-A0E8-8A16144DFAF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4713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F38D6B-7376-41BD-AA81-4672ECA52DC6}" type="datetimeFigureOut">
              <a:rPr lang="en-US" smtClean="0"/>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9B82C8-A0CD-4D71-A0E8-8A16144DFAFF}" type="slidenum">
              <a:rPr lang="en-US" smtClean="0"/>
              <a:t>‹#›</a:t>
            </a:fld>
            <a:endParaRPr lang="en-US"/>
          </a:p>
        </p:txBody>
      </p:sp>
    </p:spTree>
    <p:extLst>
      <p:ext uri="{BB962C8B-B14F-4D97-AF65-F5344CB8AC3E}">
        <p14:creationId xmlns:p14="http://schemas.microsoft.com/office/powerpoint/2010/main" val="2634872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F38D6B-7376-41BD-AA81-4672ECA52DC6}" type="datetimeFigureOut">
              <a:rPr lang="en-US" smtClean="0"/>
              <a:t>3/20/2024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99B82C8-A0CD-4D71-A0E8-8A16144DFAFF}" type="slidenum">
              <a:rPr lang="en-US" smtClean="0"/>
              <a:t>‹#›</a:t>
            </a:fld>
            <a:endParaRPr lang="en-US"/>
          </a:p>
        </p:txBody>
      </p:sp>
    </p:spTree>
    <p:extLst>
      <p:ext uri="{BB962C8B-B14F-4D97-AF65-F5344CB8AC3E}">
        <p14:creationId xmlns:p14="http://schemas.microsoft.com/office/powerpoint/2010/main" val="38750795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paperswithcode.com/sota/face-recognition-on-lfw"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5E61E-FF7E-714B-FF3E-81D2CE8C09F0}"/>
              </a:ext>
            </a:extLst>
          </p:cNvPr>
          <p:cNvSpPr>
            <a:spLocks noGrp="1"/>
          </p:cNvSpPr>
          <p:nvPr>
            <p:ph type="ctrTitle"/>
          </p:nvPr>
        </p:nvSpPr>
        <p:spPr/>
        <p:txBody>
          <a:bodyPr/>
          <a:lstStyle/>
          <a:p>
            <a:r>
              <a:rPr lang="en-US" dirty="0"/>
              <a:t>DSCI 6011-2: Deep Learning</a:t>
            </a:r>
          </a:p>
        </p:txBody>
      </p:sp>
      <p:sp>
        <p:nvSpPr>
          <p:cNvPr id="3" name="Subtitle 2">
            <a:extLst>
              <a:ext uri="{FF2B5EF4-FFF2-40B4-BE49-F238E27FC236}">
                <a16:creationId xmlns:a16="http://schemas.microsoft.com/office/drawing/2014/main" id="{2E38AC4C-AAB0-1B34-1EF3-E9F2B177D220}"/>
              </a:ext>
            </a:extLst>
          </p:cNvPr>
          <p:cNvSpPr>
            <a:spLocks noGrp="1"/>
          </p:cNvSpPr>
          <p:nvPr>
            <p:ph type="subTitle" idx="1"/>
          </p:nvPr>
        </p:nvSpPr>
        <p:spPr/>
        <p:txBody>
          <a:bodyPr>
            <a:normAutofit fontScale="70000" lnSpcReduction="20000"/>
          </a:bodyPr>
          <a:lstStyle/>
          <a:p>
            <a:r>
              <a:rPr lang="en-US" dirty="0"/>
              <a:t>Team Members</a:t>
            </a:r>
          </a:p>
          <a:p>
            <a:r>
              <a:rPr lang="en-US" dirty="0" err="1"/>
              <a:t>Cholayaswanth</a:t>
            </a:r>
            <a:r>
              <a:rPr lang="en-US" dirty="0"/>
              <a:t> Kumar </a:t>
            </a:r>
            <a:r>
              <a:rPr lang="en-US"/>
              <a:t>Golla</a:t>
            </a:r>
            <a:endParaRPr lang="en-US" dirty="0"/>
          </a:p>
          <a:p>
            <a:r>
              <a:rPr lang="en-US" dirty="0"/>
              <a:t>Sai Ganesh Ramesetti</a:t>
            </a:r>
          </a:p>
          <a:p>
            <a:r>
              <a:rPr lang="en-US" dirty="0" err="1"/>
              <a:t>Dandala</a:t>
            </a:r>
            <a:r>
              <a:rPr lang="en-US" dirty="0"/>
              <a:t> </a:t>
            </a:r>
            <a:r>
              <a:rPr lang="en-US" dirty="0" err="1"/>
              <a:t>Nagabalareddy</a:t>
            </a:r>
            <a:endParaRPr lang="en-US" dirty="0"/>
          </a:p>
          <a:p>
            <a:endParaRPr lang="en-US" dirty="0"/>
          </a:p>
        </p:txBody>
      </p:sp>
    </p:spTree>
    <p:extLst>
      <p:ext uri="{BB962C8B-B14F-4D97-AF65-F5344CB8AC3E}">
        <p14:creationId xmlns:p14="http://schemas.microsoft.com/office/powerpoint/2010/main" val="4181342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DA88A-BF96-A9C4-2BC1-84C967D88B7E}"/>
              </a:ext>
            </a:extLst>
          </p:cNvPr>
          <p:cNvSpPr>
            <a:spLocks noGrp="1"/>
          </p:cNvSpPr>
          <p:nvPr>
            <p:ph type="title"/>
          </p:nvPr>
        </p:nvSpPr>
        <p:spPr/>
        <p:txBody>
          <a:bodyPr/>
          <a:lstStyle/>
          <a:p>
            <a:r>
              <a:rPr lang="en-US" dirty="0"/>
              <a:t>Cited Work</a:t>
            </a:r>
          </a:p>
        </p:txBody>
      </p:sp>
      <p:sp>
        <p:nvSpPr>
          <p:cNvPr id="3" name="Content Placeholder 2">
            <a:extLst>
              <a:ext uri="{FF2B5EF4-FFF2-40B4-BE49-F238E27FC236}">
                <a16:creationId xmlns:a16="http://schemas.microsoft.com/office/drawing/2014/main" id="{6815B8C4-AA01-6DF9-0E1F-4FBA2E4C1279}"/>
              </a:ext>
            </a:extLst>
          </p:cNvPr>
          <p:cNvSpPr>
            <a:spLocks noGrp="1"/>
          </p:cNvSpPr>
          <p:nvPr>
            <p:ph idx="1"/>
          </p:nvPr>
        </p:nvSpPr>
        <p:spPr/>
        <p:txBody>
          <a:bodyPr>
            <a:normAutofit fontScale="85000" lnSpcReduction="10000"/>
          </a:bodyPr>
          <a:lstStyle/>
          <a:p>
            <a:pPr marL="0" indent="0">
              <a:buNone/>
            </a:pPr>
            <a:r>
              <a:rPr lang="en-US" dirty="0">
                <a:latin typeface="Times New Roman" panose="02020603050405020304" pitchFamily="18" charset="0"/>
                <a:cs typeface="Times New Roman" panose="02020603050405020304" pitchFamily="18" charset="0"/>
              </a:rPr>
              <a:t>1. K. B. Pranav and J. Manikandan, "Design and Evaluation of a Real-Time Face Recognition System using Convolutional Neural Networks," *Procedia Computer Science*, vol. 171, pp. 1651-1659, 2020. DOI: [10.1016/j.procs.2020.04.177](https://doi.org/10.1016/j.procs.2020.04.177).</a:t>
            </a:r>
          </a:p>
          <a:p>
            <a:pPr marL="0" indent="0">
              <a:buNone/>
            </a:pPr>
            <a:r>
              <a:rPr lang="en-US" dirty="0">
                <a:latin typeface="Times New Roman" panose="02020603050405020304" pitchFamily="18" charset="0"/>
                <a:cs typeface="Times New Roman" panose="02020603050405020304" pitchFamily="18" charset="0"/>
              </a:rPr>
              <a:t>2. S. W. </a:t>
            </a:r>
            <a:r>
              <a:rPr lang="en-US" dirty="0" err="1">
                <a:latin typeface="Times New Roman" panose="02020603050405020304" pitchFamily="18" charset="0"/>
                <a:cs typeface="Times New Roman" panose="02020603050405020304" pitchFamily="18" charset="0"/>
              </a:rPr>
              <a:t>Arachchilage</a:t>
            </a:r>
            <a:r>
              <a:rPr lang="en-US" dirty="0">
                <a:latin typeface="Times New Roman" panose="02020603050405020304" pitchFamily="18" charset="0"/>
                <a:cs typeface="Times New Roman" panose="02020603050405020304" pitchFamily="18" charset="0"/>
              </a:rPr>
              <a:t> and E. Izquierdo, "A Framework for Real-Time Face-Recognition," in *2019 IEEE Visual Communications and Image Processing Conference*, IEEE.</a:t>
            </a:r>
          </a:p>
          <a:p>
            <a:pPr marL="0" indent="0">
              <a:buNone/>
            </a:pPr>
            <a:r>
              <a:rPr lang="en-US" dirty="0">
                <a:latin typeface="Times New Roman" panose="02020603050405020304" pitchFamily="18" charset="0"/>
                <a:cs typeface="Times New Roman" panose="02020603050405020304" pitchFamily="18" charset="0"/>
              </a:rPr>
              <a:t>3. Y. Esmail, M. Y. </a:t>
            </a:r>
            <a:r>
              <a:rPr lang="en-US" dirty="0" err="1">
                <a:latin typeface="Times New Roman" panose="02020603050405020304" pitchFamily="18" charset="0"/>
                <a:cs typeface="Times New Roman" panose="02020603050405020304" pitchFamily="18" charset="0"/>
              </a:rPr>
              <a:t>Shakor</a:t>
            </a:r>
            <a:r>
              <a:rPr lang="en-US" dirty="0">
                <a:latin typeface="Times New Roman" panose="02020603050405020304" pitchFamily="18" charset="0"/>
                <a:cs typeface="Times New Roman" panose="02020603050405020304" pitchFamily="18" charset="0"/>
              </a:rPr>
              <a:t>, P. Abdalla, "Deep Learning Based Real-Time Face Recognition System," *</a:t>
            </a:r>
            <a:r>
              <a:rPr lang="en-US" dirty="0" err="1">
                <a:latin typeface="Times New Roman" panose="02020603050405020304" pitchFamily="18" charset="0"/>
                <a:cs typeface="Times New Roman" panose="02020603050405020304" pitchFamily="18" charset="0"/>
              </a:rPr>
              <a:t>NeuroQuantology</a:t>
            </a:r>
            <a:r>
              <a:rPr lang="en-US" dirty="0">
                <a:latin typeface="Times New Roman" panose="02020603050405020304" pitchFamily="18" charset="0"/>
                <a:cs typeface="Times New Roman" panose="02020603050405020304" pitchFamily="18" charset="0"/>
              </a:rPr>
              <a:t>*, vol. 20, no. 6, pp. 7355-7366, June 2022. DOI: [10.14704/nq.2022.20.6.NQ22737](https://doi.org/10.14704/nq.2022.20.6.NQ22737).</a:t>
            </a:r>
          </a:p>
        </p:txBody>
      </p:sp>
    </p:spTree>
    <p:extLst>
      <p:ext uri="{BB962C8B-B14F-4D97-AF65-F5344CB8AC3E}">
        <p14:creationId xmlns:p14="http://schemas.microsoft.com/office/powerpoint/2010/main" val="832518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65F39-6E57-C4BF-F84D-63A689BC694F}"/>
              </a:ext>
            </a:extLst>
          </p:cNvPr>
          <p:cNvSpPr>
            <a:spLocks noGrp="1"/>
          </p:cNvSpPr>
          <p:nvPr>
            <p:ph type="title"/>
          </p:nvPr>
        </p:nvSpPr>
        <p:spPr/>
        <p:txBody>
          <a:bodyPr>
            <a:normAutofit/>
          </a:bodyPr>
          <a:lstStyle/>
          <a:p>
            <a:r>
              <a:rPr lang="en-US" dirty="0"/>
              <a:t>Project Topic</a:t>
            </a:r>
          </a:p>
        </p:txBody>
      </p:sp>
      <p:sp>
        <p:nvSpPr>
          <p:cNvPr id="3" name="Content Placeholder 2">
            <a:extLst>
              <a:ext uri="{FF2B5EF4-FFF2-40B4-BE49-F238E27FC236}">
                <a16:creationId xmlns:a16="http://schemas.microsoft.com/office/drawing/2014/main" id="{FA5F5FB7-26AB-E7E4-89AF-097A9152FEF6}"/>
              </a:ext>
            </a:extLst>
          </p:cNvPr>
          <p:cNvSpPr>
            <a:spLocks noGrp="1"/>
          </p:cNvSpPr>
          <p:nvPr>
            <p:ph idx="1"/>
          </p:nvPr>
        </p:nvSpPr>
        <p:spPr>
          <a:xfrm>
            <a:off x="838200" y="3077155"/>
            <a:ext cx="10515600" cy="1892410"/>
          </a:xfrm>
        </p:spPr>
        <p:txBody>
          <a:bodyPr>
            <a:normAutofit/>
          </a:bodyPr>
          <a:lstStyle/>
          <a:p>
            <a:pPr marL="0" indent="0" algn="ctr">
              <a:buNone/>
            </a:pPr>
            <a:r>
              <a:rPr lang="en-US" sz="4000" b="1" dirty="0">
                <a:latin typeface="Times New Roman" panose="02020603050405020304" pitchFamily="18" charset="0"/>
                <a:cs typeface="Times New Roman" panose="02020603050405020304" pitchFamily="18" charset="0"/>
              </a:rPr>
              <a:t>Real-Time Face Recognition System using Deep Learning</a:t>
            </a:r>
          </a:p>
          <a:p>
            <a:endParaRPr lang="en-US" b="1" dirty="0"/>
          </a:p>
        </p:txBody>
      </p:sp>
    </p:spTree>
    <p:extLst>
      <p:ext uri="{BB962C8B-B14F-4D97-AF65-F5344CB8AC3E}">
        <p14:creationId xmlns:p14="http://schemas.microsoft.com/office/powerpoint/2010/main" val="93359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51CF9-44BA-675E-3137-AE49DA65BE07}"/>
              </a:ext>
            </a:extLst>
          </p:cNvPr>
          <p:cNvSpPr>
            <a:spLocks noGrp="1"/>
          </p:cNvSpPr>
          <p:nvPr>
            <p:ph type="title"/>
          </p:nvPr>
        </p:nvSpPr>
        <p:spPr/>
        <p:txBody>
          <a:bodyPr/>
          <a:lstStyle/>
          <a:p>
            <a:r>
              <a:rPr lang="en-US" dirty="0"/>
              <a:t>Project Objectives</a:t>
            </a:r>
          </a:p>
        </p:txBody>
      </p:sp>
      <p:sp>
        <p:nvSpPr>
          <p:cNvPr id="3" name="Content Placeholder 2">
            <a:extLst>
              <a:ext uri="{FF2B5EF4-FFF2-40B4-BE49-F238E27FC236}">
                <a16:creationId xmlns:a16="http://schemas.microsoft.com/office/drawing/2014/main" id="{2A606781-3657-4721-2EEE-FB82FE7BD2FA}"/>
              </a:ext>
            </a:extLst>
          </p:cNvPr>
          <p:cNvSpPr>
            <a:spLocks noGrp="1"/>
          </p:cNvSpPr>
          <p:nvPr>
            <p:ph idx="1"/>
          </p:nvPr>
        </p:nvSpPr>
        <p:spPr>
          <a:xfrm>
            <a:off x="866692" y="2556932"/>
            <a:ext cx="10336696" cy="3318936"/>
          </a:xfrm>
        </p:spPr>
        <p:txBody>
          <a:bodyPr>
            <a:noAutofit/>
          </a:bodyPr>
          <a:lstStyle/>
          <a:p>
            <a:pPr algn="just">
              <a:buFont typeface="+mj-lt"/>
              <a:buAutoNum type="arabicPeriod"/>
            </a:pPr>
            <a:r>
              <a:rPr lang="en-US" sz="2100" b="0" i="0" dirty="0">
                <a:solidFill>
                  <a:srgbClr val="0D0D0D"/>
                </a:solidFill>
                <a:effectLst/>
                <a:latin typeface="Times New Roman" panose="02020603050405020304" pitchFamily="18" charset="0"/>
                <a:cs typeface="Times New Roman" panose="02020603050405020304" pitchFamily="18" charset="0"/>
              </a:rPr>
              <a:t>Develop a deep learning model architecture for real-time face detection and recognition, utilizing convolutional neural networks (CNNs) for feature extraction.</a:t>
            </a:r>
          </a:p>
          <a:p>
            <a:pPr algn="just">
              <a:buFont typeface="+mj-lt"/>
              <a:buAutoNum type="arabicPeriod"/>
            </a:pPr>
            <a:r>
              <a:rPr lang="en-US" sz="2100" b="0" i="0" dirty="0">
                <a:solidFill>
                  <a:srgbClr val="0D0D0D"/>
                </a:solidFill>
                <a:effectLst/>
                <a:latin typeface="Times New Roman" panose="02020603050405020304" pitchFamily="18" charset="0"/>
                <a:cs typeface="Times New Roman" panose="02020603050405020304" pitchFamily="18" charset="0"/>
              </a:rPr>
              <a:t>Implement state-of-the-art deep learning algorithms such as Res Net, VGG, and Efficient Net for face representation, comparing their performance, achievements, and limitations in real-time scenarios.</a:t>
            </a:r>
          </a:p>
          <a:p>
            <a:pPr algn="just">
              <a:buFont typeface="+mj-lt"/>
              <a:buAutoNum type="arabicPeriod"/>
            </a:pPr>
            <a:r>
              <a:rPr lang="en-US" sz="2100" b="0" i="0" dirty="0">
                <a:solidFill>
                  <a:srgbClr val="0D0D0D"/>
                </a:solidFill>
                <a:effectLst/>
                <a:latin typeface="Times New Roman" panose="02020603050405020304" pitchFamily="18" charset="0"/>
                <a:cs typeface="Times New Roman" panose="02020603050405020304" pitchFamily="18" charset="0"/>
              </a:rPr>
              <a:t>Explore transfer learning techniques using pre-trained models on large-scale face recognition datasets like </a:t>
            </a:r>
            <a:r>
              <a:rPr lang="en-US" sz="2100" b="0" i="0" dirty="0" err="1">
                <a:solidFill>
                  <a:srgbClr val="0D0D0D"/>
                </a:solidFill>
                <a:effectLst/>
                <a:latin typeface="Times New Roman" panose="02020603050405020304" pitchFamily="18" charset="0"/>
                <a:cs typeface="Times New Roman" panose="02020603050405020304" pitchFamily="18" charset="0"/>
              </a:rPr>
              <a:t>CelebA</a:t>
            </a:r>
            <a:r>
              <a:rPr lang="en-US" sz="2100" b="0" i="0" dirty="0">
                <a:solidFill>
                  <a:srgbClr val="0D0D0D"/>
                </a:solidFill>
                <a:effectLst/>
                <a:latin typeface="Times New Roman" panose="02020603050405020304" pitchFamily="18" charset="0"/>
                <a:cs typeface="Times New Roman" panose="02020603050405020304" pitchFamily="18" charset="0"/>
              </a:rPr>
              <a:t>, LFW, and CASIA-</a:t>
            </a:r>
            <a:r>
              <a:rPr lang="en-US" sz="2100" b="0" i="0" dirty="0" err="1">
                <a:solidFill>
                  <a:srgbClr val="0D0D0D"/>
                </a:solidFill>
                <a:effectLst/>
                <a:latin typeface="Times New Roman" panose="02020603050405020304" pitchFamily="18" charset="0"/>
                <a:cs typeface="Times New Roman" panose="02020603050405020304" pitchFamily="18" charset="0"/>
              </a:rPr>
              <a:t>WebFace</a:t>
            </a:r>
            <a:r>
              <a:rPr lang="en-US" sz="2100" b="0" i="0" dirty="0">
                <a:solidFill>
                  <a:srgbClr val="0D0D0D"/>
                </a:solidFill>
                <a:effectLst/>
                <a:latin typeface="Times New Roman" panose="02020603050405020304" pitchFamily="18" charset="0"/>
                <a:cs typeface="Times New Roman" panose="02020603050405020304" pitchFamily="18" charset="0"/>
              </a:rPr>
              <a:t> to improve model accuracy and generalization.</a:t>
            </a:r>
          </a:p>
          <a:p>
            <a:pPr algn="just">
              <a:buFont typeface="+mj-lt"/>
              <a:buAutoNum type="arabicPeriod"/>
            </a:pPr>
            <a:r>
              <a:rPr lang="en-US" sz="2100" b="0" i="0" dirty="0">
                <a:solidFill>
                  <a:srgbClr val="0D0D0D"/>
                </a:solidFill>
                <a:effectLst/>
                <a:latin typeface="Times New Roman" panose="02020603050405020304" pitchFamily="18" charset="0"/>
                <a:cs typeface="Times New Roman" panose="02020603050405020304" pitchFamily="18" charset="0"/>
              </a:rPr>
              <a:t>Develop a user-friendly interface using tools like Flask or Django for inputting live video feeds and displaying real-time recognition results.</a:t>
            </a:r>
          </a:p>
          <a:p>
            <a:pPr algn="just"/>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8845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EB876-AF60-B9A0-6DC1-27FC00B62F3A}"/>
              </a:ext>
            </a:extLst>
          </p:cNvPr>
          <p:cNvSpPr>
            <a:spLocks noGrp="1"/>
          </p:cNvSpPr>
          <p:nvPr>
            <p:ph type="title"/>
          </p:nvPr>
        </p:nvSpPr>
        <p:spPr/>
        <p:txBody>
          <a:bodyPr/>
          <a:lstStyle/>
          <a:p>
            <a:r>
              <a:rPr lang="en-US" dirty="0"/>
              <a:t>Value Statement</a:t>
            </a:r>
          </a:p>
        </p:txBody>
      </p:sp>
      <p:sp>
        <p:nvSpPr>
          <p:cNvPr id="3" name="Content Placeholder 2">
            <a:extLst>
              <a:ext uri="{FF2B5EF4-FFF2-40B4-BE49-F238E27FC236}">
                <a16:creationId xmlns:a16="http://schemas.microsoft.com/office/drawing/2014/main" id="{34F14225-6DF3-C9F5-8302-A36F3A64BA75}"/>
              </a:ext>
            </a:extLst>
          </p:cNvPr>
          <p:cNvSpPr>
            <a:spLocks noGrp="1"/>
          </p:cNvSpPr>
          <p:nvPr>
            <p:ph idx="1"/>
          </p:nvPr>
        </p:nvSpPr>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This project is worth pursuing due to its direct applications in enhancing security measures, access control systems, and personalized user experiences. By leveraging advanced deep learning methods, the system aims to achieve high accuracy and robustness in real-time face recognition tasks, addressing the limitations of existing models and pushing the boundaries of facial recognition technology. The customization and fine-tuning of the model will contribute to improving performance in dynamic environments, making it a valuable asset in various industries.</a:t>
            </a:r>
          </a:p>
        </p:txBody>
      </p:sp>
    </p:spTree>
    <p:extLst>
      <p:ext uri="{BB962C8B-B14F-4D97-AF65-F5344CB8AC3E}">
        <p14:creationId xmlns:p14="http://schemas.microsoft.com/office/powerpoint/2010/main" val="1090881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A70A-7C3A-D5B2-917F-18369F9E323D}"/>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6812DD91-4758-B4D8-AF2A-FAF137E4442D}"/>
              </a:ext>
            </a:extLst>
          </p:cNvPr>
          <p:cNvSpPr>
            <a:spLocks noGrp="1"/>
          </p:cNvSpPr>
          <p:nvPr>
            <p:ph idx="1"/>
          </p:nvPr>
        </p:nvSpPr>
        <p:spPr>
          <a:xfrm>
            <a:off x="784528" y="2445613"/>
            <a:ext cx="10622943" cy="3318936"/>
          </a:xfrm>
        </p:spPr>
        <p:txBody>
          <a:bodyPr>
            <a:noAutofit/>
          </a:bodyPr>
          <a:lstStyle/>
          <a:p>
            <a:pPr algn="just"/>
            <a:r>
              <a:rPr lang="en-US" sz="1800" dirty="0">
                <a:latin typeface="Times New Roman" panose="02020603050405020304" pitchFamily="18" charset="0"/>
                <a:cs typeface="Times New Roman" panose="02020603050405020304" pitchFamily="18" charset="0"/>
              </a:rPr>
              <a:t>Pranav and  </a:t>
            </a:r>
            <a:r>
              <a:rPr lang="en-US" sz="1800" dirty="0" err="1">
                <a:latin typeface="Times New Roman" panose="02020603050405020304" pitchFamily="18" charset="0"/>
                <a:cs typeface="Times New Roman" panose="02020603050405020304" pitchFamily="18" charset="0"/>
              </a:rPr>
              <a:t>Manikandanin</a:t>
            </a:r>
            <a:r>
              <a:rPr lang="en-US" sz="1800" dirty="0">
                <a:latin typeface="Times New Roman" panose="02020603050405020304" pitchFamily="18" charset="0"/>
                <a:cs typeface="Times New Roman" panose="02020603050405020304" pitchFamily="18" charset="0"/>
              </a:rPr>
              <a:t>, [1], in their paper, they design and evaluate of a real-time face recognition system using Convolutional Neural Network (CNN) . The initial evaluation of the proposed design was carried out using standard AT&amp;T datasets, and later extended towards the design of a real-time system. Details about tuning CNN parameters to assess and enhance the recognition accuracy of the proposed system were also reported. A systematic approach to tune the parameters was proposed to enhance the system's performance. Maximum recognition accuracies of 98.75% and 98.00% were obtained using the proposed system with standard datasets and real-time inputs, respectively.</a:t>
            </a:r>
          </a:p>
          <a:p>
            <a:pPr algn="just"/>
            <a:r>
              <a:rPr lang="en-US" sz="1800" dirty="0" err="1">
                <a:latin typeface="Times New Roman" panose="02020603050405020304" pitchFamily="18" charset="0"/>
                <a:cs typeface="Times New Roman" panose="02020603050405020304" pitchFamily="18" charset="0"/>
              </a:rPr>
              <a:t>Arachchilage</a:t>
            </a:r>
            <a:r>
              <a:rPr lang="en-US" sz="1800" dirty="0">
                <a:latin typeface="Times New Roman" panose="02020603050405020304" pitchFamily="18" charset="0"/>
                <a:cs typeface="Times New Roman" panose="02020603050405020304" pitchFamily="18" charset="0"/>
              </a:rPr>
              <a:t> and Izquierdo [2], in their proposed system addressed three key challenges of video-based face recognition systems: end-to-end computational complexity, in-the-wild recognition, and multi-person recognition. Sophisticated deep neural networks were exploited for face detection and facial feature extraction, while minimizing the computational overhead from the rest of the modules in the recognition pipeline. A comprehensive evaluation showed that the proposed system could effectively recognize faces under unconstrained conditions at elevated frames per second rates.</a:t>
            </a:r>
          </a:p>
        </p:txBody>
      </p:sp>
    </p:spTree>
    <p:extLst>
      <p:ext uri="{BB962C8B-B14F-4D97-AF65-F5344CB8AC3E}">
        <p14:creationId xmlns:p14="http://schemas.microsoft.com/office/powerpoint/2010/main" val="4195573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AE50-B9F8-16D2-4AB9-32C718D803AF}"/>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7D682DE2-FD80-3AC3-B6B2-EF8B4386D84A}"/>
              </a:ext>
            </a:extLst>
          </p:cNvPr>
          <p:cNvSpPr>
            <a:spLocks noGrp="1"/>
          </p:cNvSpPr>
          <p:nvPr>
            <p:ph idx="1"/>
          </p:nvPr>
        </p:nvSpPr>
        <p:spPr/>
        <p:txBody>
          <a:bodyPr>
            <a:normAutofit fontScale="70000" lnSpcReduction="20000"/>
          </a:bodyPr>
          <a:lstStyle/>
          <a:p>
            <a:r>
              <a:rPr lang="en-US" dirty="0"/>
              <a:t>A  non-invasive biometric technology that used a digital image to identify or verify a person was known as a face recognition system. Security was the primary use for face recognition systems, but they could also be utilized in entertainment and healthcare. Over the years, the speed and accuracy of facial recognition systems had been studied extensively. This study created and deployed a real-time facial recognition system on two different low-cost platforms. The method and techniques employed in the system were mixed methods and strategies for deep and machine learning. The project was completed in four major stages. First, the Histogram of Oriented Gradients (HOG) was employed to recognize faces on a digital picture since it was quicker. After recognizing the face to center, a customized type of estimate facial landmark process was used to construct five areas of the face before sending it to a facial model that had already been trained. It created 128 embeddings for the image to detect whose face was on the photo by using a Support Vector Machine (SVM). When evaluated with a database of 40 pictures of eight distinct people, the system achieved 96.88 percent accuracy and a frame rate of about three frames per second. The findings of this paper showed that face recognition algorithms that work in real-time based on current deep learning algorithms could be built on very cheap computing devices [3].</a:t>
            </a:r>
          </a:p>
        </p:txBody>
      </p:sp>
    </p:spTree>
    <p:extLst>
      <p:ext uri="{BB962C8B-B14F-4D97-AF65-F5344CB8AC3E}">
        <p14:creationId xmlns:p14="http://schemas.microsoft.com/office/powerpoint/2010/main" val="4250293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8FDEA-1242-47E0-9C3C-FD703E753F19}"/>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7E5A84E5-8934-5DCC-19C5-0C3F7D7ACC89}"/>
              </a:ext>
            </a:extLst>
          </p:cNvPr>
          <p:cNvSpPr>
            <a:spLocks noGrp="1"/>
          </p:cNvSpPr>
          <p:nvPr>
            <p:ph idx="1"/>
          </p:nvPr>
        </p:nvSpPr>
        <p:spPr>
          <a:xfrm>
            <a:off x="1295401" y="2556932"/>
            <a:ext cx="10051110" cy="3318936"/>
          </a:xfrm>
        </p:spPr>
        <p:txBody>
          <a:bodyPr>
            <a:noAutofit/>
          </a:bodyPr>
          <a:lstStyle/>
          <a:p>
            <a:pPr algn="just">
              <a:buFont typeface="+mj-lt"/>
              <a:buAutoNum type="arabicPeriod"/>
            </a:pPr>
            <a:r>
              <a:rPr lang="en-US" sz="1800" b="1" dirty="0">
                <a:latin typeface="Times New Roman" panose="02020603050405020304" pitchFamily="18" charset="0"/>
                <a:cs typeface="Times New Roman" panose="02020603050405020304" pitchFamily="18" charset="0"/>
              </a:rPr>
              <a:t>Data Collection and Preprocessing: </a:t>
            </a:r>
            <a:r>
              <a:rPr lang="en-US" sz="1800" dirty="0">
                <a:latin typeface="Times New Roman" panose="02020603050405020304" pitchFamily="18" charset="0"/>
                <a:cs typeface="Times New Roman" panose="02020603050405020304" pitchFamily="18" charset="0"/>
              </a:rPr>
              <a:t>Gather a custom dataset comprising diverse facial images with varying poses, expressions, and lighting conditions from Kaggle (</a:t>
            </a:r>
            <a:r>
              <a:rPr lang="en-US" sz="1800" dirty="0">
                <a:latin typeface="Times New Roman" panose="02020603050405020304" pitchFamily="18" charset="0"/>
                <a:cs typeface="Times New Roman" panose="02020603050405020304" pitchFamily="18" charset="0"/>
                <a:hlinkClick r:id="rId2"/>
              </a:rPr>
              <a:t>https://paperswithcode.com/sota/face-recognition-on-lfw</a:t>
            </a:r>
            <a:r>
              <a:rPr lang="en-US" sz="1800" dirty="0">
                <a:latin typeface="Times New Roman" panose="02020603050405020304" pitchFamily="18" charset="0"/>
                <a:cs typeface="Times New Roman" panose="02020603050405020304" pitchFamily="18" charset="0"/>
              </a:rPr>
              <a:t>). Preprocess the data with normalization, resizing, and augmentation techniques.</a:t>
            </a:r>
          </a:p>
          <a:p>
            <a:pPr algn="just">
              <a:buFont typeface="+mj-lt"/>
              <a:buAutoNum type="arabicPeriod"/>
            </a:pPr>
            <a:r>
              <a:rPr lang="en-US" sz="1800" b="1" dirty="0">
                <a:latin typeface="Times New Roman" panose="02020603050405020304" pitchFamily="18" charset="0"/>
                <a:cs typeface="Times New Roman" panose="02020603050405020304" pitchFamily="18" charset="0"/>
              </a:rPr>
              <a:t>Model Architecture and Training: </a:t>
            </a:r>
            <a:r>
              <a:rPr lang="en-US" sz="1800" dirty="0">
                <a:latin typeface="Times New Roman" panose="02020603050405020304" pitchFamily="18" charset="0"/>
                <a:cs typeface="Times New Roman" panose="02020603050405020304" pitchFamily="18" charset="0"/>
              </a:rPr>
              <a:t>Experiment with deep learning frameworks such as TensorFlow or </a:t>
            </a:r>
            <a:r>
              <a:rPr lang="en-US" sz="1800" dirty="0" err="1">
                <a:latin typeface="Times New Roman" panose="02020603050405020304" pitchFamily="18" charset="0"/>
                <a:cs typeface="Times New Roman" panose="02020603050405020304" pitchFamily="18" charset="0"/>
              </a:rPr>
              <a:t>PyTorch</a:t>
            </a:r>
            <a:r>
              <a:rPr lang="en-US" sz="1800" dirty="0">
                <a:latin typeface="Times New Roman" panose="02020603050405020304" pitchFamily="18" charset="0"/>
                <a:cs typeface="Times New Roman" panose="02020603050405020304" pitchFamily="18" charset="0"/>
              </a:rPr>
              <a:t>, implementing CNN-based architectures (e.g., </a:t>
            </a:r>
            <a:r>
              <a:rPr lang="en-US" sz="1800" dirty="0" err="1">
                <a:latin typeface="Times New Roman" panose="02020603050405020304" pitchFamily="18" charset="0"/>
                <a:cs typeface="Times New Roman" panose="02020603050405020304" pitchFamily="18" charset="0"/>
              </a:rPr>
              <a:t>ResNet</a:t>
            </a:r>
            <a:r>
              <a:rPr lang="en-US" sz="1800" dirty="0">
                <a:latin typeface="Times New Roman" panose="02020603050405020304" pitchFamily="18" charset="0"/>
                <a:cs typeface="Times New Roman" panose="02020603050405020304" pitchFamily="18" charset="0"/>
              </a:rPr>
              <a:t>, VGG, </a:t>
            </a:r>
            <a:r>
              <a:rPr lang="en-US" sz="1800" dirty="0" err="1">
                <a:latin typeface="Times New Roman" panose="02020603050405020304" pitchFamily="18" charset="0"/>
                <a:cs typeface="Times New Roman" panose="02020603050405020304" pitchFamily="18" charset="0"/>
              </a:rPr>
              <a:t>EfficientNet</a:t>
            </a:r>
            <a:r>
              <a:rPr lang="en-US" sz="1800" dirty="0">
                <a:latin typeface="Times New Roman" panose="02020603050405020304" pitchFamily="18" charset="0"/>
                <a:cs typeface="Times New Roman" panose="02020603050405020304" pitchFamily="18" charset="0"/>
              </a:rPr>
              <a:t>) for face detection and recognition. Fine-tune pre-trained models on large-scale face recognition datasets for transfer learning, optimizing for real-time performance.</a:t>
            </a:r>
          </a:p>
          <a:p>
            <a:pPr algn="just">
              <a:buFont typeface="+mj-lt"/>
              <a:buAutoNum type="arabicPeriod"/>
            </a:pPr>
            <a:r>
              <a:rPr lang="en-US" sz="1800" b="1" dirty="0">
                <a:latin typeface="Times New Roman" panose="02020603050405020304" pitchFamily="18" charset="0"/>
                <a:cs typeface="Times New Roman" panose="02020603050405020304" pitchFamily="18" charset="0"/>
              </a:rPr>
              <a:t>Real-Time Implementation: </a:t>
            </a:r>
            <a:r>
              <a:rPr lang="en-US" sz="1800" dirty="0">
                <a:latin typeface="Times New Roman" panose="02020603050405020304" pitchFamily="18" charset="0"/>
                <a:cs typeface="Times New Roman" panose="02020603050405020304" pitchFamily="18" charset="0"/>
              </a:rPr>
              <a:t>Develop a real-time face recognition system using Flask or Django for the user interface, integrating the trained model for live video feed processing. Implement efficient algorithms for face detection, feature matching, and identity verification to ensure fast and accurate recognition results.</a:t>
            </a: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5380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98265-C66E-C0FC-0207-546ECEBFED35}"/>
              </a:ext>
            </a:extLst>
          </p:cNvPr>
          <p:cNvSpPr>
            <a:spLocks noGrp="1"/>
          </p:cNvSpPr>
          <p:nvPr>
            <p:ph type="title"/>
          </p:nvPr>
        </p:nvSpPr>
        <p:spPr/>
        <p:txBody>
          <a:bodyPr/>
          <a:lstStyle/>
          <a:p>
            <a:r>
              <a:rPr lang="en-US" dirty="0"/>
              <a:t>Deliverables</a:t>
            </a:r>
          </a:p>
        </p:txBody>
      </p:sp>
      <p:sp>
        <p:nvSpPr>
          <p:cNvPr id="3" name="Content Placeholder 2">
            <a:extLst>
              <a:ext uri="{FF2B5EF4-FFF2-40B4-BE49-F238E27FC236}">
                <a16:creationId xmlns:a16="http://schemas.microsoft.com/office/drawing/2014/main" id="{FF9F545D-8914-2DAB-4746-CB3812DE42BA}"/>
              </a:ext>
            </a:extLst>
          </p:cNvPr>
          <p:cNvSpPr>
            <a:spLocks noGrp="1"/>
          </p:cNvSpPr>
          <p:nvPr>
            <p:ph idx="1"/>
          </p:nvPr>
        </p:nvSpPr>
        <p:spPr/>
        <p:txBody>
          <a:bodyPr>
            <a:normAutofit fontScale="85000" lnSpcReduction="20000"/>
          </a:bodyPr>
          <a:lstStyle/>
          <a:p>
            <a:pPr algn="just">
              <a:buFont typeface="+mj-lt"/>
              <a:buAutoNum type="arabicPeriod"/>
            </a:pPr>
            <a:r>
              <a:rPr lang="en-US" dirty="0">
                <a:latin typeface="Times New Roman" panose="02020603050405020304" pitchFamily="18" charset="0"/>
                <a:cs typeface="Times New Roman" panose="02020603050405020304" pitchFamily="18" charset="0"/>
              </a:rPr>
              <a:t>Trained deep learning model for real-time face detection and recognition, customized and fine-tuned for dynamic environments.</a:t>
            </a:r>
          </a:p>
          <a:p>
            <a:pPr algn="just">
              <a:buFont typeface="+mj-lt"/>
              <a:buAutoNum type="arabicPeriod"/>
            </a:pPr>
            <a:r>
              <a:rPr lang="en-US" dirty="0">
                <a:latin typeface="Times New Roman" panose="02020603050405020304" pitchFamily="18" charset="0"/>
                <a:cs typeface="Times New Roman" panose="02020603050405020304" pitchFamily="18" charset="0"/>
              </a:rPr>
              <a:t>User-friendly interface for inputting live video feeds and displaying real-time recognition results.</a:t>
            </a:r>
          </a:p>
          <a:p>
            <a:pPr algn="just">
              <a:buFont typeface="+mj-lt"/>
              <a:buAutoNum type="arabicPeriod"/>
            </a:pPr>
            <a:r>
              <a:rPr lang="en-US" dirty="0">
                <a:latin typeface="Times New Roman" panose="02020603050405020304" pitchFamily="18" charset="0"/>
                <a:cs typeface="Times New Roman" panose="02020603050405020304" pitchFamily="18" charset="0"/>
              </a:rPr>
              <a:t>Custom dataset with diverse facial images and annotations for training and evaluation purposes.</a:t>
            </a:r>
          </a:p>
          <a:p>
            <a:pPr algn="just">
              <a:buFont typeface="+mj-lt"/>
              <a:buAutoNum type="arabicPeriod"/>
            </a:pPr>
            <a:r>
              <a:rPr lang="en-US" dirty="0">
                <a:latin typeface="Times New Roman" panose="02020603050405020304" pitchFamily="18" charset="0"/>
                <a:cs typeface="Times New Roman" panose="02020603050405020304" pitchFamily="18" charset="0"/>
              </a:rPr>
              <a:t>Documentation detailing the model architecture, training process, customization strategies, and usage instructions for the real-time system.</a:t>
            </a:r>
          </a:p>
          <a:p>
            <a:pPr algn="just">
              <a:buFont typeface="+mj-lt"/>
              <a:buAutoNum type="arabicPeriod"/>
            </a:pPr>
            <a:r>
              <a:rPr lang="en-US" dirty="0">
                <a:latin typeface="Times New Roman" panose="02020603050405020304" pitchFamily="18" charset="0"/>
                <a:cs typeface="Times New Roman" panose="02020603050405020304" pitchFamily="18" charset="0"/>
              </a:rPr>
              <a:t>Performance evaluation report with comprehensive analysis of accuracy, processing speed, and robustness compared to state-of-the-art method</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8320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F7E56-84F0-604B-2275-CF891016BF93}"/>
              </a:ext>
            </a:extLst>
          </p:cNvPr>
          <p:cNvSpPr>
            <a:spLocks noGrp="1"/>
          </p:cNvSpPr>
          <p:nvPr>
            <p:ph type="title"/>
          </p:nvPr>
        </p:nvSpPr>
        <p:spPr/>
        <p:txBody>
          <a:bodyPr/>
          <a:lstStyle/>
          <a:p>
            <a:r>
              <a:rPr lang="en-US" dirty="0"/>
              <a:t>Evaluation methodology</a:t>
            </a:r>
          </a:p>
        </p:txBody>
      </p:sp>
      <p:sp>
        <p:nvSpPr>
          <p:cNvPr id="3" name="Content Placeholder 2">
            <a:extLst>
              <a:ext uri="{FF2B5EF4-FFF2-40B4-BE49-F238E27FC236}">
                <a16:creationId xmlns:a16="http://schemas.microsoft.com/office/drawing/2014/main" id="{3AD6611B-00B9-4531-42ED-A01F6C3357D6}"/>
              </a:ext>
            </a:extLst>
          </p:cNvPr>
          <p:cNvSpPr>
            <a:spLocks noGrp="1"/>
          </p:cNvSpPr>
          <p:nvPr>
            <p:ph idx="1"/>
          </p:nvPr>
        </p:nvSpPr>
        <p:spPr>
          <a:xfrm>
            <a:off x="1295401" y="2556932"/>
            <a:ext cx="10011354" cy="3318936"/>
          </a:xfrm>
        </p:spPr>
        <p:txBody>
          <a:bodyPr>
            <a:noAutofit/>
          </a:bodyPr>
          <a:lstStyle/>
          <a:p>
            <a:r>
              <a:rPr lang="en-US" sz="1600" dirty="0">
                <a:latin typeface="Times New Roman" panose="02020603050405020304" pitchFamily="18" charset="0"/>
                <a:cs typeface="Times New Roman" panose="02020603050405020304" pitchFamily="18" charset="0"/>
              </a:rPr>
              <a:t>1. The evaluation methodology includes assessing the system's accuracy and processing speed using benchmark datasets and real-world video feeds. Accuracy is measured as the percentage of correctly identified faces, while processing speed is quantified by the frames per second (FPS) rate achieved during real-time processing. Additionally, the False Acceptance Rate (FAR) and False Rejection Rate (FRR) are considered to evaluate system errors, along with the recognition time required for face identification.</a:t>
            </a:r>
          </a:p>
          <a:p>
            <a:r>
              <a:rPr lang="en-US" sz="1600" dirty="0">
                <a:latin typeface="Times New Roman" panose="02020603050405020304" pitchFamily="18" charset="0"/>
                <a:cs typeface="Times New Roman" panose="02020603050405020304" pitchFamily="18" charset="0"/>
              </a:rPr>
              <a:t>2. Comparative analysis with existing solutions forms an essential part of the evaluation process. This involves comparing the accuracy rates, processing speeds, and robustness of the deep learning-based face recognition system with other similar systems. The assessment also includes evaluating the model's loss metrics, such as categorical cross-entropy or mean squared error, to gauge its training effectiveness and generalization capabilities in comparison to benchmarks or state-of-the-art solutions.</a:t>
            </a:r>
          </a:p>
          <a:p>
            <a:r>
              <a:rPr lang="en-US" sz="1600" dirty="0">
                <a:latin typeface="Times New Roman" panose="02020603050405020304" pitchFamily="18" charset="0"/>
                <a:cs typeface="Times New Roman" panose="02020603050405020304" pitchFamily="18" charset="0"/>
              </a:rPr>
              <a:t>3. User feedback surveys and usability testing play a crucial role in assessing the practicality and effectiveness of the system. These surveys gather feedback on user satisfaction, ease of use, and system reliability. Error analysis is conducted to identify common user errors and challenges, providing insights into improving the system's user interface and overall usability in real-world scenarios.</a:t>
            </a:r>
          </a:p>
        </p:txBody>
      </p:sp>
    </p:spTree>
    <p:extLst>
      <p:ext uri="{BB962C8B-B14F-4D97-AF65-F5344CB8AC3E}">
        <p14:creationId xmlns:p14="http://schemas.microsoft.com/office/powerpoint/2010/main" val="132278301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96</TotalTime>
  <Words>1299</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Garamond</vt:lpstr>
      <vt:lpstr>Times New Roman</vt:lpstr>
      <vt:lpstr>Organic</vt:lpstr>
      <vt:lpstr>DSCI 6011-2: Deep Learning</vt:lpstr>
      <vt:lpstr>Project Topic</vt:lpstr>
      <vt:lpstr>Project Objectives</vt:lpstr>
      <vt:lpstr>Value Statement</vt:lpstr>
      <vt:lpstr>Related Work</vt:lpstr>
      <vt:lpstr>Related Work</vt:lpstr>
      <vt:lpstr>Approach</vt:lpstr>
      <vt:lpstr>Deliverables</vt:lpstr>
      <vt:lpstr>Evaluation methodology</vt:lpstr>
      <vt:lpstr>Cited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DSCI 6011-2: Deep Learning</dc:title>
  <dc:creator>Admin</dc:creator>
  <cp:lastModifiedBy>Ramesetti, Sai Ganesh</cp:lastModifiedBy>
  <cp:revision>5</cp:revision>
  <dcterms:created xsi:type="dcterms:W3CDTF">2024-03-19T13:18:31Z</dcterms:created>
  <dcterms:modified xsi:type="dcterms:W3CDTF">2024-03-21T01:43:49Z</dcterms:modified>
</cp:coreProperties>
</file>