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321" r:id="rId6"/>
    <p:sldId id="322" r:id="rId7"/>
    <p:sldId id="304" r:id="rId8"/>
    <p:sldId id="305" r:id="rId9"/>
    <p:sldId id="306" r:id="rId10"/>
    <p:sldId id="307" r:id="rId11"/>
    <p:sldId id="314" r:id="rId12"/>
    <p:sldId id="317" r:id="rId13"/>
    <p:sldId id="315" r:id="rId14"/>
    <p:sldId id="318" r:id="rId15"/>
    <p:sldId id="320" r:id="rId16"/>
    <p:sldId id="319" r:id="rId17"/>
    <p:sldId id="316" r:id="rId18"/>
    <p:sldId id="308" r:id="rId19"/>
    <p:sldId id="309" r:id="rId20"/>
    <p:sldId id="311" r:id="rId21"/>
    <p:sldId id="310" r:id="rId22"/>
    <p:sldId id="31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F710-07B6-4ED9-AF30-9A0B609DA13E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D613-F01E-4C7D-8448-1AC0C91C4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6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F710-07B6-4ED9-AF30-9A0B609DA13E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D613-F01E-4C7D-8448-1AC0C91C4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8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F710-07B6-4ED9-AF30-9A0B609DA13E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D613-F01E-4C7D-8448-1AC0C91C4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F710-07B6-4ED9-AF30-9A0B609DA13E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D613-F01E-4C7D-8448-1AC0C91C4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4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F710-07B6-4ED9-AF30-9A0B609DA13E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D613-F01E-4C7D-8448-1AC0C91C4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2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F710-07B6-4ED9-AF30-9A0B609DA13E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D613-F01E-4C7D-8448-1AC0C91C4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F710-07B6-4ED9-AF30-9A0B609DA13E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D613-F01E-4C7D-8448-1AC0C91C4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1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F710-07B6-4ED9-AF30-9A0B609DA13E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D613-F01E-4C7D-8448-1AC0C91C4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4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F710-07B6-4ED9-AF30-9A0B609DA13E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D613-F01E-4C7D-8448-1AC0C91C4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7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F710-07B6-4ED9-AF30-9A0B609DA13E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D613-F01E-4C7D-8448-1AC0C91C4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0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F710-07B6-4ED9-AF30-9A0B609DA13E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D613-F01E-4C7D-8448-1AC0C91C4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4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1F710-07B6-4ED9-AF30-9A0B609DA13E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6D613-F01E-4C7D-8448-1AC0C91C4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2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Trees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43400"/>
            <a:ext cx="7391400" cy="1295400"/>
          </a:xfrm>
        </p:spPr>
        <p:txBody>
          <a:bodyPr>
            <a:normAutofit/>
          </a:bodyPr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1666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Definition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tree with restrictions, such that </a:t>
            </a:r>
            <a:r>
              <a:rPr lang="en-US" dirty="0" smtClean="0"/>
              <a:t>any</a:t>
            </a:r>
          </a:p>
          <a:p>
            <a:pPr marL="0" indent="0">
              <a:buNone/>
            </a:pPr>
            <a:r>
              <a:rPr lang="en-US" dirty="0" smtClean="0"/>
              <a:t> given node </a:t>
            </a:r>
            <a:r>
              <a:rPr lang="en-US" dirty="0"/>
              <a:t>can have at most two child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nodes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• A binary tree consists of a set of nodes such</a:t>
            </a:r>
          </a:p>
          <a:p>
            <a:pPr marL="0" indent="0">
              <a:buNone/>
            </a:pPr>
            <a:r>
              <a:rPr lang="en-US" dirty="0"/>
              <a:t>that either :</a:t>
            </a:r>
          </a:p>
          <a:p>
            <a:pPr marL="0" indent="0">
              <a:buNone/>
            </a:pPr>
            <a:r>
              <a:rPr lang="en-US" dirty="0" smtClean="0"/>
              <a:t>    – </a:t>
            </a:r>
            <a:r>
              <a:rPr lang="en-US" i="1" dirty="0"/>
              <a:t>Tree </a:t>
            </a:r>
            <a:r>
              <a:rPr lang="en-US" dirty="0"/>
              <a:t>is empty, </a:t>
            </a:r>
            <a:r>
              <a:rPr lang="en-US" dirty="0" smtClean="0"/>
              <a:t>or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– </a:t>
            </a:r>
            <a:r>
              <a:rPr lang="en-US" i="1" dirty="0"/>
              <a:t>Tree </a:t>
            </a:r>
            <a:r>
              <a:rPr lang="en-US" dirty="0"/>
              <a:t>is partitioned into three </a:t>
            </a:r>
            <a:r>
              <a:rPr lang="en-US" dirty="0" smtClean="0"/>
              <a:t>disjoint subsets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          • </a:t>
            </a:r>
            <a:r>
              <a:rPr lang="en-US" dirty="0"/>
              <a:t>The root</a:t>
            </a:r>
          </a:p>
          <a:p>
            <a:pPr marL="0" indent="0">
              <a:buNone/>
            </a:pPr>
            <a:r>
              <a:rPr lang="en-US" dirty="0" smtClean="0"/>
              <a:t>              • </a:t>
            </a:r>
            <a:r>
              <a:rPr lang="en-US" dirty="0"/>
              <a:t>Two </a:t>
            </a:r>
            <a:r>
              <a:rPr lang="en-US" dirty="0" smtClean="0"/>
              <a:t>possibly </a:t>
            </a:r>
            <a:r>
              <a:rPr lang="en-US" dirty="0"/>
              <a:t>empty sets that </a:t>
            </a:r>
            <a:r>
              <a:rPr lang="en-US" dirty="0" smtClean="0"/>
              <a:t>are binary  trees, 	called </a:t>
            </a:r>
            <a:r>
              <a:rPr lang="en-US" dirty="0"/>
              <a:t>the left </a:t>
            </a:r>
            <a:r>
              <a:rPr lang="en-US" dirty="0" err="1" smtClean="0"/>
              <a:t>subtree</a:t>
            </a:r>
            <a:r>
              <a:rPr lang="en-US" dirty="0" smtClean="0"/>
              <a:t> of </a:t>
            </a:r>
            <a:r>
              <a:rPr lang="en-US" dirty="0"/>
              <a:t>the </a:t>
            </a:r>
            <a:r>
              <a:rPr lang="en-US" i="1" dirty="0"/>
              <a:t>root 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the right </a:t>
            </a:r>
            <a:r>
              <a:rPr lang="en-US" dirty="0" smtClean="0"/>
              <a:t>	</a:t>
            </a:r>
            <a:r>
              <a:rPr lang="en-US" dirty="0" err="1" smtClean="0"/>
              <a:t>subtree</a:t>
            </a:r>
            <a:r>
              <a:rPr lang="en-US" dirty="0" smtClean="0"/>
              <a:t> of the </a:t>
            </a:r>
            <a:r>
              <a:rPr lang="en-US" i="1" dirty="0" smtClean="0"/>
              <a:t>root.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442811"/>
            <a:ext cx="25908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73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Collection of Binary Trees</a:t>
            </a:r>
            <a:endParaRPr 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" y="1872456"/>
            <a:ext cx="721042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8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Strictly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every non-terminal node in a </a:t>
            </a:r>
          </a:p>
          <a:p>
            <a:pPr marL="0" indent="0">
              <a:buNone/>
            </a:pPr>
            <a:r>
              <a:rPr lang="en-US" dirty="0" smtClean="0"/>
              <a:t>binary tree consist of non empty </a:t>
            </a:r>
          </a:p>
          <a:p>
            <a:pPr marL="0" indent="0">
              <a:buNone/>
            </a:pPr>
            <a:r>
              <a:rPr lang="en-US" dirty="0" smtClean="0"/>
              <a:t>left </a:t>
            </a:r>
            <a:r>
              <a:rPr lang="en-US" dirty="0" err="1" smtClean="0"/>
              <a:t>subtree</a:t>
            </a:r>
            <a:r>
              <a:rPr lang="en-US" dirty="0" smtClean="0"/>
              <a:t> and right </a:t>
            </a:r>
            <a:r>
              <a:rPr lang="en-US" dirty="0" err="1" smtClean="0"/>
              <a:t>subtree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then such a tree is called strictly</a:t>
            </a:r>
          </a:p>
          <a:p>
            <a:pPr marL="0" indent="0">
              <a:buNone/>
            </a:pPr>
            <a:r>
              <a:rPr lang="en-US" dirty="0" smtClean="0"/>
              <a:t> binary tree.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78643"/>
            <a:ext cx="27051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860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</a:t>
            </a:r>
            <a:r>
              <a:rPr lang="en-US" dirty="0"/>
              <a:t>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• A binary tree of height </a:t>
            </a:r>
            <a:r>
              <a:rPr lang="en-US" i="1" dirty="0"/>
              <a:t>h </a:t>
            </a:r>
            <a:r>
              <a:rPr lang="en-US" dirty="0"/>
              <a:t>is </a:t>
            </a:r>
            <a:r>
              <a:rPr lang="en-US" i="1" dirty="0"/>
              <a:t>full </a:t>
            </a:r>
            <a:r>
              <a:rPr lang="en-US" dirty="0"/>
              <a:t>if</a:t>
            </a:r>
          </a:p>
          <a:p>
            <a:pPr marL="0" indent="0">
              <a:buNone/>
            </a:pPr>
            <a:r>
              <a:rPr lang="en-US" dirty="0"/>
              <a:t>– Nodes at levels &lt; </a:t>
            </a:r>
            <a:r>
              <a:rPr lang="en-US" i="1" dirty="0"/>
              <a:t>h </a:t>
            </a:r>
            <a:r>
              <a:rPr lang="en-US" dirty="0"/>
              <a:t>have two</a:t>
            </a:r>
          </a:p>
          <a:p>
            <a:pPr marL="0" indent="0">
              <a:buNone/>
            </a:pPr>
            <a:r>
              <a:rPr lang="en-US" dirty="0"/>
              <a:t>children each</a:t>
            </a:r>
          </a:p>
          <a:p>
            <a:pPr marL="0" indent="0">
              <a:buNone/>
            </a:pPr>
            <a:r>
              <a:rPr lang="en-US" dirty="0"/>
              <a:t>• Recursive definition</a:t>
            </a:r>
          </a:p>
          <a:p>
            <a:pPr marL="0" indent="0">
              <a:buNone/>
            </a:pPr>
            <a:r>
              <a:rPr lang="en-US" dirty="0"/>
              <a:t>– If </a:t>
            </a:r>
            <a:r>
              <a:rPr lang="en-US" i="1" dirty="0"/>
              <a:t>T </a:t>
            </a:r>
            <a:r>
              <a:rPr lang="en-US" dirty="0"/>
              <a:t>is empty, </a:t>
            </a:r>
            <a:r>
              <a:rPr lang="en-US" i="1" dirty="0"/>
              <a:t>T </a:t>
            </a:r>
            <a:r>
              <a:rPr lang="en-US" dirty="0"/>
              <a:t>is a </a:t>
            </a:r>
            <a:r>
              <a:rPr lang="en-US" dirty="0" smtClean="0"/>
              <a:t>complete</a:t>
            </a:r>
          </a:p>
          <a:p>
            <a:pPr marL="0" indent="0">
              <a:buNone/>
            </a:pPr>
            <a:r>
              <a:rPr lang="en-US" dirty="0" smtClean="0"/>
              <a:t> binary tree </a:t>
            </a:r>
            <a:r>
              <a:rPr lang="en-US" dirty="0"/>
              <a:t>of height 0</a:t>
            </a:r>
          </a:p>
          <a:p>
            <a:pPr marL="0" indent="0">
              <a:buNone/>
            </a:pPr>
            <a:r>
              <a:rPr lang="en-US" dirty="0"/>
              <a:t>– If </a:t>
            </a:r>
            <a:r>
              <a:rPr lang="en-US" i="1" dirty="0"/>
              <a:t>T </a:t>
            </a:r>
            <a:r>
              <a:rPr lang="en-US" dirty="0"/>
              <a:t>is not empty and has height</a:t>
            </a:r>
          </a:p>
          <a:p>
            <a:pPr marL="0" indent="0">
              <a:buNone/>
            </a:pPr>
            <a:r>
              <a:rPr lang="en-US" i="1" dirty="0"/>
              <a:t>h </a:t>
            </a:r>
            <a:r>
              <a:rPr lang="en-US" dirty="0"/>
              <a:t>&gt; 0, </a:t>
            </a:r>
            <a:r>
              <a:rPr lang="en-US" i="1" dirty="0"/>
              <a:t>T </a:t>
            </a:r>
            <a:r>
              <a:rPr lang="en-US" dirty="0"/>
              <a:t>is a </a:t>
            </a:r>
            <a:r>
              <a:rPr lang="en-US" dirty="0" smtClean="0"/>
              <a:t>complete </a:t>
            </a:r>
            <a:r>
              <a:rPr lang="en-US" dirty="0"/>
              <a:t>binary tree if its</a:t>
            </a:r>
          </a:p>
          <a:p>
            <a:pPr marL="0" indent="0">
              <a:buNone/>
            </a:pPr>
            <a:r>
              <a:rPr lang="en-US" dirty="0"/>
              <a:t>root’s </a:t>
            </a:r>
            <a:r>
              <a:rPr lang="en-US" dirty="0" err="1"/>
              <a:t>subtrees</a:t>
            </a:r>
            <a:r>
              <a:rPr lang="en-US" dirty="0"/>
              <a:t> are both full</a:t>
            </a:r>
          </a:p>
          <a:p>
            <a:pPr marL="0" indent="0">
              <a:buNone/>
            </a:pPr>
            <a:r>
              <a:rPr lang="en-US" dirty="0"/>
              <a:t>binary trees of height </a:t>
            </a:r>
            <a:r>
              <a:rPr lang="en-US" i="1" dirty="0"/>
              <a:t>h </a:t>
            </a:r>
            <a:r>
              <a:rPr lang="en-US" dirty="0"/>
              <a:t>– </a:t>
            </a:r>
            <a:r>
              <a:rPr lang="en-US" dirty="0" smtClean="0"/>
              <a:t>1.         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21233" y="2216335"/>
            <a:ext cx="4585070" cy="3200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13567" y="6400800"/>
            <a:ext cx="320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full binary tree of height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1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Almost Complete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binary tree of height</a:t>
            </a:r>
          </a:p>
          <a:p>
            <a:pPr marL="0" indent="0">
              <a:buNone/>
            </a:pPr>
            <a:r>
              <a:rPr lang="en-US" i="1" dirty="0"/>
              <a:t>h </a:t>
            </a:r>
            <a:r>
              <a:rPr lang="en-US" dirty="0"/>
              <a:t>is </a:t>
            </a:r>
            <a:r>
              <a:rPr lang="en-US" i="1" dirty="0"/>
              <a:t>complete </a:t>
            </a:r>
            <a:r>
              <a:rPr lang="en-US" dirty="0"/>
              <a:t>if</a:t>
            </a:r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It is full to level </a:t>
            </a:r>
            <a:r>
              <a:rPr lang="en-US" i="1" dirty="0"/>
              <a:t>h</a:t>
            </a:r>
            <a:r>
              <a:rPr lang="en-US" dirty="0"/>
              <a:t>–1,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– Level </a:t>
            </a:r>
            <a:r>
              <a:rPr lang="en-US" i="1" dirty="0"/>
              <a:t>h </a:t>
            </a:r>
            <a:r>
              <a:rPr lang="en-US" dirty="0"/>
              <a:t>is filled from</a:t>
            </a:r>
          </a:p>
          <a:p>
            <a:pPr marL="0" indent="0">
              <a:buNone/>
            </a:pPr>
            <a:r>
              <a:rPr lang="en-US" dirty="0"/>
              <a:t>left to right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73245" y="1254591"/>
            <a:ext cx="2996545" cy="414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58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each level the number of the nodes is doubled.</a:t>
            </a:r>
          </a:p>
          <a:p>
            <a:r>
              <a:rPr lang="en-US" dirty="0"/>
              <a:t>Total number of nodes: </a:t>
            </a:r>
            <a:r>
              <a:rPr lang="en-US" b="1" dirty="0"/>
              <a:t>1 + 2 + </a:t>
            </a:r>
            <a:r>
              <a:rPr lang="en-US" b="1" dirty="0" smtClean="0"/>
              <a:t>2^2 </a:t>
            </a:r>
            <a:r>
              <a:rPr lang="en-US" b="1" dirty="0"/>
              <a:t>+ </a:t>
            </a:r>
            <a:r>
              <a:rPr lang="en-US" b="1" dirty="0" smtClean="0"/>
              <a:t>2^3 </a:t>
            </a:r>
            <a:r>
              <a:rPr lang="en-US" b="1" dirty="0"/>
              <a:t>= </a:t>
            </a:r>
            <a:r>
              <a:rPr lang="en-US" b="1" dirty="0" smtClean="0"/>
              <a:t>2^4 </a:t>
            </a:r>
            <a:r>
              <a:rPr lang="en-US" b="1" dirty="0"/>
              <a:t>‐ 1 </a:t>
            </a:r>
            <a:r>
              <a:rPr lang="en-US" b="1" dirty="0" smtClean="0"/>
              <a:t>= 15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"/>
            <a:ext cx="683895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7465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Expression Tree</a:t>
            </a:r>
          </a:p>
          <a:p>
            <a:pPr marL="0" indent="0">
              <a:buNone/>
            </a:pPr>
            <a:r>
              <a:rPr lang="en-US" dirty="0" smtClean="0"/>
              <a:t>• Leaves are operands (constants or variables)</a:t>
            </a:r>
          </a:p>
          <a:p>
            <a:pPr marL="0" indent="0">
              <a:buNone/>
            </a:pPr>
            <a:r>
              <a:rPr lang="en-US" dirty="0" smtClean="0"/>
              <a:t>• The other nodes (internal nodes) contain operators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477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981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Binary Trees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73246" y="2168991"/>
            <a:ext cx="2996545" cy="414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2676525"/>
            <a:ext cx="356235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933575"/>
            <a:ext cx="683895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255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Traverse a tree is to visit every node in a tree.</a:t>
            </a:r>
          </a:p>
          <a:p>
            <a:pPr marL="0" indent="0">
              <a:buNone/>
            </a:pPr>
            <a:r>
              <a:rPr lang="en-US" dirty="0"/>
              <a:t>• Some operations can be done with the node during a</a:t>
            </a:r>
          </a:p>
          <a:p>
            <a:pPr marL="0" indent="0">
              <a:buNone/>
            </a:pPr>
            <a:r>
              <a:rPr lang="en-US" dirty="0"/>
              <a:t>visit.</a:t>
            </a:r>
          </a:p>
          <a:p>
            <a:pPr marL="0" indent="0">
              <a:buNone/>
            </a:pPr>
            <a:r>
              <a:rPr lang="en-US" dirty="0"/>
              <a:t>– For example, modify or update the data in the node</a:t>
            </a:r>
          </a:p>
          <a:p>
            <a:pPr marL="0" indent="0">
              <a:buNone/>
            </a:pPr>
            <a:r>
              <a:rPr lang="en-US" dirty="0"/>
              <a:t>– Used to print out the data in a tree in a certain order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Type of Traversal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dirty="0" err="1"/>
              <a:t>Inorder</a:t>
            </a:r>
            <a:r>
              <a:rPr lang="en-US" dirty="0"/>
              <a:t> traversal</a:t>
            </a:r>
          </a:p>
          <a:p>
            <a:pPr marL="0" indent="0">
              <a:buNone/>
            </a:pPr>
            <a:r>
              <a:rPr lang="en-US" dirty="0"/>
              <a:t>– Preorder traversal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</p:spTree>
    <p:extLst>
      <p:ext uri="{BB962C8B-B14F-4D97-AF65-F5344CB8AC3E}">
        <p14:creationId xmlns:p14="http://schemas.microsoft.com/office/powerpoint/2010/main" val="1121895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Pre‐order traversal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 the root</a:t>
            </a:r>
          </a:p>
          <a:p>
            <a:r>
              <a:rPr lang="en-US" sz="2800" dirty="0" smtClean="0"/>
              <a:t>Traverse the left </a:t>
            </a:r>
            <a:r>
              <a:rPr lang="en-US" sz="2800" dirty="0" err="1" smtClean="0"/>
              <a:t>subtree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 in preorder.</a:t>
            </a:r>
          </a:p>
          <a:p>
            <a:r>
              <a:rPr lang="en-US" dirty="0" smtClean="0"/>
              <a:t>Traverse the right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subtree</a:t>
            </a:r>
            <a:r>
              <a:rPr lang="en-US" dirty="0" smtClean="0"/>
              <a:t> in preorder.</a:t>
            </a:r>
          </a:p>
          <a:p>
            <a:r>
              <a:rPr lang="en-US" dirty="0" smtClean="0"/>
              <a:t>Prefix </a:t>
            </a:r>
            <a:r>
              <a:rPr lang="en-US" dirty="0"/>
              <a:t>expression</a:t>
            </a:r>
          </a:p>
          <a:p>
            <a:pPr marL="0" indent="0">
              <a:buNone/>
            </a:pPr>
            <a:r>
              <a:rPr lang="en-US" dirty="0"/>
              <a:t>+*5‐103*+*8246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129156" y="958452"/>
            <a:ext cx="34529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81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British Constitution</a:t>
            </a:r>
          </a:p>
        </p:txBody>
      </p:sp>
      <p:sp>
        <p:nvSpPr>
          <p:cNvPr id="265220" name="Oval 4"/>
          <p:cNvSpPr>
            <a:spLocks noChangeArrowheads="1"/>
          </p:cNvSpPr>
          <p:nvPr/>
        </p:nvSpPr>
        <p:spPr bwMode="auto">
          <a:xfrm>
            <a:off x="3429000" y="2209800"/>
            <a:ext cx="12954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21" name="Oval 5"/>
          <p:cNvSpPr>
            <a:spLocks noChangeArrowheads="1"/>
          </p:cNvSpPr>
          <p:nvPr/>
        </p:nvSpPr>
        <p:spPr bwMode="auto">
          <a:xfrm>
            <a:off x="4267200" y="2895600"/>
            <a:ext cx="914400" cy="914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22" name="Oval 6"/>
          <p:cNvSpPr>
            <a:spLocks noChangeArrowheads="1"/>
          </p:cNvSpPr>
          <p:nvPr/>
        </p:nvSpPr>
        <p:spPr bwMode="auto">
          <a:xfrm>
            <a:off x="3733800" y="2514600"/>
            <a:ext cx="1219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23" name="Oval 7"/>
          <p:cNvSpPr>
            <a:spLocks noChangeArrowheads="1"/>
          </p:cNvSpPr>
          <p:nvPr/>
        </p:nvSpPr>
        <p:spPr bwMode="auto">
          <a:xfrm>
            <a:off x="3733800" y="2667000"/>
            <a:ext cx="1524000" cy="6096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24" name="Oval 8"/>
          <p:cNvSpPr>
            <a:spLocks noChangeArrowheads="1"/>
          </p:cNvSpPr>
          <p:nvPr/>
        </p:nvSpPr>
        <p:spPr bwMode="auto">
          <a:xfrm>
            <a:off x="2971800" y="5257800"/>
            <a:ext cx="1752600" cy="6096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25" name="Oval 9"/>
          <p:cNvSpPr>
            <a:spLocks noChangeArrowheads="1"/>
          </p:cNvSpPr>
          <p:nvPr/>
        </p:nvSpPr>
        <p:spPr bwMode="auto">
          <a:xfrm>
            <a:off x="2971800" y="2895600"/>
            <a:ext cx="1600200" cy="914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26" name="Text Box 10"/>
          <p:cNvSpPr txBox="1">
            <a:spLocks noChangeArrowheads="1"/>
          </p:cNvSpPr>
          <p:nvPr/>
        </p:nvSpPr>
        <p:spPr bwMode="auto">
          <a:xfrm>
            <a:off x="4038600" y="1676400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Crown</a:t>
            </a:r>
          </a:p>
        </p:txBody>
      </p:sp>
      <p:sp>
        <p:nvSpPr>
          <p:cNvPr id="265227" name="Oval 11"/>
          <p:cNvSpPr>
            <a:spLocks noChangeArrowheads="1"/>
          </p:cNvSpPr>
          <p:nvPr/>
        </p:nvSpPr>
        <p:spPr bwMode="auto">
          <a:xfrm>
            <a:off x="3733800" y="1905000"/>
            <a:ext cx="1524000" cy="6096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28" name="Oval 12"/>
          <p:cNvSpPr>
            <a:spLocks noChangeArrowheads="1"/>
          </p:cNvSpPr>
          <p:nvPr/>
        </p:nvSpPr>
        <p:spPr bwMode="auto">
          <a:xfrm>
            <a:off x="381000" y="2743200"/>
            <a:ext cx="1524000" cy="6096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29" name="Oval 13"/>
          <p:cNvSpPr>
            <a:spLocks noChangeArrowheads="1"/>
          </p:cNvSpPr>
          <p:nvPr/>
        </p:nvSpPr>
        <p:spPr bwMode="auto">
          <a:xfrm>
            <a:off x="3733800" y="1524000"/>
            <a:ext cx="1600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30" name="Oval 14"/>
          <p:cNvSpPr>
            <a:spLocks noChangeArrowheads="1"/>
          </p:cNvSpPr>
          <p:nvPr/>
        </p:nvSpPr>
        <p:spPr bwMode="auto">
          <a:xfrm>
            <a:off x="304800" y="2590800"/>
            <a:ext cx="1600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31" name="Text Box 15"/>
          <p:cNvSpPr txBox="1">
            <a:spLocks noChangeArrowheads="1"/>
          </p:cNvSpPr>
          <p:nvPr/>
        </p:nvSpPr>
        <p:spPr bwMode="auto">
          <a:xfrm>
            <a:off x="517525" y="2681288"/>
            <a:ext cx="12065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Church of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/>
              <a:t>England</a:t>
            </a:r>
          </a:p>
        </p:txBody>
      </p:sp>
      <p:sp>
        <p:nvSpPr>
          <p:cNvPr id="265232" name="Oval 16"/>
          <p:cNvSpPr>
            <a:spLocks noChangeArrowheads="1"/>
          </p:cNvSpPr>
          <p:nvPr/>
        </p:nvSpPr>
        <p:spPr bwMode="auto">
          <a:xfrm>
            <a:off x="2057400" y="2590800"/>
            <a:ext cx="1600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33" name="Oval 17"/>
          <p:cNvSpPr>
            <a:spLocks noChangeArrowheads="1"/>
          </p:cNvSpPr>
          <p:nvPr/>
        </p:nvSpPr>
        <p:spPr bwMode="auto">
          <a:xfrm>
            <a:off x="3810000" y="2590800"/>
            <a:ext cx="1600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34" name="Oval 18"/>
          <p:cNvSpPr>
            <a:spLocks noChangeArrowheads="1"/>
          </p:cNvSpPr>
          <p:nvPr/>
        </p:nvSpPr>
        <p:spPr bwMode="auto">
          <a:xfrm>
            <a:off x="5562600" y="2590800"/>
            <a:ext cx="1600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35" name="Oval 19"/>
          <p:cNvSpPr>
            <a:spLocks noChangeArrowheads="1"/>
          </p:cNvSpPr>
          <p:nvPr/>
        </p:nvSpPr>
        <p:spPr bwMode="auto">
          <a:xfrm>
            <a:off x="7315200" y="2590800"/>
            <a:ext cx="1600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36" name="Text Box 20"/>
          <p:cNvSpPr txBox="1">
            <a:spLocks noChangeArrowheads="1"/>
          </p:cNvSpPr>
          <p:nvPr/>
        </p:nvSpPr>
        <p:spPr bwMode="auto">
          <a:xfrm>
            <a:off x="2286000" y="2944813"/>
            <a:ext cx="973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Cabinet</a:t>
            </a:r>
          </a:p>
        </p:txBody>
      </p:sp>
      <p:sp>
        <p:nvSpPr>
          <p:cNvPr id="265237" name="Text Box 21"/>
          <p:cNvSpPr txBox="1">
            <a:spLocks noChangeArrowheads="1"/>
          </p:cNvSpPr>
          <p:nvPr/>
        </p:nvSpPr>
        <p:spPr bwMode="auto">
          <a:xfrm>
            <a:off x="3886200" y="2716213"/>
            <a:ext cx="129063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House of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/>
              <a:t> Commons</a:t>
            </a:r>
            <a:endParaRPr lang="en-US"/>
          </a:p>
        </p:txBody>
      </p:sp>
      <p:sp>
        <p:nvSpPr>
          <p:cNvPr id="265238" name="Text Box 22"/>
          <p:cNvSpPr txBox="1">
            <a:spLocks noChangeArrowheads="1"/>
          </p:cNvSpPr>
          <p:nvPr/>
        </p:nvSpPr>
        <p:spPr bwMode="auto">
          <a:xfrm>
            <a:off x="5715000" y="2792413"/>
            <a:ext cx="11715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House of 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/>
              <a:t>Lords</a:t>
            </a:r>
            <a:endParaRPr lang="en-US"/>
          </a:p>
        </p:txBody>
      </p:sp>
      <p:sp>
        <p:nvSpPr>
          <p:cNvPr id="265239" name="Text Box 23"/>
          <p:cNvSpPr txBox="1">
            <a:spLocks noChangeArrowheads="1"/>
          </p:cNvSpPr>
          <p:nvPr/>
        </p:nvSpPr>
        <p:spPr bwMode="auto">
          <a:xfrm>
            <a:off x="7620000" y="2716213"/>
            <a:ext cx="10858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Supreme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/>
              <a:t>Court</a:t>
            </a:r>
            <a:endParaRPr lang="en-US"/>
          </a:p>
        </p:txBody>
      </p:sp>
      <p:sp>
        <p:nvSpPr>
          <p:cNvPr id="265240" name="Line 24"/>
          <p:cNvSpPr>
            <a:spLocks noChangeShapeType="1"/>
          </p:cNvSpPr>
          <p:nvPr/>
        </p:nvSpPr>
        <p:spPr bwMode="auto">
          <a:xfrm>
            <a:off x="4572000" y="228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41" name="Oval 25"/>
          <p:cNvSpPr>
            <a:spLocks noChangeArrowheads="1"/>
          </p:cNvSpPr>
          <p:nvPr/>
        </p:nvSpPr>
        <p:spPr bwMode="auto">
          <a:xfrm>
            <a:off x="3352800" y="4267200"/>
            <a:ext cx="1447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42" name="Oval 26"/>
          <p:cNvSpPr>
            <a:spLocks noChangeArrowheads="1"/>
          </p:cNvSpPr>
          <p:nvPr/>
        </p:nvSpPr>
        <p:spPr bwMode="auto">
          <a:xfrm>
            <a:off x="3124200" y="4114800"/>
            <a:ext cx="14478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43" name="Oval 27"/>
          <p:cNvSpPr>
            <a:spLocks noChangeArrowheads="1"/>
          </p:cNvSpPr>
          <p:nvPr/>
        </p:nvSpPr>
        <p:spPr bwMode="auto">
          <a:xfrm>
            <a:off x="1828800" y="4648200"/>
            <a:ext cx="1447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44" name="Oval 28"/>
          <p:cNvSpPr>
            <a:spLocks noChangeArrowheads="1"/>
          </p:cNvSpPr>
          <p:nvPr/>
        </p:nvSpPr>
        <p:spPr bwMode="auto">
          <a:xfrm>
            <a:off x="609600" y="5638800"/>
            <a:ext cx="19812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45" name="Oval 29"/>
          <p:cNvSpPr>
            <a:spLocks noChangeArrowheads="1"/>
          </p:cNvSpPr>
          <p:nvPr/>
        </p:nvSpPr>
        <p:spPr bwMode="auto">
          <a:xfrm>
            <a:off x="4419600" y="4800600"/>
            <a:ext cx="16002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46" name="Oval 30"/>
          <p:cNvSpPr>
            <a:spLocks noChangeArrowheads="1"/>
          </p:cNvSpPr>
          <p:nvPr/>
        </p:nvSpPr>
        <p:spPr bwMode="auto">
          <a:xfrm>
            <a:off x="2743200" y="5715000"/>
            <a:ext cx="19812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47" name="Line 31"/>
          <p:cNvSpPr>
            <a:spLocks noChangeShapeType="1"/>
          </p:cNvSpPr>
          <p:nvPr/>
        </p:nvSpPr>
        <p:spPr bwMode="auto">
          <a:xfrm>
            <a:off x="3200400" y="3733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48" name="Line 32"/>
          <p:cNvSpPr>
            <a:spLocks noChangeShapeType="1"/>
          </p:cNvSpPr>
          <p:nvPr/>
        </p:nvSpPr>
        <p:spPr bwMode="auto">
          <a:xfrm flipH="1">
            <a:off x="3124200" y="47244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49" name="Line 33"/>
          <p:cNvSpPr>
            <a:spLocks noChangeShapeType="1"/>
          </p:cNvSpPr>
          <p:nvPr/>
        </p:nvSpPr>
        <p:spPr bwMode="auto">
          <a:xfrm>
            <a:off x="4419600" y="4724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50" name="Line 34"/>
          <p:cNvSpPr>
            <a:spLocks noChangeShapeType="1"/>
          </p:cNvSpPr>
          <p:nvPr/>
        </p:nvSpPr>
        <p:spPr bwMode="auto">
          <a:xfrm flipH="1">
            <a:off x="1752600" y="54864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51" name="Line 35"/>
          <p:cNvSpPr>
            <a:spLocks noChangeShapeType="1"/>
          </p:cNvSpPr>
          <p:nvPr/>
        </p:nvSpPr>
        <p:spPr bwMode="auto">
          <a:xfrm>
            <a:off x="3124200" y="5486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52" name="Text Box 36"/>
          <p:cNvSpPr txBox="1">
            <a:spLocks noChangeArrowheads="1"/>
          </p:cNvSpPr>
          <p:nvPr/>
        </p:nvSpPr>
        <p:spPr bwMode="auto">
          <a:xfrm>
            <a:off x="3276600" y="4267200"/>
            <a:ext cx="1139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Ministers</a:t>
            </a:r>
          </a:p>
        </p:txBody>
      </p:sp>
      <p:sp>
        <p:nvSpPr>
          <p:cNvPr id="265253" name="Text Box 37"/>
          <p:cNvSpPr txBox="1">
            <a:spLocks noChangeArrowheads="1"/>
          </p:cNvSpPr>
          <p:nvPr/>
        </p:nvSpPr>
        <p:spPr bwMode="auto">
          <a:xfrm>
            <a:off x="2057400" y="4724400"/>
            <a:ext cx="10668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County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/>
              <a:t>Council</a:t>
            </a:r>
            <a:endParaRPr lang="en-US"/>
          </a:p>
        </p:txBody>
      </p:sp>
      <p:sp>
        <p:nvSpPr>
          <p:cNvPr id="265258" name="Text Box 42"/>
          <p:cNvSpPr txBox="1">
            <a:spLocks noChangeArrowheads="1"/>
          </p:cNvSpPr>
          <p:nvPr/>
        </p:nvSpPr>
        <p:spPr bwMode="auto">
          <a:xfrm>
            <a:off x="4495800" y="4953000"/>
            <a:ext cx="1524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Metropolitan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/>
              <a:t>police</a:t>
            </a:r>
            <a:endParaRPr lang="en-US"/>
          </a:p>
        </p:txBody>
      </p:sp>
      <p:sp>
        <p:nvSpPr>
          <p:cNvPr id="265259" name="Text Box 43"/>
          <p:cNvSpPr txBox="1">
            <a:spLocks noChangeArrowheads="1"/>
          </p:cNvSpPr>
          <p:nvPr/>
        </p:nvSpPr>
        <p:spPr bwMode="auto">
          <a:xfrm>
            <a:off x="2819400" y="5867400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County Borough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/>
              <a:t>Council</a:t>
            </a:r>
          </a:p>
        </p:txBody>
      </p:sp>
      <p:sp>
        <p:nvSpPr>
          <p:cNvPr id="265260" name="Text Box 44"/>
          <p:cNvSpPr txBox="1">
            <a:spLocks noChangeArrowheads="1"/>
          </p:cNvSpPr>
          <p:nvPr/>
        </p:nvSpPr>
        <p:spPr bwMode="auto">
          <a:xfrm>
            <a:off x="762000" y="5791200"/>
            <a:ext cx="157003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Rural District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/>
              <a:t>Council</a:t>
            </a:r>
            <a:endParaRPr lang="en-US"/>
          </a:p>
        </p:txBody>
      </p:sp>
      <p:sp>
        <p:nvSpPr>
          <p:cNvPr id="265262" name="Line 46"/>
          <p:cNvSpPr>
            <a:spLocks noChangeShapeType="1"/>
          </p:cNvSpPr>
          <p:nvPr/>
        </p:nvSpPr>
        <p:spPr bwMode="auto">
          <a:xfrm flipH="1">
            <a:off x="228600" y="3733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63" name="Line 47"/>
          <p:cNvSpPr>
            <a:spLocks noChangeShapeType="1"/>
          </p:cNvSpPr>
          <p:nvPr/>
        </p:nvSpPr>
        <p:spPr bwMode="auto">
          <a:xfrm>
            <a:off x="1143000" y="3810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64" name="Line 48"/>
          <p:cNvSpPr>
            <a:spLocks noChangeShapeType="1"/>
          </p:cNvSpPr>
          <p:nvPr/>
        </p:nvSpPr>
        <p:spPr bwMode="auto">
          <a:xfrm>
            <a:off x="1524000" y="3733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65" name="Line 49"/>
          <p:cNvSpPr>
            <a:spLocks noChangeShapeType="1"/>
          </p:cNvSpPr>
          <p:nvPr/>
        </p:nvSpPr>
        <p:spPr bwMode="auto">
          <a:xfrm>
            <a:off x="82296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66" name="Line 50"/>
          <p:cNvSpPr>
            <a:spLocks noChangeShapeType="1"/>
          </p:cNvSpPr>
          <p:nvPr/>
        </p:nvSpPr>
        <p:spPr bwMode="auto">
          <a:xfrm flipH="1">
            <a:off x="7391400" y="3733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67" name="Line 51"/>
          <p:cNvSpPr>
            <a:spLocks noChangeShapeType="1"/>
          </p:cNvSpPr>
          <p:nvPr/>
        </p:nvSpPr>
        <p:spPr bwMode="auto">
          <a:xfrm>
            <a:off x="8534400" y="3733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68" name="Line 52"/>
          <p:cNvSpPr>
            <a:spLocks noChangeShapeType="1"/>
          </p:cNvSpPr>
          <p:nvPr/>
        </p:nvSpPr>
        <p:spPr bwMode="auto">
          <a:xfrm flipV="1">
            <a:off x="1143000" y="2133600"/>
            <a:ext cx="2819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265269" name="AutoShape 53"/>
          <p:cNvCxnSpPr>
            <a:cxnSpLocks noChangeShapeType="1"/>
            <a:stCxn id="265232" idx="0"/>
            <a:endCxn id="265268" idx="1"/>
          </p:cNvCxnSpPr>
          <p:nvPr/>
        </p:nvCxnSpPr>
        <p:spPr bwMode="auto">
          <a:xfrm flipV="1">
            <a:off x="2857500" y="2133600"/>
            <a:ext cx="1103313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270" name="AutoShape 54"/>
          <p:cNvCxnSpPr>
            <a:cxnSpLocks noChangeShapeType="1"/>
            <a:stCxn id="265234" idx="0"/>
            <a:endCxn id="265229" idx="5"/>
          </p:cNvCxnSpPr>
          <p:nvPr/>
        </p:nvCxnSpPr>
        <p:spPr bwMode="auto">
          <a:xfrm flipH="1" flipV="1">
            <a:off x="5099050" y="2174875"/>
            <a:ext cx="1263650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271" name="AutoShape 55"/>
          <p:cNvCxnSpPr>
            <a:cxnSpLocks noChangeShapeType="1"/>
            <a:stCxn id="265235" idx="0"/>
            <a:endCxn id="265229" idx="5"/>
          </p:cNvCxnSpPr>
          <p:nvPr/>
        </p:nvCxnSpPr>
        <p:spPr bwMode="auto">
          <a:xfrm flipH="1" flipV="1">
            <a:off x="5099050" y="2174875"/>
            <a:ext cx="3016250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16558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274638"/>
            <a:ext cx="8229600" cy="1143000"/>
          </a:xfrm>
        </p:spPr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62000" y="1676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Traverse the left </a:t>
            </a:r>
            <a:r>
              <a:rPr lang="en-US" sz="2800" dirty="0" err="1" smtClean="0"/>
              <a:t>subtree</a:t>
            </a:r>
            <a:r>
              <a:rPr lang="en-US" sz="2800" dirty="0" smtClean="0"/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     in </a:t>
            </a:r>
            <a:r>
              <a:rPr lang="en-US" sz="2800" dirty="0" err="1" smtClean="0"/>
              <a:t>postorder</a:t>
            </a:r>
            <a:r>
              <a:rPr lang="en-US" sz="2800" dirty="0" smtClean="0"/>
              <a:t>.</a:t>
            </a:r>
          </a:p>
          <a:p>
            <a:r>
              <a:rPr lang="en-US" dirty="0" smtClean="0"/>
              <a:t>Traverse the right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subtree</a:t>
            </a:r>
            <a:r>
              <a:rPr lang="en-US" dirty="0" smtClean="0"/>
              <a:t> in </a:t>
            </a:r>
            <a:r>
              <a:rPr lang="en-US" dirty="0" err="1" smtClean="0"/>
              <a:t>postorder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Visit the root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POST ORDER:</a:t>
            </a:r>
          </a:p>
          <a:p>
            <a:r>
              <a:rPr lang="en-US" dirty="0"/>
              <a:t>5103‐*82*4+6*+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83936" y="1087834"/>
            <a:ext cx="34529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87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7897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18458" y="149497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Traverse the left </a:t>
            </a:r>
            <a:r>
              <a:rPr lang="en-US" sz="2800" dirty="0" err="1" smtClean="0"/>
              <a:t>subtree</a:t>
            </a:r>
            <a:r>
              <a:rPr lang="en-US" sz="2800" dirty="0" smtClean="0"/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     in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Visit the root</a:t>
            </a:r>
            <a:endParaRPr lang="en-US" sz="2800" dirty="0" smtClean="0"/>
          </a:p>
          <a:p>
            <a:r>
              <a:rPr lang="en-US" dirty="0" smtClean="0"/>
              <a:t>Traverse the right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subtree</a:t>
            </a:r>
            <a:r>
              <a:rPr lang="en-US" dirty="0" smtClean="0"/>
              <a:t> in </a:t>
            </a:r>
            <a:r>
              <a:rPr lang="en-US" dirty="0" err="1" smtClean="0"/>
              <a:t>inorder</a:t>
            </a:r>
            <a:r>
              <a:rPr lang="en-US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IN ORDER:</a:t>
            </a:r>
          </a:p>
          <a:p>
            <a:r>
              <a:rPr lang="en-US" dirty="0"/>
              <a:t>5*10‐3+8*2+4*6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83936" y="1087834"/>
            <a:ext cx="34529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000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Pre‐order traversal :</a:t>
            </a:r>
          </a:p>
          <a:p>
            <a:pPr marL="0" indent="0">
              <a:buNone/>
            </a:pPr>
            <a:r>
              <a:rPr lang="en-US" dirty="0"/>
              <a:t>ABCFDEG</a:t>
            </a:r>
          </a:p>
          <a:p>
            <a:pPr marL="0" indent="0">
              <a:buNone/>
            </a:pPr>
            <a:r>
              <a:rPr lang="en-US" dirty="0"/>
              <a:t>In‐order traversal:</a:t>
            </a:r>
          </a:p>
          <a:p>
            <a:pPr marL="0" indent="0">
              <a:buNone/>
            </a:pPr>
            <a:r>
              <a:rPr lang="en-US" dirty="0"/>
              <a:t>CBDFEAG</a:t>
            </a:r>
          </a:p>
          <a:p>
            <a:pPr marL="0" indent="0">
              <a:buNone/>
            </a:pPr>
            <a:r>
              <a:rPr lang="en-US" dirty="0"/>
              <a:t>Post‐order traversal:</a:t>
            </a:r>
          </a:p>
          <a:p>
            <a:pPr marL="0" indent="0">
              <a:buNone/>
            </a:pPr>
            <a:r>
              <a:rPr lang="en-US" dirty="0"/>
              <a:t>CDEFBGA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485900"/>
            <a:ext cx="27051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26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Trees Examples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Unix / Windows file structure</a:t>
            </a:r>
          </a:p>
        </p:txBody>
      </p:sp>
      <p:pic>
        <p:nvPicPr>
          <p:cNvPr id="266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90800"/>
            <a:ext cx="548640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961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1143000" y="76200"/>
            <a:ext cx="82486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altLang="zh-TW" sz="4000" i="1">
                <a:solidFill>
                  <a:schemeClr val="hlink"/>
                </a:solidFill>
                <a:latin typeface="Georgia" pitchFamily="18" charset="0"/>
                <a:ea typeface="新細明體" pitchFamily="18" charset="-120"/>
              </a:rPr>
              <a:t>Definition of Tree</a:t>
            </a: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838200" y="1981200"/>
            <a:ext cx="81724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TW" sz="2800">
                <a:latin typeface="Georgia" pitchFamily="18" charset="0"/>
                <a:ea typeface="新細明體" pitchFamily="18" charset="-120"/>
              </a:rPr>
              <a:t>A tree is a finite set of one or more nodes </a:t>
            </a:r>
            <a:br>
              <a:rPr lang="en-US" altLang="zh-TW" sz="2800">
                <a:latin typeface="Georgia" pitchFamily="18" charset="0"/>
                <a:ea typeface="新細明體" pitchFamily="18" charset="-120"/>
              </a:rPr>
            </a:br>
            <a:r>
              <a:rPr lang="en-US" altLang="zh-TW" sz="2800">
                <a:latin typeface="Georgia" pitchFamily="18" charset="0"/>
                <a:ea typeface="新細明體" pitchFamily="18" charset="-120"/>
              </a:rPr>
              <a:t>such that: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TW" sz="2800">
                <a:latin typeface="Georgia" pitchFamily="18" charset="0"/>
                <a:ea typeface="新細明體" pitchFamily="18" charset="-120"/>
              </a:rPr>
              <a:t>There is a specially designated node called </a:t>
            </a:r>
            <a:br>
              <a:rPr lang="en-US" altLang="zh-TW" sz="2800">
                <a:latin typeface="Georgia" pitchFamily="18" charset="0"/>
                <a:ea typeface="新細明體" pitchFamily="18" charset="-120"/>
              </a:rPr>
            </a:br>
            <a:r>
              <a:rPr lang="en-US" altLang="zh-TW" sz="2800">
                <a:latin typeface="Georgia" pitchFamily="18" charset="0"/>
                <a:ea typeface="新細明體" pitchFamily="18" charset="-120"/>
              </a:rPr>
              <a:t>the root.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TW" sz="2800">
                <a:latin typeface="Georgia" pitchFamily="18" charset="0"/>
                <a:ea typeface="新細明體" pitchFamily="18" charset="-120"/>
              </a:rPr>
              <a:t>The remaining nodes are partitioned into n&gt;=0 disjoint sets T</a:t>
            </a:r>
            <a:r>
              <a:rPr lang="en-US" altLang="zh-TW" sz="1800">
                <a:latin typeface="Georgia" pitchFamily="18" charset="0"/>
                <a:ea typeface="新細明體" pitchFamily="18" charset="-120"/>
              </a:rPr>
              <a:t>1</a:t>
            </a:r>
            <a:r>
              <a:rPr lang="en-US" altLang="zh-TW" sz="2800">
                <a:latin typeface="Georgia" pitchFamily="18" charset="0"/>
                <a:ea typeface="新細明體" pitchFamily="18" charset="-120"/>
              </a:rPr>
              <a:t>, ..., T</a:t>
            </a:r>
            <a:r>
              <a:rPr lang="en-US" altLang="zh-TW" sz="2000">
                <a:latin typeface="Georgia" pitchFamily="18" charset="0"/>
                <a:ea typeface="新細明體" pitchFamily="18" charset="-120"/>
              </a:rPr>
              <a:t>n</a:t>
            </a:r>
            <a:r>
              <a:rPr lang="en-US" altLang="zh-TW" sz="2800">
                <a:latin typeface="Georgia" pitchFamily="18" charset="0"/>
                <a:ea typeface="新細明體" pitchFamily="18" charset="-120"/>
              </a:rPr>
              <a:t>, where each of these sets is a tree.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TW" sz="2800">
                <a:latin typeface="Georgia" pitchFamily="18" charset="0"/>
                <a:ea typeface="新細明體" pitchFamily="18" charset="-120"/>
              </a:rPr>
              <a:t>We call T</a:t>
            </a:r>
            <a:r>
              <a:rPr lang="en-US" altLang="zh-TW" sz="1800">
                <a:latin typeface="Georgia" pitchFamily="18" charset="0"/>
                <a:ea typeface="新細明體" pitchFamily="18" charset="-120"/>
              </a:rPr>
              <a:t>1</a:t>
            </a:r>
            <a:r>
              <a:rPr lang="en-US" altLang="zh-TW" sz="2800">
                <a:latin typeface="Georgia" pitchFamily="18" charset="0"/>
                <a:ea typeface="新細明體" pitchFamily="18" charset="-120"/>
              </a:rPr>
              <a:t>, ..., T</a:t>
            </a:r>
            <a:r>
              <a:rPr lang="en-US" altLang="zh-TW" sz="2000">
                <a:latin typeface="Georgia" pitchFamily="18" charset="0"/>
                <a:ea typeface="新細明體" pitchFamily="18" charset="-120"/>
              </a:rPr>
              <a:t>n</a:t>
            </a:r>
            <a:r>
              <a:rPr lang="en-US" altLang="zh-TW" sz="2800">
                <a:latin typeface="Georgia" pitchFamily="18" charset="0"/>
                <a:ea typeface="新細明體" pitchFamily="18" charset="-120"/>
              </a:rPr>
              <a:t> the subtrees of the root.</a:t>
            </a:r>
          </a:p>
        </p:txBody>
      </p:sp>
    </p:spTree>
    <p:extLst>
      <p:ext uri="{BB962C8B-B14F-4D97-AF65-F5344CB8AC3E}">
        <p14:creationId xmlns:p14="http://schemas.microsoft.com/office/powerpoint/2010/main" val="225776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Root</a:t>
            </a:r>
          </a:p>
          <a:p>
            <a:pPr marL="0" indent="0">
              <a:buNone/>
            </a:pPr>
            <a:r>
              <a:rPr lang="en-US" dirty="0"/>
              <a:t>– The only node in the tree with </a:t>
            </a:r>
            <a:r>
              <a:rPr lang="en-US" dirty="0" smtClean="0"/>
              <a:t>no parent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/>
              <a:t>A tree has only one </a:t>
            </a:r>
            <a:r>
              <a:rPr lang="en-US" i="1" dirty="0" smtClean="0"/>
              <a:t>root 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/>
              <a:t>Root : 14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Child </a:t>
            </a:r>
            <a:r>
              <a:rPr lang="en-US" b="1" dirty="0"/>
              <a:t>and </a:t>
            </a:r>
            <a:r>
              <a:rPr lang="en-US" b="1" i="1" dirty="0"/>
              <a:t>parent</a:t>
            </a:r>
          </a:p>
          <a:p>
            <a:pPr marL="0" indent="0">
              <a:buNone/>
            </a:pPr>
            <a:r>
              <a:rPr lang="en-US" dirty="0"/>
              <a:t>– Every node except the root has </a:t>
            </a:r>
            <a:r>
              <a:rPr lang="en-US" dirty="0" smtClean="0"/>
              <a:t>one parent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b="1" dirty="0"/>
              <a:t>Parent of node </a:t>
            </a:r>
            <a:r>
              <a:rPr lang="en-US" b="1" i="1" dirty="0"/>
              <a:t>n</a:t>
            </a:r>
          </a:p>
          <a:p>
            <a:pPr marL="0" indent="0">
              <a:buNone/>
            </a:pPr>
            <a:r>
              <a:rPr lang="en-US" dirty="0"/>
              <a:t>• The node directly above node </a:t>
            </a:r>
            <a:r>
              <a:rPr lang="en-US" i="1" dirty="0"/>
              <a:t>n </a:t>
            </a:r>
            <a:r>
              <a:rPr lang="en-US" dirty="0" smtClean="0"/>
              <a:t>in the </a:t>
            </a:r>
            <a:r>
              <a:rPr lang="en-US" dirty="0"/>
              <a:t>tree</a:t>
            </a:r>
          </a:p>
          <a:p>
            <a:pPr marL="0" indent="0">
              <a:buNone/>
            </a:pPr>
            <a:r>
              <a:rPr lang="en-US" dirty="0"/>
              <a:t>• 14 is Parent to 17, 11, 20</a:t>
            </a:r>
          </a:p>
          <a:p>
            <a:pPr marL="0" indent="0">
              <a:buNone/>
            </a:pPr>
            <a:r>
              <a:rPr lang="en-US" dirty="0"/>
              <a:t>– A node can have an arbitrary number of</a:t>
            </a:r>
          </a:p>
          <a:p>
            <a:pPr marL="0" indent="0">
              <a:buNone/>
            </a:pPr>
            <a:r>
              <a:rPr lang="en-US" dirty="0"/>
              <a:t>children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b="1" dirty="0"/>
              <a:t>Child of node </a:t>
            </a:r>
            <a:r>
              <a:rPr lang="en-US" b="1" i="1" dirty="0"/>
              <a:t>n</a:t>
            </a:r>
          </a:p>
          <a:p>
            <a:pPr marL="0" indent="0">
              <a:buNone/>
            </a:pPr>
            <a:r>
              <a:rPr lang="en-US" dirty="0"/>
              <a:t>• A node directly below node </a:t>
            </a:r>
            <a:r>
              <a:rPr lang="en-US" i="1" dirty="0"/>
              <a:t>n </a:t>
            </a:r>
            <a:r>
              <a:rPr lang="en-US" dirty="0"/>
              <a:t>in </a:t>
            </a:r>
            <a:r>
              <a:rPr lang="en-US" dirty="0" smtClean="0"/>
              <a:t>the tree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17, 11, 20 are children of 14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160167" y="1723232"/>
            <a:ext cx="4157663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31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i="1" dirty="0"/>
              <a:t>Leaves</a:t>
            </a:r>
          </a:p>
          <a:p>
            <a:pPr marL="0" indent="0">
              <a:buNone/>
            </a:pPr>
            <a:r>
              <a:rPr lang="en-US" dirty="0"/>
              <a:t>– Nodes with no children</a:t>
            </a:r>
          </a:p>
          <a:p>
            <a:pPr marL="0" indent="0">
              <a:buNone/>
            </a:pPr>
            <a:r>
              <a:rPr lang="en-US" dirty="0"/>
              <a:t>– 13, 53, 19,7, 20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Sibling</a:t>
            </a:r>
          </a:p>
          <a:p>
            <a:pPr marL="0" indent="0">
              <a:buNone/>
            </a:pPr>
            <a:r>
              <a:rPr lang="en-US" dirty="0"/>
              <a:t>– nodes with the same parent</a:t>
            </a:r>
          </a:p>
          <a:p>
            <a:pPr marL="0" indent="0">
              <a:buNone/>
            </a:pPr>
            <a:r>
              <a:rPr lang="en-US" dirty="0"/>
              <a:t>– 17, 11, 20 are siblings</a:t>
            </a:r>
          </a:p>
          <a:p>
            <a:pPr marL="0" indent="0">
              <a:buNone/>
            </a:pPr>
            <a:r>
              <a:rPr lang="en-US" dirty="0"/>
              <a:t>– 19 and 7 are siblings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 err="1"/>
              <a:t>Subtree</a:t>
            </a:r>
            <a:r>
              <a:rPr lang="en-US" b="1" dirty="0"/>
              <a:t> of node </a:t>
            </a:r>
            <a:r>
              <a:rPr lang="en-US" b="1" i="1" dirty="0"/>
              <a:t>n</a:t>
            </a:r>
          </a:p>
          <a:p>
            <a:pPr marL="0" indent="0">
              <a:buNone/>
            </a:pPr>
            <a:r>
              <a:rPr lang="en-US" dirty="0"/>
              <a:t>– A tree that consists of a</a:t>
            </a:r>
          </a:p>
          <a:p>
            <a:pPr marL="0" indent="0">
              <a:buNone/>
            </a:pPr>
            <a:r>
              <a:rPr lang="en-US" dirty="0"/>
              <a:t>child (if any) of node </a:t>
            </a:r>
            <a:r>
              <a:rPr lang="en-US" i="1" dirty="0"/>
              <a:t>n </a:t>
            </a: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the child’s descendants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893466" y="1453244"/>
            <a:ext cx="3929063" cy="457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10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Ancestor of node </a:t>
            </a:r>
            <a:r>
              <a:rPr lang="en-US" sz="2000" b="1" i="1" dirty="0"/>
              <a:t>n</a:t>
            </a:r>
          </a:p>
          <a:p>
            <a:pPr marL="0" indent="0">
              <a:buNone/>
            </a:pPr>
            <a:r>
              <a:rPr lang="en-US" sz="2000" dirty="0"/>
              <a:t>– A node on the path from</a:t>
            </a:r>
          </a:p>
          <a:p>
            <a:pPr marL="0" indent="0">
              <a:buNone/>
            </a:pPr>
            <a:r>
              <a:rPr lang="en-US" sz="2000" dirty="0"/>
              <a:t>the root to </a:t>
            </a:r>
            <a:r>
              <a:rPr lang="en-US" sz="2000" i="1" dirty="0"/>
              <a:t>n</a:t>
            </a:r>
          </a:p>
          <a:p>
            <a:pPr marL="0" indent="0">
              <a:buNone/>
            </a:pPr>
            <a:r>
              <a:rPr lang="en-US" sz="2000" dirty="0"/>
              <a:t>– </a:t>
            </a:r>
            <a:r>
              <a:rPr lang="en-US" sz="2000" dirty="0" err="1"/>
              <a:t>Ancesstor</a:t>
            </a:r>
            <a:r>
              <a:rPr lang="en-US" sz="2000" dirty="0"/>
              <a:t> 13 : 9,17,14</a:t>
            </a:r>
          </a:p>
          <a:p>
            <a:pPr marL="0" indent="0">
              <a:buNone/>
            </a:pPr>
            <a:r>
              <a:rPr lang="en-US" sz="2000" dirty="0"/>
              <a:t>– Nod 14 is ancestor for all</a:t>
            </a:r>
          </a:p>
          <a:p>
            <a:pPr marL="0" indent="0">
              <a:buNone/>
            </a:pPr>
            <a:r>
              <a:rPr lang="en-US" sz="2000" dirty="0"/>
              <a:t>node in the tree</a:t>
            </a:r>
          </a:p>
          <a:p>
            <a:pPr marL="0" indent="0">
              <a:buNone/>
            </a:pPr>
            <a:r>
              <a:rPr lang="en-US" sz="2000" b="1" dirty="0" smtClean="0"/>
              <a:t> </a:t>
            </a:r>
            <a:r>
              <a:rPr lang="en-US" sz="2000" b="1" dirty="0"/>
              <a:t>Descendant of node </a:t>
            </a:r>
            <a:r>
              <a:rPr lang="en-US" sz="2000" b="1" i="1" dirty="0"/>
              <a:t>n</a:t>
            </a:r>
          </a:p>
          <a:p>
            <a:pPr marL="0" indent="0">
              <a:buNone/>
            </a:pPr>
            <a:r>
              <a:rPr lang="en-US" sz="2000" dirty="0"/>
              <a:t>– A node on a path from </a:t>
            </a:r>
            <a:r>
              <a:rPr lang="en-US" sz="2000" i="1" dirty="0"/>
              <a:t>n</a:t>
            </a:r>
          </a:p>
          <a:p>
            <a:pPr marL="0" indent="0">
              <a:buNone/>
            </a:pPr>
            <a:r>
              <a:rPr lang="en-US" sz="2000" dirty="0"/>
              <a:t>to a leaf</a:t>
            </a:r>
          </a:p>
          <a:p>
            <a:pPr marL="0" indent="0">
              <a:buNone/>
            </a:pPr>
            <a:r>
              <a:rPr lang="en-US" sz="2000" dirty="0"/>
              <a:t>– Descendant 11: 4,19,7</a:t>
            </a:r>
          </a:p>
          <a:p>
            <a:pPr marL="0" indent="0">
              <a:buNone/>
            </a:pPr>
            <a:r>
              <a:rPr lang="en-US" sz="2000" dirty="0"/>
              <a:t>– All nodes in the tree are</a:t>
            </a:r>
          </a:p>
          <a:p>
            <a:pPr marL="0" indent="0">
              <a:buNone/>
            </a:pPr>
            <a:r>
              <a:rPr lang="en-US" sz="2000" dirty="0"/>
              <a:t>descendant to the root.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68920" y="1111080"/>
            <a:ext cx="488916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25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• </a:t>
            </a:r>
            <a:r>
              <a:rPr lang="en-US" sz="1600" b="1" i="1" dirty="0"/>
              <a:t>Path </a:t>
            </a:r>
            <a:r>
              <a:rPr lang="en-US" sz="1600" i="1" dirty="0"/>
              <a:t>– sequence of nodes </a:t>
            </a:r>
            <a:r>
              <a:rPr lang="en-US" sz="1600" i="1" dirty="0" smtClean="0"/>
              <a:t>in which each</a:t>
            </a:r>
          </a:p>
          <a:p>
            <a:pPr marL="0" indent="0">
              <a:buNone/>
            </a:pPr>
            <a:r>
              <a:rPr lang="en-US" sz="1600" i="1" dirty="0" smtClean="0"/>
              <a:t> node is adjacent to the </a:t>
            </a:r>
            <a:r>
              <a:rPr lang="en-US" sz="1600" i="1" dirty="0"/>
              <a:t>next </a:t>
            </a:r>
            <a:r>
              <a:rPr lang="en-US" sz="1600" i="1" dirty="0" smtClean="0"/>
              <a:t>one</a:t>
            </a:r>
          </a:p>
          <a:p>
            <a:pPr marL="0" indent="0">
              <a:buNone/>
            </a:pPr>
            <a:r>
              <a:rPr lang="en-US" sz="1600" i="1" dirty="0" smtClean="0"/>
              <a:t>. </a:t>
            </a:r>
            <a:r>
              <a:rPr lang="en-US" sz="1600" i="1" dirty="0"/>
              <a:t>Example: </a:t>
            </a:r>
            <a:r>
              <a:rPr lang="en-US" sz="1600" b="1" i="1" dirty="0" smtClean="0"/>
              <a:t>Path from </a:t>
            </a:r>
            <a:r>
              <a:rPr lang="en-US" sz="1600" b="1" i="1" dirty="0"/>
              <a:t>root to 13</a:t>
            </a:r>
            <a:r>
              <a:rPr lang="en-US" sz="1600" i="1" dirty="0" smtClean="0"/>
              <a:t>: </a:t>
            </a:r>
            <a:r>
              <a:rPr lang="en-US" sz="1600" i="1" dirty="0"/>
              <a:t>14,17,9,13</a:t>
            </a:r>
          </a:p>
          <a:p>
            <a:pPr marL="0" indent="0">
              <a:buNone/>
            </a:pPr>
            <a:r>
              <a:rPr lang="en-US" sz="1600" b="1" i="1" dirty="0"/>
              <a:t>Path from root to 19:</a:t>
            </a:r>
            <a:r>
              <a:rPr lang="en-US" sz="1600" i="1" dirty="0"/>
              <a:t> 14,11,4,19</a:t>
            </a:r>
          </a:p>
          <a:p>
            <a:pPr marL="0" indent="0">
              <a:buNone/>
            </a:pPr>
            <a:r>
              <a:rPr lang="en-US" sz="1600" dirty="0"/>
              <a:t>• </a:t>
            </a:r>
            <a:r>
              <a:rPr lang="en-US" sz="1600" b="1" i="1" dirty="0"/>
              <a:t>Length</a:t>
            </a:r>
          </a:p>
          <a:p>
            <a:pPr marL="0" indent="0">
              <a:buNone/>
            </a:pPr>
            <a:r>
              <a:rPr lang="en-US" sz="1600" dirty="0"/>
              <a:t>– number of edges on </a:t>
            </a:r>
            <a:r>
              <a:rPr lang="en-US" sz="1600" dirty="0" smtClean="0"/>
              <a:t>the path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– Length of Tree : 3</a:t>
            </a:r>
          </a:p>
          <a:p>
            <a:pPr marL="0" indent="0">
              <a:buNone/>
            </a:pPr>
            <a:r>
              <a:rPr lang="en-US" sz="1600" dirty="0"/>
              <a:t>• </a:t>
            </a:r>
            <a:r>
              <a:rPr lang="en-US" sz="1600" b="1" i="1" dirty="0"/>
              <a:t>Depth </a:t>
            </a:r>
            <a:r>
              <a:rPr lang="en-US" sz="1600" b="1" dirty="0"/>
              <a:t>of a node</a:t>
            </a:r>
          </a:p>
          <a:p>
            <a:pPr marL="0" indent="0">
              <a:buNone/>
            </a:pPr>
            <a:r>
              <a:rPr lang="en-US" sz="1600" dirty="0"/>
              <a:t>– length of the unique path</a:t>
            </a:r>
          </a:p>
          <a:p>
            <a:pPr marL="0" indent="0">
              <a:buNone/>
            </a:pPr>
            <a:r>
              <a:rPr lang="en-US" sz="1600" dirty="0"/>
              <a:t>from the root to that node</a:t>
            </a:r>
          </a:p>
          <a:p>
            <a:pPr marL="0" indent="0">
              <a:buNone/>
            </a:pPr>
            <a:r>
              <a:rPr lang="en-US" sz="1600" dirty="0"/>
              <a:t>– The depth of a tree is equal</a:t>
            </a:r>
          </a:p>
          <a:p>
            <a:pPr marL="0" indent="0">
              <a:buNone/>
            </a:pPr>
            <a:r>
              <a:rPr lang="en-US" sz="1600" dirty="0"/>
              <a:t>to the depth of the </a:t>
            </a:r>
            <a:r>
              <a:rPr lang="en-US" sz="1600" dirty="0" smtClean="0"/>
              <a:t>deepest leaf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– Depth of Tree : 3</a:t>
            </a:r>
          </a:p>
          <a:p>
            <a:pPr marL="0" indent="0">
              <a:buNone/>
            </a:pPr>
            <a:r>
              <a:rPr lang="en-US" sz="1600" dirty="0"/>
              <a:t>– Depth of 4 : 2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48320" y="1390480"/>
            <a:ext cx="4889160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00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Height of a tree</a:t>
            </a:r>
          </a:p>
          <a:p>
            <a:pPr marL="0" indent="0">
              <a:buNone/>
            </a:pPr>
            <a:r>
              <a:rPr lang="en-US" dirty="0"/>
              <a:t>• Number of nodes along the longest path from </a:t>
            </a:r>
            <a:r>
              <a:rPr lang="en-US" dirty="0" smtClean="0"/>
              <a:t>the root </a:t>
            </a:r>
            <a:r>
              <a:rPr lang="en-US" dirty="0"/>
              <a:t>to a leaf. </a:t>
            </a:r>
            <a:r>
              <a:rPr lang="en-US" i="1" dirty="0"/>
              <a:t>(Carrano,2007)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If Tree is empty, its height is </a:t>
            </a:r>
            <a:r>
              <a:rPr lang="en-US" i="1" dirty="0" smtClean="0"/>
              <a:t>0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			Heights of these 					trees?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57200" y="3429000"/>
            <a:ext cx="2971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65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838</Words>
  <Application>Microsoft Office PowerPoint</Application>
  <PresentationFormat>On-screen Show (4:3)</PresentationFormat>
  <Paragraphs>180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Trees</vt:lpstr>
      <vt:lpstr>The British Constitution</vt:lpstr>
      <vt:lpstr>More Trees Examples</vt:lpstr>
      <vt:lpstr>PowerPoint Presentation</vt:lpstr>
      <vt:lpstr>Some Terminologies</vt:lpstr>
      <vt:lpstr>Some Terminologies</vt:lpstr>
      <vt:lpstr>Some Terminologies</vt:lpstr>
      <vt:lpstr>Some Terminologies</vt:lpstr>
      <vt:lpstr>Some Terminologies</vt:lpstr>
      <vt:lpstr>Binary Tree Definition</vt:lpstr>
      <vt:lpstr>A Collection of Binary Trees</vt:lpstr>
      <vt:lpstr>Strictly Binary Tree</vt:lpstr>
      <vt:lpstr>Complete Binary Trees</vt:lpstr>
      <vt:lpstr>Almost Complete Binary Tree</vt:lpstr>
      <vt:lpstr>PowerPoint Presentation</vt:lpstr>
      <vt:lpstr>Expression Tree</vt:lpstr>
      <vt:lpstr>Complete Binary Trees</vt:lpstr>
      <vt:lpstr>Tree traversal</vt:lpstr>
      <vt:lpstr>Pre‐order traversal</vt:lpstr>
      <vt:lpstr>Postorder traversal</vt:lpstr>
      <vt:lpstr>PowerPoint Presentation</vt:lpstr>
      <vt:lpstr>PowerPoint Presentation</vt:lpstr>
    </vt:vector>
  </TitlesOfParts>
  <Company>ITEG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acer</dc:creator>
  <cp:lastModifiedBy>acer</cp:lastModifiedBy>
  <cp:revision>11</cp:revision>
  <dcterms:created xsi:type="dcterms:W3CDTF">2013-04-04T00:37:23Z</dcterms:created>
  <dcterms:modified xsi:type="dcterms:W3CDTF">2013-04-04T05:34:09Z</dcterms:modified>
</cp:coreProperties>
</file>