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66" r:id="rId4"/>
    <p:sldId id="267" r:id="rId5"/>
    <p:sldId id="272" r:id="rId6"/>
    <p:sldId id="268" r:id="rId7"/>
    <p:sldId id="270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软用户" lastIdx="1" clrIdx="0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86E2"/>
    <a:srgbClr val="A13F3D"/>
    <a:srgbClr val="F48C37"/>
    <a:srgbClr val="EE6566"/>
    <a:srgbClr val="006C39"/>
    <a:srgbClr val="F14946"/>
    <a:srgbClr val="348EA9"/>
    <a:srgbClr val="53BA9C"/>
    <a:srgbClr val="998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409" autoAdjust="0"/>
  </p:normalViewPr>
  <p:slideViewPr>
    <p:cSldViewPr snapToGrid="0">
      <p:cViewPr varScale="1">
        <p:scale>
          <a:sx n="40" d="100"/>
          <a:sy n="40" d="100"/>
        </p:scale>
        <p:origin x="1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4:45:57.25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B9C3E-7F70-4991-B973-39A64CCB614B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E9A8-87AD-4403-A3EF-229C5DA60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4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79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3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39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67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87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88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47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8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9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8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3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7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8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3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9A8-87AD-4403-A3EF-229C5DA600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2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2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8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05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469626"/>
            <a:ext cx="713296" cy="388374"/>
          </a:xfrm>
          <a:prstGeom prst="rect">
            <a:avLst/>
          </a:prstGeom>
          <a:solidFill>
            <a:srgbClr val="A13F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rgbClr val="006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469626"/>
            <a:ext cx="10844339" cy="388374"/>
          </a:xfrm>
          <a:prstGeom prst="rect">
            <a:avLst/>
          </a:prstGeom>
          <a:solidFill>
            <a:srgbClr val="006C3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44186" y="6510212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rgbClr val="A1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1952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0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7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8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1BC3B-72BF-4195-ABBD-64156CFB1CB0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288FB-B38F-40D3-90B5-882FD3F9E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22231"/>
            <a:ext cx="12192000" cy="2022575"/>
          </a:xfrm>
          <a:prstGeom prst="rect">
            <a:avLst/>
          </a:prstGeom>
          <a:solidFill>
            <a:srgbClr val="006C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27">
            <a:extLst>
              <a:ext uri="{FF2B5EF4-FFF2-40B4-BE49-F238E27FC236}">
                <a16:creationId xmlns:a16="http://schemas.microsoft.com/office/drawing/2014/main" id="{CCDACD4C-1CA6-4E65-8D95-3D708C7F59C7}"/>
              </a:ext>
            </a:extLst>
          </p:cNvPr>
          <p:cNvSpPr txBox="1">
            <a:spLocks/>
          </p:cNvSpPr>
          <p:nvPr/>
        </p:nvSpPr>
        <p:spPr>
          <a:xfrm>
            <a:off x="466164" y="2022231"/>
            <a:ext cx="11474823" cy="238680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AWash</a:t>
            </a:r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Handwashing Assistance for the Elderly with Dementia via Wearables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C8450B-B7A8-4345-A581-E9097A655714}"/>
              </a:ext>
            </a:extLst>
          </p:cNvPr>
          <p:cNvSpPr txBox="1">
            <a:spLocks/>
          </p:cNvSpPr>
          <p:nvPr/>
        </p:nvSpPr>
        <p:spPr>
          <a:xfrm>
            <a:off x="466164" y="4103209"/>
            <a:ext cx="11672495" cy="15785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Yetong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Cao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Yetong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Cao</a:t>
            </a:r>
            <a:r>
              <a:rPr lang="en-US" altLang="zh-CN" baseline="30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Huijie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lang="en-US" altLang="zh-CN" baseline="30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 Li</a:t>
            </a:r>
            <a:r>
              <a:rPr lang="en-US" altLang="zh-CN" baseline="30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Yang</a:t>
            </a:r>
            <a:r>
              <a:rPr lang="en-US" altLang="zh-CN" baseline="30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 Wang</a:t>
            </a:r>
            <a:r>
              <a:rPr lang="en-US" altLang="zh-CN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2000" baseline="30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Computer Science and Technology, Beijing Institute of Technology, China</a:t>
            </a:r>
            <a:br>
              <a:rPr lang="en-US" altLang="zh-CN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†</a:t>
            </a:r>
            <a:r>
              <a:rPr lang="en-US" altLang="zh-CN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and Information Sciences, Temple University, USA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63" y="561438"/>
            <a:ext cx="3184065" cy="1015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64" y="749537"/>
            <a:ext cx="2906550" cy="6390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80" y="520336"/>
            <a:ext cx="4063079" cy="11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39" y="1325552"/>
            <a:ext cx="7631430" cy="49912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6617"/>
            <a:ext cx="8643848" cy="535531"/>
          </a:xfrm>
        </p:spPr>
        <p:txBody>
          <a:bodyPr/>
          <a:lstStyle/>
          <a:p>
            <a:r>
              <a:rPr lang="en-US" altLang="zh-CN" sz="3200" dirty="0"/>
              <a:t>Action Recognition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268" y="2121815"/>
            <a:ext cx="7840980" cy="31749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550" y="1987462"/>
            <a:ext cx="9162417" cy="2285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005671" y="5246403"/>
                <a:ext cx="384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671" y="5246403"/>
                <a:ext cx="384560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899639" y="5329706"/>
            <a:ext cx="8538152" cy="824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8700" lvl="0">
              <a:lnSpc>
                <a:spcPts val="3000"/>
              </a:lnSpc>
            </a:pPr>
            <a:r>
              <a:rPr lang="en-US" altLang="zh-CN" sz="2000" dirty="0"/>
              <a:t>We take prediction with the </a:t>
            </a:r>
            <a:r>
              <a:rPr lang="en-US" altLang="zh-CN" sz="2000" dirty="0">
                <a:solidFill>
                  <a:srgbClr val="FF0000"/>
                </a:solidFill>
              </a:rPr>
              <a:t>highest probability </a:t>
            </a:r>
            <a:r>
              <a:rPr lang="en-US" altLang="zh-CN" sz="2000" dirty="0"/>
              <a:t>as the recognized action</a:t>
            </a:r>
            <a:endParaRPr lang="en-US" altLang="zh-CN" sz="20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9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6617"/>
            <a:ext cx="8643848" cy="535531"/>
          </a:xfrm>
        </p:spPr>
        <p:txBody>
          <a:bodyPr/>
          <a:lstStyle/>
          <a:p>
            <a:r>
              <a:rPr lang="en-US" altLang="zh-CN" sz="3200" dirty="0"/>
              <a:t>Handwashing Assisting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" y="1386840"/>
            <a:ext cx="2179509" cy="214140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50219"/>
              </p:ext>
            </p:extLst>
          </p:nvPr>
        </p:nvGraphicFramePr>
        <p:xfrm>
          <a:off x="2856419" y="1149182"/>
          <a:ext cx="9016266" cy="27772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0648">
                  <a:extLst>
                    <a:ext uri="{9D8B030D-6E8A-4147-A177-3AD203B41FA5}">
                      <a16:colId xmlns:a16="http://schemas.microsoft.com/office/drawing/2014/main" val="3816882838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1671293351"/>
                    </a:ext>
                  </a:extLst>
                </a:gridCol>
                <a:gridCol w="3456818">
                  <a:extLst>
                    <a:ext uri="{9D8B030D-6E8A-4147-A177-3AD203B41FA5}">
                      <a16:colId xmlns:a16="http://schemas.microsoft.com/office/drawing/2014/main" val="2497848731"/>
                    </a:ext>
                  </a:extLst>
                </a:gridCol>
              </a:tblGrid>
              <a:tr h="306785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Issue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Assistance Form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78745"/>
                  </a:ext>
                </a:extLst>
              </a:tr>
              <a:tr h="787991">
                <a:tc>
                  <a:txBody>
                    <a:bodyPr/>
                    <a:lstStyle/>
                    <a:p>
                      <a:r>
                        <a:rPr lang="en-US" altLang="zh-CN" dirty="0"/>
                        <a:t>Mild dementia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Forget the handwashing process;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Miss a few steps in the overall 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Practice handwashing actions in the same procedure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61130"/>
                  </a:ext>
                </a:extLst>
              </a:tr>
              <a:tr h="983392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Moderate dementia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Forget how to perform a specific action;</a:t>
                      </a:r>
                      <a:r>
                        <a:rPr lang="en-US" altLang="zh-CN" baseline="0" dirty="0"/>
                        <a:t> H</a:t>
                      </a:r>
                      <a:r>
                        <a:rPr lang="en-US" altLang="zh-CN" dirty="0"/>
                        <a:t>ave obsessive behaviors; Fail to focus on the 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Practice performing specific actions; Stop the wrong action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03601"/>
                  </a:ext>
                </a:extLst>
              </a:tr>
              <a:tr h="529519">
                <a:tc>
                  <a:txBody>
                    <a:bodyPr/>
                    <a:lstStyle/>
                    <a:p>
                      <a:r>
                        <a:rPr lang="en-US" altLang="zh-CN" dirty="0"/>
                        <a:t>Severe dementia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More complex issues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65337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313461" y="3923783"/>
            <a:ext cx="6807855" cy="505326"/>
            <a:chOff x="1313461" y="1407695"/>
            <a:chExt cx="6807855" cy="505326"/>
          </a:xfrm>
        </p:grpSpPr>
        <p:sp>
          <p:nvSpPr>
            <p:cNvPr id="13" name="六边形 12"/>
            <p:cNvSpPr/>
            <p:nvPr/>
          </p:nvSpPr>
          <p:spPr>
            <a:xfrm>
              <a:off x="1313461" y="1407695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25316" y="1460303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/>
                <a:t>Handwashing Process Modeling: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702545" y="146781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EE6566"/>
                </a:solidFill>
                <a:latin typeface="华光琥珀_CNKI" panose="02000500000000000000" pitchFamily="2" charset="-122"/>
                <a:ea typeface="华光琥珀_CNKI" panose="02000500000000000000" pitchFamily="2" charset="-122"/>
              </a:rPr>
              <a:t>？</a:t>
            </a:r>
          </a:p>
        </p:txBody>
      </p:sp>
      <p:sp>
        <p:nvSpPr>
          <p:cNvPr id="16" name="矩形 15"/>
          <p:cNvSpPr/>
          <p:nvPr/>
        </p:nvSpPr>
        <p:spPr>
          <a:xfrm rot="2367597">
            <a:off x="1898389" y="146478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rgbClr val="EE6566"/>
                </a:solidFill>
                <a:latin typeface="华光琥珀_CNKI" panose="02000500000000000000" pitchFamily="2" charset="-122"/>
                <a:ea typeface="华光琥珀_CNKI" panose="02000500000000000000" pitchFamily="2" charset="-122"/>
              </a:rPr>
              <a:t>？</a:t>
            </a:r>
          </a:p>
        </p:txBody>
      </p:sp>
      <p:sp>
        <p:nvSpPr>
          <p:cNvPr id="17" name="矩形 16"/>
          <p:cNvSpPr/>
          <p:nvPr/>
        </p:nvSpPr>
        <p:spPr>
          <a:xfrm rot="4174390">
            <a:off x="1974416" y="17593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EE6566"/>
                </a:solidFill>
                <a:latin typeface="华光琥珀_CNKI" panose="02000500000000000000" pitchFamily="2" charset="-122"/>
                <a:ea typeface="华光琥珀_CNKI" panose="02000500000000000000" pitchFamily="2" charset="-122"/>
              </a:rPr>
              <a:t>？</a:t>
            </a:r>
          </a:p>
        </p:txBody>
      </p:sp>
      <p:sp>
        <p:nvSpPr>
          <p:cNvPr id="18" name="矩形 17"/>
          <p:cNvSpPr/>
          <p:nvPr/>
        </p:nvSpPr>
        <p:spPr>
          <a:xfrm>
            <a:off x="2246284" y="45162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Uses </a:t>
            </a:r>
            <a:r>
              <a:rPr lang="en-US" altLang="zh-CN" dirty="0" err="1"/>
              <a:t>tate</a:t>
            </a:r>
            <a:r>
              <a:rPr lang="en-US" altLang="zh-CN" dirty="0"/>
              <a:t> machine to model </a:t>
            </a:r>
            <a:r>
              <a:rPr lang="en-US" altLang="zh-CN" dirty="0" err="1"/>
              <a:t>hanwashing</a:t>
            </a:r>
            <a:r>
              <a:rPr lang="en-US" altLang="zh-CN" dirty="0"/>
              <a:t> process.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313461" y="4972816"/>
            <a:ext cx="6807855" cy="505326"/>
            <a:chOff x="1313461" y="1407695"/>
            <a:chExt cx="6807855" cy="505326"/>
          </a:xfrm>
        </p:grpSpPr>
        <p:sp>
          <p:nvSpPr>
            <p:cNvPr id="20" name="六边形 19"/>
            <p:cNvSpPr/>
            <p:nvPr/>
          </p:nvSpPr>
          <p:spPr>
            <a:xfrm>
              <a:off x="1313461" y="1407695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25316" y="1460303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/>
                <a:t>Design of Audio Prompt: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2221554" y="5565330"/>
            <a:ext cx="9651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Audio guidance</a:t>
            </a:r>
            <a:r>
              <a:rPr lang="zh-CN" altLang="en-US" dirty="0"/>
              <a:t>：</a:t>
            </a:r>
            <a:r>
              <a:rPr lang="en-US" altLang="zh-CN" dirty="0"/>
              <a:t>familiar with audio prompts, provides a more direct augmentation of executive function, do not distract users.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313461" y="5565330"/>
            <a:ext cx="10238459" cy="7846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67" y="5604487"/>
            <a:ext cx="676344" cy="67634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299679" y="5742753"/>
            <a:ext cx="94339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/>
              <a:t>Gentle male voice, more straightforward commands, played loud enough.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3782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9" t="32869" r="34433" b="29500"/>
          <a:stretch>
            <a:fillRect/>
          </a:stretch>
        </p:blipFill>
        <p:spPr>
          <a:xfrm>
            <a:off x="5928474" y="1407601"/>
            <a:ext cx="5104435" cy="2511706"/>
          </a:xfrm>
          <a:custGeom>
            <a:avLst/>
            <a:gdLst>
              <a:gd name="connsiteX0" fmla="*/ 0 w 5104435"/>
              <a:gd name="connsiteY0" fmla="*/ 0 h 2511706"/>
              <a:gd name="connsiteX1" fmla="*/ 5104435 w 5104435"/>
              <a:gd name="connsiteY1" fmla="*/ 0 h 2511706"/>
              <a:gd name="connsiteX2" fmla="*/ 5104435 w 5104435"/>
              <a:gd name="connsiteY2" fmla="*/ 2511706 h 2511706"/>
              <a:gd name="connsiteX3" fmla="*/ 0 w 5104435"/>
              <a:gd name="connsiteY3" fmla="*/ 2511706 h 25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4435" h="2511706">
                <a:moveTo>
                  <a:pt x="0" y="0"/>
                </a:moveTo>
                <a:lnTo>
                  <a:pt x="5104435" y="0"/>
                </a:lnTo>
                <a:lnTo>
                  <a:pt x="5104435" y="2511706"/>
                </a:lnTo>
                <a:lnTo>
                  <a:pt x="0" y="251170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44831" y="140760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Setup:</a:t>
            </a:r>
          </a:p>
          <a:p>
            <a:pPr>
              <a:buClr>
                <a:srgbClr val="A13F3D"/>
              </a:buClr>
            </a:pPr>
            <a:r>
              <a:rPr lang="en-US" altLang="zh-CN" sz="2000" dirty="0"/>
              <a:t>	9-axis IMU sensor</a:t>
            </a:r>
          </a:p>
          <a:p>
            <a:pPr>
              <a:buClr>
                <a:srgbClr val="A13F3D"/>
              </a:buClr>
            </a:pPr>
            <a:r>
              <a:rPr lang="en-US" altLang="zh-CN" sz="2000" dirty="0"/>
              <a:t>	100Hz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Ground truth:</a:t>
            </a:r>
          </a:p>
          <a:p>
            <a:pPr>
              <a:buClr>
                <a:srgbClr val="A13F3D"/>
              </a:buClr>
            </a:pPr>
            <a:r>
              <a:rPr lang="en-US" altLang="zh-CN" sz="2000" dirty="0"/>
              <a:t>	camera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Recruitment:</a:t>
            </a:r>
          </a:p>
          <a:p>
            <a:pPr>
              <a:buClr>
                <a:srgbClr val="A13F3D"/>
              </a:buClr>
            </a:pPr>
            <a:r>
              <a:rPr lang="en-US" altLang="zh-CN" sz="2000" dirty="0"/>
              <a:t>	8 participants</a:t>
            </a:r>
          </a:p>
          <a:p>
            <a:pPr>
              <a:buClr>
                <a:srgbClr val="A13F3D"/>
              </a:buClr>
            </a:pPr>
            <a:r>
              <a:rPr lang="en-US" altLang="zh-CN" sz="2000" dirty="0"/>
              <a:t>	20 days</a:t>
            </a:r>
          </a:p>
          <a:p>
            <a:pPr>
              <a:buClr>
                <a:srgbClr val="A13F3D"/>
              </a:buClr>
            </a:pPr>
            <a:r>
              <a:rPr lang="en-US" altLang="zh-CN" sz="2000" dirty="0"/>
              <a:t>	6,000 samples</a:t>
            </a:r>
          </a:p>
          <a:p>
            <a:pPr>
              <a:buClr>
                <a:srgbClr val="A13F3D"/>
              </a:buClr>
            </a:pPr>
            <a:endParaRPr lang="en-US" altLang="zh-CN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08223"/>
              </p:ext>
            </p:extLst>
          </p:nvPr>
        </p:nvGraphicFramePr>
        <p:xfrm>
          <a:off x="1606550" y="4483946"/>
          <a:ext cx="8905563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89507">
                  <a:extLst>
                    <a:ext uri="{9D8B030D-6E8A-4147-A177-3AD203B41FA5}">
                      <a16:colId xmlns:a16="http://schemas.microsoft.com/office/drawing/2014/main" val="1586945737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1050561336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2765065633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2152900175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2725694552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2423299939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2554164670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838206259"/>
                    </a:ext>
                  </a:extLst>
                </a:gridCol>
                <a:gridCol w="989507">
                  <a:extLst>
                    <a:ext uri="{9D8B030D-6E8A-4147-A177-3AD203B41FA5}">
                      <a16:colId xmlns:a16="http://schemas.microsoft.com/office/drawing/2014/main" val="3396478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Age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54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Gender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1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MoCA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18878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7778187" y="1701478"/>
            <a:ext cx="833378" cy="4514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8" idx="1"/>
          </p:cNvCxnSpPr>
          <p:nvPr/>
        </p:nvCxnSpPr>
        <p:spPr>
          <a:xfrm>
            <a:off x="4514127" y="1927184"/>
            <a:ext cx="326406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3173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49" y="316617"/>
            <a:ext cx="10962821" cy="535531"/>
          </a:xfrm>
        </p:spPr>
        <p:txBody>
          <a:bodyPr/>
          <a:lstStyle/>
          <a:p>
            <a:r>
              <a:rPr lang="en-US" altLang="zh-CN" sz="3200" dirty="0"/>
              <a:t>Performance of Handwashing Action Recognition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59" y="1029153"/>
            <a:ext cx="5219700" cy="53054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087959" y="2472225"/>
            <a:ext cx="4429220" cy="2419280"/>
            <a:chOff x="7278239" y="1407380"/>
            <a:chExt cx="4429220" cy="2419280"/>
          </a:xfrm>
        </p:grpSpPr>
        <p:sp>
          <p:nvSpPr>
            <p:cNvPr id="4" name="圆角矩形 3"/>
            <p:cNvSpPr/>
            <p:nvPr/>
          </p:nvSpPr>
          <p:spPr>
            <a:xfrm>
              <a:off x="7539496" y="1407380"/>
              <a:ext cx="4167963" cy="18583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278239" y="1518336"/>
              <a:ext cx="36810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400" dirty="0"/>
                <a:t>Recall: 92.94%</a:t>
              </a:r>
            </a:p>
            <a:p>
              <a:pPr algn="r"/>
              <a:r>
                <a:rPr lang="en-US" altLang="zh-CN" sz="2400" dirty="0"/>
                <a:t>Precision: 92.60%</a:t>
              </a:r>
            </a:p>
            <a:p>
              <a:pPr algn="r"/>
              <a:r>
                <a:rPr lang="en-US" altLang="zh-CN" sz="2400" dirty="0"/>
                <a:t>F1-score: 92.76%</a:t>
              </a:r>
            </a:p>
            <a:p>
              <a:pPr algn="r"/>
              <a:r>
                <a:rPr lang="en-US" altLang="zh-CN" sz="2400" dirty="0"/>
                <a:t>delay &lt; 0.9 s: 80.00%</a:t>
              </a:r>
            </a:p>
            <a:p>
              <a:pPr algn="r"/>
              <a:endParaRPr lang="zh-CN" altLang="en-US" sz="2400" dirty="0"/>
            </a:p>
            <a:p>
              <a:pPr algn="r"/>
              <a:endParaRPr lang="en-US" altLang="zh-CN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39" y="1349116"/>
            <a:ext cx="5851299" cy="49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151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0.1062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49844 0.3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22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8" y="1557764"/>
            <a:ext cx="5819775" cy="4286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49" y="316617"/>
            <a:ext cx="10962821" cy="535531"/>
          </a:xfrm>
        </p:spPr>
        <p:txBody>
          <a:bodyPr/>
          <a:lstStyle/>
          <a:p>
            <a:r>
              <a:rPr lang="en-US" altLang="zh-CN" sz="3200" dirty="0"/>
              <a:t>Issue Study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702160" y="1096099"/>
            <a:ext cx="564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Long-Term Recognition Performance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97439" y="1096098"/>
            <a:ext cx="5646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Impact of Sink Height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buClr>
                <a:srgbClr val="A13F3D"/>
              </a:buClr>
            </a:pP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9361" y="5844014"/>
            <a:ext cx="840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Recall, precision, and F1-score are all above 84%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12186"/>
              </p:ext>
            </p:extLst>
          </p:nvPr>
        </p:nvGraphicFramePr>
        <p:xfrm>
          <a:off x="7087959" y="2510306"/>
          <a:ext cx="4741368" cy="165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0348">
                  <a:extLst>
                    <a:ext uri="{9D8B030D-6E8A-4147-A177-3AD203B41FA5}">
                      <a16:colId xmlns:a16="http://schemas.microsoft.com/office/drawing/2014/main" val="3663766423"/>
                    </a:ext>
                  </a:extLst>
                </a:gridCol>
                <a:gridCol w="991911">
                  <a:extLst>
                    <a:ext uri="{9D8B030D-6E8A-4147-A177-3AD203B41FA5}">
                      <a16:colId xmlns:a16="http://schemas.microsoft.com/office/drawing/2014/main" val="3445562253"/>
                    </a:ext>
                  </a:extLst>
                </a:gridCol>
                <a:gridCol w="1203767">
                  <a:extLst>
                    <a:ext uri="{9D8B030D-6E8A-4147-A177-3AD203B41FA5}">
                      <a16:colId xmlns:a16="http://schemas.microsoft.com/office/drawing/2014/main" val="1062675349"/>
                    </a:ext>
                  </a:extLst>
                </a:gridCol>
                <a:gridCol w="1215342">
                  <a:extLst>
                    <a:ext uri="{9D8B030D-6E8A-4147-A177-3AD203B41FA5}">
                      <a16:colId xmlns:a16="http://schemas.microsoft.com/office/drawing/2014/main" val="62770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Sink 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</a:t>
                      </a:r>
                      <a:r>
                        <a:rPr lang="en-US" altLang="zh-CN" baseline="0" dirty="0"/>
                        <a:t> Sink (25 in)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81.74%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82.10%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Mixed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87.86%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88.61%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88.07%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4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28174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6617"/>
            <a:ext cx="8643848" cy="535531"/>
          </a:xfrm>
        </p:spPr>
        <p:txBody>
          <a:bodyPr/>
          <a:lstStyle/>
          <a:p>
            <a:r>
              <a:rPr lang="en-US" altLang="zh-CN" sz="3200" dirty="0"/>
              <a:t>Effectiveness of Handwashing Assistance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38828"/>
              </p:ext>
            </p:extLst>
          </p:nvPr>
        </p:nvGraphicFramePr>
        <p:xfrm>
          <a:off x="1286753" y="1499547"/>
          <a:ext cx="9283441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3441">
                  <a:extLst>
                    <a:ext uri="{9D8B030D-6E8A-4147-A177-3AD203B41FA5}">
                      <a16:colId xmlns:a16="http://schemas.microsoft.com/office/drawing/2014/main" val="37253860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215292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887096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932904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248514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5936197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589193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570103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2362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Prompt when miss steps in the overall task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Prompt when perform steps in wrong order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2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7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AWash</a:t>
                      </a:r>
                      <a:r>
                        <a:rPr lang="en-US" altLang="zh-CN" baseline="0" dirty="0"/>
                        <a:t> 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baseline="0" dirty="0"/>
                        <a:t> 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9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Awash 20</a:t>
                      </a:r>
                      <a:r>
                        <a:rPr lang="en-US" altLang="zh-CN" baseline="30000" dirty="0"/>
                        <a:t>th</a:t>
                      </a:r>
                      <a:r>
                        <a:rPr lang="en-US" altLang="zh-CN" dirty="0"/>
                        <a:t> 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69357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6617"/>
            <a:ext cx="8643848" cy="535531"/>
          </a:xfrm>
        </p:spPr>
        <p:txBody>
          <a:bodyPr/>
          <a:lstStyle/>
          <a:p>
            <a:r>
              <a:rPr lang="en-US" altLang="zh-CN" sz="3200" dirty="0"/>
              <a:t>User Experience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5" y="1499235"/>
            <a:ext cx="4333875" cy="4286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5081" y="1057037"/>
            <a:ext cx="75230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13F3D"/>
              </a:buClr>
            </a:pPr>
            <a:r>
              <a:rPr lang="en-US" altLang="zh-CN" sz="2200" dirty="0"/>
              <a:t>System Usability Scale (SUS) Questions: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think that I would like to use this system frequently.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find the system unnecessarily complex. 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think the system is easy to use.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think that I would need the support of a technical person to be able to use this system. 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find the various functions in this system are well integrated. 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think there is too much inconsistency in this system. 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would imagine that most people would learn to use this system very quickly. 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find the system very cumbersome to use. 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feel very confident using the system. </a:t>
            </a:r>
          </a:p>
          <a:p>
            <a:pPr marL="342900" indent="-342900"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I need to learn a lot of things before I could get going with this system.</a:t>
            </a:r>
          </a:p>
        </p:txBody>
      </p:sp>
    </p:spTree>
    <p:extLst>
      <p:ext uri="{BB962C8B-B14F-4D97-AF65-F5344CB8AC3E}">
        <p14:creationId xmlns:p14="http://schemas.microsoft.com/office/powerpoint/2010/main" val="177777589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6617"/>
            <a:ext cx="8643848" cy="535531"/>
          </a:xfrm>
        </p:spPr>
        <p:txBody>
          <a:bodyPr/>
          <a:lstStyle/>
          <a:p>
            <a:r>
              <a:rPr lang="en-US" altLang="zh-CN" sz="3200" dirty="0"/>
              <a:t>Conclusion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223962" y="1262961"/>
            <a:ext cx="101603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2700"/>
              </a:lnSpc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zh-CN" sz="2400" dirty="0"/>
              <a:t>present </a:t>
            </a:r>
            <a:r>
              <a:rPr lang="en-US" altLang="zh-CN" sz="2400" dirty="0" err="1"/>
              <a:t>AWash</a:t>
            </a:r>
            <a:r>
              <a:rPr lang="en-US" altLang="zh-CN" sz="2400" dirty="0"/>
              <a:t>, a cognitive assistive technology that takes a new step in helping the elderly with dementia washing their hands</a:t>
            </a:r>
          </a:p>
          <a:p>
            <a:pPr marL="800100" lvl="1" indent="-342900">
              <a:lnSpc>
                <a:spcPts val="2700"/>
              </a:lnSpc>
              <a:buClr>
                <a:srgbClr val="A13F3D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dirty="0"/>
              <a:t>Only use commodity IMU sensor integrated on most wrist-worn devices (e.g., 	smartwatches) to collect handwashing data.</a:t>
            </a:r>
          </a:p>
          <a:p>
            <a:pPr marL="342900" indent="-342900">
              <a:lnSpc>
                <a:spcPts val="2700"/>
              </a:lnSpc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a set of novel algorithms</a:t>
            </a:r>
          </a:p>
          <a:p>
            <a:pPr marL="800100" lvl="1" indent="-342900">
              <a:lnSpc>
                <a:spcPts val="2700"/>
              </a:lnSpc>
              <a:buClr>
                <a:srgbClr val="A13F3D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Autocorrelation-based handwashing movements 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method</a:t>
            </a:r>
          </a:p>
          <a:p>
            <a:pPr marL="800100" lvl="1" indent="-342900">
              <a:lnSpc>
                <a:spcPts val="2700"/>
              </a:lnSpc>
              <a:buClr>
                <a:srgbClr val="A13F3D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Quaternion-based coordinate transformation method</a:t>
            </a:r>
          </a:p>
          <a:p>
            <a:pPr marL="800100" lvl="1" indent="-342900">
              <a:lnSpc>
                <a:spcPts val="2700"/>
              </a:lnSpc>
              <a:buClr>
                <a:srgbClr val="A13F3D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A hybrid network model is achieve user-independent handwashing action recognition</a:t>
            </a:r>
          </a:p>
          <a:p>
            <a:pPr marL="800100" lvl="1" indent="-342900">
              <a:lnSpc>
                <a:spcPts val="2700"/>
              </a:lnSpc>
              <a:buClr>
                <a:srgbClr val="A13F3D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State machine-based user-define assistance. 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ts val="2700"/>
              </a:lnSpc>
              <a:buClr>
                <a:srgbClr val="A13F3D"/>
              </a:buClr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0">
              <a:lnSpc>
                <a:spcPts val="2700"/>
              </a:lnSpc>
              <a:buClr>
                <a:srgbClr val="A13F3D"/>
              </a:buClr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矩形 3"/>
          <p:cNvSpPr/>
          <p:nvPr/>
        </p:nvSpPr>
        <p:spPr>
          <a:xfrm>
            <a:off x="1223962" y="4768161"/>
            <a:ext cx="101603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2700"/>
              </a:lnSpc>
              <a:buClr>
                <a:srgbClr val="A13F3D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We implement a prototype system and conduct experiments with 8 older participants</a:t>
            </a:r>
          </a:p>
          <a:p>
            <a:pPr marL="800100" lvl="1" indent="-342900">
              <a:lnSpc>
                <a:spcPts val="2700"/>
              </a:lnSpc>
              <a:buClr>
                <a:srgbClr val="A13F3D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	Demonstrate the robustness and effectiveness of the system.</a:t>
            </a:r>
          </a:p>
          <a:p>
            <a:pPr lvl="0">
              <a:lnSpc>
                <a:spcPts val="2700"/>
              </a:lnSpc>
              <a:buClr>
                <a:srgbClr val="A13F3D"/>
              </a:buClr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618692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0727" y="772593"/>
            <a:ext cx="9503769" cy="2067157"/>
            <a:chOff x="2097897" y="2388923"/>
            <a:chExt cx="7502429" cy="2756209"/>
          </a:xfrm>
        </p:grpSpPr>
        <p:sp>
          <p:nvSpPr>
            <p:cNvPr id="3" name="矩形 2"/>
            <p:cNvSpPr/>
            <p:nvPr/>
          </p:nvSpPr>
          <p:spPr>
            <a:xfrm>
              <a:off x="2097897" y="2498254"/>
              <a:ext cx="7354093" cy="2646878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2450" b="1" dirty="0">
                  <a:ln w="0">
                    <a:noFill/>
                  </a:ln>
                  <a:pattFill prst="wdDnDiag">
                    <a:fgClr>
                      <a:srgbClr val="FFFFFF"/>
                    </a:fgClr>
                    <a:bgClr>
                      <a:srgbClr val="015C31"/>
                    </a:bgClr>
                  </a:pattFill>
                </a:rPr>
                <a:t>Thanks!</a:t>
              </a:r>
              <a:endParaRPr lang="zh-CN" altLang="en-US" sz="12450" b="1" dirty="0">
                <a:ln w="0">
                  <a:noFill/>
                </a:ln>
                <a:pattFill prst="wdDnDiag">
                  <a:fgClr>
                    <a:srgbClr val="FFFFFF"/>
                  </a:fgClr>
                  <a:bgClr>
                    <a:srgbClr val="015C31"/>
                  </a:bgClr>
                </a:patt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172065" y="2443590"/>
              <a:ext cx="7354093" cy="2646878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2450" b="1" dirty="0">
                  <a:ln w="0">
                    <a:noFill/>
                  </a:ln>
                  <a:solidFill>
                    <a:srgbClr val="FFFFFF"/>
                  </a:solidFill>
                </a:rPr>
                <a:t>Thanks!</a:t>
              </a:r>
              <a:endParaRPr lang="zh-CN" altLang="en-US" sz="12450" b="1" dirty="0">
                <a:ln w="0">
                  <a:noFill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6233" y="2388923"/>
              <a:ext cx="7354093" cy="2646878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2450" b="1" dirty="0">
                  <a:ln w="0">
                    <a:noFill/>
                  </a:ln>
                  <a:solidFill>
                    <a:srgbClr val="015C31"/>
                  </a:solidFill>
                </a:rPr>
                <a:t>Thanks!</a:t>
              </a:r>
              <a:endParaRPr lang="zh-CN" altLang="en-US" sz="12450" b="1" dirty="0">
                <a:ln w="0">
                  <a:noFill/>
                </a:ln>
                <a:solidFill>
                  <a:srgbClr val="015C3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80727" y="2418513"/>
            <a:ext cx="9503769" cy="1505466"/>
            <a:chOff x="2097897" y="2388923"/>
            <a:chExt cx="7502429" cy="2007287"/>
          </a:xfrm>
        </p:grpSpPr>
        <p:sp>
          <p:nvSpPr>
            <p:cNvPr id="11" name="矩形 10"/>
            <p:cNvSpPr/>
            <p:nvPr/>
          </p:nvSpPr>
          <p:spPr>
            <a:xfrm>
              <a:off x="2097897" y="2498254"/>
              <a:ext cx="7354093" cy="1897956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8800" b="1" dirty="0">
                  <a:ln w="0">
                    <a:noFill/>
                  </a:ln>
                  <a:pattFill prst="wdDnDiag">
                    <a:fgClr>
                      <a:srgbClr val="FFFFFF"/>
                    </a:fgClr>
                    <a:bgClr>
                      <a:srgbClr val="015C31"/>
                    </a:bgClr>
                  </a:pattFill>
                </a:rPr>
                <a:t>&amp;</a:t>
              </a:r>
              <a:endParaRPr lang="zh-CN" altLang="en-US" sz="8800" b="1" dirty="0">
                <a:ln w="0">
                  <a:noFill/>
                </a:ln>
                <a:pattFill prst="wdDnDiag">
                  <a:fgClr>
                    <a:srgbClr val="FFFFFF"/>
                  </a:fgClr>
                  <a:bgClr>
                    <a:srgbClr val="015C31"/>
                  </a:bgClr>
                </a:patt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72065" y="2443590"/>
              <a:ext cx="7354093" cy="1897956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8800" b="1" dirty="0">
                  <a:ln w="0">
                    <a:noFill/>
                  </a:ln>
                  <a:solidFill>
                    <a:srgbClr val="FFFFFF"/>
                  </a:solidFill>
                </a:rPr>
                <a:t>&amp;</a:t>
              </a:r>
              <a:endParaRPr lang="zh-CN" altLang="en-US" sz="8800" b="1" dirty="0">
                <a:ln w="0">
                  <a:noFill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46233" y="2388923"/>
              <a:ext cx="7354093" cy="1897955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8800" b="1" dirty="0">
                  <a:ln w="0">
                    <a:noFill/>
                  </a:ln>
                  <a:solidFill>
                    <a:srgbClr val="015C31"/>
                  </a:solidFill>
                </a:rPr>
                <a:t>&amp;</a:t>
              </a:r>
              <a:endParaRPr lang="zh-CN" altLang="en-US" sz="8800" b="1" dirty="0">
                <a:ln w="0">
                  <a:noFill/>
                </a:ln>
                <a:solidFill>
                  <a:srgbClr val="015C3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80727" y="3325564"/>
            <a:ext cx="9503769" cy="2074215"/>
            <a:chOff x="1103270" y="4255300"/>
            <a:chExt cx="9503769" cy="2074215"/>
          </a:xfrm>
        </p:grpSpPr>
        <p:sp>
          <p:nvSpPr>
            <p:cNvPr id="15" name="矩形 14"/>
            <p:cNvSpPr/>
            <p:nvPr/>
          </p:nvSpPr>
          <p:spPr>
            <a:xfrm>
              <a:off x="1103270" y="4344356"/>
              <a:ext cx="9315863" cy="1985159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2450" b="1" dirty="0">
                  <a:ln w="0">
                    <a:noFill/>
                  </a:ln>
                  <a:pattFill prst="wdDnDiag">
                    <a:fgClr>
                      <a:srgbClr val="FFFFFF"/>
                    </a:fgClr>
                    <a:bgClr>
                      <a:srgbClr val="015C31"/>
                    </a:bgClr>
                  </a:pattFill>
                </a:rPr>
                <a:t>Questions</a:t>
              </a:r>
              <a:endParaRPr lang="zh-CN" altLang="en-US" sz="12450" b="1" dirty="0">
                <a:ln w="0">
                  <a:noFill/>
                </a:ln>
                <a:pattFill prst="wdDnDiag">
                  <a:fgClr>
                    <a:srgbClr val="FFFFFF"/>
                  </a:fgClr>
                  <a:bgClr>
                    <a:srgbClr val="015C31"/>
                  </a:bgClr>
                </a:patt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7223" y="4296398"/>
              <a:ext cx="9315863" cy="1985159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2450" b="1" dirty="0">
                  <a:ln w="0">
                    <a:noFill/>
                  </a:ln>
                  <a:solidFill>
                    <a:srgbClr val="FFFFFF"/>
                  </a:solidFill>
                </a:rPr>
                <a:t>Questions</a:t>
              </a:r>
              <a:endParaRPr lang="zh-CN" altLang="en-US" sz="12450" b="1" dirty="0">
                <a:ln w="0">
                  <a:noFill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91176" y="4255300"/>
              <a:ext cx="9315863" cy="1985159"/>
            </a:xfrm>
            <a:prstGeom prst="rect">
              <a:avLst/>
            </a:prstGeom>
            <a:noFill/>
            <a:effectLst/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12450" b="1" dirty="0">
                  <a:ln w="0">
                    <a:noFill/>
                  </a:ln>
                  <a:solidFill>
                    <a:srgbClr val="015C31"/>
                  </a:solidFill>
                </a:rPr>
                <a:t>Questions</a:t>
              </a:r>
              <a:endParaRPr lang="zh-CN" altLang="en-US" sz="12450" b="1" dirty="0">
                <a:ln w="0">
                  <a:noFill/>
                </a:ln>
                <a:solidFill>
                  <a:srgbClr val="015C3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31586" y="5636196"/>
            <a:ext cx="752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A13F3D"/>
              </a:buClr>
            </a:pPr>
            <a:r>
              <a:rPr lang="en-US" altLang="zh-CN" sz="2200" dirty="0" err="1"/>
              <a:t>Yetong</a:t>
            </a:r>
            <a:r>
              <a:rPr lang="en-US" altLang="zh-CN" sz="2200" dirty="0"/>
              <a:t> Cao</a:t>
            </a:r>
          </a:p>
          <a:p>
            <a:pPr algn="ctr">
              <a:buClr>
                <a:srgbClr val="A13F3D"/>
              </a:buClr>
            </a:pPr>
            <a:r>
              <a:rPr lang="en-US" altLang="zh-CN" sz="2200" dirty="0"/>
              <a:t>yetongcao@bit.edu.cn</a:t>
            </a:r>
          </a:p>
        </p:txBody>
      </p:sp>
    </p:spTree>
    <p:extLst>
      <p:ext uri="{BB962C8B-B14F-4D97-AF65-F5344CB8AC3E}">
        <p14:creationId xmlns:p14="http://schemas.microsoft.com/office/powerpoint/2010/main" val="25143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1354"/>
            <a:ext cx="8643848" cy="535531"/>
          </a:xfrm>
        </p:spPr>
        <p:txBody>
          <a:bodyPr/>
          <a:lstStyle/>
          <a:p>
            <a:r>
              <a:rPr lang="en-US" altLang="zh-CN" sz="3200" dirty="0"/>
              <a:t>Motivation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14" y="1138370"/>
            <a:ext cx="7307185" cy="621597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63380" y="1320397"/>
            <a:ext cx="2382267" cy="2257064"/>
            <a:chOff x="863380" y="2161056"/>
            <a:chExt cx="2382267" cy="2257064"/>
          </a:xfrm>
        </p:grpSpPr>
        <p:sp>
          <p:nvSpPr>
            <p:cNvPr id="7" name="圆角矩形 6"/>
            <p:cNvSpPr/>
            <p:nvPr/>
          </p:nvSpPr>
          <p:spPr>
            <a:xfrm>
              <a:off x="863380" y="2161056"/>
              <a:ext cx="2382267" cy="22570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2" t="9954" r="42019" b="36186"/>
            <a:stretch/>
          </p:blipFill>
          <p:spPr>
            <a:xfrm>
              <a:off x="1266286" y="2469529"/>
              <a:ext cx="1473810" cy="146350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63380" y="3872179"/>
              <a:ext cx="238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97AA4"/>
                  </a:solidFill>
                </a:rPr>
                <a:t>Memory Loss</a:t>
              </a:r>
              <a:endParaRPr lang="zh-CN" altLang="en-US" b="1" dirty="0">
                <a:solidFill>
                  <a:srgbClr val="397AA4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61050" y="2260893"/>
              <a:ext cx="736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397AA4"/>
                  </a:solidFill>
                  <a:latin typeface="华光琥珀_CNKI" panose="02000500000000000000" pitchFamily="2" charset="-122"/>
                  <a:ea typeface="华光琥珀_CNKI" panose="02000500000000000000" pitchFamily="2" charset="-122"/>
                </a:rPr>
                <a:t>？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 rot="963531">
              <a:off x="2425210" y="2448584"/>
              <a:ext cx="736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397AA4"/>
                  </a:solidFill>
                  <a:latin typeface="华光琥珀_CNKI" panose="02000500000000000000" pitchFamily="2" charset="-122"/>
                  <a:ea typeface="华光琥珀_CNKI" panose="02000500000000000000" pitchFamily="2" charset="-122"/>
                </a:rPr>
                <a:t>？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 flipH="1" flipV="1">
            <a:off x="3245647" y="2448929"/>
            <a:ext cx="1224754" cy="519850"/>
          </a:xfrm>
          <a:prstGeom prst="line">
            <a:avLst/>
          </a:prstGeom>
          <a:ln w="25400">
            <a:solidFill>
              <a:srgbClr val="9982B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863379" y="3786097"/>
            <a:ext cx="2382267" cy="2257064"/>
            <a:chOff x="863379" y="3786097"/>
            <a:chExt cx="2382267" cy="2257064"/>
          </a:xfrm>
        </p:grpSpPr>
        <p:sp>
          <p:nvSpPr>
            <p:cNvPr id="16" name="圆角矩形 15"/>
            <p:cNvSpPr/>
            <p:nvPr/>
          </p:nvSpPr>
          <p:spPr>
            <a:xfrm>
              <a:off x="863379" y="3786097"/>
              <a:ext cx="2382267" cy="22570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63379" y="5352842"/>
              <a:ext cx="2382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397AA4"/>
                  </a:solidFill>
                </a:defRPr>
              </a:lvl1pPr>
            </a:lstStyle>
            <a:p>
              <a:r>
                <a:rPr lang="en-US" altLang="zh-CN" dirty="0"/>
                <a:t>Difficulty Completing Tasks</a:t>
              </a:r>
              <a:endParaRPr lang="zh-CN" altLang="en-US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286" y="3872037"/>
              <a:ext cx="1435025" cy="1487103"/>
            </a:xfrm>
            <a:prstGeom prst="rect">
              <a:avLst/>
            </a:prstGeom>
          </p:spPr>
        </p:pic>
      </p:grpSp>
      <p:cxnSp>
        <p:nvCxnSpPr>
          <p:cNvPr id="29" name="直接连接符 28"/>
          <p:cNvCxnSpPr/>
          <p:nvPr/>
        </p:nvCxnSpPr>
        <p:spPr>
          <a:xfrm flipH="1">
            <a:off x="3245646" y="3694500"/>
            <a:ext cx="1585813" cy="1155242"/>
          </a:xfrm>
          <a:prstGeom prst="line">
            <a:avLst/>
          </a:prstGeom>
          <a:ln w="25400">
            <a:solidFill>
              <a:srgbClr val="9982B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6051524" y="1034574"/>
            <a:ext cx="1079531" cy="1079531"/>
            <a:chOff x="6051524" y="1034574"/>
            <a:chExt cx="1079531" cy="1079531"/>
          </a:xfrm>
        </p:grpSpPr>
        <p:sp>
          <p:nvSpPr>
            <p:cNvPr id="31" name="椭圆 30"/>
            <p:cNvSpPr/>
            <p:nvPr/>
          </p:nvSpPr>
          <p:spPr>
            <a:xfrm>
              <a:off x="6051524" y="1034574"/>
              <a:ext cx="1079531" cy="107953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130" y="1239374"/>
              <a:ext cx="544319" cy="669931"/>
            </a:xfrm>
            <a:prstGeom prst="rect">
              <a:avLst/>
            </a:prstGeom>
          </p:spPr>
        </p:pic>
      </p:grpSp>
      <p:cxnSp>
        <p:nvCxnSpPr>
          <p:cNvPr id="36" name="直接连接符 35"/>
          <p:cNvCxnSpPr/>
          <p:nvPr/>
        </p:nvCxnSpPr>
        <p:spPr>
          <a:xfrm flipV="1">
            <a:off x="6157732" y="2047752"/>
            <a:ext cx="214609" cy="254043"/>
          </a:xfrm>
          <a:prstGeom prst="line">
            <a:avLst/>
          </a:prstGeom>
          <a:ln w="25400">
            <a:solidFill>
              <a:srgbClr val="9982B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553791" y="2875280"/>
            <a:ext cx="385489" cy="47779"/>
          </a:xfrm>
          <a:prstGeom prst="line">
            <a:avLst/>
          </a:prstGeom>
          <a:ln w="25400">
            <a:solidFill>
              <a:srgbClr val="9982B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385347" y="3558508"/>
            <a:ext cx="553933" cy="267581"/>
          </a:xfrm>
          <a:prstGeom prst="line">
            <a:avLst/>
          </a:prstGeom>
          <a:ln w="25400">
            <a:solidFill>
              <a:srgbClr val="9982B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6877892" y="2169088"/>
            <a:ext cx="1079531" cy="1079531"/>
            <a:chOff x="6877892" y="2169088"/>
            <a:chExt cx="1079531" cy="1079531"/>
          </a:xfrm>
        </p:grpSpPr>
        <p:sp>
          <p:nvSpPr>
            <p:cNvPr id="32" name="椭圆 31"/>
            <p:cNvSpPr/>
            <p:nvPr/>
          </p:nvSpPr>
          <p:spPr>
            <a:xfrm>
              <a:off x="6877892" y="2169088"/>
              <a:ext cx="1079531" cy="107953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540" y="2380736"/>
              <a:ext cx="656234" cy="656234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6863449" y="3536057"/>
            <a:ext cx="1079531" cy="1079531"/>
            <a:chOff x="6795426" y="3536057"/>
            <a:chExt cx="1079531" cy="1079531"/>
          </a:xfrm>
        </p:grpSpPr>
        <p:sp>
          <p:nvSpPr>
            <p:cNvPr id="33" name="椭圆 32"/>
            <p:cNvSpPr/>
            <p:nvPr/>
          </p:nvSpPr>
          <p:spPr>
            <a:xfrm>
              <a:off x="6795426" y="3536057"/>
              <a:ext cx="1079531" cy="107953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417" y="3714008"/>
              <a:ext cx="757549" cy="723629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8493168" y="2830765"/>
            <a:ext cx="3286038" cy="3280540"/>
            <a:chOff x="8493168" y="2830765"/>
            <a:chExt cx="3286038" cy="3280540"/>
          </a:xfrm>
        </p:grpSpPr>
        <p:sp>
          <p:nvSpPr>
            <p:cNvPr id="30" name="椭圆 29"/>
            <p:cNvSpPr/>
            <p:nvPr/>
          </p:nvSpPr>
          <p:spPr>
            <a:xfrm>
              <a:off x="8493168" y="2830765"/>
              <a:ext cx="3286038" cy="328053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8667" y="2830766"/>
              <a:ext cx="3280539" cy="3280539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6157732" y="3872037"/>
            <a:ext cx="2525662" cy="1480805"/>
            <a:chOff x="6157732" y="3872037"/>
            <a:chExt cx="2525662" cy="148080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157732" y="3872037"/>
              <a:ext cx="1374036" cy="1480805"/>
            </a:xfrm>
            <a:prstGeom prst="line">
              <a:avLst/>
            </a:prstGeom>
            <a:ln w="25400">
              <a:solidFill>
                <a:srgbClr val="9982B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526385" y="5352842"/>
              <a:ext cx="1157009" cy="0"/>
            </a:xfrm>
            <a:prstGeom prst="line">
              <a:avLst/>
            </a:prstGeom>
            <a:ln w="25400">
              <a:solidFill>
                <a:srgbClr val="9982B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3277890" y="4414097"/>
            <a:ext cx="1663398" cy="1422454"/>
            <a:chOff x="3735629" y="653988"/>
            <a:chExt cx="1663398" cy="1422454"/>
          </a:xfrm>
        </p:grpSpPr>
        <p:sp>
          <p:nvSpPr>
            <p:cNvPr id="25" name="矩形 24"/>
            <p:cNvSpPr/>
            <p:nvPr/>
          </p:nvSpPr>
          <p:spPr>
            <a:xfrm>
              <a:off x="3792438" y="1731020"/>
              <a:ext cx="334188" cy="345422"/>
            </a:xfrm>
            <a:prstGeom prst="rect">
              <a:avLst/>
            </a:prstGeom>
            <a:solidFill>
              <a:srgbClr val="F14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16572" y="1572606"/>
              <a:ext cx="334188" cy="503836"/>
            </a:xfrm>
            <a:prstGeom prst="rect">
              <a:avLst/>
            </a:prstGeom>
            <a:solidFill>
              <a:srgbClr val="F48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640706" y="1320397"/>
              <a:ext cx="334188" cy="756045"/>
            </a:xfrm>
            <a:prstGeom prst="rect">
              <a:avLst/>
            </a:prstGeom>
            <a:solidFill>
              <a:srgbClr val="53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064839" y="653988"/>
              <a:ext cx="334188" cy="1422454"/>
            </a:xfrm>
            <a:prstGeom prst="rect">
              <a:avLst/>
            </a:prstGeom>
            <a:solidFill>
              <a:srgbClr val="348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右箭头 54"/>
            <p:cNvSpPr/>
            <p:nvPr/>
          </p:nvSpPr>
          <p:spPr>
            <a:xfrm rot="19204513">
              <a:off x="3735629" y="989660"/>
              <a:ext cx="1317294" cy="235309"/>
            </a:xfrm>
            <a:prstGeom prst="rightArrow">
              <a:avLst>
                <a:gd name="adj1" fmla="val 50000"/>
                <a:gd name="adj2" fmla="val 112175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487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1354"/>
            <a:ext cx="8643848" cy="535531"/>
          </a:xfrm>
        </p:spPr>
        <p:txBody>
          <a:bodyPr/>
          <a:lstStyle/>
          <a:p>
            <a:r>
              <a:rPr lang="en-US" altLang="zh-CN" sz="3200" dirty="0"/>
              <a:t>Limitation of Existing Techniques</a:t>
            </a:r>
            <a:endParaRPr lang="zh-CN" altLang="en-US" sz="3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864204" y="1100271"/>
            <a:ext cx="3117487" cy="2425689"/>
            <a:chOff x="890337" y="1125813"/>
            <a:chExt cx="3117487" cy="2425689"/>
          </a:xfrm>
        </p:grpSpPr>
        <p:sp>
          <p:nvSpPr>
            <p:cNvPr id="6" name="圆角矩形 5"/>
            <p:cNvSpPr/>
            <p:nvPr/>
          </p:nvSpPr>
          <p:spPr>
            <a:xfrm>
              <a:off x="890337" y="1172629"/>
              <a:ext cx="3117487" cy="23788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01303" y="2980804"/>
              <a:ext cx="2813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Vision-based Methods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218" y="1125813"/>
              <a:ext cx="1787628" cy="2015940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63" y="1142195"/>
            <a:ext cx="2654139" cy="2340951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16200000">
            <a:off x="4118096" y="2044911"/>
            <a:ext cx="469231" cy="53552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爆炸形 2 11"/>
          <p:cNvSpPr/>
          <p:nvPr/>
        </p:nvSpPr>
        <p:spPr>
          <a:xfrm>
            <a:off x="4696053" y="1358412"/>
            <a:ext cx="3157354" cy="1439285"/>
          </a:xfrm>
          <a:prstGeom prst="irregularSeal2">
            <a:avLst/>
          </a:prstGeom>
          <a:solidFill>
            <a:schemeClr val="accent1">
              <a:lumMod val="75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Privacy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64203" y="3826162"/>
            <a:ext cx="3117487" cy="2374458"/>
            <a:chOff x="4936724" y="4176432"/>
            <a:chExt cx="3117487" cy="2374458"/>
          </a:xfrm>
        </p:grpSpPr>
        <p:sp>
          <p:nvSpPr>
            <p:cNvPr id="13" name="圆角矩形 12"/>
            <p:cNvSpPr/>
            <p:nvPr/>
          </p:nvSpPr>
          <p:spPr>
            <a:xfrm>
              <a:off x="4936724" y="4176432"/>
              <a:ext cx="3117487" cy="237445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788" y="4301025"/>
              <a:ext cx="1743358" cy="1743358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4936725" y="6044383"/>
              <a:ext cx="3117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Wearable-based Methods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855930" y="3950755"/>
            <a:ext cx="471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Different behavior patterns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55930" y="4668546"/>
            <a:ext cx="53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More distinct individual differences in handwashing movement patterns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55930" y="5694113"/>
            <a:ext cx="402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Diverse assistance manner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下箭头 31"/>
          <p:cNvSpPr/>
          <p:nvPr/>
        </p:nvSpPr>
        <p:spPr>
          <a:xfrm rot="16200000">
            <a:off x="4116643" y="4745630"/>
            <a:ext cx="469231" cy="53552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7168865" y="4035509"/>
            <a:ext cx="328590" cy="1973960"/>
          </a:xfrm>
          <a:prstGeom prst="leftBrac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85" y="3699363"/>
            <a:ext cx="1996467" cy="2632852"/>
          </a:xfrm>
          <a:prstGeom prst="rect">
            <a:avLst/>
          </a:prstGeom>
        </p:spPr>
      </p:pic>
      <p:sp>
        <p:nvSpPr>
          <p:cNvPr id="38" name="爆炸形 2 37"/>
          <p:cNvSpPr/>
          <p:nvPr/>
        </p:nvSpPr>
        <p:spPr>
          <a:xfrm>
            <a:off x="4519339" y="4528363"/>
            <a:ext cx="3157354" cy="1439285"/>
          </a:xfrm>
          <a:prstGeom prst="irregularSeal2">
            <a:avLst/>
          </a:prstGeom>
          <a:solidFill>
            <a:schemeClr val="accent1">
              <a:lumMod val="75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Ineffective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979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9" grpId="0"/>
      <p:bldP spid="20" grpId="0"/>
      <p:bldP spid="21" grpId="0"/>
      <p:bldP spid="32" grpId="0" animBg="1"/>
      <p:bldP spid="34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1354"/>
            <a:ext cx="8643848" cy="535531"/>
          </a:xfrm>
        </p:spPr>
        <p:txBody>
          <a:bodyPr/>
          <a:lstStyle/>
          <a:p>
            <a:r>
              <a:rPr lang="en-US" altLang="zh-CN" sz="3200"/>
              <a:t>Goals</a:t>
            </a:r>
            <a:endParaRPr lang="zh-CN" altLang="en-US" sz="3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13461" y="1407695"/>
            <a:ext cx="6807855" cy="505326"/>
            <a:chOff x="1313461" y="1407695"/>
            <a:chExt cx="6807855" cy="505326"/>
          </a:xfrm>
        </p:grpSpPr>
        <p:sp>
          <p:nvSpPr>
            <p:cNvPr id="4" name="六边形 3"/>
            <p:cNvSpPr/>
            <p:nvPr/>
          </p:nvSpPr>
          <p:spPr>
            <a:xfrm>
              <a:off x="1313461" y="1407695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025316" y="1460303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/>
                <a:t>Accurate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13461" y="2098058"/>
            <a:ext cx="2935541" cy="505326"/>
            <a:chOff x="1313461" y="2098058"/>
            <a:chExt cx="2935541" cy="505326"/>
          </a:xfrm>
        </p:grpSpPr>
        <p:sp>
          <p:nvSpPr>
            <p:cNvPr id="5" name="六边形 4"/>
            <p:cNvSpPr/>
            <p:nvPr/>
          </p:nvSpPr>
          <p:spPr>
            <a:xfrm>
              <a:off x="1313461" y="2098058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25316" y="2150666"/>
              <a:ext cx="222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User-independent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13461" y="2788421"/>
            <a:ext cx="6807855" cy="505326"/>
            <a:chOff x="1313461" y="2788421"/>
            <a:chExt cx="6807855" cy="505326"/>
          </a:xfrm>
        </p:grpSpPr>
        <p:sp>
          <p:nvSpPr>
            <p:cNvPr id="6" name="六边形 5"/>
            <p:cNvSpPr/>
            <p:nvPr/>
          </p:nvSpPr>
          <p:spPr>
            <a:xfrm>
              <a:off x="1313461" y="2788421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025316" y="2841029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/>
                <a:t>Support diverse assistance manner</a:t>
              </a:r>
              <a:endParaRPr lang="zh-CN" altLang="en-US" sz="2000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6" y="4084980"/>
            <a:ext cx="1743358" cy="174335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007262" y="3795865"/>
            <a:ext cx="2034043" cy="2227524"/>
            <a:chOff x="1740115" y="3926817"/>
            <a:chExt cx="2034043" cy="2227524"/>
          </a:xfrm>
        </p:grpSpPr>
        <p:sp>
          <p:nvSpPr>
            <p:cNvPr id="16" name="圆角矩形 15"/>
            <p:cNvSpPr/>
            <p:nvPr/>
          </p:nvSpPr>
          <p:spPr>
            <a:xfrm>
              <a:off x="1890546" y="3926817"/>
              <a:ext cx="1883611" cy="22275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187"/>
            <a:stretch/>
          </p:blipFill>
          <p:spPr>
            <a:xfrm>
              <a:off x="1740115" y="3992298"/>
              <a:ext cx="1604534" cy="1612395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899640" y="5679462"/>
              <a:ext cx="18745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Wrist Posture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77807" y="3795865"/>
            <a:ext cx="2485646" cy="2244187"/>
            <a:chOff x="6260324" y="3796656"/>
            <a:chExt cx="2485646" cy="2244187"/>
          </a:xfrm>
        </p:grpSpPr>
        <p:sp>
          <p:nvSpPr>
            <p:cNvPr id="24" name="圆角矩形 23"/>
            <p:cNvSpPr/>
            <p:nvPr/>
          </p:nvSpPr>
          <p:spPr>
            <a:xfrm>
              <a:off x="6438305" y="3796656"/>
              <a:ext cx="2116437" cy="222752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0324" y="3988769"/>
              <a:ext cx="2485646" cy="1294199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6565888" y="5332957"/>
              <a:ext cx="187451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Handwashing Actions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24741" y="3992240"/>
            <a:ext cx="1306025" cy="955109"/>
            <a:chOff x="1924741" y="3977047"/>
            <a:chExt cx="1306025" cy="955109"/>
          </a:xfrm>
        </p:grpSpPr>
        <p:sp>
          <p:nvSpPr>
            <p:cNvPr id="18" name="右箭头 17"/>
            <p:cNvSpPr/>
            <p:nvPr/>
          </p:nvSpPr>
          <p:spPr>
            <a:xfrm>
              <a:off x="2280926" y="4608748"/>
              <a:ext cx="835694" cy="323408"/>
            </a:xfrm>
            <a:prstGeom prst="rightArrow">
              <a:avLst>
                <a:gd name="adj1" fmla="val 50000"/>
                <a:gd name="adj2" fmla="val 102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924741" y="3977047"/>
              <a:ext cx="13060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Collect Data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74177" y="4208638"/>
            <a:ext cx="1874518" cy="738711"/>
            <a:chOff x="4774177" y="4193445"/>
            <a:chExt cx="1874518" cy="738711"/>
          </a:xfrm>
        </p:grpSpPr>
        <p:sp>
          <p:nvSpPr>
            <p:cNvPr id="23" name="右箭头 22"/>
            <p:cNvSpPr/>
            <p:nvPr/>
          </p:nvSpPr>
          <p:spPr>
            <a:xfrm>
              <a:off x="5082377" y="4610218"/>
              <a:ext cx="1314855" cy="321938"/>
            </a:xfrm>
            <a:prstGeom prst="rightArrow">
              <a:avLst>
                <a:gd name="adj1" fmla="val 50000"/>
                <a:gd name="adj2" fmla="val 102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774177" y="4193445"/>
              <a:ext cx="18745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Recognize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049399" y="4235758"/>
            <a:ext cx="1874518" cy="711591"/>
            <a:chOff x="8049399" y="4235758"/>
            <a:chExt cx="1874518" cy="711591"/>
          </a:xfrm>
        </p:grpSpPr>
        <p:sp>
          <p:nvSpPr>
            <p:cNvPr id="29" name="右箭头 28"/>
            <p:cNvSpPr/>
            <p:nvPr/>
          </p:nvSpPr>
          <p:spPr>
            <a:xfrm>
              <a:off x="8576653" y="4625411"/>
              <a:ext cx="1023914" cy="321938"/>
            </a:xfrm>
            <a:prstGeom prst="rightArrow">
              <a:avLst>
                <a:gd name="adj1" fmla="val 50000"/>
                <a:gd name="adj2" fmla="val 102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49399" y="4235758"/>
              <a:ext cx="18745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Assist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336390" y="3617515"/>
            <a:ext cx="2388073" cy="2564112"/>
            <a:chOff x="9350542" y="3617515"/>
            <a:chExt cx="2388073" cy="2564112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41" b="15089"/>
            <a:stretch/>
          </p:blipFill>
          <p:spPr>
            <a:xfrm>
              <a:off x="9639555" y="3617515"/>
              <a:ext cx="1929443" cy="1952079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9350542" y="5473741"/>
              <a:ext cx="23880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senile dementia patients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396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6617"/>
            <a:ext cx="8643848" cy="535531"/>
          </a:xfrm>
        </p:spPr>
        <p:txBody>
          <a:bodyPr/>
          <a:lstStyle/>
          <a:p>
            <a:r>
              <a:rPr lang="en-US" altLang="zh-CN" sz="3200" dirty="0"/>
              <a:t>Overview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36" y="1440483"/>
            <a:ext cx="8417481" cy="470412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522990" y="1897876"/>
            <a:ext cx="2639177" cy="2538659"/>
          </a:xfrm>
          <a:prstGeom prst="roundRect">
            <a:avLst/>
          </a:prstGeom>
          <a:solidFill>
            <a:schemeClr val="accent2">
              <a:lumMod val="75000"/>
              <a:alpha val="14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05574" y="1783182"/>
            <a:ext cx="3515212" cy="1919740"/>
          </a:xfrm>
          <a:prstGeom prst="roundRect">
            <a:avLst/>
          </a:prstGeom>
          <a:solidFill>
            <a:schemeClr val="accent2">
              <a:lumMod val="75000"/>
              <a:alpha val="14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114039" y="3803585"/>
            <a:ext cx="3515213" cy="2240362"/>
          </a:xfrm>
          <a:prstGeom prst="roundRect">
            <a:avLst/>
          </a:prstGeom>
          <a:solidFill>
            <a:schemeClr val="accent2">
              <a:lumMod val="75000"/>
              <a:alpha val="14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522990" y="4610662"/>
            <a:ext cx="2718809" cy="1417124"/>
          </a:xfrm>
          <a:prstGeom prst="roundRect">
            <a:avLst/>
          </a:prstGeom>
          <a:solidFill>
            <a:schemeClr val="accent2">
              <a:lumMod val="75000"/>
              <a:alpha val="14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855242" y="974166"/>
            <a:ext cx="3268706" cy="1200329"/>
            <a:chOff x="8855242" y="974166"/>
            <a:chExt cx="3268706" cy="1200329"/>
          </a:xfrm>
        </p:grpSpPr>
        <p:sp>
          <p:nvSpPr>
            <p:cNvPr id="12" name="线形标注 2 11"/>
            <p:cNvSpPr/>
            <p:nvPr/>
          </p:nvSpPr>
          <p:spPr>
            <a:xfrm>
              <a:off x="8855242" y="974166"/>
              <a:ext cx="3152274" cy="1182329"/>
            </a:xfrm>
            <a:prstGeom prst="borderCallout2">
              <a:avLst>
                <a:gd name="adj1" fmla="val 9084"/>
                <a:gd name="adj2" fmla="val 1069"/>
                <a:gd name="adj3" fmla="val 9084"/>
                <a:gd name="adj4" fmla="val -160902"/>
                <a:gd name="adj5" fmla="val 78164"/>
                <a:gd name="adj6" fmla="val -16088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33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00" b="1">
                <a:solidFill>
                  <a:srgbClr val="0CA1C9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892665" y="974166"/>
              <a:ext cx="32312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C1:How to obtain each type of handwashing movement fragment from the continuous and noisy IMU sensor data?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855242" y="2444662"/>
            <a:ext cx="3152274" cy="1770280"/>
            <a:chOff x="8855242" y="2444662"/>
            <a:chExt cx="3152274" cy="1770280"/>
          </a:xfrm>
        </p:grpSpPr>
        <p:sp>
          <p:nvSpPr>
            <p:cNvPr id="13" name="线形标注 2 12"/>
            <p:cNvSpPr/>
            <p:nvPr/>
          </p:nvSpPr>
          <p:spPr>
            <a:xfrm>
              <a:off x="8855242" y="2444662"/>
              <a:ext cx="3152274" cy="1742327"/>
            </a:xfrm>
            <a:prstGeom prst="borderCallout2">
              <a:avLst>
                <a:gd name="adj1" fmla="val 9084"/>
                <a:gd name="adj2" fmla="val 1069"/>
                <a:gd name="adj3" fmla="val 9084"/>
                <a:gd name="adj4" fmla="val -7834"/>
                <a:gd name="adj5" fmla="val -46"/>
                <a:gd name="adj6" fmla="val -10957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33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00" b="1">
                <a:solidFill>
                  <a:srgbClr val="0CA1C9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866741" y="2460616"/>
              <a:ext cx="313904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C2:How to derive the </a:t>
              </a:r>
              <a:r>
                <a:rPr lang="en-US" altLang="zh-CN" dirty="0" err="1"/>
                <a:t>repre-sentative</a:t>
              </a:r>
              <a:r>
                <a:rPr lang="en-US" altLang="zh-CN" dirty="0"/>
                <a:t> wrist movement information to distinguish the various handwashing move-</a:t>
              </a:r>
            </a:p>
            <a:p>
              <a:r>
                <a:rPr lang="en-US" altLang="zh-CN" dirty="0" err="1"/>
                <a:t>ments</a:t>
              </a:r>
              <a:r>
                <a:rPr lang="en-US" altLang="zh-CN" dirty="0"/>
                <a:t> of the elderly with dementia?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840819" y="4433602"/>
            <a:ext cx="3283129" cy="1503468"/>
            <a:chOff x="8840819" y="4433602"/>
            <a:chExt cx="3283129" cy="1503468"/>
          </a:xfrm>
        </p:grpSpPr>
        <p:sp>
          <p:nvSpPr>
            <p:cNvPr id="15" name="线形标注 2 14"/>
            <p:cNvSpPr/>
            <p:nvPr/>
          </p:nvSpPr>
          <p:spPr>
            <a:xfrm>
              <a:off x="8855242" y="4452918"/>
              <a:ext cx="3152274" cy="1484152"/>
            </a:xfrm>
            <a:prstGeom prst="borderCallout2">
              <a:avLst>
                <a:gd name="adj1" fmla="val 9084"/>
                <a:gd name="adj2" fmla="val 1069"/>
                <a:gd name="adj3" fmla="val 9084"/>
                <a:gd name="adj4" fmla="val -7742"/>
                <a:gd name="adj5" fmla="val -5342"/>
                <a:gd name="adj6" fmla="val -11318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33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00" b="1">
                <a:solidFill>
                  <a:srgbClr val="0CA1C9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840819" y="4433602"/>
              <a:ext cx="328312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C3:How to design a user-independent handwashing motion recognition system for senile dementia patients with diverse cognitive impairment?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419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1354"/>
            <a:ext cx="8643848" cy="535531"/>
          </a:xfrm>
        </p:spPr>
        <p:txBody>
          <a:bodyPr/>
          <a:lstStyle/>
          <a:p>
            <a:r>
              <a:rPr lang="en-US" altLang="zh-CN" sz="3200" dirty="0"/>
              <a:t>Handwashing Actions Segmentation </a:t>
            </a:r>
            <a:endParaRPr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313461" y="4554305"/>
            <a:ext cx="6807855" cy="505326"/>
            <a:chOff x="1313461" y="1407695"/>
            <a:chExt cx="6807855" cy="505326"/>
          </a:xfrm>
        </p:grpSpPr>
        <p:sp>
          <p:nvSpPr>
            <p:cNvPr id="5" name="六边形 4"/>
            <p:cNvSpPr/>
            <p:nvPr/>
          </p:nvSpPr>
          <p:spPr>
            <a:xfrm>
              <a:off x="1313461" y="1407695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025316" y="1460303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/>
                <a:t>Noise Reduction</a:t>
              </a:r>
              <a:r>
                <a:rPr lang="zh-CN" altLang="en-US" sz="2000" dirty="0"/>
                <a:t>：</a:t>
              </a:r>
              <a:endParaRPr lang="en-US" altLang="zh-CN" sz="2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279316" y="51540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Moving average filter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7" b="14237"/>
          <a:stretch/>
        </p:blipFill>
        <p:spPr>
          <a:xfrm>
            <a:off x="2655692" y="1066565"/>
            <a:ext cx="6545563" cy="295656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928474" y="4267883"/>
            <a:ext cx="6096000" cy="2188600"/>
            <a:chOff x="5817923" y="952603"/>
            <a:chExt cx="6096000" cy="2188600"/>
          </a:xfrm>
        </p:grpSpPr>
        <p:sp>
          <p:nvSpPr>
            <p:cNvPr id="16" name="圆角矩形 15"/>
            <p:cNvSpPr/>
            <p:nvPr/>
          </p:nvSpPr>
          <p:spPr>
            <a:xfrm>
              <a:off x="5943600" y="1046480"/>
              <a:ext cx="5923280" cy="1877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817923" y="952603"/>
              <a:ext cx="2179509" cy="2188600"/>
              <a:chOff x="7031561" y="976698"/>
              <a:chExt cx="2179509" cy="2188600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1561" y="1023892"/>
                <a:ext cx="2179509" cy="2141406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 rot="903100">
                <a:off x="8043929" y="1048907"/>
                <a:ext cx="736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EE6566"/>
                    </a:solidFill>
                    <a:latin typeface="华光琥珀_CNKI" panose="02000500000000000000" pitchFamily="2" charset="-122"/>
                    <a:ea typeface="华光琥珀_CNKI" panose="02000500000000000000" pitchFamily="2" charset="-122"/>
                  </a:rPr>
                  <a:t>？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 rot="2924817">
                <a:off x="8223406" y="1298263"/>
                <a:ext cx="7369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EE6566"/>
                    </a:solidFill>
                    <a:latin typeface="华光琥珀_CNKI" panose="02000500000000000000" pitchFamily="2" charset="-122"/>
                    <a:ea typeface="华光琥珀_CNKI" panose="02000500000000000000" pitchFamily="2" charset="-122"/>
                  </a:rPr>
                  <a:t>？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 rot="20636375">
                <a:off x="7756479" y="976698"/>
                <a:ext cx="7369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EE6566"/>
                    </a:solidFill>
                    <a:latin typeface="华光琥珀_CNKI" panose="02000500000000000000" pitchFamily="2" charset="-122"/>
                    <a:ea typeface="华光琥珀_CNKI" panose="02000500000000000000" pitchFamily="2" charset="-122"/>
                  </a:rPr>
                  <a:t>？</a:t>
                </a: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7685520" y="1148924"/>
              <a:ext cx="42284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Visuomotor</a:t>
              </a:r>
              <a:r>
                <a:rPr lang="en-US" altLang="zh-CN" dirty="0"/>
                <a:t> impairment affects eye-hand coordination for the orderly in some dementias during handwashing</a:t>
              </a:r>
              <a:endParaRPr lang="zh-CN" altLang="en-US" dirty="0"/>
            </a:p>
          </p:txBody>
        </p:sp>
        <p:sp>
          <p:nvSpPr>
            <p:cNvPr id="23" name="右箭头 22"/>
            <p:cNvSpPr/>
            <p:nvPr/>
          </p:nvSpPr>
          <p:spPr>
            <a:xfrm rot="5400000">
              <a:off x="9343596" y="2106027"/>
              <a:ext cx="338780" cy="331645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630587" y="2450180"/>
              <a:ext cx="3764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Interferences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4466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8083294" y="4402924"/>
            <a:ext cx="2343896" cy="1702416"/>
            <a:chOff x="8083294" y="4402924"/>
            <a:chExt cx="2343896" cy="1702416"/>
          </a:xfrm>
        </p:grpSpPr>
        <p:grpSp>
          <p:nvGrpSpPr>
            <p:cNvPr id="72" name="组合 71"/>
            <p:cNvGrpSpPr/>
            <p:nvPr/>
          </p:nvGrpSpPr>
          <p:grpSpPr>
            <a:xfrm>
              <a:off x="8287121" y="4529303"/>
              <a:ext cx="2140069" cy="1576037"/>
              <a:chOff x="8490363" y="4515991"/>
              <a:chExt cx="2140069" cy="1576037"/>
            </a:xfrm>
          </p:grpSpPr>
          <p:pic>
            <p:nvPicPr>
              <p:cNvPr id="66" name="图片 65"/>
              <p:cNvPicPr>
                <a:picLocks noChangeAspect="1"/>
              </p:cNvPicPr>
              <p:nvPr/>
            </p:nvPicPr>
            <p:blipFill rotWithShape="1">
              <a:blip r:embed="rId3"/>
              <a:srcRect b="59361"/>
              <a:stretch/>
            </p:blipFill>
            <p:spPr>
              <a:xfrm>
                <a:off x="8490363" y="4515991"/>
                <a:ext cx="2140069" cy="1451198"/>
              </a:xfrm>
              <a:prstGeom prst="rect">
                <a:avLst/>
              </a:prstGeom>
            </p:spPr>
          </p:pic>
          <p:sp>
            <p:nvSpPr>
              <p:cNvPr id="76" name="矩形 75"/>
              <p:cNvSpPr/>
              <p:nvPr/>
            </p:nvSpPr>
            <p:spPr>
              <a:xfrm>
                <a:off x="8547119" y="5746526"/>
                <a:ext cx="1910398" cy="345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Data in window</a:t>
                </a:r>
              </a:p>
            </p:txBody>
          </p:sp>
        </p:grpSp>
        <p:cxnSp>
          <p:nvCxnSpPr>
            <p:cNvPr id="98" name="直接连接符 97"/>
            <p:cNvCxnSpPr/>
            <p:nvPr/>
          </p:nvCxnSpPr>
          <p:spPr>
            <a:xfrm>
              <a:off x="8469554" y="4403642"/>
              <a:ext cx="1524226" cy="2564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8083294" y="4402924"/>
              <a:ext cx="453614" cy="258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431943" y="5021228"/>
            <a:ext cx="2207954" cy="1500894"/>
            <a:chOff x="6244802" y="4537504"/>
            <a:chExt cx="2360238" cy="160441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4"/>
            <a:srcRect b="23706"/>
            <a:stretch/>
          </p:blipFill>
          <p:spPr>
            <a:xfrm>
              <a:off x="6244802" y="4537504"/>
              <a:ext cx="2287086" cy="1370148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6464012" y="5772584"/>
              <a:ext cx="2141028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Autocorrelation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641674" y="4970929"/>
            <a:ext cx="2150778" cy="1551193"/>
            <a:chOff x="816925" y="4726344"/>
            <a:chExt cx="2299119" cy="1658180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5"/>
            <a:srcRect t="56449" b="10244"/>
            <a:stretch/>
          </p:blipFill>
          <p:spPr>
            <a:xfrm>
              <a:off x="816925" y="4726344"/>
              <a:ext cx="2299119" cy="1400537"/>
            </a:xfrm>
            <a:prstGeom prst="rect">
              <a:avLst/>
            </a:prstGeom>
          </p:spPr>
        </p:pic>
        <p:sp>
          <p:nvSpPr>
            <p:cNvPr id="71" name="矩形 70"/>
            <p:cNvSpPr/>
            <p:nvPr/>
          </p:nvSpPr>
          <p:spPr>
            <a:xfrm>
              <a:off x="942029" y="6015192"/>
              <a:ext cx="21410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Autocorrelation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890" y="1034024"/>
            <a:ext cx="1045890" cy="11189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6617"/>
            <a:ext cx="8643848" cy="535531"/>
          </a:xfrm>
        </p:spPr>
        <p:txBody>
          <a:bodyPr/>
          <a:lstStyle/>
          <a:p>
            <a:r>
              <a:rPr lang="en-US" altLang="zh-CN" sz="3200" dirty="0"/>
              <a:t>Handwashing</a:t>
            </a:r>
            <a:r>
              <a:rPr lang="en-US" altLang="zh-CN" dirty="0"/>
              <a:t> </a:t>
            </a:r>
            <a:r>
              <a:rPr lang="en-US" altLang="zh-CN" sz="3200" dirty="0"/>
              <a:t>Actions Segmentation</a:t>
            </a:r>
            <a:endParaRPr lang="zh-CN" alt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313461" y="1354993"/>
            <a:ext cx="6807855" cy="505326"/>
            <a:chOff x="1313461" y="1407695"/>
            <a:chExt cx="6807855" cy="505326"/>
          </a:xfrm>
        </p:grpSpPr>
        <p:sp>
          <p:nvSpPr>
            <p:cNvPr id="4" name="六边形 3"/>
            <p:cNvSpPr/>
            <p:nvPr/>
          </p:nvSpPr>
          <p:spPr>
            <a:xfrm>
              <a:off x="1313461" y="1407695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025316" y="1460303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/>
                <a:t>Handwashing Action Detection</a:t>
              </a:r>
              <a:r>
                <a:rPr lang="zh-CN" altLang="en-US" sz="2000" dirty="0"/>
                <a:t>：</a:t>
              </a:r>
              <a:endParaRPr lang="en-US" altLang="zh-CN" sz="2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88345" y="1037047"/>
            <a:ext cx="1717296" cy="872908"/>
            <a:chOff x="2137420" y="1942765"/>
            <a:chExt cx="1717296" cy="872908"/>
          </a:xfrm>
        </p:grpSpPr>
        <p:sp>
          <p:nvSpPr>
            <p:cNvPr id="10" name="云形标注 9"/>
            <p:cNvSpPr/>
            <p:nvPr/>
          </p:nvSpPr>
          <p:spPr>
            <a:xfrm>
              <a:off x="2137420" y="1942765"/>
              <a:ext cx="1717296" cy="872908"/>
            </a:xfrm>
            <a:prstGeom prst="cloudCallout">
              <a:avLst>
                <a:gd name="adj1" fmla="val -67922"/>
                <a:gd name="adj2" fmla="val -1685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98764" y="2056053"/>
              <a:ext cx="15946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Repetitive patterns</a:t>
              </a:r>
              <a:r>
                <a:rPr lang="zh-CN" altLang="en-US" dirty="0"/>
                <a:t>！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84" y="2064977"/>
            <a:ext cx="11425796" cy="270871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59275" y="2760980"/>
            <a:ext cx="366041" cy="16560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4650528" y="4389845"/>
            <a:ext cx="2064742" cy="1715495"/>
            <a:chOff x="4037653" y="4332846"/>
            <a:chExt cx="2207149" cy="183381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4625717" y="4332846"/>
              <a:ext cx="1216283" cy="302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8"/>
            <a:srcRect b="31698"/>
            <a:stretch/>
          </p:blipFill>
          <p:spPr>
            <a:xfrm>
              <a:off x="4050791" y="4489736"/>
              <a:ext cx="2194011" cy="1445260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4037653" y="5797330"/>
              <a:ext cx="20421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Data in window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4234731" y="4332846"/>
              <a:ext cx="42620" cy="302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10109141" y="4987754"/>
            <a:ext cx="2140068" cy="1534368"/>
            <a:chOff x="10282391" y="4516351"/>
            <a:chExt cx="2140068" cy="1534368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 rotWithShape="1">
            <a:blip r:embed="rId3"/>
            <a:srcRect t="52391" b="10217"/>
            <a:stretch/>
          </p:blipFill>
          <p:spPr>
            <a:xfrm>
              <a:off x="10282391" y="4516351"/>
              <a:ext cx="2140068" cy="1335262"/>
            </a:xfrm>
            <a:prstGeom prst="rect">
              <a:avLst/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10375573" y="5705216"/>
              <a:ext cx="2002888" cy="345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Autocorrelation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85266" y="4396957"/>
            <a:ext cx="3779338" cy="1708383"/>
            <a:chOff x="785266" y="4396957"/>
            <a:chExt cx="3779338" cy="1708383"/>
          </a:xfrm>
        </p:grpSpPr>
        <p:grpSp>
          <p:nvGrpSpPr>
            <p:cNvPr id="73" name="组合 72"/>
            <p:cNvGrpSpPr/>
            <p:nvPr/>
          </p:nvGrpSpPr>
          <p:grpSpPr>
            <a:xfrm>
              <a:off x="785266" y="4529167"/>
              <a:ext cx="2174459" cy="1576173"/>
              <a:chOff x="1813182" y="4506803"/>
              <a:chExt cx="2174459" cy="1576173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 rotWithShape="1">
              <a:blip r:embed="rId9"/>
              <a:srcRect b="61553"/>
              <a:stretch/>
            </p:blipFill>
            <p:spPr>
              <a:xfrm>
                <a:off x="1813182" y="4506803"/>
                <a:ext cx="2174459" cy="1394988"/>
              </a:xfrm>
              <a:prstGeom prst="rect">
                <a:avLst/>
              </a:prstGeom>
            </p:spPr>
          </p:pic>
          <p:sp>
            <p:nvSpPr>
              <p:cNvPr id="82" name="矩形 81"/>
              <p:cNvSpPr/>
              <p:nvPr/>
            </p:nvSpPr>
            <p:spPr>
              <a:xfrm>
                <a:off x="1845838" y="5737474"/>
                <a:ext cx="1910398" cy="345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Data in window</a:t>
                </a:r>
              </a:p>
            </p:txBody>
          </p:sp>
        </p:grpSp>
        <p:cxnSp>
          <p:nvCxnSpPr>
            <p:cNvPr id="89" name="直接连接符 88"/>
            <p:cNvCxnSpPr/>
            <p:nvPr/>
          </p:nvCxnSpPr>
          <p:spPr>
            <a:xfrm flipH="1">
              <a:off x="2520346" y="4396957"/>
              <a:ext cx="2044258" cy="27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1044831" y="4405984"/>
              <a:ext cx="3111575" cy="257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右箭头 100"/>
          <p:cNvSpPr/>
          <p:nvPr/>
        </p:nvSpPr>
        <p:spPr>
          <a:xfrm>
            <a:off x="2520346" y="5242561"/>
            <a:ext cx="320453" cy="174392"/>
          </a:xfrm>
          <a:prstGeom prst="rightArrow">
            <a:avLst>
              <a:gd name="adj1" fmla="val 50000"/>
              <a:gd name="adj2" fmla="val 949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>
            <a:off x="6328786" y="5247858"/>
            <a:ext cx="320453" cy="174392"/>
          </a:xfrm>
          <a:prstGeom prst="rightArrow">
            <a:avLst>
              <a:gd name="adj1" fmla="val 50000"/>
              <a:gd name="adj2" fmla="val 949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右箭头 109"/>
          <p:cNvSpPr/>
          <p:nvPr/>
        </p:nvSpPr>
        <p:spPr>
          <a:xfrm>
            <a:off x="9993780" y="5242561"/>
            <a:ext cx="320453" cy="174392"/>
          </a:xfrm>
          <a:prstGeom prst="rightArrow">
            <a:avLst>
              <a:gd name="adj1" fmla="val 50000"/>
              <a:gd name="adj2" fmla="val 949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3385820" y="4970929"/>
            <a:ext cx="156656" cy="5035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842806" y="5026160"/>
            <a:ext cx="156656" cy="5035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>
            <a:off x="10793135" y="4934634"/>
            <a:ext cx="156656" cy="5035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>
            <a:off x="11259871" y="5212616"/>
            <a:ext cx="156656" cy="5035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11635295" y="5432824"/>
            <a:ext cx="156656" cy="5035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36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2043 1.85185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3 2.96296E-6 L 0.26276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76 0.00046 L 0.52865 0.0013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01" grpId="0" animBg="1"/>
      <p:bldP spid="109" grpId="0" animBg="1"/>
      <p:bldP spid="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6617"/>
            <a:ext cx="8643848" cy="535531"/>
          </a:xfrm>
        </p:spPr>
        <p:txBody>
          <a:bodyPr/>
          <a:lstStyle/>
          <a:p>
            <a:r>
              <a:rPr lang="en-US" altLang="zh-CN" sz="3200" dirty="0"/>
              <a:t>Handwashing Actions Segmentation</a:t>
            </a:r>
            <a:endParaRPr lang="zh-CN" alt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313461" y="1354993"/>
            <a:ext cx="6807855" cy="505326"/>
            <a:chOff x="1313461" y="1407695"/>
            <a:chExt cx="6807855" cy="505326"/>
          </a:xfrm>
        </p:grpSpPr>
        <p:sp>
          <p:nvSpPr>
            <p:cNvPr id="4" name="六边形 3"/>
            <p:cNvSpPr/>
            <p:nvPr/>
          </p:nvSpPr>
          <p:spPr>
            <a:xfrm>
              <a:off x="1313461" y="1407695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025316" y="1460303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/>
                <a:t>Start and End Position Detection</a:t>
              </a:r>
              <a:r>
                <a:rPr lang="zh-CN" altLang="en-US" sz="2000" dirty="0"/>
                <a:t>：</a:t>
              </a:r>
              <a:endParaRPr lang="en-US" altLang="zh-CN" sz="2000" dirty="0"/>
            </a:p>
          </p:txBody>
        </p: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6" y="1949230"/>
            <a:ext cx="11425796" cy="2708718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2517766" y="4855182"/>
            <a:ext cx="2150778" cy="1551193"/>
            <a:chOff x="816925" y="4726344"/>
            <a:chExt cx="2299119" cy="165818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4"/>
            <a:srcRect t="56449" b="10244"/>
            <a:stretch/>
          </p:blipFill>
          <p:spPr>
            <a:xfrm>
              <a:off x="816925" y="4726344"/>
              <a:ext cx="2299119" cy="1400537"/>
            </a:xfrm>
            <a:prstGeom prst="rect">
              <a:avLst/>
            </a:prstGeom>
          </p:spPr>
        </p:pic>
        <p:sp>
          <p:nvSpPr>
            <p:cNvPr id="61" name="矩形 60"/>
            <p:cNvSpPr/>
            <p:nvPr/>
          </p:nvSpPr>
          <p:spPr>
            <a:xfrm>
              <a:off x="942029" y="6015192"/>
              <a:ext cx="21410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Autocorrelation</a:t>
              </a:r>
            </a:p>
          </p:txBody>
        </p:sp>
      </p:grpSp>
      <p:sp>
        <p:nvSpPr>
          <p:cNvPr id="65" name="矩形 64"/>
          <p:cNvSpPr/>
          <p:nvPr/>
        </p:nvSpPr>
        <p:spPr>
          <a:xfrm>
            <a:off x="1535367" y="2645233"/>
            <a:ext cx="366041" cy="16560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661358" y="4281210"/>
            <a:ext cx="3779338" cy="1708383"/>
            <a:chOff x="785266" y="4396957"/>
            <a:chExt cx="3779338" cy="1708383"/>
          </a:xfrm>
        </p:grpSpPr>
        <p:grpSp>
          <p:nvGrpSpPr>
            <p:cNvPr id="85" name="组合 84"/>
            <p:cNvGrpSpPr/>
            <p:nvPr/>
          </p:nvGrpSpPr>
          <p:grpSpPr>
            <a:xfrm>
              <a:off x="785266" y="4529167"/>
              <a:ext cx="2174459" cy="1576173"/>
              <a:chOff x="1813182" y="4506803"/>
              <a:chExt cx="2174459" cy="1576173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 rotWithShape="1">
              <a:blip r:embed="rId5"/>
              <a:srcRect b="61553"/>
              <a:stretch/>
            </p:blipFill>
            <p:spPr>
              <a:xfrm>
                <a:off x="1813182" y="4506803"/>
                <a:ext cx="2174459" cy="1394988"/>
              </a:xfrm>
              <a:prstGeom prst="rect">
                <a:avLst/>
              </a:prstGeom>
            </p:spPr>
          </p:pic>
          <p:sp>
            <p:nvSpPr>
              <p:cNvPr id="90" name="矩形 89"/>
              <p:cNvSpPr/>
              <p:nvPr/>
            </p:nvSpPr>
            <p:spPr>
              <a:xfrm>
                <a:off x="1845838" y="5737474"/>
                <a:ext cx="1910398" cy="345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Data in window</a:t>
                </a:r>
              </a:p>
            </p:txBody>
          </p:sp>
        </p:grpSp>
        <p:cxnSp>
          <p:nvCxnSpPr>
            <p:cNvPr id="86" name="直接连接符 85"/>
            <p:cNvCxnSpPr/>
            <p:nvPr/>
          </p:nvCxnSpPr>
          <p:spPr>
            <a:xfrm flipH="1">
              <a:off x="2520346" y="4396957"/>
              <a:ext cx="2044258" cy="27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>
              <a:off x="1044831" y="4405984"/>
              <a:ext cx="3111575" cy="257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右箭头 91"/>
          <p:cNvSpPr/>
          <p:nvPr/>
        </p:nvSpPr>
        <p:spPr>
          <a:xfrm>
            <a:off x="2396438" y="5126814"/>
            <a:ext cx="320453" cy="174392"/>
          </a:xfrm>
          <a:prstGeom prst="rightArrow">
            <a:avLst>
              <a:gd name="adj1" fmla="val 50000"/>
              <a:gd name="adj2" fmla="val 949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3261912" y="4855182"/>
            <a:ext cx="156656" cy="5035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47" y="4408979"/>
            <a:ext cx="3507681" cy="2131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259471" y="4842815"/>
                <a:ext cx="2702325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𝐿𝐴𝑉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CN" dirty="0"/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CN" dirty="0"/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71" y="4842815"/>
                <a:ext cx="2702325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箭头 105"/>
          <p:cNvSpPr/>
          <p:nvPr/>
        </p:nvSpPr>
        <p:spPr>
          <a:xfrm>
            <a:off x="2396438" y="4693784"/>
            <a:ext cx="4738009" cy="192010"/>
          </a:xfrm>
          <a:prstGeom prst="rightArrow">
            <a:avLst>
              <a:gd name="adj1" fmla="val 50000"/>
              <a:gd name="adj2" fmla="val 949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7762656" y="4677071"/>
            <a:ext cx="931763" cy="356221"/>
          </a:xfrm>
          <a:prstGeom prst="leftRightArrow">
            <a:avLst>
              <a:gd name="adj1" fmla="val 39732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48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0660" y="4436056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9288780" y="4436056"/>
            <a:ext cx="0" cy="169042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10242778" y="4436056"/>
            <a:ext cx="0" cy="169042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8389594" y="4436056"/>
            <a:ext cx="0" cy="169042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19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38164 -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64 -1.11111E-6 L 0.51835 0.0009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6" y="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12643 -0.001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43 -0.00116 L 0.04857 -3.7037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835 0.00093 L 0.44635 -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6" grpId="0" animBg="1"/>
      <p:bldP spid="14" grpId="0" animBg="1"/>
      <p:bldP spid="14" grpId="1" animBg="1"/>
      <p:bldP spid="14" grpId="2" animBg="1"/>
      <p:bldP spid="15" grpId="0"/>
      <p:bldP spid="15" grpId="1"/>
      <p:bldP spid="15" grpId="2"/>
      <p:bldP spid="15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40" y="3519100"/>
            <a:ext cx="3295345" cy="9913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16617"/>
            <a:ext cx="8643848" cy="535531"/>
          </a:xfrm>
        </p:spPr>
        <p:txBody>
          <a:bodyPr/>
          <a:lstStyle/>
          <a:p>
            <a:r>
              <a:rPr lang="en-US" altLang="zh-CN" sz="3200" dirty="0"/>
              <a:t>Handwashing Information Derivation</a:t>
            </a:r>
            <a:endParaRPr lang="zh-CN" alt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313461" y="1354993"/>
            <a:ext cx="6807855" cy="505326"/>
            <a:chOff x="1313461" y="1407695"/>
            <a:chExt cx="6807855" cy="505326"/>
          </a:xfrm>
        </p:grpSpPr>
        <p:sp>
          <p:nvSpPr>
            <p:cNvPr id="4" name="六边形 3"/>
            <p:cNvSpPr/>
            <p:nvPr/>
          </p:nvSpPr>
          <p:spPr>
            <a:xfrm>
              <a:off x="1313461" y="1407695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025316" y="1460303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/>
                <a:t>Coordinate Transformation: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13461" y="4316066"/>
            <a:ext cx="6807855" cy="505326"/>
            <a:chOff x="1313461" y="1407695"/>
            <a:chExt cx="6807855" cy="505326"/>
          </a:xfrm>
        </p:grpSpPr>
        <p:sp>
          <p:nvSpPr>
            <p:cNvPr id="7" name="六边形 6"/>
            <p:cNvSpPr/>
            <p:nvPr/>
          </p:nvSpPr>
          <p:spPr>
            <a:xfrm>
              <a:off x="1313461" y="1407695"/>
              <a:ext cx="586178" cy="505326"/>
            </a:xfrm>
            <a:prstGeom prst="hexagon">
              <a:avLst/>
            </a:prstGeom>
            <a:solidFill>
              <a:srgbClr val="A13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025316" y="1460303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/>
                <a:t>Sensor-Body Inclination Angles Calculation: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025" y="1219937"/>
            <a:ext cx="3149196" cy="226348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3610" y="2221518"/>
            <a:ext cx="35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 coordinate system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00956" y="3762676"/>
            <a:ext cx="35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Earth coordinate system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073316" y="2221518"/>
            <a:ext cx="35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Body coordinate system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476847" y="2429295"/>
            <a:ext cx="7293934" cy="288171"/>
          </a:xfrm>
          <a:prstGeom prst="line">
            <a:avLst/>
          </a:prstGeom>
          <a:ln w="254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603358" y="3229992"/>
            <a:ext cx="4243110" cy="735335"/>
          </a:xfrm>
          <a:prstGeom prst="line">
            <a:avLst/>
          </a:prstGeom>
          <a:ln w="254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724913" y="1984096"/>
            <a:ext cx="2450334" cy="445199"/>
          </a:xfrm>
          <a:prstGeom prst="line">
            <a:avLst/>
          </a:prstGeom>
          <a:ln w="254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-604996" y="3252918"/>
                <a:ext cx="3514247" cy="387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de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de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4996" y="3252918"/>
                <a:ext cx="3514247" cy="387094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弧形 49"/>
          <p:cNvSpPr/>
          <p:nvPr/>
        </p:nvSpPr>
        <p:spPr>
          <a:xfrm rot="10800000">
            <a:off x="1715738" y="1508759"/>
            <a:ext cx="2267218" cy="2355657"/>
          </a:xfrm>
          <a:prstGeom prst="arc">
            <a:avLst/>
          </a:prstGeom>
          <a:ln w="412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/>
          <p:cNvSpPr/>
          <p:nvPr/>
        </p:nvSpPr>
        <p:spPr>
          <a:xfrm rot="5400000">
            <a:off x="4408085" y="1648817"/>
            <a:ext cx="2267218" cy="2355657"/>
          </a:xfrm>
          <a:prstGeom prst="arc">
            <a:avLst/>
          </a:prstGeom>
          <a:ln w="4127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651748" y="3151852"/>
                <a:ext cx="3514247" cy="386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748" y="3151852"/>
                <a:ext cx="3514247" cy="386773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圆角矩形 53"/>
              <p:cNvSpPr/>
              <p:nvPr/>
            </p:nvSpPr>
            <p:spPr>
              <a:xfrm>
                <a:off x="1889163" y="2542785"/>
                <a:ext cx="775640" cy="4226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圆角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63" y="2542785"/>
                <a:ext cx="775640" cy="42265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圆角矩形 55"/>
              <p:cNvSpPr/>
              <p:nvPr/>
            </p:nvSpPr>
            <p:spPr>
              <a:xfrm>
                <a:off x="3862135" y="3407406"/>
                <a:ext cx="775640" cy="4226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圆角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5" y="3407406"/>
                <a:ext cx="775640" cy="42265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圆角矩形 57"/>
              <p:cNvSpPr/>
              <p:nvPr/>
            </p:nvSpPr>
            <p:spPr>
              <a:xfrm>
                <a:off x="6881016" y="2542815"/>
                <a:ext cx="775640" cy="4226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圆角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16" y="2542815"/>
                <a:ext cx="775640" cy="42265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3916" y="4568729"/>
            <a:ext cx="2271413" cy="1856689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5018" y="4805681"/>
            <a:ext cx="3537693" cy="16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1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40" grpId="0"/>
      <p:bldP spid="50" grpId="0" animBg="1"/>
      <p:bldP spid="51" grpId="0" animBg="1"/>
      <p:bldP spid="52" grpId="0"/>
      <p:bldP spid="54" grpId="0" animBg="1"/>
      <p:bldP spid="56" grpId="0" animBg="1"/>
      <p:bldP spid="5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877</Words>
  <Application>Microsoft Office PowerPoint</Application>
  <PresentationFormat>宽屏</PresentationFormat>
  <Paragraphs>259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华光琥珀_CNKI</vt:lpstr>
      <vt:lpstr>微软雅黑</vt:lpstr>
      <vt:lpstr>Arial</vt:lpstr>
      <vt:lpstr>Cambria Math</vt:lpstr>
      <vt:lpstr>Wingdings</vt:lpstr>
      <vt:lpstr>Office 主题​​</vt:lpstr>
      <vt:lpstr>PowerPoint 演示文稿</vt:lpstr>
      <vt:lpstr>Motivation</vt:lpstr>
      <vt:lpstr>Limitation of Existing Techniques</vt:lpstr>
      <vt:lpstr>Goals</vt:lpstr>
      <vt:lpstr>Overview</vt:lpstr>
      <vt:lpstr>Handwashing Actions Segmentation </vt:lpstr>
      <vt:lpstr>Handwashing Actions Segmentation</vt:lpstr>
      <vt:lpstr>Handwashing Actions Segmentation</vt:lpstr>
      <vt:lpstr>Handwashing Information Derivation</vt:lpstr>
      <vt:lpstr>Action Recognition</vt:lpstr>
      <vt:lpstr>Handwashing Assisting</vt:lpstr>
      <vt:lpstr>EVALUATION</vt:lpstr>
      <vt:lpstr>Performance of Handwashing Action Recognition</vt:lpstr>
      <vt:lpstr>Issue Study</vt:lpstr>
      <vt:lpstr>Effectiveness of Handwashing Assistance</vt:lpstr>
      <vt:lpstr>User Experience</vt:lpstr>
      <vt:lpstr>Conclusion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微软用户</dc:creator>
  <cp:lastModifiedBy>#CAO YETONG#</cp:lastModifiedBy>
  <cp:revision>201</cp:revision>
  <dcterms:created xsi:type="dcterms:W3CDTF">2021-02-10T03:45:05Z</dcterms:created>
  <dcterms:modified xsi:type="dcterms:W3CDTF">2023-07-30T08:19:50Z</dcterms:modified>
</cp:coreProperties>
</file>