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4" r:id="rId25"/>
  </p:sldIdLst>
  <p:sldSz cx="10680700" cy="7556500"/>
  <p:notesSz cx="10680700" cy="7556500"/>
  <p:embeddedFontLst>
    <p:embeddedFont>
      <p:font typeface="ALGATF+ArialMT"/>
      <p:regular r:id="rId26"/>
    </p:embeddedFont>
    <p:embeddedFont>
      <p:font typeface="AUTUIM+Arial-BoldMT"/>
      <p:regular r:id="rId27"/>
    </p:embeddedFont>
    <p:embeddedFont>
      <p:font typeface="SOHWWD+Wingdings-Regular"/>
      <p:regular r:id="rId28"/>
    </p:embeddedFont>
    <p:embeddedFont>
      <p:font typeface="Calibri" pitchFamily="34" charset="0"/>
      <p:regular r:id="rId29"/>
      <p:bold r:id="rId30"/>
      <p:italic r:id="rId31"/>
      <p:boldItalic r:id="rId32"/>
    </p:embeddedFont>
    <p:embeddedFont>
      <p:font typeface="BFUWGG+Garamond"/>
      <p:regular r:id="rId33"/>
    </p:embeddedFont>
    <p:embeddedFont>
      <p:font typeface="FTDFSC+KaiTi_GB2312"/>
      <p:regular r:id="rId3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368" y="-8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86788" y="481656"/>
            <a:ext cx="1973305" cy="760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FIEAOI+SimHei"/>
                <a:cs typeface="FIEAOI+SimHei"/>
              </a:rPr>
              <a:t>嵌入式系统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38715" y="1547958"/>
            <a:ext cx="2882968" cy="2750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" marR="0">
              <a:lnSpc>
                <a:spcPts val="23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FIEAOI+SimHei"/>
                <a:cs typeface="FIEAOI+SimHei"/>
              </a:rPr>
              <a:t>嵌入式系统概述</a:t>
            </a:r>
          </a:p>
          <a:p>
            <a:pPr marL="0" marR="0">
              <a:lnSpc>
                <a:spcPts val="7834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FIEAOI+SimHei"/>
                <a:cs typeface="FIEAOI+SimHei"/>
              </a:rPr>
              <a:t>嵌入式处理器概述</a:t>
            </a:r>
          </a:p>
          <a:p>
            <a:pPr marL="2984" marR="0">
              <a:lnSpc>
                <a:spcPts val="7834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FIEAOI+SimHei"/>
                <a:cs typeface="FIEAOI+SimHei"/>
              </a:rPr>
              <a:t>ARM技术概述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93045" y="360400"/>
            <a:ext cx="9106044" cy="6827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4104" y="457492"/>
            <a:ext cx="2402474" cy="633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8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FIEAOI+SimHei"/>
                <a:cs typeface="FIEAOI+SimHei"/>
              </a:rPr>
              <a:t>嵌入式系统的组成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753" y="1259552"/>
            <a:ext cx="1875623" cy="10727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5"/>
              </a:lnSpc>
              <a:spcBef>
                <a:spcPts val="0"/>
              </a:spcBef>
              <a:spcAft>
                <a:spcPts val="0"/>
              </a:spcAft>
            </a:pPr>
            <a:r>
              <a:rPr sz="3300" dirty="0">
                <a:solidFill>
                  <a:srgbClr val="0070C0"/>
                </a:solidFill>
                <a:latin typeface="SOHWWD+Wingdings-Regular"/>
                <a:cs typeface="SOHWWD+Wingdings-Regular"/>
              </a:rPr>
              <a:t></a:t>
            </a:r>
            <a:r>
              <a:rPr sz="3300" dirty="0">
                <a:solidFill>
                  <a:srgbClr val="0070C0"/>
                </a:solidFill>
                <a:latin typeface="FTDFSC+KaiTi_GB2312"/>
                <a:cs typeface="FTDFSC+KaiTi_GB2312"/>
              </a:rPr>
              <a:t>硬件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43585" y="1842513"/>
            <a:ext cx="730143" cy="1920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02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ALGATF+ArialMT"/>
                <a:cs typeface="ALGATF+ArialMT"/>
              </a:rPr>
              <a:t>–</a:t>
            </a:r>
          </a:p>
          <a:p>
            <a:pPr marL="0" marR="0">
              <a:lnSpc>
                <a:spcPts val="4009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ALGATF+ArialMT"/>
                <a:cs typeface="ALGATF+ArialMT"/>
              </a:rPr>
              <a:t>–</a:t>
            </a:r>
          </a:p>
          <a:p>
            <a:pPr marL="0" marR="0">
              <a:lnSpc>
                <a:spcPts val="4009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ALGATF+ArialMT"/>
                <a:cs typeface="ALGATF+ArialMT"/>
              </a:rPr>
              <a:t>–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27855" y="1834912"/>
            <a:ext cx="5085270" cy="190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FTDFSC+KaiTi_GB2312"/>
                <a:cs typeface="FTDFSC+KaiTi_GB2312"/>
              </a:rPr>
              <a:t>微处理器</a:t>
            </a:r>
          </a:p>
          <a:p>
            <a:pPr marL="0" marR="0">
              <a:lnSpc>
                <a:spcPts val="4009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FTDFSC+KaiTi_GB2312"/>
                <a:cs typeface="FTDFSC+KaiTi_GB2312"/>
              </a:rPr>
              <a:t>存储器</a:t>
            </a:r>
          </a:p>
          <a:p>
            <a:pPr marL="0" marR="0">
              <a:lnSpc>
                <a:spcPts val="4009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FTDFSC+KaiTi_GB2312"/>
                <a:cs typeface="FTDFSC+KaiTi_GB2312"/>
              </a:rPr>
              <a:t>I/O接口、输入输出设备等等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8753" y="3896313"/>
            <a:ext cx="1875623" cy="10727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5"/>
              </a:lnSpc>
              <a:spcBef>
                <a:spcPts val="0"/>
              </a:spcBef>
              <a:spcAft>
                <a:spcPts val="0"/>
              </a:spcAft>
            </a:pPr>
            <a:r>
              <a:rPr sz="3300" dirty="0">
                <a:solidFill>
                  <a:srgbClr val="0070C0"/>
                </a:solidFill>
                <a:latin typeface="SOHWWD+Wingdings-Regular"/>
                <a:cs typeface="SOHWWD+Wingdings-Regular"/>
              </a:rPr>
              <a:t></a:t>
            </a:r>
            <a:r>
              <a:rPr sz="3300" dirty="0">
                <a:solidFill>
                  <a:srgbClr val="0070C0"/>
                </a:solidFill>
                <a:latin typeface="FTDFSC+KaiTi_GB2312"/>
                <a:cs typeface="FTDFSC+KaiTi_GB2312"/>
              </a:rPr>
              <a:t>软件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43585" y="4479273"/>
            <a:ext cx="730143" cy="1920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02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ALGATF+ArialMT"/>
                <a:cs typeface="ALGATF+ArialMT"/>
              </a:rPr>
              <a:t>–</a:t>
            </a:r>
          </a:p>
          <a:p>
            <a:pPr marL="0" marR="0">
              <a:lnSpc>
                <a:spcPts val="4009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ALGATF+ArialMT"/>
                <a:cs typeface="ALGATF+ArialMT"/>
              </a:rPr>
              <a:t>–</a:t>
            </a:r>
          </a:p>
          <a:p>
            <a:pPr marL="0" marR="0">
              <a:lnSpc>
                <a:spcPts val="4009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ALGATF+ArialMT"/>
                <a:cs typeface="ALGATF+ArialMT"/>
              </a:rPr>
              <a:t>–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27855" y="4471673"/>
            <a:ext cx="3009706" cy="887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FTDFSC+KaiTi_GB2312"/>
                <a:cs typeface="FTDFSC+KaiTi_GB2312"/>
              </a:rPr>
              <a:t>嵌入式操作系统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27855" y="4980832"/>
            <a:ext cx="1064036" cy="887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FTDFSC+KaiTi_GB2312"/>
                <a:cs typeface="FTDFSC+KaiTi_GB2312"/>
              </a:rPr>
              <a:t>BSP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27855" y="5489990"/>
            <a:ext cx="1948432" cy="887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FTDFSC+KaiTi_GB2312"/>
                <a:cs typeface="FTDFSC+KaiTi_GB2312"/>
              </a:rPr>
              <a:t>应用软件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93045" y="360400"/>
            <a:ext cx="9106044" cy="6827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4104" y="457492"/>
            <a:ext cx="2402474" cy="633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8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FIEAOI+SimHei"/>
                <a:cs typeface="FIEAOI+SimHei"/>
              </a:rPr>
              <a:t>嵌入式系统的组成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66634" y="2772203"/>
            <a:ext cx="2745145" cy="584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AUTUIM+Arial-BoldMT"/>
                <a:cs typeface="AUTUIM+Arial-BoldMT"/>
              </a:rPr>
              <a:t>GUI(Android</a:t>
            </a:r>
            <a:r>
              <a:rPr sz="1800" dirty="0">
                <a:solidFill>
                  <a:srgbClr val="FFFFFF"/>
                </a:solidFill>
                <a:latin typeface="FTDFSC+KaiTi_GB2312"/>
                <a:cs typeface="FTDFSC+KaiTi_GB2312"/>
              </a:rPr>
              <a:t>、</a:t>
            </a:r>
            <a:r>
              <a:rPr sz="1800" b="1" dirty="0">
                <a:solidFill>
                  <a:srgbClr val="FFFFFF"/>
                </a:solidFill>
                <a:latin typeface="AUTUIM+Arial-BoldMT"/>
                <a:cs typeface="AUTUIM+Arial-BoldMT"/>
              </a:rPr>
              <a:t>WinCE)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13576" y="3104483"/>
            <a:ext cx="1251397" cy="2275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FTDFSC+KaiTi_GB2312"/>
                <a:cs typeface="FTDFSC+KaiTi_GB2312"/>
              </a:rPr>
              <a:t>应用程序</a:t>
            </a:r>
          </a:p>
          <a:p>
            <a:pPr marL="0" marR="0">
              <a:lnSpc>
                <a:spcPts val="671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FTDFSC+KaiTi_GB2312"/>
                <a:cs typeface="FTDFSC+KaiTi_GB2312"/>
              </a:rPr>
              <a:t>操作系统</a:t>
            </a:r>
          </a:p>
          <a:p>
            <a:pPr marL="1790" marR="0">
              <a:lnSpc>
                <a:spcPts val="672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FTDFSC+KaiTi_GB2312"/>
                <a:cs typeface="FTDFSC+KaiTi_GB2312"/>
              </a:rPr>
              <a:t>硬件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19256" y="3842953"/>
            <a:ext cx="2846820" cy="584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AUTUIM+Arial-BoldMT"/>
                <a:cs typeface="AUTUIM+Arial-BoldMT"/>
              </a:rPr>
              <a:t>Linux</a:t>
            </a:r>
            <a:r>
              <a:rPr sz="1800" dirty="0">
                <a:solidFill>
                  <a:srgbClr val="FFFFFF"/>
                </a:solidFill>
                <a:latin typeface="FTDFSC+KaiTi_GB2312"/>
                <a:cs typeface="FTDFSC+KaiTi_GB2312"/>
              </a:rPr>
              <a:t>内核、</a:t>
            </a:r>
            <a:r>
              <a:rPr sz="1800" b="1" dirty="0">
                <a:solidFill>
                  <a:srgbClr val="FFFFFF"/>
                </a:solidFill>
                <a:latin typeface="AUTUIM+Arial-BoldMT"/>
                <a:cs typeface="AUTUIM+Arial-BoldMT"/>
              </a:rPr>
              <a:t>WinCE</a:t>
            </a:r>
            <a:r>
              <a:rPr sz="1800" dirty="0">
                <a:solidFill>
                  <a:srgbClr val="FFFFFF"/>
                </a:solidFill>
                <a:latin typeface="FTDFSC+KaiTi_GB2312"/>
                <a:cs typeface="FTDFSC+KaiTi_GB2312"/>
              </a:rPr>
              <a:t>内核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22794" y="4834107"/>
            <a:ext cx="3297434" cy="911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FTDFSC+KaiTi_GB2312"/>
                <a:cs typeface="FTDFSC+KaiTi_GB2312"/>
              </a:rPr>
              <a:t>中央处理器、</a:t>
            </a:r>
            <a:r>
              <a:rPr sz="1800" b="1" dirty="0">
                <a:solidFill>
                  <a:srgbClr val="FFFFFF"/>
                </a:solidFill>
                <a:latin typeface="AUTUIM+Arial-BoldMT"/>
                <a:cs typeface="AUTUIM+Arial-BoldMT"/>
              </a:rPr>
              <a:t>ROM</a:t>
            </a:r>
            <a:r>
              <a:rPr sz="1800" dirty="0">
                <a:solidFill>
                  <a:srgbClr val="FFFFFF"/>
                </a:solidFill>
                <a:latin typeface="FTDFSC+KaiTi_GB2312"/>
                <a:cs typeface="FTDFSC+KaiTi_GB2312"/>
              </a:rPr>
              <a:t>、</a:t>
            </a:r>
            <a:r>
              <a:rPr sz="1800" b="1" dirty="0">
                <a:solidFill>
                  <a:srgbClr val="FFFFFF"/>
                </a:solidFill>
                <a:latin typeface="AUTUIM+Arial-BoldMT"/>
                <a:cs typeface="AUTUIM+Arial-BoldMT"/>
              </a:rPr>
              <a:t>RAM</a:t>
            </a:r>
            <a:r>
              <a:rPr sz="1800" dirty="0">
                <a:solidFill>
                  <a:srgbClr val="FFFFFF"/>
                </a:solidFill>
                <a:latin typeface="FTDFSC+KaiTi_GB2312"/>
                <a:cs typeface="FTDFSC+KaiTi_GB2312"/>
              </a:rPr>
              <a:t>、</a:t>
            </a:r>
          </a:p>
          <a:p>
            <a:pPr marL="5869" marR="0">
              <a:lnSpc>
                <a:spcPts val="2576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AUTUIM+Arial-BoldMT"/>
                <a:cs typeface="AUTUIM+Arial-BoldMT"/>
              </a:rPr>
              <a:t>IO</a:t>
            </a:r>
            <a:r>
              <a:rPr sz="1800" dirty="0">
                <a:solidFill>
                  <a:srgbClr val="FFFFFF"/>
                </a:solidFill>
                <a:latin typeface="FTDFSC+KaiTi_GB2312"/>
                <a:cs typeface="FTDFSC+KaiTi_GB2312"/>
              </a:rPr>
              <a:t>设备、电源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93045" y="360400"/>
            <a:ext cx="9106044" cy="6827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4104" y="457492"/>
            <a:ext cx="2402474" cy="633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8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FIEAOI+SimHei"/>
                <a:cs typeface="FIEAOI+SimHei"/>
              </a:rPr>
              <a:t>嵌入式系统的组成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95062" y="1556160"/>
            <a:ext cx="1478634" cy="1479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VLDFHG+SimSun"/>
                <a:cs typeface="VLDFHG+SimSun"/>
              </a:rPr>
              <a:t>系统定义</a:t>
            </a:r>
          </a:p>
          <a:p>
            <a:pPr marL="0" marR="0">
              <a:lnSpc>
                <a:spcPts val="357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VLDFHG+SimSun"/>
                <a:cs typeface="VLDFHG+SimSun"/>
              </a:rPr>
              <a:t>可行性分析</a:t>
            </a:r>
          </a:p>
          <a:p>
            <a:pPr marL="895" marR="0">
              <a:lnSpc>
                <a:spcPts val="359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VLDFHG+SimSun"/>
                <a:cs typeface="VLDFHG+SimSun"/>
              </a:rPr>
              <a:t>需求分析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02973" y="3052130"/>
            <a:ext cx="379578" cy="1137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8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KMPSV+SimSun"/>
                <a:cs typeface="UKMPSV+SimSun"/>
              </a:rPr>
              <a:t>系</a:t>
            </a:r>
          </a:p>
          <a:p>
            <a:pPr marL="0" marR="0">
              <a:lnSpc>
                <a:spcPts val="11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KMPSV+SimSun"/>
                <a:cs typeface="UKMPSV+SimSun"/>
              </a:rPr>
              <a:t>统</a:t>
            </a:r>
          </a:p>
          <a:p>
            <a:pPr marL="0" marR="0">
              <a:lnSpc>
                <a:spcPts val="11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KMPSV+SimSun"/>
                <a:cs typeface="UKMPSV+SimSun"/>
              </a:rPr>
              <a:t>总</a:t>
            </a:r>
          </a:p>
          <a:p>
            <a:pPr marL="0" marR="0">
              <a:lnSpc>
                <a:spcPts val="11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KMPSV+SimSun"/>
                <a:cs typeface="UKMPSV+SimSun"/>
              </a:rPr>
              <a:t>体</a:t>
            </a:r>
          </a:p>
          <a:p>
            <a:pPr marL="0" marR="0">
              <a:lnSpc>
                <a:spcPts val="11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KMPSV+SimSun"/>
                <a:cs typeface="UKMPSV+SimSun"/>
              </a:rPr>
              <a:t>框</a:t>
            </a:r>
          </a:p>
          <a:p>
            <a:pPr marL="0" marR="0">
              <a:lnSpc>
                <a:spcPts val="11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KMPSV+SimSun"/>
                <a:cs typeface="UKMPSV+SimSun"/>
              </a:rPr>
              <a:t>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49716" y="3052130"/>
            <a:ext cx="379578" cy="1137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8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KMPSV+SimSun"/>
                <a:cs typeface="UKMPSV+SimSun"/>
              </a:rPr>
              <a:t>操</a:t>
            </a:r>
          </a:p>
          <a:p>
            <a:pPr marL="0" marR="0">
              <a:lnSpc>
                <a:spcPts val="11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KMPSV+SimSun"/>
                <a:cs typeface="UKMPSV+SimSun"/>
              </a:rPr>
              <a:t>作</a:t>
            </a:r>
          </a:p>
          <a:p>
            <a:pPr marL="0" marR="0">
              <a:lnSpc>
                <a:spcPts val="11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KMPSV+SimSun"/>
                <a:cs typeface="UKMPSV+SimSun"/>
              </a:rPr>
              <a:t>系</a:t>
            </a:r>
          </a:p>
          <a:p>
            <a:pPr marL="0" marR="0">
              <a:lnSpc>
                <a:spcPts val="11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KMPSV+SimSun"/>
                <a:cs typeface="UKMPSV+SimSun"/>
              </a:rPr>
              <a:t>统</a:t>
            </a:r>
          </a:p>
          <a:p>
            <a:pPr marL="0" marR="0">
              <a:lnSpc>
                <a:spcPts val="11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KMPSV+SimSun"/>
                <a:cs typeface="UKMPSV+SimSun"/>
              </a:rPr>
              <a:t>选</a:t>
            </a:r>
          </a:p>
          <a:p>
            <a:pPr marL="0" marR="0">
              <a:lnSpc>
                <a:spcPts val="11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KMPSV+SimSun"/>
                <a:cs typeface="UKMPSV+SimSun"/>
              </a:rPr>
              <a:t>定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31950" y="3052130"/>
            <a:ext cx="379579" cy="1137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8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KMPSV+SimSun"/>
                <a:cs typeface="UKMPSV+SimSun"/>
              </a:rPr>
              <a:t>开</a:t>
            </a:r>
          </a:p>
          <a:p>
            <a:pPr marL="0" marR="0">
              <a:lnSpc>
                <a:spcPts val="11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KMPSV+SimSun"/>
                <a:cs typeface="UKMPSV+SimSun"/>
              </a:rPr>
              <a:t>发</a:t>
            </a:r>
          </a:p>
          <a:p>
            <a:pPr marL="0" marR="0">
              <a:lnSpc>
                <a:spcPts val="11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KMPSV+SimSun"/>
                <a:cs typeface="UKMPSV+SimSun"/>
              </a:rPr>
              <a:t>环</a:t>
            </a:r>
          </a:p>
          <a:p>
            <a:pPr marL="0" marR="0">
              <a:lnSpc>
                <a:spcPts val="11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KMPSV+SimSun"/>
                <a:cs typeface="UKMPSV+SimSun"/>
              </a:rPr>
              <a:t>境</a:t>
            </a:r>
          </a:p>
          <a:p>
            <a:pPr marL="0" marR="0">
              <a:lnSpc>
                <a:spcPts val="11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KMPSV+SimSun"/>
                <a:cs typeface="UKMPSV+SimSun"/>
              </a:rPr>
              <a:t>选</a:t>
            </a:r>
          </a:p>
          <a:p>
            <a:pPr marL="0" marR="0">
              <a:lnSpc>
                <a:spcPts val="11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KMPSV+SimSun"/>
                <a:cs typeface="UKMPSV+SimSun"/>
              </a:rPr>
              <a:t>定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97223" y="3134252"/>
            <a:ext cx="379578" cy="986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8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KMPSV+SimSun"/>
                <a:cs typeface="UKMPSV+SimSun"/>
              </a:rPr>
              <a:t>软</a:t>
            </a:r>
          </a:p>
          <a:p>
            <a:pPr marL="0" marR="0">
              <a:lnSpc>
                <a:spcPts val="11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KMPSV+SimSun"/>
                <a:cs typeface="UKMPSV+SimSun"/>
              </a:rPr>
              <a:t>硬</a:t>
            </a:r>
          </a:p>
          <a:p>
            <a:pPr marL="0" marR="0">
              <a:lnSpc>
                <a:spcPts val="11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KMPSV+SimSun"/>
                <a:cs typeface="UKMPSV+SimSun"/>
              </a:rPr>
              <a:t>件</a:t>
            </a:r>
          </a:p>
          <a:p>
            <a:pPr marL="0" marR="0">
              <a:lnSpc>
                <a:spcPts val="11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KMPSV+SimSun"/>
                <a:cs typeface="UKMPSV+SimSun"/>
              </a:rPr>
              <a:t>划</a:t>
            </a:r>
          </a:p>
          <a:p>
            <a:pPr marL="0" marR="0">
              <a:lnSpc>
                <a:spcPts val="11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KMPSV+SimSun"/>
                <a:cs typeface="UKMPSV+SimSun"/>
              </a:rPr>
              <a:t>分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79471" y="3134252"/>
            <a:ext cx="379578" cy="986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8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KMPSV+SimSun"/>
                <a:cs typeface="UKMPSV+SimSun"/>
              </a:rPr>
              <a:t>处</a:t>
            </a:r>
          </a:p>
          <a:p>
            <a:pPr marL="0" marR="0">
              <a:lnSpc>
                <a:spcPts val="11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KMPSV+SimSun"/>
                <a:cs typeface="UKMPSV+SimSun"/>
              </a:rPr>
              <a:t>理</a:t>
            </a:r>
          </a:p>
          <a:p>
            <a:pPr marL="0" marR="0">
              <a:lnSpc>
                <a:spcPts val="11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KMPSV+SimSun"/>
                <a:cs typeface="UKMPSV+SimSun"/>
              </a:rPr>
              <a:t>器</a:t>
            </a:r>
          </a:p>
          <a:p>
            <a:pPr marL="0" marR="0">
              <a:lnSpc>
                <a:spcPts val="11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KMPSV+SimSun"/>
                <a:cs typeface="UKMPSV+SimSun"/>
              </a:rPr>
              <a:t>选</a:t>
            </a:r>
          </a:p>
          <a:p>
            <a:pPr marL="0" marR="0">
              <a:lnSpc>
                <a:spcPts val="119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KMPSV+SimSun"/>
                <a:cs typeface="UKMPSV+SimSun"/>
              </a:rPr>
              <a:t>定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60324" y="3776554"/>
            <a:ext cx="1327973" cy="135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LDFHG+SimSun"/>
                <a:cs typeface="VLDFHG+SimSun"/>
              </a:rPr>
              <a:t>硬件概要设计</a:t>
            </a:r>
          </a:p>
          <a:p>
            <a:pPr marL="0" marR="0">
              <a:lnSpc>
                <a:spcPts val="356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LDFHG+SimSun"/>
                <a:cs typeface="VLDFHG+SimSun"/>
              </a:rPr>
              <a:t>硬件详细设计</a:t>
            </a:r>
          </a:p>
          <a:p>
            <a:pPr marL="1407" marR="0">
              <a:lnSpc>
                <a:spcPts val="358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LDFHG+SimSun"/>
                <a:cs typeface="VLDFHG+SimSun"/>
              </a:rPr>
              <a:t>硬件制作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924748" y="3928165"/>
            <a:ext cx="1366073" cy="1871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LDFHG+SimSun"/>
                <a:cs typeface="VLDFHG+SimSun"/>
              </a:rPr>
              <a:t>软件概要设计</a:t>
            </a:r>
          </a:p>
          <a:p>
            <a:pPr marL="0" marR="0">
              <a:lnSpc>
                <a:spcPts val="356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LDFHG+SimSun"/>
                <a:cs typeface="VLDFHG+SimSun"/>
              </a:rPr>
              <a:t>软件详细设计</a:t>
            </a:r>
          </a:p>
          <a:p>
            <a:pPr marL="611" marR="0">
              <a:lnSpc>
                <a:spcPts val="374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VLDFHG+SimSun"/>
                <a:cs typeface="VLDFHG+SimSun"/>
              </a:rPr>
              <a:t>软件实现</a:t>
            </a:r>
          </a:p>
          <a:p>
            <a:pPr marL="611" marR="0">
              <a:lnSpc>
                <a:spcPts val="358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VLDFHG+SimSun"/>
                <a:cs typeface="VLDFHG+SimSun"/>
              </a:rPr>
              <a:t>软件测试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136378" y="4512566"/>
            <a:ext cx="1251397" cy="569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VLDFHG+SimSun"/>
                <a:cs typeface="VLDFHG+SimSun"/>
              </a:rPr>
              <a:t>硬件设计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917802" y="4512566"/>
            <a:ext cx="1251396" cy="569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VLDFHG+SimSun"/>
                <a:cs typeface="VLDFHG+SimSun"/>
              </a:rPr>
              <a:t>软件设计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008771" y="5119009"/>
            <a:ext cx="1251397" cy="1021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VLDFHG+SimSun"/>
                <a:cs typeface="VLDFHG+SimSun"/>
              </a:rPr>
              <a:t>需求分析</a:t>
            </a:r>
          </a:p>
          <a:p>
            <a:pPr marL="0" marR="0">
              <a:lnSpc>
                <a:spcPts val="35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VLDFHG+SimSun"/>
                <a:cs typeface="VLDFHG+SimSun"/>
              </a:rPr>
              <a:t>需求分析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39098" y="5138522"/>
            <a:ext cx="974215" cy="443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LDFHG+SimSun"/>
                <a:cs typeface="VLDFHG+SimSun"/>
              </a:rPr>
              <a:t>硬件测试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071938" y="6058362"/>
            <a:ext cx="796921" cy="569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VLDFHG+SimSun"/>
                <a:cs typeface="VLDFHG+SimSun"/>
              </a:rPr>
              <a:t>产品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237450" y="6103846"/>
            <a:ext cx="796921" cy="569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VLDFHG+SimSun"/>
                <a:cs typeface="VLDFHG+SimSun"/>
              </a:rPr>
              <a:t>符合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93045" y="360400"/>
            <a:ext cx="9106044" cy="6827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4104" y="457492"/>
            <a:ext cx="2402474" cy="633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8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FIEAOI+SimHei"/>
                <a:cs typeface="FIEAOI+SimHei"/>
              </a:rPr>
              <a:t>嵌入式系统的组成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753" y="1055279"/>
            <a:ext cx="1007744" cy="1030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1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4F81BD"/>
                </a:solidFill>
                <a:latin typeface="SOHWWD+Wingdings-Regular"/>
                <a:cs typeface="SOHWWD+Wingdings-Regular"/>
              </a:rPr>
              <a:t>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7994" y="1046607"/>
            <a:ext cx="5575656" cy="1013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4F81BD"/>
                </a:solidFill>
                <a:latin typeface="FTDFSC+KaiTi_GB2312"/>
                <a:cs typeface="FTDFSC+KaiTi_GB2312"/>
              </a:rPr>
              <a:t>嵌入式系统的开发主要分为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43585" y="1615097"/>
            <a:ext cx="730143" cy="1920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02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ALGATF+ArialMT"/>
                <a:cs typeface="ALGATF+ArialMT"/>
              </a:rPr>
              <a:t>–</a:t>
            </a:r>
          </a:p>
          <a:p>
            <a:pPr marL="0" marR="0">
              <a:lnSpc>
                <a:spcPts val="4009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ALGATF+ArialMT"/>
                <a:cs typeface="ALGATF+ArialMT"/>
              </a:rPr>
              <a:t>–</a:t>
            </a:r>
          </a:p>
          <a:p>
            <a:pPr marL="0" marR="0">
              <a:lnSpc>
                <a:spcPts val="4009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ALGATF+ArialMT"/>
                <a:cs typeface="ALGATF+ArialMT"/>
              </a:rPr>
              <a:t>–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27855" y="1607496"/>
            <a:ext cx="2655947" cy="887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FTDFSC+KaiTi_GB2312"/>
                <a:cs typeface="FTDFSC+KaiTi_GB2312"/>
              </a:rPr>
              <a:t>系统总体开发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27855" y="2116655"/>
            <a:ext cx="3717221" cy="1396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FTDFSC+KaiTi_GB2312"/>
                <a:cs typeface="FTDFSC+KaiTi_GB2312"/>
              </a:rPr>
              <a:t>嵌入式系统硬件开发</a:t>
            </a:r>
          </a:p>
          <a:p>
            <a:pPr marL="0" marR="0">
              <a:lnSpc>
                <a:spcPts val="4009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FTDFSC+KaiTi_GB2312"/>
                <a:cs typeface="FTDFSC+KaiTi_GB2312"/>
              </a:rPr>
              <a:t>嵌入式系统软件开发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98417" y="3096478"/>
            <a:ext cx="563357" cy="1209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LGATF+ArialMT"/>
                <a:cs typeface="ALGATF+ArialMT"/>
              </a:rPr>
              <a:t>•</a:t>
            </a:r>
          </a:p>
          <a:p>
            <a:pPr marL="0" marR="0">
              <a:lnSpc>
                <a:spcPts val="343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LGATF+ArialMT"/>
                <a:cs typeface="ALGATF+ArialMT"/>
              </a:rPr>
              <a:t>•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25832" y="3089964"/>
            <a:ext cx="4233125" cy="121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FTDFSC+KaiTi_GB2312"/>
                <a:cs typeface="FTDFSC+KaiTi_GB2312"/>
              </a:rPr>
              <a:t>交叉编译（</a:t>
            </a:r>
            <a:r>
              <a:rPr sz="2400" dirty="0">
                <a:solidFill>
                  <a:srgbClr val="000000"/>
                </a:solidFill>
                <a:latin typeface="SCSHUG+Calibri"/>
                <a:cs typeface="SCSHUG+Calibri"/>
              </a:rPr>
              <a:t>arm-linux-gcc </a:t>
            </a:r>
            <a:r>
              <a:rPr sz="2400" dirty="0">
                <a:solidFill>
                  <a:srgbClr val="000000"/>
                </a:solidFill>
                <a:latin typeface="FTDFSC+KaiTi_GB2312"/>
                <a:cs typeface="FTDFSC+KaiTi_GB2312"/>
              </a:rPr>
              <a:t>）</a:t>
            </a:r>
          </a:p>
          <a:p>
            <a:pPr marL="0" marR="0">
              <a:lnSpc>
                <a:spcPts val="343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FTDFSC+KaiTi_GB2312"/>
                <a:cs typeface="FTDFSC+KaiTi_GB2312"/>
              </a:rPr>
              <a:t>交叉调试（</a:t>
            </a:r>
            <a:r>
              <a:rPr sz="2400" dirty="0">
                <a:solidFill>
                  <a:srgbClr val="000000"/>
                </a:solidFill>
                <a:latin typeface="SCSHUG+Calibri"/>
                <a:cs typeface="SCSHUG+Calibri"/>
              </a:rPr>
              <a:t>arm-linux-gdb </a:t>
            </a:r>
            <a:r>
              <a:rPr sz="2400" dirty="0">
                <a:solidFill>
                  <a:srgbClr val="000000"/>
                </a:solidFill>
                <a:latin typeface="FTDFSC+KaiTi_GB2312"/>
                <a:cs typeface="FTDFSC+KaiTi_GB2312"/>
              </a:rPr>
              <a:t>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93045" y="360400"/>
            <a:ext cx="9106044" cy="6827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4104" y="457492"/>
            <a:ext cx="2402474" cy="633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8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FIEAOI+SimHei"/>
                <a:cs typeface="FIEAOI+SimHei"/>
              </a:rPr>
              <a:t>嵌入式处理器概述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753" y="937928"/>
            <a:ext cx="882321" cy="90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02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1F497D"/>
                </a:solidFill>
                <a:latin typeface="SOHWWD+Wingdings-Regular"/>
                <a:cs typeface="SOHWWD+Wingdings-Regular"/>
              </a:rPr>
              <a:t>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9877" y="930328"/>
            <a:ext cx="9772439" cy="1650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" marR="0">
              <a:lnSpc>
                <a:spcPts val="278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FTDFSC+KaiTi_GB2312"/>
                <a:cs typeface="FTDFSC+KaiTi_GB2312"/>
              </a:rPr>
              <a:t>嵌入式系统上的处理器单元称为嵌入式微处理器。嵌入</a:t>
            </a:r>
          </a:p>
          <a:p>
            <a:pPr marL="0" marR="0">
              <a:lnSpc>
                <a:spcPts val="3004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FTDFSC+KaiTi_GB2312"/>
                <a:cs typeface="FTDFSC+KaiTi_GB2312"/>
              </a:rPr>
              <a:t>式微处理器是嵌入式系统硬件的核心，运行嵌入式系统</a:t>
            </a:r>
          </a:p>
          <a:p>
            <a:pPr marL="0" marR="0">
              <a:lnSpc>
                <a:spcPts val="3004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FTDFSC+KaiTi_GB2312"/>
                <a:cs typeface="FTDFSC+KaiTi_GB2312"/>
              </a:rPr>
              <a:t>的系统软件和应用软件。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753" y="2625814"/>
            <a:ext cx="3889264" cy="909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02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1F497D"/>
                </a:solidFill>
                <a:latin typeface="SOHWWD+Wingdings-Regular"/>
                <a:cs typeface="SOHWWD+Wingdings-Regular"/>
              </a:rPr>
              <a:t></a:t>
            </a:r>
            <a:r>
              <a:rPr sz="2800" dirty="0">
                <a:solidFill>
                  <a:srgbClr val="1F497D"/>
                </a:solidFill>
                <a:latin typeface="FTDFSC+KaiTi_GB2312"/>
                <a:cs typeface="FTDFSC+KaiTi_GB2312"/>
              </a:rPr>
              <a:t>嵌入式处理器含有: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43585" y="3088316"/>
            <a:ext cx="651562" cy="2886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6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1F497D"/>
                </a:solidFill>
                <a:latin typeface="ALGATF+ArialMT"/>
                <a:cs typeface="ALGATF+ArialMT"/>
              </a:rPr>
              <a:t>–</a:t>
            </a:r>
          </a:p>
          <a:p>
            <a:pPr marL="0" marR="0">
              <a:lnSpc>
                <a:spcPts val="3277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1F497D"/>
                </a:solidFill>
                <a:latin typeface="ALGATF+ArialMT"/>
                <a:cs typeface="ALGATF+ArialMT"/>
              </a:rPr>
              <a:t>–</a:t>
            </a:r>
          </a:p>
          <a:p>
            <a:pPr marL="0" marR="0">
              <a:lnSpc>
                <a:spcPts val="3277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1F497D"/>
                </a:solidFill>
                <a:latin typeface="ALGATF+ArialMT"/>
                <a:cs typeface="ALGATF+ArialMT"/>
              </a:rPr>
              <a:t>–</a:t>
            </a:r>
          </a:p>
          <a:p>
            <a:pPr marL="0" marR="0">
              <a:lnSpc>
                <a:spcPts val="3277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1F497D"/>
                </a:solidFill>
                <a:latin typeface="ALGATF+ArialMT"/>
                <a:cs typeface="ALGATF+ArialMT"/>
              </a:rPr>
              <a:t>–</a:t>
            </a:r>
          </a:p>
          <a:p>
            <a:pPr marL="0" marR="0">
              <a:lnSpc>
                <a:spcPts val="3277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1F497D"/>
                </a:solidFill>
                <a:latin typeface="ALGATF+ArialMT"/>
                <a:cs typeface="ALGATF+ArialMT"/>
              </a:rPr>
              <a:t>–</a:t>
            </a:r>
          </a:p>
          <a:p>
            <a:pPr marL="0" marR="0">
              <a:lnSpc>
                <a:spcPts val="3277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1F497D"/>
                </a:solidFill>
                <a:latin typeface="ALGATF+ArialMT"/>
                <a:cs typeface="ALGATF+ArialMT"/>
              </a:rPr>
              <a:t>–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27855" y="3081544"/>
            <a:ext cx="2054889" cy="7914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82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FTDFSC+KaiTi_GB2312"/>
                <a:cs typeface="FTDFSC+KaiTi_GB2312"/>
              </a:rPr>
              <a:t>处理器内核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27855" y="3497841"/>
            <a:ext cx="1739035" cy="7914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82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FTDFSC+KaiTi_GB2312"/>
                <a:cs typeface="FTDFSC+KaiTi_GB2312"/>
              </a:rPr>
              <a:t>地址总线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27855" y="3914139"/>
            <a:ext cx="1739035" cy="7914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82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FTDFSC+KaiTi_GB2312"/>
                <a:cs typeface="FTDFSC+KaiTi_GB2312"/>
              </a:rPr>
              <a:t>数据总线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27855" y="4330436"/>
            <a:ext cx="2054889" cy="7914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82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FTDFSC+KaiTi_GB2312"/>
                <a:cs typeface="FTDFSC+KaiTi_GB2312"/>
              </a:rPr>
              <a:t>控制类总线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27855" y="4746733"/>
            <a:ext cx="7990382" cy="1207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82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FTDFSC+KaiTi_GB2312"/>
                <a:cs typeface="FTDFSC+KaiTi_GB2312"/>
              </a:rPr>
              <a:t>处理器本身的辅助支持电路，如时钟、复位电路等</a:t>
            </a:r>
          </a:p>
          <a:p>
            <a:pPr marL="0" marR="0">
              <a:lnSpc>
                <a:spcPts val="3277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FTDFSC+KaiTi_GB2312"/>
                <a:cs typeface="FTDFSC+KaiTi_GB2312"/>
              </a:rPr>
              <a:t>片上I/O接口电路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4104" y="457492"/>
            <a:ext cx="2402474" cy="633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8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FIEAOI+SimHei"/>
                <a:cs typeface="FIEAOI+SimHei"/>
              </a:rPr>
              <a:t>嵌入式处理器概述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82047" y="2252937"/>
            <a:ext cx="1933111" cy="842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FTDFSC+KaiTi_GB2312"/>
                <a:cs typeface="FTDFSC+KaiTi_GB2312"/>
              </a:rPr>
              <a:t>嵌入式微控制器</a:t>
            </a:r>
          </a:p>
          <a:p>
            <a:pPr marL="3133" marR="0">
              <a:lnSpc>
                <a:spcPts val="2148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FTDFSC+KaiTi_GB2312"/>
                <a:cs typeface="FTDFSC+KaiTi_GB2312"/>
              </a:rPr>
              <a:t>（MCU）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25193" y="3318633"/>
            <a:ext cx="2047531" cy="842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FTDFSC+KaiTi_GB2312"/>
                <a:cs typeface="FTDFSC+KaiTi_GB2312"/>
              </a:rPr>
              <a:t>嵌入式DSP处理器</a:t>
            </a:r>
          </a:p>
          <a:p>
            <a:pPr marL="3581" marR="0">
              <a:lnSpc>
                <a:spcPts val="2148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FTDFSC+KaiTi_GB2312"/>
                <a:cs typeface="FTDFSC+KaiTi_GB2312"/>
              </a:rPr>
              <a:t>（DSP）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63041" y="4012735"/>
            <a:ext cx="1897105" cy="633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8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FTDFSC+KaiTi_GB2312"/>
                <a:cs typeface="FTDFSC+KaiTi_GB2312"/>
              </a:rPr>
              <a:t>嵌入式处理器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82047" y="4313577"/>
            <a:ext cx="1933111" cy="842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FTDFSC+KaiTi_GB2312"/>
                <a:cs typeface="FTDFSC+KaiTi_GB2312"/>
              </a:rPr>
              <a:t>嵌入式微处理器</a:t>
            </a:r>
          </a:p>
          <a:p>
            <a:pPr marL="3133" marR="0">
              <a:lnSpc>
                <a:spcPts val="2148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FTDFSC+KaiTi_GB2312"/>
                <a:cs typeface="FTDFSC+KaiTi_GB2312"/>
              </a:rPr>
              <a:t>（MPU）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82047" y="5379905"/>
            <a:ext cx="1933111" cy="842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FTDFSC+KaiTi_GB2312"/>
                <a:cs typeface="FTDFSC+KaiTi_GB2312"/>
              </a:rPr>
              <a:t>嵌入式片上系统</a:t>
            </a:r>
          </a:p>
          <a:p>
            <a:pPr marL="3133" marR="0">
              <a:lnSpc>
                <a:spcPts val="2148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FTDFSC+KaiTi_GB2312"/>
                <a:cs typeface="FTDFSC+KaiTi_GB2312"/>
              </a:rPr>
              <a:t>（SOC）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93045" y="360400"/>
            <a:ext cx="9106044" cy="6830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60445" y="457492"/>
            <a:ext cx="2149790" cy="633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8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FIEAOI+SimHei"/>
                <a:cs typeface="FIEAOI+SimHei"/>
              </a:rPr>
              <a:t>嵌入式微控制器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753" y="1219443"/>
            <a:ext cx="610524" cy="327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ALGATF+ArialMT"/>
                <a:cs typeface="ALGATF+ArialMT"/>
              </a:rPr>
              <a:t>•</a:t>
            </a:r>
          </a:p>
          <a:p>
            <a:pPr marL="0" marR="0">
              <a:lnSpc>
                <a:spcPts val="9604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ALGATF+ArialMT"/>
                <a:cs typeface="ALGATF+ArialMT"/>
              </a:rPr>
              <a:t>•</a:t>
            </a:r>
          </a:p>
          <a:p>
            <a:pPr marL="0" marR="0">
              <a:lnSpc>
                <a:spcPts val="9604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ALGATF+ArialMT"/>
                <a:cs typeface="ALGATF+ArialMT"/>
              </a:rPr>
              <a:t>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9877" y="1212372"/>
            <a:ext cx="9651480" cy="117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MCU最大特点是单片化，体积大大减小，从而使功耗和成本</a:t>
            </a:r>
          </a:p>
          <a:p>
            <a:pPr marL="0" marR="0">
              <a:lnSpc>
                <a:spcPts val="279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下降、可靠性提高。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29877" y="2432205"/>
            <a:ext cx="9651480" cy="117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MCU的片上外设资源一般比较丰富，适合于控制。典型代表</a:t>
            </a:r>
          </a:p>
          <a:p>
            <a:pPr marL="0" marR="0">
              <a:lnSpc>
                <a:spcPts val="279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是单片机。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9877" y="3652038"/>
            <a:ext cx="9651477" cy="153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MCU价格低廉，功能优良，品种和数量较丰富，如8051、</a:t>
            </a:r>
          </a:p>
          <a:p>
            <a:pPr marL="0" marR="0">
              <a:lnSpc>
                <a:spcPts val="279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MCS-251、MCS-96/196/296、P51XA、C166/167、68K系列以</a:t>
            </a:r>
          </a:p>
          <a:p>
            <a:pPr marL="0" marR="0">
              <a:lnSpc>
                <a:spcPts val="279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及 MCU 8XC930/931等。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93045" y="360400"/>
            <a:ext cx="9106044" cy="6827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97275" y="457492"/>
            <a:ext cx="2276131" cy="633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8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FIEAOI+SimHei"/>
                <a:cs typeface="FIEAOI+SimHei"/>
              </a:rPr>
              <a:t>嵌入式DSP处理器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753" y="1080670"/>
            <a:ext cx="657249" cy="2597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02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ALGATF+ArialMT"/>
                <a:cs typeface="ALGATF+ArialMT"/>
              </a:rPr>
              <a:t>•</a:t>
            </a:r>
          </a:p>
          <a:p>
            <a:pPr marL="0" marR="0">
              <a:lnSpc>
                <a:spcPts val="1335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ALGATF+ArialMT"/>
                <a:cs typeface="ALGATF+ArialMT"/>
              </a:rPr>
              <a:t>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9877" y="1073069"/>
            <a:ext cx="9763721" cy="1650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FTDFSC+KaiTi_GB2312"/>
                <a:cs typeface="FTDFSC+KaiTi_GB2312"/>
              </a:rPr>
              <a:t>DSP处理器是</a:t>
            </a:r>
            <a:r>
              <a:rPr sz="2800" dirty="0">
                <a:solidFill>
                  <a:srgbClr val="FF0000"/>
                </a:solidFill>
                <a:latin typeface="FTDFSC+KaiTi_GB2312"/>
                <a:cs typeface="FTDFSC+KaiTi_GB2312"/>
              </a:rPr>
              <a:t>专门用于信号处理方面</a:t>
            </a:r>
            <a:r>
              <a:rPr sz="2800" dirty="0">
                <a:solidFill>
                  <a:srgbClr val="000000"/>
                </a:solidFill>
                <a:latin typeface="FTDFSC+KaiTi_GB2312"/>
                <a:cs typeface="FTDFSC+KaiTi_GB2312"/>
              </a:rPr>
              <a:t>的处理器，其在系</a:t>
            </a:r>
          </a:p>
          <a:p>
            <a:pPr marL="0" marR="0">
              <a:lnSpc>
                <a:spcPts val="3004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FTDFSC+KaiTi_GB2312"/>
                <a:cs typeface="FTDFSC+KaiTi_GB2312"/>
              </a:rPr>
              <a:t>统结构和指令算法方面进行了特别设计，在数字滤波、</a:t>
            </a:r>
          </a:p>
          <a:p>
            <a:pPr marL="0" marR="0">
              <a:lnSpc>
                <a:spcPts val="3004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FTDFSC+KaiTi_GB2312"/>
                <a:cs typeface="FTDFSC+KaiTi_GB2312"/>
              </a:rPr>
              <a:t>FFT、频谱分析等各种仪器上DSP获得了大规模的应用。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29877" y="2768581"/>
            <a:ext cx="9763723" cy="1650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FTDFSC+KaiTi_GB2312"/>
                <a:cs typeface="FTDFSC+KaiTi_GB2312"/>
              </a:rPr>
              <a:t>目前最为广泛应用的是TI的</a:t>
            </a:r>
            <a:r>
              <a:rPr sz="2800" dirty="0">
                <a:solidFill>
                  <a:srgbClr val="FF0000"/>
                </a:solidFill>
                <a:latin typeface="FTDFSC+KaiTi_GB2312"/>
                <a:cs typeface="FTDFSC+KaiTi_GB2312"/>
              </a:rPr>
              <a:t>TMS320C2000/C5000</a:t>
            </a:r>
            <a:r>
              <a:rPr sz="2800" dirty="0">
                <a:solidFill>
                  <a:srgbClr val="000000"/>
                </a:solidFill>
                <a:latin typeface="FTDFSC+KaiTi_GB2312"/>
                <a:cs typeface="FTDFSC+KaiTi_GB2312"/>
              </a:rPr>
              <a:t>系列，</a:t>
            </a:r>
          </a:p>
          <a:p>
            <a:pPr marL="0" marR="0">
              <a:lnSpc>
                <a:spcPts val="3004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FTDFSC+KaiTi_GB2312"/>
                <a:cs typeface="FTDFSC+KaiTi_GB2312"/>
              </a:rPr>
              <a:t>另外如Intel的</a:t>
            </a:r>
            <a:r>
              <a:rPr sz="2800" dirty="0">
                <a:solidFill>
                  <a:srgbClr val="FF0000"/>
                </a:solidFill>
                <a:latin typeface="FTDFSC+KaiTi_GB2312"/>
                <a:cs typeface="FTDFSC+KaiTi_GB2312"/>
              </a:rPr>
              <a:t>MCS-296</a:t>
            </a:r>
            <a:r>
              <a:rPr sz="2800" dirty="0">
                <a:solidFill>
                  <a:srgbClr val="000000"/>
                </a:solidFill>
                <a:latin typeface="FTDFSC+KaiTi_GB2312"/>
                <a:cs typeface="FTDFSC+KaiTi_GB2312"/>
              </a:rPr>
              <a:t>和Siemens的</a:t>
            </a:r>
            <a:r>
              <a:rPr sz="2800" dirty="0">
                <a:solidFill>
                  <a:srgbClr val="FF0000"/>
                </a:solidFill>
                <a:latin typeface="FTDFSC+KaiTi_GB2312"/>
                <a:cs typeface="FTDFSC+KaiTi_GB2312"/>
              </a:rPr>
              <a:t>TriCore</a:t>
            </a:r>
            <a:r>
              <a:rPr sz="2800" dirty="0">
                <a:solidFill>
                  <a:srgbClr val="000000"/>
                </a:solidFill>
                <a:latin typeface="FTDFSC+KaiTi_GB2312"/>
                <a:cs typeface="FTDFSC+KaiTi_GB2312"/>
              </a:rPr>
              <a:t>也有各自的</a:t>
            </a:r>
          </a:p>
          <a:p>
            <a:pPr marL="0" marR="0">
              <a:lnSpc>
                <a:spcPts val="3004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FTDFSC+KaiTi_GB2312"/>
                <a:cs typeface="FTDFSC+KaiTi_GB2312"/>
              </a:rPr>
              <a:t>应用范围。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93045" y="360400"/>
            <a:ext cx="9106044" cy="6827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70932" y="457492"/>
            <a:ext cx="2528816" cy="633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8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FIEAOI+SimHei"/>
                <a:cs typeface="FIEAOI+SimHei"/>
              </a:rPr>
              <a:t>嵌入式微处理器MPU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753" y="1007188"/>
            <a:ext cx="610524" cy="170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ALGATF+ArialMT"/>
                <a:cs typeface="ALGATF+ArialMT"/>
              </a:rPr>
              <a:t>•</a:t>
            </a:r>
          </a:p>
          <a:p>
            <a:pPr marL="0" marR="0">
              <a:lnSpc>
                <a:spcPts val="6814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ALGATF+ArialMT"/>
                <a:cs typeface="ALGATF+ArialMT"/>
              </a:rPr>
              <a:t>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9877" y="1000117"/>
            <a:ext cx="9083745" cy="824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MPU嵌入式微处理器是由</a:t>
            </a:r>
            <a:r>
              <a:rPr sz="2600" dirty="0">
                <a:solidFill>
                  <a:srgbClr val="FF0000"/>
                </a:solidFill>
                <a:latin typeface="FTDFSC+KaiTi_GB2312"/>
                <a:cs typeface="FTDFSC+KaiTi_GB2312"/>
              </a:rPr>
              <a:t>通用计算机中的CPU</a:t>
            </a: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演变而来。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29877" y="1865560"/>
            <a:ext cx="10219214" cy="153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与计算机处理器不同的是，在实际嵌入式应用中，</a:t>
            </a:r>
            <a:r>
              <a:rPr sz="2600" dirty="0">
                <a:solidFill>
                  <a:srgbClr val="FF0000"/>
                </a:solidFill>
                <a:latin typeface="FTDFSC+KaiTi_GB2312"/>
                <a:cs typeface="FTDFSC+KaiTi_GB2312"/>
              </a:rPr>
              <a:t>只保留</a:t>
            </a: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和</a:t>
            </a:r>
          </a:p>
          <a:p>
            <a:pPr marL="0" marR="0">
              <a:lnSpc>
                <a:spcPts val="279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嵌入式应用</a:t>
            </a:r>
            <a:r>
              <a:rPr sz="2600" dirty="0">
                <a:solidFill>
                  <a:srgbClr val="FF0000"/>
                </a:solidFill>
                <a:latin typeface="FTDFSC+KaiTi_GB2312"/>
                <a:cs typeface="FTDFSC+KaiTi_GB2312"/>
              </a:rPr>
              <a:t>紧密相关</a:t>
            </a: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的</a:t>
            </a:r>
            <a:r>
              <a:rPr sz="2600" dirty="0">
                <a:solidFill>
                  <a:srgbClr val="FF0000"/>
                </a:solidFill>
                <a:latin typeface="FTDFSC+KaiTi_GB2312"/>
                <a:cs typeface="FTDFSC+KaiTi_GB2312"/>
              </a:rPr>
              <a:t>功能硬件</a:t>
            </a: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，</a:t>
            </a:r>
            <a:r>
              <a:rPr sz="2600" dirty="0">
                <a:solidFill>
                  <a:srgbClr val="FF0000"/>
                </a:solidFill>
                <a:latin typeface="FTDFSC+KaiTi_GB2312"/>
                <a:cs typeface="FTDFSC+KaiTi_GB2312"/>
              </a:rPr>
              <a:t>去除</a:t>
            </a: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其他的冗余功能部分，</a:t>
            </a:r>
          </a:p>
          <a:p>
            <a:pPr marL="0" marR="0">
              <a:lnSpc>
                <a:spcPts val="279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以最低的功耗和资源实现嵌入式应用的特殊要求。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8753" y="3446854"/>
            <a:ext cx="610524" cy="838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ALGATF+ArialMT"/>
                <a:cs typeface="ALGATF+ArialMT"/>
              </a:rPr>
              <a:t>•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29877" y="3439783"/>
            <a:ext cx="9840724" cy="153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和工业控制计算机相比，嵌入式微处理器具有</a:t>
            </a:r>
            <a:r>
              <a:rPr sz="2600" dirty="0">
                <a:solidFill>
                  <a:srgbClr val="FF0000"/>
                </a:solidFill>
                <a:latin typeface="FTDFSC+KaiTi_GB2312"/>
                <a:cs typeface="FTDFSC+KaiTi_GB2312"/>
              </a:rPr>
              <a:t>体积小</a:t>
            </a: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、</a:t>
            </a:r>
            <a:r>
              <a:rPr sz="2600" dirty="0">
                <a:solidFill>
                  <a:srgbClr val="FF0000"/>
                </a:solidFill>
                <a:latin typeface="FTDFSC+KaiTi_GB2312"/>
                <a:cs typeface="FTDFSC+KaiTi_GB2312"/>
              </a:rPr>
              <a:t>重量</a:t>
            </a:r>
          </a:p>
          <a:p>
            <a:pPr marL="0" marR="0">
              <a:lnSpc>
                <a:spcPts val="279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FF0000"/>
                </a:solidFill>
                <a:latin typeface="FTDFSC+KaiTi_GB2312"/>
                <a:cs typeface="FTDFSC+KaiTi_GB2312"/>
              </a:rPr>
              <a:t>轻</a:t>
            </a: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、</a:t>
            </a:r>
            <a:r>
              <a:rPr sz="2600" dirty="0">
                <a:solidFill>
                  <a:srgbClr val="FF0000"/>
                </a:solidFill>
                <a:latin typeface="FTDFSC+KaiTi_GB2312"/>
                <a:cs typeface="FTDFSC+KaiTi_GB2312"/>
              </a:rPr>
              <a:t>成本低</a:t>
            </a: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、</a:t>
            </a:r>
            <a:r>
              <a:rPr sz="2600" dirty="0">
                <a:solidFill>
                  <a:srgbClr val="FF0000"/>
                </a:solidFill>
                <a:latin typeface="FTDFSC+KaiTi_GB2312"/>
                <a:cs typeface="FTDFSC+KaiTi_GB2312"/>
              </a:rPr>
              <a:t>可靠性高</a:t>
            </a: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的优点。目前主要的嵌入式处理器类</a:t>
            </a:r>
          </a:p>
          <a:p>
            <a:pPr marL="0" marR="0">
              <a:lnSpc>
                <a:spcPts val="279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型有</a:t>
            </a:r>
            <a:r>
              <a:rPr sz="2600" dirty="0">
                <a:solidFill>
                  <a:srgbClr val="FF0000"/>
                </a:solidFill>
                <a:latin typeface="FTDFSC+KaiTi_GB2312"/>
                <a:cs typeface="FTDFSC+KaiTi_GB2312"/>
              </a:rPr>
              <a:t>ARM</a:t>
            </a: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、</a:t>
            </a:r>
            <a:r>
              <a:rPr sz="2600" dirty="0">
                <a:solidFill>
                  <a:srgbClr val="FF0000"/>
                </a:solidFill>
                <a:latin typeface="FTDFSC+KaiTi_GB2312"/>
                <a:cs typeface="FTDFSC+KaiTi_GB2312"/>
              </a:rPr>
              <a:t>MIPS</a:t>
            </a: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、</a:t>
            </a:r>
            <a:r>
              <a:rPr sz="2600" dirty="0">
                <a:solidFill>
                  <a:srgbClr val="FF0000"/>
                </a:solidFill>
                <a:latin typeface="FTDFSC+KaiTi_GB2312"/>
                <a:cs typeface="FTDFSC+KaiTi_GB2312"/>
              </a:rPr>
              <a:t>PowerPC</a:t>
            </a: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、</a:t>
            </a:r>
            <a:r>
              <a:rPr sz="2600" dirty="0">
                <a:solidFill>
                  <a:srgbClr val="FF0000"/>
                </a:solidFill>
                <a:latin typeface="FTDFSC+KaiTi_GB2312"/>
                <a:cs typeface="FTDFSC+KaiTi_GB2312"/>
              </a:rPr>
              <a:t>SH</a:t>
            </a: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、 </a:t>
            </a:r>
            <a:r>
              <a:rPr sz="2600" dirty="0">
                <a:solidFill>
                  <a:srgbClr val="FF0000"/>
                </a:solidFill>
                <a:latin typeface="FTDFSC+KaiTi_GB2312"/>
                <a:cs typeface="FTDFSC+KaiTi_GB2312"/>
              </a:rPr>
              <a:t>X86 </a:t>
            </a: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等。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93045" y="360400"/>
            <a:ext cx="9106044" cy="6827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97275" y="457492"/>
            <a:ext cx="2276132" cy="633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8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FIEAOI+SimHei"/>
                <a:cs typeface="FIEAOI+SimHei"/>
              </a:rPr>
              <a:t>嵌入片上系统SOC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753" y="1003238"/>
            <a:ext cx="516189" cy="174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5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ALGATF+ArialMT"/>
                <a:cs typeface="ALGATF+ArialMT"/>
              </a:rPr>
              <a:t>•</a:t>
            </a:r>
          </a:p>
          <a:p>
            <a:pPr marL="0" marR="0">
              <a:lnSpc>
                <a:spcPts val="813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ALGATF+ArialMT"/>
                <a:cs typeface="ALGATF+ArialMT"/>
              </a:rPr>
              <a:t>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9877" y="997280"/>
            <a:ext cx="9588286" cy="996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83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FTDFSC+KaiTi_GB2312"/>
                <a:cs typeface="FTDFSC+KaiTi_GB2312"/>
              </a:rPr>
              <a:t>SoC 就是System on Chip ，SoC嵌入式系统微处理器就是</a:t>
            </a:r>
            <a:r>
              <a:rPr sz="2200" dirty="0">
                <a:solidFill>
                  <a:srgbClr val="FF0000"/>
                </a:solidFill>
                <a:latin typeface="FTDFSC+KaiTi_GB2312"/>
                <a:cs typeface="FTDFSC+KaiTi_GB2312"/>
              </a:rPr>
              <a:t>一种电路系</a:t>
            </a:r>
          </a:p>
          <a:p>
            <a:pPr marL="0" marR="0">
              <a:lnSpc>
                <a:spcPts val="236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FF0000"/>
                </a:solidFill>
                <a:latin typeface="FTDFSC+KaiTi_GB2312"/>
                <a:cs typeface="FTDFSC+KaiTi_GB2312"/>
              </a:rPr>
              <a:t>统</a:t>
            </a:r>
            <a:r>
              <a:rPr sz="2200" dirty="0">
                <a:solidFill>
                  <a:srgbClr val="000000"/>
                </a:solidFill>
                <a:latin typeface="FTDFSC+KaiTi_GB2312"/>
                <a:cs typeface="FTDFSC+KaiTi_GB2312"/>
              </a:rPr>
              <a:t>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29877" y="2030101"/>
            <a:ext cx="9588553" cy="1896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83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FTDFSC+KaiTi_GB2312"/>
                <a:cs typeface="FTDFSC+KaiTi_GB2312"/>
              </a:rPr>
              <a:t>它结合了许多功能区块，将</a:t>
            </a:r>
            <a:r>
              <a:rPr sz="2200" dirty="0">
                <a:solidFill>
                  <a:srgbClr val="FF0000"/>
                </a:solidFill>
                <a:latin typeface="FTDFSC+KaiTi_GB2312"/>
                <a:cs typeface="FTDFSC+KaiTi_GB2312"/>
              </a:rPr>
              <a:t>功能做在一个芯片上</a:t>
            </a:r>
            <a:r>
              <a:rPr sz="2200" dirty="0">
                <a:solidFill>
                  <a:srgbClr val="000000"/>
                </a:solidFill>
                <a:latin typeface="FTDFSC+KaiTi_GB2312"/>
                <a:cs typeface="FTDFSC+KaiTi_GB2312"/>
              </a:rPr>
              <a:t>，像是ARM RISC、</a:t>
            </a:r>
          </a:p>
          <a:p>
            <a:pPr marL="0" marR="0">
              <a:lnSpc>
                <a:spcPts val="236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FTDFSC+KaiTi_GB2312"/>
                <a:cs typeface="FTDFSC+KaiTi_GB2312"/>
              </a:rPr>
              <a:t>MIPS RISC、DSP或是其他的微处理器核心，加上通信的接口单元，像</a:t>
            </a:r>
          </a:p>
          <a:p>
            <a:pPr marL="0" marR="0">
              <a:lnSpc>
                <a:spcPts val="236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FTDFSC+KaiTi_GB2312"/>
                <a:cs typeface="FTDFSC+KaiTi_GB2312"/>
              </a:rPr>
              <a:t>是</a:t>
            </a:r>
            <a:r>
              <a:rPr sz="2200" dirty="0">
                <a:solidFill>
                  <a:srgbClr val="FF0000"/>
                </a:solidFill>
                <a:latin typeface="FTDFSC+KaiTi_GB2312"/>
                <a:cs typeface="FTDFSC+KaiTi_GB2312"/>
              </a:rPr>
              <a:t>通用串行端口（USB）</a:t>
            </a:r>
            <a:r>
              <a:rPr sz="2200" dirty="0">
                <a:solidFill>
                  <a:srgbClr val="000000"/>
                </a:solidFill>
                <a:latin typeface="FTDFSC+KaiTi_GB2312"/>
                <a:cs typeface="FTDFSC+KaiTi_GB2312"/>
              </a:rPr>
              <a:t>、</a:t>
            </a:r>
            <a:r>
              <a:rPr sz="2200" dirty="0">
                <a:solidFill>
                  <a:srgbClr val="FF0000"/>
                </a:solidFill>
                <a:latin typeface="FTDFSC+KaiTi_GB2312"/>
                <a:cs typeface="FTDFSC+KaiTi_GB2312"/>
              </a:rPr>
              <a:t>TCP/IP通信单元</a:t>
            </a:r>
            <a:r>
              <a:rPr sz="2200" dirty="0">
                <a:solidFill>
                  <a:srgbClr val="000000"/>
                </a:solidFill>
                <a:latin typeface="FTDFSC+KaiTi_GB2312"/>
                <a:cs typeface="FTDFSC+KaiTi_GB2312"/>
              </a:rPr>
              <a:t>、</a:t>
            </a:r>
            <a:r>
              <a:rPr sz="2200" dirty="0">
                <a:solidFill>
                  <a:srgbClr val="FF0000"/>
                </a:solidFill>
                <a:latin typeface="FTDFSC+KaiTi_GB2312"/>
                <a:cs typeface="FTDFSC+KaiTi_GB2312"/>
              </a:rPr>
              <a:t>GPRS通信接口</a:t>
            </a:r>
            <a:r>
              <a:rPr sz="2200" dirty="0">
                <a:solidFill>
                  <a:srgbClr val="000000"/>
                </a:solidFill>
                <a:latin typeface="FTDFSC+KaiTi_GB2312"/>
                <a:cs typeface="FTDFSC+KaiTi_GB2312"/>
              </a:rPr>
              <a:t>、</a:t>
            </a:r>
            <a:r>
              <a:rPr sz="2200" dirty="0">
                <a:solidFill>
                  <a:srgbClr val="FF0000"/>
                </a:solidFill>
                <a:latin typeface="FTDFSC+KaiTi_GB2312"/>
                <a:cs typeface="FTDFSC+KaiTi_GB2312"/>
              </a:rPr>
              <a:t>GSM通信</a:t>
            </a:r>
          </a:p>
          <a:p>
            <a:pPr marL="0" marR="0">
              <a:lnSpc>
                <a:spcPts val="236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FF0000"/>
                </a:solidFill>
                <a:latin typeface="FTDFSC+KaiTi_GB2312"/>
                <a:cs typeface="FTDFSC+KaiTi_GB2312"/>
              </a:rPr>
              <a:t>接口</a:t>
            </a:r>
            <a:r>
              <a:rPr sz="2200" dirty="0">
                <a:solidFill>
                  <a:srgbClr val="000000"/>
                </a:solidFill>
                <a:latin typeface="FTDFSC+KaiTi_GB2312"/>
                <a:cs typeface="FTDFSC+KaiTi_GB2312"/>
              </a:rPr>
              <a:t>、</a:t>
            </a:r>
            <a:r>
              <a:rPr sz="2200" dirty="0">
                <a:solidFill>
                  <a:srgbClr val="FF0000"/>
                </a:solidFill>
                <a:latin typeface="FTDFSC+KaiTi_GB2312"/>
                <a:cs typeface="FTDFSC+KaiTi_GB2312"/>
              </a:rPr>
              <a:t>IEEE1394</a:t>
            </a:r>
            <a:r>
              <a:rPr sz="2200" dirty="0">
                <a:solidFill>
                  <a:srgbClr val="000000"/>
                </a:solidFill>
                <a:latin typeface="FTDFSC+KaiTi_GB2312"/>
                <a:cs typeface="FTDFSC+KaiTi_GB2312"/>
              </a:rPr>
              <a:t>、</a:t>
            </a:r>
            <a:r>
              <a:rPr sz="2200" dirty="0">
                <a:solidFill>
                  <a:srgbClr val="FF0000"/>
                </a:solidFill>
                <a:latin typeface="FTDFSC+KaiTi_GB2312"/>
                <a:cs typeface="FTDFSC+KaiTi_GB2312"/>
              </a:rPr>
              <a:t>蓝牙模块接口</a:t>
            </a:r>
            <a:r>
              <a:rPr sz="2200" dirty="0">
                <a:solidFill>
                  <a:srgbClr val="000000"/>
                </a:solidFill>
                <a:latin typeface="FTDFSC+KaiTi_GB2312"/>
                <a:cs typeface="FTDFSC+KaiTi_GB2312"/>
              </a:rPr>
              <a:t>等等，这些单元以往都是依照各单元</a:t>
            </a:r>
          </a:p>
          <a:p>
            <a:pPr marL="0" marR="0">
              <a:lnSpc>
                <a:spcPts val="236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FTDFSC+KaiTi_GB2312"/>
                <a:cs typeface="FTDFSC+KaiTi_GB2312"/>
              </a:rPr>
              <a:t>的功能做成一个个独立的处理芯片。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83566" y="481656"/>
            <a:ext cx="2579747" cy="760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FIEAOI+SimHei"/>
                <a:cs typeface="FIEAOI+SimHei"/>
              </a:rPr>
              <a:t>嵌入式系统概述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04728" y="2736828"/>
            <a:ext cx="1167557" cy="114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FTDFSC+KaiTi_GB2312"/>
                <a:cs typeface="FTDFSC+KaiTi_GB2312"/>
              </a:rPr>
              <a:t>成本？</a:t>
            </a:r>
          </a:p>
          <a:p>
            <a:pPr marL="1129" marR="0">
              <a:lnSpc>
                <a:spcPts val="225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FTDFSC+KaiTi_GB2312"/>
                <a:cs typeface="FTDFSC+KaiTi_GB2312"/>
              </a:rPr>
              <a:t>体积？</a:t>
            </a:r>
          </a:p>
          <a:p>
            <a:pPr marL="785" marR="0">
              <a:lnSpc>
                <a:spcPts val="225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FTDFSC+KaiTi_GB2312"/>
                <a:cs typeface="FTDFSC+KaiTi_GB2312"/>
              </a:rPr>
              <a:t>功能？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90893" y="3667337"/>
            <a:ext cx="1024159" cy="569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FTDFSC+KaiTi_GB2312"/>
                <a:cs typeface="FTDFSC+KaiTi_GB2312"/>
              </a:rPr>
              <a:t>功耗？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61330" y="4025517"/>
            <a:ext cx="1251397" cy="569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FTDFSC+KaiTi_GB2312"/>
                <a:cs typeface="FTDFSC+KaiTi_GB2312"/>
              </a:rPr>
              <a:t>可靠性？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03150" y="4957291"/>
            <a:ext cx="2219906" cy="927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8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FTDFSC+KaiTi_GB2312"/>
                <a:cs typeface="FTDFSC+KaiTi_GB2312"/>
              </a:rPr>
              <a:t>软件需要裁剪？</a:t>
            </a:r>
          </a:p>
          <a:p>
            <a:pPr marL="0" marR="0">
              <a:lnSpc>
                <a:spcPts val="281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FTDFSC+KaiTi_GB2312"/>
                <a:cs typeface="FTDFSC+KaiTi_GB2312"/>
              </a:rPr>
              <a:t>硬件需要裁剪？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93045" y="360400"/>
            <a:ext cx="9106044" cy="6827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49959" y="457492"/>
            <a:ext cx="1770763" cy="633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8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FIEAOI+SimHei"/>
                <a:cs typeface="FIEAOI+SimHei"/>
              </a:rPr>
              <a:t>ARM技术概述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753" y="1045803"/>
            <a:ext cx="1007744" cy="1877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1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4F81BD"/>
                </a:solidFill>
                <a:latin typeface="SOHWWD+Wingdings-Regular"/>
                <a:cs typeface="SOHWWD+Wingdings-Regular"/>
              </a:rPr>
              <a:t></a:t>
            </a:r>
          </a:p>
          <a:p>
            <a:pPr marL="0" marR="0">
              <a:lnSpc>
                <a:spcPts val="6675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4F81BD"/>
                </a:solidFill>
                <a:latin typeface="SOHWWD+Wingdings-Regular"/>
                <a:cs typeface="SOHWWD+Wingdings-Regular"/>
              </a:rPr>
              <a:t>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7994" y="1037131"/>
            <a:ext cx="10227933" cy="1013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4F81BD"/>
                </a:solidFill>
                <a:latin typeface="FTDFSC+KaiTi_GB2312"/>
                <a:cs typeface="FTDFSC+KaiTi_GB2312"/>
              </a:rPr>
              <a:t>ARM的含义：英文缩写为Advanced RISC Machine。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87994" y="1884887"/>
            <a:ext cx="7205042" cy="1013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4F81BD"/>
                </a:solidFill>
                <a:latin typeface="FTDFSC+KaiTi_GB2312"/>
                <a:cs typeface="FTDFSC+KaiTi_GB2312"/>
              </a:rPr>
              <a:t>ARM是一种通用的32位RISC处理器。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04859" y="2363506"/>
            <a:ext cx="761329" cy="951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89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FF0000"/>
                </a:solidFill>
                <a:latin typeface="FTDFSC+KaiTi_GB2312"/>
                <a:cs typeface="FTDFSC+KaiTi_GB2312"/>
              </a:rPr>
              <a:t>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94688" y="2363506"/>
            <a:ext cx="8077227" cy="951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89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FF0000"/>
                </a:solidFill>
                <a:latin typeface="FTDFSC+KaiTi_GB2312"/>
                <a:cs typeface="FTDFSC+KaiTi_GB2312"/>
              </a:rPr>
              <a:t>2位</a:t>
            </a:r>
            <a:r>
              <a:rPr sz="3000" dirty="0">
                <a:solidFill>
                  <a:srgbClr val="000000"/>
                </a:solidFill>
                <a:latin typeface="FTDFSC+KaiTi_GB2312"/>
                <a:cs typeface="FTDFSC+KaiTi_GB2312"/>
              </a:rPr>
              <a:t>是指处理器的数据总线是32位的，相比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29877" y="2727372"/>
            <a:ext cx="761329" cy="951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89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TDFSC+KaiTi_GB2312"/>
                <a:cs typeface="FTDFSC+KaiTi_GB2312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30418" y="2727372"/>
            <a:ext cx="10030612" cy="1860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0" marR="0">
              <a:lnSpc>
                <a:spcPts val="2989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TDFSC+KaiTi_GB2312"/>
                <a:cs typeface="FTDFSC+KaiTi_GB2312"/>
              </a:rPr>
              <a:t>6位</a:t>
            </a:r>
          </a:p>
          <a:p>
            <a:pPr marL="0" marR="0">
              <a:lnSpc>
                <a:spcPts val="358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TDFSC+KaiTi_GB2312"/>
                <a:cs typeface="FTDFSC+KaiTi_GB2312"/>
              </a:rPr>
              <a:t>的同频处理器性能更加强大。</a:t>
            </a:r>
          </a:p>
          <a:p>
            <a:pPr marL="11937" marR="0">
              <a:lnSpc>
                <a:spcPts val="358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FF0000"/>
                </a:solidFill>
                <a:latin typeface="FTDFSC+KaiTi_GB2312"/>
                <a:cs typeface="FTDFSC+KaiTi_GB2312"/>
              </a:rPr>
              <a:t>RISC</a:t>
            </a:r>
            <a:r>
              <a:rPr sz="3000" dirty="0">
                <a:solidFill>
                  <a:srgbClr val="000000"/>
                </a:solidFill>
                <a:latin typeface="FTDFSC+KaiTi_GB2312"/>
                <a:cs typeface="FTDFSC+KaiTi_GB2312"/>
              </a:rPr>
              <a:t>是一种指令集，也指采用该指令集的处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88753" y="4000900"/>
            <a:ext cx="2469790" cy="1405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" marR="0">
              <a:lnSpc>
                <a:spcPts val="2989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TDFSC+KaiTi_GB2312"/>
                <a:cs typeface="FTDFSC+KaiTi_GB2312"/>
              </a:rPr>
              <a:t>理器，</a:t>
            </a:r>
          </a:p>
          <a:p>
            <a:pPr marL="0" marR="0">
              <a:lnSpc>
                <a:spcPts val="358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TDFSC+KaiTi_GB2312"/>
                <a:cs typeface="FTDFSC+KaiTi_GB2312"/>
              </a:rPr>
              <a:t>码效率高。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88753" y="5379971"/>
            <a:ext cx="1007744" cy="1030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1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4F81BD"/>
                </a:solidFill>
                <a:latin typeface="SOHWWD+Wingdings-Regular"/>
                <a:cs typeface="SOHWWD+Wingdings-Regular"/>
              </a:rPr>
              <a:t>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87994" y="5371298"/>
            <a:ext cx="7667096" cy="1013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4F81BD"/>
                </a:solidFill>
                <a:latin typeface="FTDFSC+KaiTi_GB2312"/>
                <a:cs typeface="FTDFSC+KaiTi_GB2312"/>
              </a:rPr>
              <a:t>ARM是一种功耗很低的高性能处理器。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93045" y="360400"/>
            <a:ext cx="9106044" cy="6827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49959" y="457492"/>
            <a:ext cx="1770763" cy="633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8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FIEAOI+SimHei"/>
                <a:cs typeface="FIEAOI+SimHei"/>
              </a:rPr>
              <a:t>ARM技术概述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22101" y="1316051"/>
            <a:ext cx="2475272" cy="451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DGFJSL+Calibri-Bold"/>
                <a:cs typeface="DGFJSL+Calibri-Bold"/>
              </a:rPr>
              <a:t>Diamond Multimedia Rio 600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5183" y="1391856"/>
            <a:ext cx="1658022" cy="451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DGFJSL+Calibri-Bold"/>
                <a:cs typeface="DGFJSL+Calibri-Bold"/>
              </a:rPr>
              <a:t>Samsung ML5100A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22408" y="1485350"/>
            <a:ext cx="356348" cy="451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DGFJSL+Calibri-Bold"/>
                <a:cs typeface="DGFJSL+Calibri-Bold"/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12086" y="1485350"/>
            <a:ext cx="599298" cy="451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DGFJSL+Calibri-Bold"/>
                <a:cs typeface="DGFJSL+Calibri-Bold"/>
              </a:rPr>
              <a:t>Com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84443" y="1676126"/>
            <a:ext cx="356348" cy="451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DGFJSL+Calibri-Bold"/>
                <a:cs typeface="DGFJSL+Calibri-Bold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74120" y="1676126"/>
            <a:ext cx="1272132" cy="451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DGFJSL+Calibri-Bold"/>
                <a:cs typeface="DGFJSL+Calibri-Bold"/>
              </a:rPr>
              <a:t>0/100 PCI NIC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933601" y="2453130"/>
            <a:ext cx="1701867" cy="451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DGFJSL+Calibri-Bold"/>
                <a:cs typeface="DGFJSL+Calibri-Bold"/>
              </a:rPr>
              <a:t>JVC "Pixstar" GC-X1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10409" y="2771513"/>
            <a:ext cx="1096494" cy="663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" marR="0">
              <a:lnSpc>
                <a:spcPts val="145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DGFJSL+Calibri-Bold"/>
                <a:cs typeface="DGFJSL+Calibri-Bold"/>
              </a:rPr>
              <a:t>Alba Bush</a:t>
            </a:r>
          </a:p>
          <a:p>
            <a:pPr marL="0" marR="0">
              <a:lnSpc>
                <a:spcPts val="167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DGFJSL+Calibri-Bold"/>
                <a:cs typeface="DGFJSL+Calibri-Bold"/>
              </a:rPr>
              <a:t>Internet TV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032770" y="3514404"/>
            <a:ext cx="1912994" cy="451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DGFJSL+Calibri-Bold"/>
                <a:cs typeface="DGFJSL+Calibri-Bold"/>
              </a:rPr>
              <a:t>Sony MZ-R90 MiniDisc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982870" y="3590209"/>
            <a:ext cx="1325253" cy="451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DGFJSL+Calibri-Bold"/>
                <a:cs typeface="DGFJSL+Calibri-Bold"/>
              </a:rPr>
              <a:t>Iomega HipZip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592475" y="3741188"/>
            <a:ext cx="973438" cy="875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" marR="0">
              <a:lnSpc>
                <a:spcPts val="145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DGFJSL+Calibri-Bold"/>
                <a:cs typeface="DGFJSL+Calibri-Bold"/>
              </a:rPr>
              <a:t>Nintendo</a:t>
            </a:r>
          </a:p>
          <a:p>
            <a:pPr marL="0" marR="0">
              <a:lnSpc>
                <a:spcPts val="167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DGFJSL+Calibri-Bold"/>
                <a:cs typeface="DGFJSL+Calibri-Bold"/>
              </a:rPr>
              <a:t>Gameboy</a:t>
            </a:r>
          </a:p>
          <a:p>
            <a:pPr marL="283" marR="0">
              <a:lnSpc>
                <a:spcPts val="167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DGFJSL+Calibri-Bold"/>
                <a:cs typeface="DGFJSL+Calibri-Bold"/>
              </a:rPr>
              <a:t>Advance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399798" y="4499241"/>
            <a:ext cx="865722" cy="705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DGFJSL+Calibri-Bold"/>
                <a:cs typeface="DGFJSL+Calibri-Bold"/>
              </a:rPr>
              <a:t>Ericsson</a:t>
            </a:r>
          </a:p>
          <a:p>
            <a:pPr marL="905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DGFJSL+Calibri-Bold"/>
                <a:cs typeface="DGFJSL+Calibri-Bold"/>
              </a:rPr>
              <a:t>R380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24065" y="4651483"/>
            <a:ext cx="2427396" cy="9058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DGFJSL+Calibri-Bold"/>
                <a:cs typeface="DGFJSL+Calibri-Bold"/>
              </a:rPr>
              <a:t>Lexmark Z52 Color Jetprinter</a:t>
            </a:r>
          </a:p>
          <a:p>
            <a:pPr marL="5859" marR="0">
              <a:lnSpc>
                <a:spcPts val="358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DGFJSL+Calibri-Bold"/>
                <a:cs typeface="DGFJSL+Calibri-Bold"/>
              </a:rPr>
              <a:t>HP Jornado 820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129423" y="4905431"/>
            <a:ext cx="2337451" cy="788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25" marR="0">
              <a:lnSpc>
                <a:spcPts val="145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DGFJSL+Calibri-Bold"/>
                <a:cs typeface="DGFJSL+Calibri-Bold"/>
              </a:rPr>
              <a:t>HP CapShare</a:t>
            </a:r>
          </a:p>
          <a:p>
            <a:pPr marL="0" marR="0">
              <a:lnSpc>
                <a:spcPts val="266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DGFJSL+Calibri-Bold"/>
                <a:cs typeface="DGFJSL+Calibri-Bold"/>
              </a:rPr>
              <a:t>Nokia Mediamaster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711865" y="5182120"/>
            <a:ext cx="1092341" cy="451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DGFJSL+Calibri-Bold"/>
                <a:cs typeface="DGFJSL+Calibri-Bold"/>
              </a:rPr>
              <a:t>Nokia 8810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002455" y="6167589"/>
            <a:ext cx="1414630" cy="451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1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DGFJSL+Calibri-Bold"/>
                <a:cs typeface="DGFJSL+Calibri-Bold"/>
              </a:rPr>
              <a:t>Psion Revo Plus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49959" y="457492"/>
            <a:ext cx="1770763" cy="633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8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FIEAOI+SimHei"/>
                <a:cs typeface="FIEAOI+SimHei"/>
              </a:rPr>
              <a:t>ARM公司简介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122" y="932486"/>
            <a:ext cx="516189" cy="4005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5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4EA2"/>
                </a:solidFill>
                <a:latin typeface="ALGATF+ArialMT"/>
                <a:cs typeface="ALGATF+ArialMT"/>
              </a:rPr>
              <a:t>•</a:t>
            </a:r>
          </a:p>
          <a:p>
            <a:pPr marL="0" marR="0">
              <a:lnSpc>
                <a:spcPts val="2884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4EA2"/>
                </a:solidFill>
                <a:latin typeface="ALGATF+ArialMT"/>
                <a:cs typeface="ALGATF+ArialMT"/>
              </a:rPr>
              <a:t>•</a:t>
            </a:r>
          </a:p>
          <a:p>
            <a:pPr marL="0" marR="0">
              <a:lnSpc>
                <a:spcPts val="2884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4EA2"/>
                </a:solidFill>
                <a:latin typeface="ALGATF+ArialMT"/>
                <a:cs typeface="ALGATF+ArialMT"/>
              </a:rPr>
              <a:t>•</a:t>
            </a:r>
          </a:p>
          <a:p>
            <a:pPr marL="0" marR="0">
              <a:lnSpc>
                <a:spcPts val="2884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4EA2"/>
                </a:solidFill>
                <a:latin typeface="ALGATF+ArialMT"/>
                <a:cs typeface="ALGATF+ArialMT"/>
              </a:rPr>
              <a:t>•</a:t>
            </a:r>
          </a:p>
          <a:p>
            <a:pPr marL="0" marR="0">
              <a:lnSpc>
                <a:spcPts val="2884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4EA2"/>
                </a:solidFill>
                <a:latin typeface="ALGATF+ArialMT"/>
                <a:cs typeface="ALGATF+ArialMT"/>
              </a:rPr>
              <a:t>•</a:t>
            </a:r>
          </a:p>
          <a:p>
            <a:pPr marL="0" marR="0">
              <a:lnSpc>
                <a:spcPts val="2884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4EA2"/>
                </a:solidFill>
                <a:latin typeface="ALGATF+ArialMT"/>
                <a:cs typeface="ALGATF+ArialMT"/>
              </a:rPr>
              <a:t>•</a:t>
            </a:r>
          </a:p>
          <a:p>
            <a:pPr marL="0" marR="0">
              <a:lnSpc>
                <a:spcPts val="2884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4EA2"/>
                </a:solidFill>
                <a:latin typeface="ALGATF+ArialMT"/>
                <a:cs typeface="ALGATF+ArialMT"/>
              </a:rPr>
              <a:t>•</a:t>
            </a:r>
          </a:p>
          <a:p>
            <a:pPr marL="0" marR="0">
              <a:lnSpc>
                <a:spcPts val="2884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4EA2"/>
                </a:solidFill>
                <a:latin typeface="ALGATF+ArialMT"/>
                <a:cs typeface="ALGATF+ArialMT"/>
              </a:rPr>
              <a:t>•</a:t>
            </a:r>
          </a:p>
          <a:p>
            <a:pPr marL="0" marR="0">
              <a:lnSpc>
                <a:spcPts val="2884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4EA2"/>
                </a:solidFill>
                <a:latin typeface="ALGATF+ArialMT"/>
                <a:cs typeface="ALGATF+ArialMT"/>
              </a:rPr>
              <a:t>•</a:t>
            </a:r>
          </a:p>
          <a:p>
            <a:pPr marL="0" marR="0">
              <a:lnSpc>
                <a:spcPts val="2884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4EA2"/>
                </a:solidFill>
                <a:latin typeface="ALGATF+ArialMT"/>
                <a:cs typeface="ALGATF+ArialMT"/>
              </a:rPr>
              <a:t>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9245" y="926528"/>
            <a:ext cx="5113032" cy="696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83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4EA2"/>
                </a:solidFill>
                <a:latin typeface="FTDFSC+KaiTi_GB2312"/>
                <a:cs typeface="FTDFSC+KaiTi_GB2312"/>
              </a:rPr>
              <a:t>英文全称：Advanced RISC Machines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29245" y="1292895"/>
            <a:ext cx="2919426" cy="696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83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4EA2"/>
                </a:solidFill>
                <a:latin typeface="FTDFSC+KaiTi_GB2312"/>
                <a:cs typeface="FTDFSC+KaiTi_GB2312"/>
              </a:rPr>
              <a:t>国家：英国（欧洲）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9245" y="1659287"/>
            <a:ext cx="5592805" cy="1062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83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4EA2"/>
                </a:solidFill>
                <a:latin typeface="FTDFSC+KaiTi_GB2312"/>
                <a:cs typeface="FTDFSC+KaiTi_GB2312"/>
              </a:rPr>
              <a:t>行业：电子 半导体 微处理器 智能手机</a:t>
            </a:r>
          </a:p>
          <a:p>
            <a:pPr marL="0" marR="0">
              <a:lnSpc>
                <a:spcPts val="2884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4EA2"/>
                </a:solidFill>
                <a:latin typeface="FTDFSC+KaiTi_GB2312"/>
                <a:cs typeface="FTDFSC+KaiTi_GB2312"/>
              </a:rPr>
              <a:t>总部：英国剑桥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29245" y="2392071"/>
            <a:ext cx="2641935" cy="696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83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4EA2"/>
                </a:solidFill>
                <a:latin typeface="FTDFSC+KaiTi_GB2312"/>
                <a:cs typeface="FTDFSC+KaiTi_GB2312"/>
              </a:rPr>
              <a:t>CEO：沃伦.伊斯特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29245" y="2758464"/>
            <a:ext cx="2641550" cy="696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83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4EA2"/>
                </a:solidFill>
                <a:latin typeface="FTDFSC+KaiTi_GB2312"/>
                <a:cs typeface="FTDFSC+KaiTi_GB2312"/>
              </a:rPr>
              <a:t>竞争对手：英特尔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29245" y="3124856"/>
            <a:ext cx="1947208" cy="696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83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4EA2"/>
                </a:solidFill>
                <a:latin typeface="FTDFSC+KaiTi_GB2312"/>
                <a:cs typeface="FTDFSC+KaiTi_GB2312"/>
              </a:rPr>
              <a:t>市场份额 ：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9245" y="3491248"/>
            <a:ext cx="4314135" cy="142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83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4EA2"/>
                </a:solidFill>
                <a:latin typeface="FTDFSC+KaiTi_GB2312"/>
                <a:cs typeface="FTDFSC+KaiTi_GB2312"/>
              </a:rPr>
              <a:t>手机处理器90%的市场份额</a:t>
            </a:r>
          </a:p>
          <a:p>
            <a:pPr marL="0" marR="0">
              <a:lnSpc>
                <a:spcPts val="2884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4EA2"/>
                </a:solidFill>
                <a:latin typeface="FTDFSC+KaiTi_GB2312"/>
                <a:cs typeface="FTDFSC+KaiTi_GB2312"/>
              </a:rPr>
              <a:t>上网本处理器30%的市场份额</a:t>
            </a:r>
          </a:p>
          <a:p>
            <a:pPr marL="0" marR="0">
              <a:lnSpc>
                <a:spcPts val="2884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4EA2"/>
                </a:solidFill>
                <a:latin typeface="FTDFSC+KaiTi_GB2312"/>
                <a:cs typeface="FTDFSC+KaiTi_GB2312"/>
              </a:rPr>
              <a:t>平板电脑处理器80%的市场份额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49959" y="457492"/>
            <a:ext cx="1770763" cy="633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8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FIEAOI+SimHei"/>
                <a:cs typeface="FIEAOI+SimHei"/>
              </a:rPr>
              <a:t>ARM公司产品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74343" y="1349591"/>
            <a:ext cx="2153755" cy="584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SCSHUG+Calibri"/>
                <a:cs typeface="SCSHUG+Calibri"/>
              </a:rPr>
              <a:t>ARM</a:t>
            </a:r>
            <a:r>
              <a:rPr sz="1800" dirty="0">
                <a:solidFill>
                  <a:srgbClr val="FFFFFF"/>
                </a:solidFill>
                <a:latin typeface="VLDFHG+SimSun"/>
                <a:cs typeface="VLDFHG+SimSun"/>
              </a:rPr>
              <a:t>公司产品架构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37900" y="2415919"/>
            <a:ext cx="1604879" cy="584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SCSHUG+Calibri"/>
                <a:cs typeface="SCSHUG+Calibri"/>
              </a:rPr>
              <a:t>Cortex-A</a:t>
            </a:r>
            <a:r>
              <a:rPr sz="1800" dirty="0">
                <a:solidFill>
                  <a:srgbClr val="FFFFFF"/>
                </a:solidFill>
                <a:latin typeface="VLDFHG+SimSun"/>
                <a:cs typeface="VLDFHG+SimSun"/>
              </a:rPr>
              <a:t>系列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57099" y="2415919"/>
            <a:ext cx="1668051" cy="584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SCSHUG+Calibri"/>
                <a:cs typeface="SCSHUG+Calibri"/>
              </a:rPr>
              <a:t>Cortex-M</a:t>
            </a:r>
            <a:r>
              <a:rPr sz="1800" dirty="0">
                <a:solidFill>
                  <a:srgbClr val="FFFFFF"/>
                </a:solidFill>
                <a:latin typeface="VLDFHG+SimSun"/>
                <a:cs typeface="VLDFHG+SimSun"/>
              </a:rPr>
              <a:t>系列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42629" y="2415919"/>
            <a:ext cx="1597299" cy="584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SCSHUG+Calibri"/>
                <a:cs typeface="SCSHUG+Calibri"/>
              </a:rPr>
              <a:t>Cortex-R</a:t>
            </a:r>
            <a:r>
              <a:rPr sz="1800" dirty="0">
                <a:solidFill>
                  <a:srgbClr val="FFFFFF"/>
                </a:solidFill>
                <a:latin typeface="VLDFHG+SimSun"/>
                <a:cs typeface="VLDFHG+SimSun"/>
              </a:rPr>
              <a:t>系列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66503" y="2434238"/>
            <a:ext cx="1251398" cy="569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LDFHG+SimSun"/>
                <a:cs typeface="VLDFHG+SimSun"/>
              </a:rPr>
              <a:t>经典系列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55777" y="3757491"/>
            <a:ext cx="1380173" cy="1670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SCSHUG+Calibri"/>
                <a:cs typeface="SCSHUG+Calibri"/>
              </a:rPr>
              <a:t>Cortex-A15</a:t>
            </a:r>
          </a:p>
          <a:p>
            <a:pPr marL="0" marR="0">
              <a:lnSpc>
                <a:spcPts val="2148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SCSHUG+Calibri"/>
                <a:cs typeface="SCSHUG+Calibri"/>
              </a:rPr>
              <a:t>Cortex-A9</a:t>
            </a:r>
          </a:p>
          <a:p>
            <a:pPr marL="0" marR="0">
              <a:lnSpc>
                <a:spcPts val="2148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SCSHUG+Calibri"/>
                <a:cs typeface="SCSHUG+Calibri"/>
              </a:rPr>
              <a:t>Cortex-A8</a:t>
            </a:r>
          </a:p>
          <a:p>
            <a:pPr marL="0" marR="0">
              <a:lnSpc>
                <a:spcPts val="2148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SCSHUG+Calibri"/>
                <a:cs typeface="SCSHUG+Calibri"/>
              </a:rPr>
              <a:t>Cortex-A7</a:t>
            </a:r>
          </a:p>
          <a:p>
            <a:pPr marL="0" marR="0">
              <a:lnSpc>
                <a:spcPts val="2148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SCSHUG+Calibri"/>
                <a:cs typeface="SCSHUG+Calibri"/>
              </a:rPr>
              <a:t>Cortex-A5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06562" y="3757491"/>
            <a:ext cx="1441225" cy="1670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SCSHUG+Calibri"/>
                <a:cs typeface="SCSHUG+Calibri"/>
              </a:rPr>
              <a:t>Cortex-M4</a:t>
            </a:r>
          </a:p>
          <a:p>
            <a:pPr marL="0" marR="0">
              <a:lnSpc>
                <a:spcPts val="2148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SCSHUG+Calibri"/>
                <a:cs typeface="SCSHUG+Calibri"/>
              </a:rPr>
              <a:t>Cortex-M3</a:t>
            </a:r>
          </a:p>
          <a:p>
            <a:pPr marL="0" marR="0">
              <a:lnSpc>
                <a:spcPts val="2148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SCSHUG+Calibri"/>
                <a:cs typeface="SCSHUG+Calibri"/>
              </a:rPr>
              <a:t>Cortes-M1</a:t>
            </a:r>
          </a:p>
          <a:p>
            <a:pPr marL="0" marR="0">
              <a:lnSpc>
                <a:spcPts val="2148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SCSHUG+Calibri"/>
                <a:cs typeface="SCSHUG+Calibri"/>
              </a:rPr>
              <a:t>Cortex-M0+</a:t>
            </a:r>
          </a:p>
          <a:p>
            <a:pPr marL="0" marR="0">
              <a:lnSpc>
                <a:spcPts val="2148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SCSHUG+Calibri"/>
                <a:cs typeface="SCSHUG+Calibri"/>
              </a:rPr>
              <a:t>Cortex-M0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733343" y="4030390"/>
            <a:ext cx="1257709" cy="1125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SCSHUG+Calibri"/>
                <a:cs typeface="SCSHUG+Calibri"/>
              </a:rPr>
              <a:t>Cortex-R7</a:t>
            </a:r>
          </a:p>
          <a:p>
            <a:pPr marL="0" marR="0">
              <a:lnSpc>
                <a:spcPts val="2148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SCSHUG+Calibri"/>
                <a:cs typeface="SCSHUG+Calibri"/>
              </a:rPr>
              <a:t>Cortex-R5</a:t>
            </a:r>
          </a:p>
          <a:p>
            <a:pPr marL="0" marR="0">
              <a:lnSpc>
                <a:spcPts val="2148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SCSHUG+Calibri"/>
                <a:cs typeface="SCSHUG+Calibri"/>
              </a:rPr>
              <a:t>Cortes-R4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007501" y="4030390"/>
            <a:ext cx="1021037" cy="1125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SCSHUG+Calibri"/>
                <a:cs typeface="SCSHUG+Calibri"/>
              </a:rPr>
              <a:t>ARM11</a:t>
            </a:r>
          </a:p>
          <a:p>
            <a:pPr marL="0" marR="0">
              <a:lnSpc>
                <a:spcPts val="2148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SCSHUG+Calibri"/>
                <a:cs typeface="SCSHUG+Calibri"/>
              </a:rPr>
              <a:t>ARM9</a:t>
            </a:r>
          </a:p>
          <a:p>
            <a:pPr marL="0" marR="0">
              <a:lnSpc>
                <a:spcPts val="2148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SCSHUG+Calibri"/>
                <a:cs typeface="SCSHUG+Calibri"/>
              </a:rPr>
              <a:t>ARM7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44590" y="457492"/>
            <a:ext cx="2781501" cy="633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8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FIEAOI+SimHei"/>
                <a:cs typeface="FIEAOI+SimHei"/>
              </a:rPr>
              <a:t>Cortex-A8系列处理器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122" y="1261747"/>
            <a:ext cx="704417" cy="96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14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ALGATF+ArialMT"/>
                <a:cs typeface="ALGATF+ArialMT"/>
              </a:rPr>
              <a:t>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9245" y="1253591"/>
            <a:ext cx="2090132" cy="951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89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TDFSC+KaiTi_GB2312"/>
                <a:cs typeface="FTDFSC+KaiTi_GB2312"/>
              </a:rPr>
              <a:t>主要厂商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42953" y="1785455"/>
            <a:ext cx="678341" cy="838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ALGATF+ArialMT"/>
                <a:cs typeface="ALGATF+ArialMT"/>
              </a:rPr>
              <a:t>–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27223" y="1778384"/>
            <a:ext cx="2959603" cy="824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TI （德州仪器）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42953" y="2211244"/>
            <a:ext cx="3399299" cy="1551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FTDFSC+KaiTi_GB2312"/>
                <a:cs typeface="FTDFSC+KaiTi_GB2312"/>
              </a:rPr>
              <a:t>Omap3430 Cortex-A8核600MHz</a:t>
            </a:r>
          </a:p>
          <a:p>
            <a:pPr marL="1790" marR="0">
              <a:lnSpc>
                <a:spcPts val="2576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FTDFSC+KaiTi_GB2312"/>
                <a:cs typeface="FTDFSC+KaiTi_GB2312"/>
              </a:rPr>
              <a:t>诺基亚N96采用此芯片）</a:t>
            </a:r>
          </a:p>
          <a:p>
            <a:pPr marL="0" marR="0">
              <a:lnSpc>
                <a:spcPts val="2576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FTDFSC+KaiTi_GB2312"/>
                <a:cs typeface="FTDFSC+KaiTi_GB2312"/>
              </a:rPr>
              <a:t>Omap3530 Cortex-A8核600MHz</a:t>
            </a:r>
          </a:p>
          <a:p>
            <a:pPr marL="895" marR="0">
              <a:lnSpc>
                <a:spcPts val="2576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FTDFSC+KaiTi_GB2312"/>
                <a:cs typeface="FTDFSC+KaiTi_GB2312"/>
              </a:rPr>
              <a:t>ARM+DSP双核)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42953" y="2538470"/>
            <a:ext cx="569684" cy="569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FTDFSC+KaiTi_GB2312"/>
                <a:cs typeface="FTDFSC+KaiTi_GB2312"/>
              </a:rPr>
              <a:t>（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42953" y="3192923"/>
            <a:ext cx="456292" cy="569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FTDFSC+KaiTi_GB2312"/>
                <a:cs typeface="FTDFSC+KaiTi_GB2312"/>
              </a:rPr>
              <a:t>(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42953" y="3887035"/>
            <a:ext cx="3529654" cy="1078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ALGATF+ArialMT"/>
                <a:cs typeface="ALGATF+ArialMT"/>
              </a:rPr>
              <a:t>–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Samsung（三星）</a:t>
            </a:r>
          </a:p>
          <a:p>
            <a:pPr marL="0" marR="0">
              <a:lnSpc>
                <a:spcPts val="271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FTDFSC+KaiTi_GB2312"/>
                <a:cs typeface="FTDFSC+KaiTi_GB2312"/>
              </a:rPr>
              <a:t>S5PC100 Cortex-A8核 600MHz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42953" y="4647120"/>
            <a:ext cx="456292" cy="569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FTDFSC+KaiTi_GB2312"/>
                <a:cs typeface="FTDFSC+KaiTi_GB2312"/>
              </a:rPr>
              <a:t>(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456572" y="4647120"/>
            <a:ext cx="2745785" cy="569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FTDFSC+KaiTi_GB2312"/>
                <a:cs typeface="FTDFSC+KaiTi_GB2312"/>
              </a:rPr>
              <a:t>iPhone 3GS采用此芯片)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42953" y="5301573"/>
            <a:ext cx="4314443" cy="896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FTDFSC+KaiTi_GB2312"/>
                <a:cs typeface="FTDFSC+KaiTi_GB2312"/>
              </a:rPr>
              <a:t>S5PC110/</a:t>
            </a:r>
            <a:r>
              <a:rPr sz="1800" dirty="0">
                <a:solidFill>
                  <a:srgbClr val="FF0000"/>
                </a:solidFill>
                <a:latin typeface="FTDFSC+KaiTi_GB2312"/>
                <a:cs typeface="FTDFSC+KaiTi_GB2312"/>
              </a:rPr>
              <a:t>S5PV210 </a:t>
            </a:r>
            <a:r>
              <a:rPr sz="1800" dirty="0">
                <a:solidFill>
                  <a:srgbClr val="000000"/>
                </a:solidFill>
                <a:latin typeface="FTDFSC+KaiTi_GB2312"/>
                <a:cs typeface="FTDFSC+KaiTi_GB2312"/>
              </a:rPr>
              <a:t>Cortex-A8核 1GHZ</a:t>
            </a:r>
          </a:p>
          <a:p>
            <a:pPr marL="0" marR="0">
              <a:lnSpc>
                <a:spcPts val="2576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FTDFSC+KaiTi_GB2312"/>
                <a:cs typeface="FTDFSC+KaiTi_GB2312"/>
              </a:rPr>
              <a:t>（</a:t>
            </a:r>
            <a:r>
              <a:rPr sz="1800" dirty="0">
                <a:solidFill>
                  <a:srgbClr val="FF0000"/>
                </a:solidFill>
                <a:latin typeface="FTDFSC+KaiTi_GB2312"/>
                <a:cs typeface="FTDFSC+KaiTi_GB2312"/>
              </a:rPr>
              <a:t>Gec210开发板</a:t>
            </a:r>
            <a:r>
              <a:rPr sz="1800" dirty="0">
                <a:solidFill>
                  <a:srgbClr val="000000"/>
                </a:solidFill>
                <a:latin typeface="FTDFSC+KaiTi_GB2312"/>
                <a:cs typeface="FTDFSC+KaiTi_GB2312"/>
              </a:rPr>
              <a:t>）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81220" y="6790047"/>
            <a:ext cx="312567" cy="385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3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898989"/>
                </a:solidFill>
                <a:latin typeface="ALGATF+ArialMT"/>
                <a:cs typeface="ALGATF+ArialMT"/>
              </a:rPr>
              <a:t>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264711" y="6790047"/>
            <a:ext cx="312567" cy="385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3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898989"/>
                </a:solidFill>
                <a:latin typeface="ALGATF+ArialMT"/>
                <a:cs typeface="ALGATF+ArialMT"/>
              </a:rPr>
              <a:t>9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206488" y="6820368"/>
            <a:ext cx="299371" cy="385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3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BFUWGG+Garamond"/>
                <a:cs typeface="BFUWGG+Garamond"/>
              </a:rPr>
              <a:t>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277146" y="6820368"/>
            <a:ext cx="299371" cy="385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3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BFUWGG+Garamond"/>
                <a:cs typeface="BFUWGG+Garamond"/>
              </a:rPr>
              <a:t>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83566" y="481656"/>
            <a:ext cx="2579747" cy="760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FIEAOI+SimHei"/>
                <a:cs typeface="FIEAOI+SimHei"/>
              </a:rPr>
              <a:t>嵌入式系统概述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83566" y="481656"/>
            <a:ext cx="2579747" cy="760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FIEAOI+SimHei"/>
                <a:cs typeface="FIEAOI+SimHei"/>
              </a:rPr>
              <a:t>嵌入式系统定义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9877" y="1081134"/>
            <a:ext cx="9605352" cy="189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2" marR="0">
              <a:lnSpc>
                <a:spcPts val="2989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TDFSC+KaiTi_GB2312"/>
                <a:cs typeface="FTDFSC+KaiTi_GB2312"/>
              </a:rPr>
              <a:t>以应用为中心，以计算机技术为基础，软硬件可</a:t>
            </a:r>
          </a:p>
          <a:p>
            <a:pPr marL="0" marR="0">
              <a:lnSpc>
                <a:spcPts val="3825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TDFSC+KaiTi_GB2312"/>
                <a:cs typeface="FTDFSC+KaiTi_GB2312"/>
              </a:rPr>
              <a:t>裁减，以适应应用系统对功能、可靠性、成本、体</a:t>
            </a:r>
          </a:p>
          <a:p>
            <a:pPr marL="0" marR="0">
              <a:lnSpc>
                <a:spcPts val="358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TDFSC+KaiTi_GB2312"/>
                <a:cs typeface="FTDFSC+KaiTi_GB2312"/>
              </a:rPr>
              <a:t>积和功耗等有严格要求的专用计算机系统。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83566" y="481656"/>
            <a:ext cx="2579747" cy="760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FIEAOI+SimHei"/>
                <a:cs typeface="FIEAOI+SimHei"/>
              </a:rPr>
              <a:t>嵌入式系统特点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753" y="1333762"/>
            <a:ext cx="704417" cy="4787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14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ALGATF+ArialMT"/>
                <a:cs typeface="ALGATF+ArialMT"/>
              </a:rPr>
              <a:t>•</a:t>
            </a:r>
          </a:p>
          <a:p>
            <a:pPr marL="0" marR="0">
              <a:lnSpc>
                <a:spcPts val="4297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ALGATF+ArialMT"/>
                <a:cs typeface="ALGATF+ArialMT"/>
              </a:rPr>
              <a:t>•</a:t>
            </a:r>
          </a:p>
          <a:p>
            <a:pPr marL="0" marR="0">
              <a:lnSpc>
                <a:spcPts val="4297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ALGATF+ArialMT"/>
                <a:cs typeface="ALGATF+ArialMT"/>
              </a:rPr>
              <a:t>•</a:t>
            </a:r>
          </a:p>
          <a:p>
            <a:pPr marL="0" marR="0">
              <a:lnSpc>
                <a:spcPts val="4297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ALGATF+ArialMT"/>
                <a:cs typeface="ALGATF+ArialMT"/>
              </a:rPr>
              <a:t>•</a:t>
            </a:r>
          </a:p>
          <a:p>
            <a:pPr marL="0" marR="0">
              <a:lnSpc>
                <a:spcPts val="4297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ALGATF+ArialMT"/>
                <a:cs typeface="ALGATF+ArialMT"/>
              </a:rPr>
              <a:t>•</a:t>
            </a:r>
          </a:p>
          <a:p>
            <a:pPr marL="0" marR="0">
              <a:lnSpc>
                <a:spcPts val="4297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ALGATF+ArialMT"/>
                <a:cs typeface="ALGATF+ArialMT"/>
              </a:rPr>
              <a:t>•</a:t>
            </a:r>
          </a:p>
          <a:p>
            <a:pPr marL="0" marR="0">
              <a:lnSpc>
                <a:spcPts val="4297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ALGATF+ArialMT"/>
                <a:cs typeface="ALGATF+ArialMT"/>
              </a:rPr>
              <a:t>•</a:t>
            </a:r>
          </a:p>
          <a:p>
            <a:pPr marL="0" marR="0">
              <a:lnSpc>
                <a:spcPts val="4297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ALGATF+ArialMT"/>
                <a:cs typeface="ALGATF+ArialMT"/>
              </a:rPr>
              <a:t>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9877" y="1325606"/>
            <a:ext cx="5239282" cy="951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89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TDFSC+KaiTi_GB2312"/>
                <a:cs typeface="FTDFSC+KaiTi_GB2312"/>
              </a:rPr>
              <a:t>专用、软硬件可裁剪可配置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29877" y="1871404"/>
            <a:ext cx="5675889" cy="2042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89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TDFSC+KaiTi_GB2312"/>
                <a:cs typeface="FTDFSC+KaiTi_GB2312"/>
              </a:rPr>
              <a:t>低功耗、高可靠性、高稳定性</a:t>
            </a:r>
          </a:p>
          <a:p>
            <a:pPr marL="0" marR="0">
              <a:lnSpc>
                <a:spcPts val="4297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TDFSC+KaiTi_GB2312"/>
                <a:cs typeface="FTDFSC+KaiTi_GB2312"/>
              </a:rPr>
              <a:t>软件代码短小精悍</a:t>
            </a:r>
          </a:p>
          <a:p>
            <a:pPr marL="0" marR="0">
              <a:lnSpc>
                <a:spcPts val="4297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TDFSC+KaiTi_GB2312"/>
                <a:cs typeface="FTDFSC+KaiTi_GB2312"/>
              </a:rPr>
              <a:t>代码可固化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9877" y="3508798"/>
            <a:ext cx="1710474" cy="951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89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TDFSC+KaiTi_GB2312"/>
                <a:cs typeface="FTDFSC+KaiTi_GB2312"/>
              </a:rPr>
              <a:t>实时性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29877" y="4054596"/>
            <a:ext cx="2090132" cy="951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89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TDFSC+KaiTi_GB2312"/>
                <a:cs typeface="FTDFSC+KaiTi_GB2312"/>
              </a:rPr>
              <a:t>弱交互性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29877" y="4600394"/>
            <a:ext cx="4802676" cy="1496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89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TDFSC+KaiTi_GB2312"/>
                <a:cs typeface="FTDFSC+KaiTi_GB2312"/>
              </a:rPr>
              <a:t>专用开发工具及开发环境</a:t>
            </a:r>
          </a:p>
          <a:p>
            <a:pPr marL="0" marR="0">
              <a:lnSpc>
                <a:spcPts val="4297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TDFSC+KaiTi_GB2312"/>
                <a:cs typeface="FTDFSC+KaiTi_GB2312"/>
              </a:rPr>
              <a:t>专业开发人员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83566" y="481656"/>
            <a:ext cx="2579747" cy="760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FIEAOI+SimHei"/>
                <a:cs typeface="FIEAOI+SimHei"/>
              </a:rPr>
              <a:t>嵌入式系统特点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753" y="1183471"/>
            <a:ext cx="8289562" cy="975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14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70C0"/>
                </a:solidFill>
                <a:latin typeface="SOHWWD+Wingdings-Regular"/>
                <a:cs typeface="SOHWWD+Wingdings-Regular"/>
              </a:rPr>
              <a:t></a:t>
            </a:r>
            <a:r>
              <a:rPr sz="3000" dirty="0">
                <a:solidFill>
                  <a:srgbClr val="0070C0"/>
                </a:solidFill>
                <a:latin typeface="FTDFSC+KaiTi_GB2312"/>
                <a:cs typeface="FTDFSC+KaiTi_GB2312"/>
              </a:rPr>
              <a:t>以单片机为核心、可编程控制器存在形式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43585" y="1715335"/>
            <a:ext cx="678341" cy="1783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ALGATF+ArialMT"/>
                <a:cs typeface="ALGATF+ArialMT"/>
              </a:rPr>
              <a:t>–</a:t>
            </a:r>
          </a:p>
          <a:p>
            <a:pPr marL="0" marR="0">
              <a:lnSpc>
                <a:spcPts val="372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ALGATF+ArialMT"/>
                <a:cs typeface="ALGATF+ArialMT"/>
              </a:rPr>
              <a:t>–</a:t>
            </a:r>
          </a:p>
          <a:p>
            <a:pPr marL="0" marR="0">
              <a:lnSpc>
                <a:spcPts val="372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ALGATF+ArialMT"/>
                <a:cs typeface="ALGATF+ArialMT"/>
              </a:rPr>
              <a:t>–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27855" y="1708264"/>
            <a:ext cx="3128269" cy="824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没有操作系统支持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27855" y="2180784"/>
            <a:ext cx="8705257" cy="1296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功能单一、处理效率低、存储容器小、没有对外接口</a:t>
            </a:r>
          </a:p>
          <a:p>
            <a:pPr marL="0" marR="0">
              <a:lnSpc>
                <a:spcPts val="372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使用简单、价格低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8753" y="3696003"/>
            <a:ext cx="913209" cy="933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0070C0"/>
                </a:solidFill>
                <a:latin typeface="SOHWWD+Wingdings-Regular"/>
                <a:cs typeface="SOHWWD+Wingdings-Regular"/>
              </a:rPr>
              <a:t>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50092" y="3688145"/>
            <a:ext cx="7790598" cy="918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0070C0"/>
                </a:solidFill>
                <a:latin typeface="FTDFSC+KaiTi_GB2312"/>
                <a:cs typeface="FTDFSC+KaiTi_GB2312"/>
              </a:rPr>
              <a:t>以嵌入式CPU为基础、简单操作系统为核心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43585" y="4206171"/>
            <a:ext cx="678341" cy="225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ALGATF+ArialMT"/>
                <a:cs typeface="ALGATF+ArialMT"/>
              </a:rPr>
              <a:t>–</a:t>
            </a:r>
          </a:p>
          <a:p>
            <a:pPr marL="0" marR="0">
              <a:lnSpc>
                <a:spcPts val="372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ALGATF+ArialMT"/>
                <a:cs typeface="ALGATF+ArialMT"/>
              </a:rPr>
              <a:t>–</a:t>
            </a:r>
          </a:p>
          <a:p>
            <a:pPr marL="0" marR="0">
              <a:lnSpc>
                <a:spcPts val="372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ALGATF+ArialMT"/>
                <a:cs typeface="ALGATF+ArialMT"/>
              </a:rPr>
              <a:t>–</a:t>
            </a:r>
          </a:p>
          <a:p>
            <a:pPr marL="0" marR="0">
              <a:lnSpc>
                <a:spcPts val="372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ALGATF+ArialMT"/>
                <a:cs typeface="ALGATF+ArialMT"/>
              </a:rPr>
              <a:t>–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27855" y="4199100"/>
            <a:ext cx="3621951" cy="824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CPU种类多，通用性弱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27855" y="4671619"/>
            <a:ext cx="3457391" cy="824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系统开销小，效率高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27855" y="5144139"/>
            <a:ext cx="6055831" cy="1296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达到一定兼容性，拓展性</a:t>
            </a:r>
          </a:p>
          <a:p>
            <a:pPr marL="0" marR="0">
              <a:lnSpc>
                <a:spcPts val="372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FTDFSC+KaiTi_GB2312"/>
                <a:cs typeface="FTDFSC+KaiTi_GB2312"/>
              </a:rPr>
              <a:t>用户体验度不高，交互界面不够友好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070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83566" y="481656"/>
            <a:ext cx="2579747" cy="760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FIEAOI+SimHei"/>
                <a:cs typeface="FIEAOI+SimHei"/>
              </a:rPr>
              <a:t>嵌入式系统特点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753" y="1182839"/>
            <a:ext cx="5233313" cy="975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14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70C0"/>
                </a:solidFill>
                <a:latin typeface="SOHWWD+Wingdings-Regular"/>
                <a:cs typeface="SOHWWD+Wingdings-Regular"/>
              </a:rPr>
              <a:t></a:t>
            </a:r>
            <a:r>
              <a:rPr sz="3000" dirty="0">
                <a:solidFill>
                  <a:srgbClr val="0070C0"/>
                </a:solidFill>
                <a:latin typeface="FTDFSC+KaiTi_GB2312"/>
                <a:cs typeface="FTDFSC+KaiTi_GB2312"/>
              </a:rPr>
              <a:t>以嵌入式操作系统为标志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43585" y="1698452"/>
            <a:ext cx="600111" cy="1996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9"/>
              </a:lnSpc>
              <a:spcBef>
                <a:spcPts val="0"/>
              </a:spcBef>
              <a:spcAft>
                <a:spcPts val="0"/>
              </a:spcAft>
            </a:pPr>
            <a:r>
              <a:rPr sz="2300" dirty="0">
                <a:solidFill>
                  <a:srgbClr val="000000"/>
                </a:solidFill>
                <a:latin typeface="ALGATF+ArialMT"/>
                <a:cs typeface="ALGATF+ArialMT"/>
              </a:rPr>
              <a:t>–</a:t>
            </a:r>
          </a:p>
          <a:p>
            <a:pPr marL="0" marR="0">
              <a:lnSpc>
                <a:spcPts val="3292"/>
              </a:lnSpc>
              <a:spcBef>
                <a:spcPts val="0"/>
              </a:spcBef>
              <a:spcAft>
                <a:spcPts val="0"/>
              </a:spcAft>
            </a:pPr>
            <a:r>
              <a:rPr sz="2300" dirty="0">
                <a:solidFill>
                  <a:srgbClr val="000000"/>
                </a:solidFill>
                <a:latin typeface="ALGATF+ArialMT"/>
                <a:cs typeface="ALGATF+ArialMT"/>
              </a:rPr>
              <a:t>–</a:t>
            </a:r>
          </a:p>
          <a:p>
            <a:pPr marL="0" marR="0">
              <a:lnSpc>
                <a:spcPts val="3292"/>
              </a:lnSpc>
              <a:spcBef>
                <a:spcPts val="0"/>
              </a:spcBef>
              <a:spcAft>
                <a:spcPts val="0"/>
              </a:spcAft>
            </a:pPr>
            <a:r>
              <a:rPr sz="2300" dirty="0">
                <a:solidFill>
                  <a:srgbClr val="000000"/>
                </a:solidFill>
                <a:latin typeface="ALGATF+ArialMT"/>
                <a:cs typeface="ALGATF+ArialMT"/>
              </a:rPr>
              <a:t>–</a:t>
            </a:r>
          </a:p>
          <a:p>
            <a:pPr marL="0" marR="0">
              <a:lnSpc>
                <a:spcPts val="3292"/>
              </a:lnSpc>
              <a:spcBef>
                <a:spcPts val="0"/>
              </a:spcBef>
              <a:spcAft>
                <a:spcPts val="0"/>
              </a:spcAft>
            </a:pPr>
            <a:r>
              <a:rPr sz="2300" dirty="0">
                <a:solidFill>
                  <a:srgbClr val="000000"/>
                </a:solidFill>
                <a:latin typeface="ALGATF+ArialMT"/>
                <a:cs typeface="ALGATF+ArialMT"/>
              </a:rPr>
              <a:t>–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27855" y="1692195"/>
            <a:ext cx="4018817" cy="729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3"/>
              </a:lnSpc>
              <a:spcBef>
                <a:spcPts val="0"/>
              </a:spcBef>
              <a:spcAft>
                <a:spcPts val="0"/>
              </a:spcAft>
            </a:pPr>
            <a:r>
              <a:rPr sz="2300" dirty="0">
                <a:solidFill>
                  <a:srgbClr val="000000"/>
                </a:solidFill>
                <a:latin typeface="FTDFSC+KaiTi_GB2312"/>
                <a:cs typeface="FTDFSC+KaiTi_GB2312"/>
              </a:rPr>
              <a:t>兼容性好，适用于不同平台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27855" y="2110388"/>
            <a:ext cx="7032930" cy="1147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3"/>
              </a:lnSpc>
              <a:spcBef>
                <a:spcPts val="0"/>
              </a:spcBef>
              <a:spcAft>
                <a:spcPts val="0"/>
              </a:spcAft>
            </a:pPr>
            <a:r>
              <a:rPr sz="2300" dirty="0">
                <a:solidFill>
                  <a:srgbClr val="000000"/>
                </a:solidFill>
                <a:latin typeface="FTDFSC+KaiTi_GB2312"/>
                <a:cs typeface="FTDFSC+KaiTi_GB2312"/>
              </a:rPr>
              <a:t>系统开销小，效率高，具有高度模块化及拓展性</a:t>
            </a:r>
          </a:p>
          <a:p>
            <a:pPr marL="0" marR="0">
              <a:lnSpc>
                <a:spcPts val="3292"/>
              </a:lnSpc>
              <a:spcBef>
                <a:spcPts val="0"/>
              </a:spcBef>
              <a:spcAft>
                <a:spcPts val="0"/>
              </a:spcAft>
            </a:pPr>
            <a:r>
              <a:rPr sz="2300" dirty="0">
                <a:solidFill>
                  <a:srgbClr val="000000"/>
                </a:solidFill>
                <a:latin typeface="FTDFSC+KaiTi_GB2312"/>
                <a:cs typeface="FTDFSC+KaiTi_GB2312"/>
              </a:rPr>
              <a:t>图形化界面，用户界面友好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27855" y="2946773"/>
            <a:ext cx="2476680" cy="729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3"/>
              </a:lnSpc>
              <a:spcBef>
                <a:spcPts val="0"/>
              </a:spcBef>
              <a:spcAft>
                <a:spcPts val="0"/>
              </a:spcAft>
            </a:pPr>
            <a:r>
              <a:rPr sz="2300" dirty="0">
                <a:solidFill>
                  <a:srgbClr val="000000"/>
                </a:solidFill>
                <a:latin typeface="FTDFSC+KaiTi_GB2312"/>
                <a:cs typeface="FTDFSC+KaiTi_GB2312"/>
              </a:rPr>
              <a:t>丰富的外部接口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8753" y="3819599"/>
            <a:ext cx="3603574" cy="975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14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70C0"/>
                </a:solidFill>
                <a:latin typeface="SOHWWD+Wingdings-Regular"/>
                <a:cs typeface="SOHWWD+Wingdings-Regular"/>
              </a:rPr>
              <a:t></a:t>
            </a:r>
            <a:r>
              <a:rPr sz="3000" dirty="0">
                <a:solidFill>
                  <a:srgbClr val="0070C0"/>
                </a:solidFill>
                <a:latin typeface="FTDFSC+KaiTi_GB2312"/>
                <a:cs typeface="FTDFSC+KaiTi_GB2312"/>
              </a:rPr>
              <a:t>以物联网为标志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43585" y="4331064"/>
            <a:ext cx="573332" cy="1907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5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ALGATF+ArialMT"/>
                <a:cs typeface="ALGATF+ArialMT"/>
              </a:rPr>
              <a:t>–</a:t>
            </a:r>
          </a:p>
          <a:p>
            <a:pPr marL="0" marR="0">
              <a:lnSpc>
                <a:spcPts val="3148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ALGATF+ArialMT"/>
                <a:cs typeface="ALGATF+ArialMT"/>
              </a:rPr>
              <a:t>–</a:t>
            </a:r>
          </a:p>
          <a:p>
            <a:pPr marL="0" marR="0">
              <a:lnSpc>
                <a:spcPts val="3148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ALGATF+ArialMT"/>
                <a:cs typeface="ALGATF+ArialMT"/>
              </a:rPr>
              <a:t>–</a:t>
            </a:r>
          </a:p>
          <a:p>
            <a:pPr marL="0" marR="0">
              <a:lnSpc>
                <a:spcPts val="3148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ALGATF+ArialMT"/>
                <a:cs typeface="ALGATF+ArialMT"/>
              </a:rPr>
              <a:t>–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27855" y="4325106"/>
            <a:ext cx="7668728" cy="14961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83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FTDFSC+KaiTi_GB2312"/>
                <a:cs typeface="FTDFSC+KaiTi_GB2312"/>
              </a:rPr>
              <a:t>将传感器技术、互联网技术及传统嵌入式技术综合联系</a:t>
            </a:r>
          </a:p>
          <a:p>
            <a:pPr marL="0" marR="0">
              <a:lnSpc>
                <a:spcPts val="3148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FTDFSC+KaiTi_GB2312"/>
                <a:cs typeface="FTDFSC+KaiTi_GB2312"/>
              </a:rPr>
              <a:t>小型化、智能化、网络化及可视化</a:t>
            </a:r>
          </a:p>
          <a:p>
            <a:pPr marL="0" marR="0">
              <a:lnSpc>
                <a:spcPts val="3148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FTDFSC+KaiTi_GB2312"/>
                <a:cs typeface="FTDFSC+KaiTi_GB2312"/>
              </a:rPr>
              <a:t>低功耗、绿色环保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27855" y="5524725"/>
            <a:ext cx="5113515" cy="696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83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FTDFSC+KaiTi_GB2312"/>
                <a:cs typeface="FTDFSC+KaiTi_GB2312"/>
              </a:rPr>
              <a:t>多核技术、云计算技术及虚拟化技术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93045" y="360400"/>
            <a:ext cx="9106044" cy="6827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4104" y="457492"/>
            <a:ext cx="2402474" cy="633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8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FIEAOI+SimHei"/>
                <a:cs typeface="FIEAOI+SimHei"/>
              </a:rPr>
              <a:t>嵌入式系统的应用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58613" y="1594695"/>
            <a:ext cx="1251397" cy="569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LDFHG+SimSun"/>
                <a:cs typeface="VLDFHG+SimSun"/>
              </a:rPr>
              <a:t>军事电子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17294" y="2586481"/>
            <a:ext cx="1251398" cy="1422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LDFHG+SimSun"/>
                <a:cs typeface="VLDFHG+SimSun"/>
              </a:rPr>
              <a:t>智能家居</a:t>
            </a:r>
          </a:p>
          <a:p>
            <a:pPr marL="0" marR="0">
              <a:lnSpc>
                <a:spcPts val="671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LDFHG+SimSun"/>
                <a:cs typeface="VLDFHG+SimSun"/>
              </a:rPr>
              <a:t>通信设备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43268" y="2916233"/>
            <a:ext cx="1251397" cy="1422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LDFHG+SimSun"/>
                <a:cs typeface="VLDFHG+SimSun"/>
              </a:rPr>
              <a:t>工控设备</a:t>
            </a:r>
          </a:p>
          <a:p>
            <a:pPr marL="0" marR="0">
              <a:lnSpc>
                <a:spcPts val="671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LDFHG+SimSun"/>
                <a:cs typeface="VLDFHG+SimSun"/>
              </a:rPr>
              <a:t>智能仪表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17294" y="4362851"/>
            <a:ext cx="1251398" cy="569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LDFHG+SimSun"/>
                <a:cs typeface="VLDFHG+SimSun"/>
              </a:rPr>
              <a:t>移动存贮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43268" y="4693236"/>
            <a:ext cx="1251397" cy="569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LDFHG+SimSun"/>
                <a:cs typeface="VLDFHG+SimSun"/>
              </a:rPr>
              <a:t>汽车电子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41369" y="5846107"/>
            <a:ext cx="1024159" cy="569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LDFHG+SimSun"/>
                <a:cs typeface="VLDFHG+SimSun"/>
              </a:rPr>
              <a:t>路由器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31258" y="5846107"/>
            <a:ext cx="1024159" cy="569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VLDFHG+SimSun"/>
                <a:cs typeface="VLDFHG+SimSun"/>
              </a:rPr>
              <a:t>交换机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93045" y="360400"/>
            <a:ext cx="9106044" cy="6827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34104" y="457492"/>
            <a:ext cx="2402474" cy="633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8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FIEAOI+SimHei"/>
                <a:cs typeface="FIEAOI+SimHei"/>
              </a:rPr>
              <a:t>嵌入式系统的应用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90015" y="1332071"/>
            <a:ext cx="1948431" cy="887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FTDFSC+KaiTi_GB2312"/>
                <a:cs typeface="FTDFSC+KaiTi_GB2312"/>
              </a:rPr>
              <a:t>工业控制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65372" y="4672843"/>
            <a:ext cx="1641045" cy="1172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85"/>
              </a:lnSpc>
              <a:spcBef>
                <a:spcPts val="0"/>
              </a:spcBef>
              <a:spcAft>
                <a:spcPts val="0"/>
              </a:spcAft>
            </a:pPr>
            <a:r>
              <a:rPr sz="3700" dirty="0">
                <a:solidFill>
                  <a:srgbClr val="000000"/>
                </a:solidFill>
                <a:latin typeface="FTDFSC+KaiTi_GB2312"/>
                <a:cs typeface="FTDFSC+KaiTi_GB2312"/>
              </a:rPr>
              <a:t>医疗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76809" y="6179473"/>
            <a:ext cx="1641045" cy="1172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85"/>
              </a:lnSpc>
              <a:spcBef>
                <a:spcPts val="0"/>
              </a:spcBef>
              <a:spcAft>
                <a:spcPts val="0"/>
              </a:spcAft>
            </a:pPr>
            <a:r>
              <a:rPr sz="3700" dirty="0">
                <a:solidFill>
                  <a:srgbClr val="000000"/>
                </a:solidFill>
                <a:latin typeface="FTDFSC+KaiTi_GB2312"/>
                <a:cs typeface="FTDFSC+KaiTi_GB2312"/>
              </a:rPr>
              <a:t>手机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701</Words>
  <Application>Microsoft Office PowerPoint</Application>
  <PresentationFormat>自定义</PresentationFormat>
  <Paragraphs>338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宋体</vt:lpstr>
      <vt:lpstr>VLDFHG+SimSun</vt:lpstr>
      <vt:lpstr>DGFJSL+Calibri-Bold</vt:lpstr>
      <vt:lpstr>ALGATF+ArialMT</vt:lpstr>
      <vt:lpstr>SCSHUG+Calibri</vt:lpstr>
      <vt:lpstr>AUTUIM+Arial-BoldMT</vt:lpstr>
      <vt:lpstr>SOHWWD+Wingdings-Regular</vt:lpstr>
      <vt:lpstr>Times New Roman</vt:lpstr>
      <vt:lpstr>Calibri</vt:lpstr>
      <vt:lpstr>FIEAOI+SimHei</vt:lpstr>
      <vt:lpstr>UKMPSV+SimSun</vt:lpstr>
      <vt:lpstr>BFUWGG+Garamond</vt:lpstr>
      <vt:lpstr>FTDFSC+KaiTi_GB2312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SYSTEM</dc:creator>
  <cp:lastModifiedBy>MBENBEN</cp:lastModifiedBy>
  <cp:revision>2</cp:revision>
  <dcterms:modified xsi:type="dcterms:W3CDTF">2016-12-11T09:09:05Z</dcterms:modified>
</cp:coreProperties>
</file>