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Black" panose="02000000000000000000" pitchFamily="2" charset="0"/>
      <p:bold r:id="rId12"/>
      <p:boldItalic r:id="rId13"/>
    </p:embeddedFont>
    <p:embeddedFont>
      <p:font typeface="Roboto Medium" panose="02000000000000000000" pitchFamily="2" charset="0"/>
      <p:regular r:id="rId14"/>
      <p:italic r:id="rId15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88">
          <p15:clr>
            <a:srgbClr val="A4A3A4"/>
          </p15:clr>
        </p15:guide>
        <p15:guide id="2" pos="5372">
          <p15:clr>
            <a:srgbClr val="A4A3A4"/>
          </p15:clr>
        </p15:guide>
        <p15:guide id="3" pos="510">
          <p15:clr>
            <a:srgbClr val="A4A3A4"/>
          </p15:clr>
        </p15:guide>
        <p15:guide id="4" orient="horz" pos="1538">
          <p15:clr>
            <a:srgbClr val="A4A3A4"/>
          </p15:clr>
        </p15:guide>
        <p15:guide id="5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45F"/>
    <a:srgbClr val="F6A51C"/>
    <a:srgbClr val="F8892B"/>
    <a:srgbClr val="FA5648"/>
    <a:srgbClr val="392155"/>
    <a:srgbClr val="FC3959"/>
    <a:srgbClr val="AE0D55"/>
    <a:srgbClr val="F97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pos="388"/>
        <p:guide pos="5372"/>
        <p:guide pos="510"/>
        <p:guide orient="horz" pos="1538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" y="-11165"/>
            <a:ext cx="9143997" cy="516582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 bwMode="auto">
          <a:xfrm>
            <a:off x="22094" y="455679"/>
            <a:ext cx="91440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/>
            </a:pPr>
            <a:r>
              <a:rPr lang="ru-RU" sz="18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Разработка </a:t>
            </a:r>
            <a:r>
              <a:rPr lang="ru-RU" sz="1800" b="1" i="0" u="none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Telegram</a:t>
            </a:r>
            <a:r>
              <a:rPr lang="ru-RU" sz="18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-бота для автоматизации подачи заявок на обучение</a:t>
            </a:r>
            <a:endParaRPr sz="5100" b="1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6" name="Google Shape;56;p13"/>
          <p:cNvSpPr txBox="1"/>
          <p:nvPr/>
        </p:nvSpPr>
        <p:spPr bwMode="auto">
          <a:xfrm>
            <a:off x="-506269" y="770953"/>
            <a:ext cx="6582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en-US" sz="1800" b="1" dirty="0" err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HackOronezh</a:t>
            </a:r>
            <a:endParaRPr sz="18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57" name="Google Shape;57;p13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291658" y="136488"/>
            <a:ext cx="1209251" cy="37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>
            <a:cxnSpLocks/>
          </p:cNvCxnSpPr>
          <p:nvPr/>
        </p:nvCxnSpPr>
        <p:spPr bwMode="auto">
          <a:xfrm>
            <a:off x="615375" y="4912850"/>
            <a:ext cx="7908300" cy="0"/>
          </a:xfrm>
          <a:prstGeom prst="straightConnector1">
            <a:avLst/>
          </a:prstGeom>
          <a:noFill/>
          <a:ln w="9525" cap="flat" cmpd="sng">
            <a:solidFill>
              <a:srgbClr val="F9B233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810EC8-0E80-4A5F-A284-63561AAAA4A4}"/>
              </a:ext>
            </a:extLst>
          </p:cNvPr>
          <p:cNvGrpSpPr/>
          <p:nvPr/>
        </p:nvGrpSpPr>
        <p:grpSpPr>
          <a:xfrm>
            <a:off x="83904" y="2420242"/>
            <a:ext cx="1503693" cy="532686"/>
            <a:chOff x="66827" y="2426648"/>
            <a:chExt cx="1503693" cy="532686"/>
          </a:xfrm>
        </p:grpSpPr>
        <p:sp>
          <p:nvSpPr>
            <p:cNvPr id="59" name="Google Shape;59;p13"/>
            <p:cNvSpPr txBox="1"/>
            <p:nvPr/>
          </p:nvSpPr>
          <p:spPr bwMode="auto">
            <a:xfrm>
              <a:off x="66827" y="2426648"/>
              <a:ext cx="1503693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Ерохин Артем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 bwMode="auto">
            <a:xfrm>
              <a:off x="76583" y="2622349"/>
              <a:ext cx="1420530" cy="336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Java </a:t>
              </a:r>
              <a:r>
                <a:rPr lang="ru-RU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разработчик</a:t>
              </a:r>
              <a:endParaRPr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sp>
        <p:nvSpPr>
          <p:cNvPr id="80" name="Google Shape;80;p13"/>
          <p:cNvSpPr/>
          <p:nvPr/>
        </p:nvSpPr>
        <p:spPr bwMode="auto">
          <a:xfrm>
            <a:off x="6998884" y="1725784"/>
            <a:ext cx="2007600" cy="1922400"/>
          </a:xfrm>
          <a:prstGeom prst="roundRect">
            <a:avLst>
              <a:gd name="adj" fmla="val 16358"/>
            </a:avLst>
          </a:prstGeom>
          <a:solidFill>
            <a:schemeClr val="lt1"/>
          </a:solidFill>
          <a:ln w="9525" cap="flat" cmpd="sng">
            <a:solidFill>
              <a:srgbClr val="F9B2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rgbClr val="3A1766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81" name="Google Shape;81;p13"/>
          <p:cNvSpPr txBox="1"/>
          <p:nvPr/>
        </p:nvSpPr>
        <p:spPr bwMode="auto">
          <a:xfrm>
            <a:off x="6749805" y="978336"/>
            <a:ext cx="2474699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QR-код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r>
              <a:rPr lang="ru" sz="1800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на продукт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0" name="Google Shape;59;p13">
            <a:extLst>
              <a:ext uri="{FF2B5EF4-FFF2-40B4-BE49-F238E27FC236}">
                <a16:creationId xmlns:a16="http://schemas.microsoft.com/office/drawing/2014/main" id="{FD872959-EE92-4ADC-8E16-9CEC56CCA443}"/>
              </a:ext>
            </a:extLst>
          </p:cNvPr>
          <p:cNvSpPr txBox="1"/>
          <p:nvPr/>
        </p:nvSpPr>
        <p:spPr bwMode="auto">
          <a:xfrm>
            <a:off x="1481912" y="2797178"/>
            <a:ext cx="1701528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Сотников Данила</a:t>
            </a:r>
            <a:endParaRPr sz="1400" b="1" i="0" u="none" strike="noStrike" cap="none" dirty="0">
              <a:solidFill>
                <a:srgbClr val="3A17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1" name="Google Shape;60;p13">
            <a:extLst>
              <a:ext uri="{FF2B5EF4-FFF2-40B4-BE49-F238E27FC236}">
                <a16:creationId xmlns:a16="http://schemas.microsoft.com/office/drawing/2014/main" id="{BD9B48C1-D5B4-4ECB-8F4E-3A40FFD2DDEB}"/>
              </a:ext>
            </a:extLst>
          </p:cNvPr>
          <p:cNvSpPr txBox="1"/>
          <p:nvPr/>
        </p:nvSpPr>
        <p:spPr bwMode="auto">
          <a:xfrm>
            <a:off x="1353855" y="3001093"/>
            <a:ext cx="13428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rPr>
              <a:t>Data Engineer</a:t>
            </a:r>
            <a:endParaRPr sz="1100" b="0" i="0" u="none" strike="noStrike" cap="none" dirty="0">
              <a:solidFill>
                <a:schemeClr val="lt1"/>
              </a:solidFill>
              <a:latin typeface="Roboto Medium"/>
              <a:ea typeface="Roboto Medium"/>
              <a:cs typeface="Roboto Medium"/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DD142D44-501C-47D3-BAC8-027266EB53CB}"/>
              </a:ext>
            </a:extLst>
          </p:cNvPr>
          <p:cNvGrpSpPr/>
          <p:nvPr/>
        </p:nvGrpSpPr>
        <p:grpSpPr>
          <a:xfrm>
            <a:off x="2655911" y="3138016"/>
            <a:ext cx="1865003" cy="526467"/>
            <a:chOff x="-200700" y="2426648"/>
            <a:chExt cx="1865003" cy="526467"/>
          </a:xfrm>
        </p:grpSpPr>
        <p:sp>
          <p:nvSpPr>
            <p:cNvPr id="43" name="Google Shape;59;p13">
              <a:extLst>
                <a:ext uri="{FF2B5EF4-FFF2-40B4-BE49-F238E27FC236}">
                  <a16:creationId xmlns:a16="http://schemas.microsoft.com/office/drawing/2014/main" id="{F396C0D5-26C4-4F05-B95E-47AD490DD54F}"/>
                </a:ext>
              </a:extLst>
            </p:cNvPr>
            <p:cNvSpPr txBox="1"/>
            <p:nvPr/>
          </p:nvSpPr>
          <p:spPr bwMode="auto">
            <a:xfrm>
              <a:off x="66827" y="2426648"/>
              <a:ext cx="1597476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Шашкина Мария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44" name="Google Shape;60;p13">
              <a:extLst>
                <a:ext uri="{FF2B5EF4-FFF2-40B4-BE49-F238E27FC236}">
                  <a16:creationId xmlns:a16="http://schemas.microsoft.com/office/drawing/2014/main" id="{1A85F7E8-4D5D-4D3B-AE5A-7DEF8312E888}"/>
                </a:ext>
              </a:extLst>
            </p:cNvPr>
            <p:cNvSpPr txBox="1"/>
            <p:nvPr/>
          </p:nvSpPr>
          <p:spPr bwMode="auto">
            <a:xfrm>
              <a:off x="-200700" y="2615915"/>
              <a:ext cx="13428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ru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Аналитик</a:t>
              </a:r>
              <a:endParaRPr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7532C24-539F-415E-94BC-887E92104C2D}"/>
              </a:ext>
            </a:extLst>
          </p:cNvPr>
          <p:cNvGrpSpPr/>
          <p:nvPr/>
        </p:nvGrpSpPr>
        <p:grpSpPr>
          <a:xfrm>
            <a:off x="3822894" y="3496555"/>
            <a:ext cx="2153593" cy="557283"/>
            <a:chOff x="-526757" y="2406652"/>
            <a:chExt cx="2153593" cy="557283"/>
          </a:xfrm>
        </p:grpSpPr>
        <p:sp>
          <p:nvSpPr>
            <p:cNvPr id="46" name="Google Shape;59;p13">
              <a:extLst>
                <a:ext uri="{FF2B5EF4-FFF2-40B4-BE49-F238E27FC236}">
                  <a16:creationId xmlns:a16="http://schemas.microsoft.com/office/drawing/2014/main" id="{2643A381-379B-4B6C-852A-74238C31DE5E}"/>
                </a:ext>
              </a:extLst>
            </p:cNvPr>
            <p:cNvSpPr txBox="1"/>
            <p:nvPr/>
          </p:nvSpPr>
          <p:spPr bwMode="auto">
            <a:xfrm>
              <a:off x="-68238" y="2406652"/>
              <a:ext cx="1695074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Гермоненко</a:t>
              </a:r>
              <a:r>
                <a:rPr lang="ru-RU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 Егор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47" name="Google Shape;60;p13">
              <a:extLst>
                <a:ext uri="{FF2B5EF4-FFF2-40B4-BE49-F238E27FC236}">
                  <a16:creationId xmlns:a16="http://schemas.microsoft.com/office/drawing/2014/main" id="{F419DF68-BB2D-42F1-9836-2B756CAABEE9}"/>
                </a:ext>
              </a:extLst>
            </p:cNvPr>
            <p:cNvSpPr txBox="1"/>
            <p:nvPr/>
          </p:nvSpPr>
          <p:spPr bwMode="auto">
            <a:xfrm>
              <a:off x="-526757" y="2626735"/>
              <a:ext cx="13428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QA</a:t>
              </a:r>
              <a:endParaRPr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C4DA0E18-5F9F-49A9-BED4-5B9D7B986F70}"/>
              </a:ext>
            </a:extLst>
          </p:cNvPr>
          <p:cNvGrpSpPr/>
          <p:nvPr/>
        </p:nvGrpSpPr>
        <p:grpSpPr>
          <a:xfrm>
            <a:off x="-180115" y="3756194"/>
            <a:ext cx="1850230" cy="558584"/>
            <a:chOff x="-257726" y="2435420"/>
            <a:chExt cx="1850230" cy="558584"/>
          </a:xfrm>
        </p:grpSpPr>
        <p:sp>
          <p:nvSpPr>
            <p:cNvPr id="90" name="Google Shape;59;p13">
              <a:extLst>
                <a:ext uri="{FF2B5EF4-FFF2-40B4-BE49-F238E27FC236}">
                  <a16:creationId xmlns:a16="http://schemas.microsoft.com/office/drawing/2014/main" id="{21A93D46-C003-4CA2-894B-587CEF5719C7}"/>
                </a:ext>
              </a:extLst>
            </p:cNvPr>
            <p:cNvSpPr txBox="1"/>
            <p:nvPr/>
          </p:nvSpPr>
          <p:spPr bwMode="auto">
            <a:xfrm>
              <a:off x="-55517" y="2435420"/>
              <a:ext cx="1648021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Лейзерук</a:t>
              </a:r>
              <a:r>
                <a:rPr lang="ru-RU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 Ирина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91" name="Google Shape;60;p13">
              <a:extLst>
                <a:ext uri="{FF2B5EF4-FFF2-40B4-BE49-F238E27FC236}">
                  <a16:creationId xmlns:a16="http://schemas.microsoft.com/office/drawing/2014/main" id="{5B8AB0AF-B818-4825-8EBB-F878562ECFE5}"/>
                </a:ext>
              </a:extLst>
            </p:cNvPr>
            <p:cNvSpPr txBox="1"/>
            <p:nvPr/>
          </p:nvSpPr>
          <p:spPr bwMode="auto">
            <a:xfrm>
              <a:off x="-257726" y="2656804"/>
              <a:ext cx="13428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ru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Аналитик</a:t>
              </a:r>
              <a:endParaRPr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sp>
        <p:nvSpPr>
          <p:cNvPr id="93" name="Google Shape;59;p13">
            <a:extLst>
              <a:ext uri="{FF2B5EF4-FFF2-40B4-BE49-F238E27FC236}">
                <a16:creationId xmlns:a16="http://schemas.microsoft.com/office/drawing/2014/main" id="{00F6F57F-AC9A-4243-851F-FBA8A4181F34}"/>
              </a:ext>
            </a:extLst>
          </p:cNvPr>
          <p:cNvSpPr txBox="1"/>
          <p:nvPr/>
        </p:nvSpPr>
        <p:spPr bwMode="auto">
          <a:xfrm>
            <a:off x="1542446" y="4124358"/>
            <a:ext cx="1503693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Меркулов Илья</a:t>
            </a:r>
            <a:endParaRPr sz="1400" b="1" i="0" u="none" strike="noStrike" cap="none" dirty="0">
              <a:solidFill>
                <a:srgbClr val="3A17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4" name="Google Shape;60;p13">
            <a:extLst>
              <a:ext uri="{FF2B5EF4-FFF2-40B4-BE49-F238E27FC236}">
                <a16:creationId xmlns:a16="http://schemas.microsoft.com/office/drawing/2014/main" id="{6AD85284-9823-48D6-845C-01E659DD076B}"/>
              </a:ext>
            </a:extLst>
          </p:cNvPr>
          <p:cNvSpPr txBox="1"/>
          <p:nvPr/>
        </p:nvSpPr>
        <p:spPr bwMode="auto">
          <a:xfrm>
            <a:off x="1056663" y="4328906"/>
            <a:ext cx="13428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rPr>
              <a:t>QA</a:t>
            </a:r>
            <a:endParaRPr sz="1100" b="0" i="0" u="none" strike="noStrike" cap="none" dirty="0">
              <a:solidFill>
                <a:schemeClr val="lt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96" name="Google Shape;59;p13">
            <a:extLst>
              <a:ext uri="{FF2B5EF4-FFF2-40B4-BE49-F238E27FC236}">
                <a16:creationId xmlns:a16="http://schemas.microsoft.com/office/drawing/2014/main" id="{6ADFD667-C33F-4758-B91F-F0F93209C716}"/>
              </a:ext>
            </a:extLst>
          </p:cNvPr>
          <p:cNvSpPr txBox="1"/>
          <p:nvPr/>
        </p:nvSpPr>
        <p:spPr bwMode="auto">
          <a:xfrm>
            <a:off x="2983972" y="4465196"/>
            <a:ext cx="1503693" cy="37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Янин Михаил</a:t>
            </a:r>
            <a:endParaRPr sz="1400" b="1" i="0" u="none" strike="noStrike" cap="none" dirty="0">
              <a:solidFill>
                <a:srgbClr val="3A1766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7" name="Google Shape;60;p13">
            <a:extLst>
              <a:ext uri="{FF2B5EF4-FFF2-40B4-BE49-F238E27FC236}">
                <a16:creationId xmlns:a16="http://schemas.microsoft.com/office/drawing/2014/main" id="{B9504F25-A674-4DB3-A986-7F45529A813F}"/>
              </a:ext>
            </a:extLst>
          </p:cNvPr>
          <p:cNvSpPr txBox="1"/>
          <p:nvPr/>
        </p:nvSpPr>
        <p:spPr bwMode="auto">
          <a:xfrm>
            <a:off x="2938613" y="4661155"/>
            <a:ext cx="13428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rPr>
              <a:t>Data Engineer</a:t>
            </a:r>
            <a:endParaRPr lang="en-US" sz="1100" b="0" i="0" u="none" strike="noStrike" cap="none" dirty="0">
              <a:solidFill>
                <a:schemeClr val="lt1"/>
              </a:solidFill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107" name="Google Shape;79;p13">
            <a:extLst>
              <a:ext uri="{FF2B5EF4-FFF2-40B4-BE49-F238E27FC236}">
                <a16:creationId xmlns:a16="http://schemas.microsoft.com/office/drawing/2014/main" id="{DE7BA064-8581-48F0-B9A1-848753AD4D94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366918" y="1679559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79;p13">
            <a:extLst>
              <a:ext uri="{FF2B5EF4-FFF2-40B4-BE49-F238E27FC236}">
                <a16:creationId xmlns:a16="http://schemas.microsoft.com/office/drawing/2014/main" id="{931A7575-16FF-4968-91AF-6882331BB884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1807992" y="2069829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9;p13">
            <a:extLst>
              <a:ext uri="{FF2B5EF4-FFF2-40B4-BE49-F238E27FC236}">
                <a16:creationId xmlns:a16="http://schemas.microsoft.com/office/drawing/2014/main" id="{30E2B54A-A550-4CC5-A05F-FEC43CDEEEB9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3263972" y="2432682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79;p13">
            <a:extLst>
              <a:ext uri="{FF2B5EF4-FFF2-40B4-BE49-F238E27FC236}">
                <a16:creationId xmlns:a16="http://schemas.microsoft.com/office/drawing/2014/main" id="{4B928814-5F4D-492A-A72C-EF96164A7AFB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366917" y="3058569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79;p13">
            <a:extLst>
              <a:ext uri="{FF2B5EF4-FFF2-40B4-BE49-F238E27FC236}">
                <a16:creationId xmlns:a16="http://schemas.microsoft.com/office/drawing/2014/main" id="{AE2C7366-FF4B-4BF7-8395-40D13C46C7BB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1792487" y="3436804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79;p13">
            <a:extLst>
              <a:ext uri="{FF2B5EF4-FFF2-40B4-BE49-F238E27FC236}">
                <a16:creationId xmlns:a16="http://schemas.microsoft.com/office/drawing/2014/main" id="{0AF07F6C-7C4D-4296-8CC1-BCCF72D6E0EE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3285235" y="3766091"/>
            <a:ext cx="754522" cy="77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7CFE29AD-1D33-443A-AECD-2EDA1838C8A7}"/>
              </a:ext>
            </a:extLst>
          </p:cNvPr>
          <p:cNvGrpSpPr/>
          <p:nvPr/>
        </p:nvGrpSpPr>
        <p:grpSpPr>
          <a:xfrm>
            <a:off x="2406710" y="1832868"/>
            <a:ext cx="1568665" cy="527265"/>
            <a:chOff x="1855" y="2426648"/>
            <a:chExt cx="1568665" cy="527265"/>
          </a:xfrm>
        </p:grpSpPr>
        <p:sp>
          <p:nvSpPr>
            <p:cNvPr id="128" name="Google Shape;59;p13">
              <a:extLst>
                <a:ext uri="{FF2B5EF4-FFF2-40B4-BE49-F238E27FC236}">
                  <a16:creationId xmlns:a16="http://schemas.microsoft.com/office/drawing/2014/main" id="{D123F794-AAAE-4224-AB75-6F2BC8FACFFE}"/>
                </a:ext>
              </a:extLst>
            </p:cNvPr>
            <p:cNvSpPr txBox="1"/>
            <p:nvPr/>
          </p:nvSpPr>
          <p:spPr bwMode="auto">
            <a:xfrm>
              <a:off x="66827" y="2426648"/>
              <a:ext cx="1503693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sz="1400" b="1" i="0" u="none" strike="noStrike" cap="none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Лыгина</a:t>
              </a:r>
              <a:r>
                <a:rPr lang="ru-RU" sz="14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 Полина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29" name="Google Shape;60;p13">
              <a:extLst>
                <a:ext uri="{FF2B5EF4-FFF2-40B4-BE49-F238E27FC236}">
                  <a16:creationId xmlns:a16="http://schemas.microsoft.com/office/drawing/2014/main" id="{14EA0F9E-4A96-4D16-ACCF-8DFFDE4855D6}"/>
                </a:ext>
              </a:extLst>
            </p:cNvPr>
            <p:cNvSpPr txBox="1"/>
            <p:nvPr/>
          </p:nvSpPr>
          <p:spPr bwMode="auto">
            <a:xfrm>
              <a:off x="1855" y="2616928"/>
              <a:ext cx="1441526" cy="336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Java </a:t>
              </a:r>
              <a:r>
                <a:rPr lang="ru-RU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разработчик</a:t>
              </a:r>
              <a:endParaRPr lang="ru-RU"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8E95FB2-68AA-417B-8DDF-357F8E22194E}"/>
              </a:ext>
            </a:extLst>
          </p:cNvPr>
          <p:cNvGrpSpPr/>
          <p:nvPr/>
        </p:nvGrpSpPr>
        <p:grpSpPr>
          <a:xfrm>
            <a:off x="3878210" y="2197015"/>
            <a:ext cx="1687137" cy="528651"/>
            <a:chOff x="66827" y="2426648"/>
            <a:chExt cx="1687137" cy="528651"/>
          </a:xfrm>
        </p:grpSpPr>
        <p:sp>
          <p:nvSpPr>
            <p:cNvPr id="131" name="Google Shape;59;p13">
              <a:extLst>
                <a:ext uri="{FF2B5EF4-FFF2-40B4-BE49-F238E27FC236}">
                  <a16:creationId xmlns:a16="http://schemas.microsoft.com/office/drawing/2014/main" id="{5A205834-1D67-464E-A592-8AA3D42277C7}"/>
                </a:ext>
              </a:extLst>
            </p:cNvPr>
            <p:cNvSpPr txBox="1"/>
            <p:nvPr/>
          </p:nvSpPr>
          <p:spPr bwMode="auto">
            <a:xfrm>
              <a:off x="66827" y="2426648"/>
              <a:ext cx="1503693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sz="14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Нестеров Илья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32" name="Google Shape;60;p13">
              <a:extLst>
                <a:ext uri="{FF2B5EF4-FFF2-40B4-BE49-F238E27FC236}">
                  <a16:creationId xmlns:a16="http://schemas.microsoft.com/office/drawing/2014/main" id="{5C89BDA3-E032-4AF7-9495-B8F988DB7558}"/>
                </a:ext>
              </a:extLst>
            </p:cNvPr>
            <p:cNvSpPr txBox="1"/>
            <p:nvPr/>
          </p:nvSpPr>
          <p:spPr bwMode="auto">
            <a:xfrm>
              <a:off x="71287" y="2618314"/>
              <a:ext cx="1682677" cy="336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1100" b="0" i="0" u="none" strike="noStrike" cap="none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Frontend</a:t>
              </a:r>
              <a:r>
                <a:rPr lang="ru-RU" sz="1100" b="0" i="0" u="none" strike="noStrike" cap="none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 разработчик</a:t>
              </a:r>
              <a:endParaRPr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9E19C726-D471-4542-858E-C6A26033073A}"/>
              </a:ext>
            </a:extLst>
          </p:cNvPr>
          <p:cNvGrpSpPr/>
          <p:nvPr/>
        </p:nvGrpSpPr>
        <p:grpSpPr>
          <a:xfrm>
            <a:off x="5072807" y="2579419"/>
            <a:ext cx="1714885" cy="542109"/>
            <a:chOff x="-144365" y="2426648"/>
            <a:chExt cx="1714885" cy="542109"/>
          </a:xfrm>
        </p:grpSpPr>
        <p:sp>
          <p:nvSpPr>
            <p:cNvPr id="134" name="Google Shape;59;p13">
              <a:extLst>
                <a:ext uri="{FF2B5EF4-FFF2-40B4-BE49-F238E27FC236}">
                  <a16:creationId xmlns:a16="http://schemas.microsoft.com/office/drawing/2014/main" id="{EEAD6888-C07C-466B-AA8D-A6502764E1C3}"/>
                </a:ext>
              </a:extLst>
            </p:cNvPr>
            <p:cNvSpPr txBox="1"/>
            <p:nvPr/>
          </p:nvSpPr>
          <p:spPr bwMode="auto">
            <a:xfrm>
              <a:off x="66827" y="2426648"/>
              <a:ext cx="1503693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Гринин Иван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35" name="Google Shape;60;p13">
              <a:extLst>
                <a:ext uri="{FF2B5EF4-FFF2-40B4-BE49-F238E27FC236}">
                  <a16:creationId xmlns:a16="http://schemas.microsoft.com/office/drawing/2014/main" id="{26759CD1-6398-4666-85D4-A04707062269}"/>
                </a:ext>
              </a:extLst>
            </p:cNvPr>
            <p:cNvSpPr txBox="1"/>
            <p:nvPr/>
          </p:nvSpPr>
          <p:spPr bwMode="auto">
            <a:xfrm>
              <a:off x="-144365" y="2631557"/>
              <a:ext cx="13428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DevOps</a:t>
              </a:r>
              <a:endParaRPr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pic>
        <p:nvPicPr>
          <p:cNvPr id="136" name="Google Shape;79;p13">
            <a:extLst>
              <a:ext uri="{FF2B5EF4-FFF2-40B4-BE49-F238E27FC236}">
                <a16:creationId xmlns:a16="http://schemas.microsoft.com/office/drawing/2014/main" id="{331396C3-9CEC-409F-8034-637F3AC1EC4A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2675513" y="1132697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79;p13">
            <a:extLst>
              <a:ext uri="{FF2B5EF4-FFF2-40B4-BE49-F238E27FC236}">
                <a16:creationId xmlns:a16="http://schemas.microsoft.com/office/drawing/2014/main" id="{86B7580E-3E44-4F9A-812B-DEA637177441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4131493" y="1495550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79;p13">
            <a:extLst>
              <a:ext uri="{FF2B5EF4-FFF2-40B4-BE49-F238E27FC236}">
                <a16:creationId xmlns:a16="http://schemas.microsoft.com/office/drawing/2014/main" id="{69445C22-B6E2-41DA-B0F1-CE912E7F9FB8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5596207" y="1872123"/>
            <a:ext cx="754522" cy="77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3505BC9D-E2D9-4C63-8AE0-5B887AD8046B}"/>
              </a:ext>
            </a:extLst>
          </p:cNvPr>
          <p:cNvGrpSpPr/>
          <p:nvPr/>
        </p:nvGrpSpPr>
        <p:grpSpPr>
          <a:xfrm>
            <a:off x="5283999" y="3827238"/>
            <a:ext cx="2199590" cy="553217"/>
            <a:chOff x="-419547" y="2398958"/>
            <a:chExt cx="2199590" cy="553217"/>
          </a:xfrm>
        </p:grpSpPr>
        <p:sp>
          <p:nvSpPr>
            <p:cNvPr id="140" name="Google Shape;59;p13">
              <a:extLst>
                <a:ext uri="{FF2B5EF4-FFF2-40B4-BE49-F238E27FC236}">
                  <a16:creationId xmlns:a16="http://schemas.microsoft.com/office/drawing/2014/main" id="{6B864B0D-C972-44EE-8919-057A23C349ED}"/>
                </a:ext>
              </a:extLst>
            </p:cNvPr>
            <p:cNvSpPr txBox="1"/>
            <p:nvPr/>
          </p:nvSpPr>
          <p:spPr bwMode="auto">
            <a:xfrm>
              <a:off x="-160447" y="2398958"/>
              <a:ext cx="1940490" cy="378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r>
                <a:rPr lang="ru-RU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</a:rPr>
                <a:t>Нагайцев Владислав</a:t>
              </a:r>
              <a:endParaRPr sz="1400" b="1" i="0" u="none" strike="noStrike" cap="none" dirty="0">
                <a:solidFill>
                  <a:srgbClr val="3A1766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41" name="Google Shape;60;p13">
              <a:extLst>
                <a:ext uri="{FF2B5EF4-FFF2-40B4-BE49-F238E27FC236}">
                  <a16:creationId xmlns:a16="http://schemas.microsoft.com/office/drawing/2014/main" id="{9DA6A82A-B4D1-4517-A353-66E9051E579A}"/>
                </a:ext>
              </a:extLst>
            </p:cNvPr>
            <p:cNvSpPr txBox="1"/>
            <p:nvPr/>
          </p:nvSpPr>
          <p:spPr bwMode="auto">
            <a:xfrm>
              <a:off x="-419547" y="2614975"/>
              <a:ext cx="1342800" cy="3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ru" sz="11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</a:rPr>
                <a:t>Аналитик</a:t>
              </a:r>
              <a:endParaRPr sz="1100" b="0" i="0" u="none" strike="noStrike" cap="none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</a:endParaRPr>
            </a:p>
          </p:txBody>
        </p:sp>
      </p:grpSp>
      <p:pic>
        <p:nvPicPr>
          <p:cNvPr id="142" name="Google Shape;79;p13">
            <a:extLst>
              <a:ext uri="{FF2B5EF4-FFF2-40B4-BE49-F238E27FC236}">
                <a16:creationId xmlns:a16="http://schemas.microsoft.com/office/drawing/2014/main" id="{372F10F1-C9D2-4FD9-8781-546E5E9E67CD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6082581" y="3147632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9;p13">
            <a:extLst>
              <a:ext uri="{FF2B5EF4-FFF2-40B4-BE49-F238E27FC236}">
                <a16:creationId xmlns:a16="http://schemas.microsoft.com/office/drawing/2014/main" id="{2DA64BDF-27D4-41BC-A12A-D339B26C2722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-244">
            <a:off x="4729320" y="2809326"/>
            <a:ext cx="754522" cy="7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56710DA-4C9E-4E5E-9212-11799E0B19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444"/>
          <a:stretch/>
        </p:blipFill>
        <p:spPr>
          <a:xfrm>
            <a:off x="4686159" y="2817717"/>
            <a:ext cx="754578" cy="773074"/>
          </a:xfrm>
          <a:prstGeom prst="ellipse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D07D2781-1981-4674-8758-228867B9F3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395" r="6445" b="9262"/>
          <a:stretch/>
        </p:blipFill>
        <p:spPr>
          <a:xfrm>
            <a:off x="322699" y="1687564"/>
            <a:ext cx="753465" cy="773074"/>
          </a:xfrm>
          <a:prstGeom prst="ellipse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E965A626-D9F8-4A10-9083-5AFBD61EA4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08" b="15701"/>
          <a:stretch/>
        </p:blipFill>
        <p:spPr>
          <a:xfrm>
            <a:off x="2655911" y="1134189"/>
            <a:ext cx="732213" cy="768916"/>
          </a:xfrm>
          <a:prstGeom prst="ellipse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81F503C7-5230-4401-8150-B3F0234B09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69" t="11045" r="22335" b="50935"/>
          <a:stretch/>
        </p:blipFill>
        <p:spPr>
          <a:xfrm>
            <a:off x="3210669" y="2437703"/>
            <a:ext cx="760502" cy="776013"/>
          </a:xfrm>
          <a:prstGeom prst="ellipse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81687CA8-6D2E-4952-9A78-1AB265503DF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079" t="7272" r="29515" b="53755"/>
          <a:stretch/>
        </p:blipFill>
        <p:spPr>
          <a:xfrm>
            <a:off x="1734088" y="3441172"/>
            <a:ext cx="753465" cy="764601"/>
          </a:xfrm>
          <a:prstGeom prst="ellipse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52D94B52-B12D-4A5B-8DCC-A2478F3AD0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9207"/>
          <a:stretch/>
        </p:blipFill>
        <p:spPr>
          <a:xfrm>
            <a:off x="316575" y="3058542"/>
            <a:ext cx="754578" cy="764601"/>
          </a:xfrm>
          <a:prstGeom prst="ellipse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8C3F818C-9EB3-4DB5-B1E3-C7C0BBC7C7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133" t="22838" r="28420" b="24195"/>
          <a:stretch/>
        </p:blipFill>
        <p:spPr>
          <a:xfrm>
            <a:off x="4096985" y="1502379"/>
            <a:ext cx="754579" cy="759362"/>
          </a:xfrm>
          <a:prstGeom prst="ellipse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81DE8FDB-A642-4A48-9C73-D36B2CFF1FB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1190" b="40409"/>
          <a:stretch/>
        </p:blipFill>
        <p:spPr>
          <a:xfrm>
            <a:off x="1785942" y="2075938"/>
            <a:ext cx="729388" cy="764602"/>
          </a:xfrm>
          <a:prstGeom prst="ellipse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E6DA7B7-98CD-4F41-A7A1-6EFF6604868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7698" b="29880"/>
          <a:stretch/>
        </p:blipFill>
        <p:spPr>
          <a:xfrm>
            <a:off x="5550517" y="1886424"/>
            <a:ext cx="753465" cy="759361"/>
          </a:xfrm>
          <a:prstGeom prst="ellipse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312968-6BB3-43A7-BA54-470BA54015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6645" y="3776182"/>
            <a:ext cx="762066" cy="7519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A5B706-CF6F-4116-9E76-402C59C99E5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1649" t="25897" r="18579" b="51851"/>
          <a:stretch/>
        </p:blipFill>
        <p:spPr>
          <a:xfrm>
            <a:off x="6002049" y="3146825"/>
            <a:ext cx="791129" cy="788422"/>
          </a:xfrm>
          <a:prstGeom prst="ellipse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53AE62-43AC-49DE-94DE-2419FA305F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4291" y="1832868"/>
            <a:ext cx="1721599" cy="1721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0" y="0"/>
            <a:ext cx="9144003" cy="516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5;p14">
            <a:extLst>
              <a:ext uri="{FF2B5EF4-FFF2-40B4-BE49-F238E27FC236}">
                <a16:creationId xmlns:a16="http://schemas.microsoft.com/office/drawing/2014/main" id="{CEDDAF57-0398-41AA-87A0-56681E719F34}"/>
              </a:ext>
            </a:extLst>
          </p:cNvPr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 rot="16372237">
            <a:off x="4099991" y="3318072"/>
            <a:ext cx="1366896" cy="135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929685">
            <a:off x="-869451" y="2213977"/>
            <a:ext cx="2400703" cy="17637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 bwMode="auto">
          <a:xfrm>
            <a:off x="503902" y="380574"/>
            <a:ext cx="6987899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/>
            </a:pPr>
            <a:r>
              <a:rPr lang="ru" sz="41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</a:rPr>
              <a:t>Проблема</a:t>
            </a:r>
            <a:endParaRPr sz="4100" b="0" i="0" u="none" strike="noStrike" cap="none" dirty="0">
              <a:solidFill>
                <a:schemeClr val="lt1"/>
              </a:solidFill>
              <a:latin typeface="Roboto Black"/>
              <a:ea typeface="Roboto Black"/>
              <a:cs typeface="Roboto Black"/>
            </a:endParaRPr>
          </a:p>
        </p:txBody>
      </p:sp>
      <p:pic>
        <p:nvPicPr>
          <p:cNvPr id="89" name="Google Shape;89;p14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>
            <a:off x="7588398" y="4752713"/>
            <a:ext cx="940225" cy="28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4"/>
          <p:cNvCxnSpPr>
            <a:cxnSpLocks/>
          </p:cNvCxnSpPr>
          <p:nvPr/>
        </p:nvCxnSpPr>
        <p:spPr bwMode="auto">
          <a:xfrm>
            <a:off x="0" y="4622755"/>
            <a:ext cx="9156900" cy="0"/>
          </a:xfrm>
          <a:prstGeom prst="straightConnector1">
            <a:avLst/>
          </a:prstGeom>
          <a:noFill/>
          <a:ln w="9525" cap="flat" cmpd="sng">
            <a:solidFill>
              <a:srgbClr val="FF007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" name="Google Shape;91;p14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 rot="-2700000">
            <a:off x="7886706" y="-294969"/>
            <a:ext cx="1660274" cy="16659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 bwMode="auto">
          <a:xfrm>
            <a:off x="615375" y="1219925"/>
            <a:ext cx="3927412" cy="3152700"/>
          </a:xfrm>
          <a:prstGeom prst="roundRect">
            <a:avLst>
              <a:gd name="adj" fmla="val 16358"/>
            </a:avLst>
          </a:prstGeom>
          <a:solidFill>
            <a:schemeClr val="lt1"/>
          </a:solidFill>
          <a:ln w="9525" cap="flat" cmpd="sng">
            <a:solidFill>
              <a:srgbClr val="F9B2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rgbClr val="3A1766"/>
              </a:solidFill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93" name="Google Shape;93;p14"/>
          <p:cNvPicPr/>
          <p:nvPr/>
        </p:nvPicPr>
        <p:blipFill>
          <a:blip r:embed="rId6">
            <a:alphaModFix/>
          </a:blip>
          <a:srcRect/>
          <a:stretch/>
        </p:blipFill>
        <p:spPr bwMode="auto">
          <a:xfrm rot="6833494">
            <a:off x="4346432" y="1488657"/>
            <a:ext cx="392711" cy="39400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 bwMode="auto">
          <a:xfrm>
            <a:off x="747680" y="1269195"/>
            <a:ext cx="3874123" cy="306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  <a:buClr>
                <a:schemeClr val="dk1"/>
              </a:buClr>
              <a:buSzPts val="1100"/>
              <a:defRPr/>
            </a:pPr>
            <a:r>
              <a:rPr lang="ru-RU" sz="1250" b="1" dirty="0">
                <a:solidFill>
                  <a:srgbClr val="3A1766"/>
                </a:solidFill>
                <a:latin typeface="Roboto Medium"/>
                <a:ea typeface="Roboto Medium"/>
              </a:rPr>
              <a:t>Проблематика: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Сложность и трудоёмкость процесса 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подачи заявок 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Неэффективность управления набором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Риск ошибок при ручной работе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Сложность масштабирования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Необходимость гибкого управления ботом.</a:t>
            </a:r>
          </a:p>
          <a:p>
            <a:pPr>
              <a:lnSpc>
                <a:spcPct val="114999"/>
              </a:lnSpc>
              <a:buClr>
                <a:schemeClr val="dk1"/>
              </a:buClr>
              <a:buSzPts val="1100"/>
              <a:defRPr/>
            </a:pPr>
            <a:r>
              <a:rPr lang="ru-RU" sz="1250" b="1" dirty="0">
                <a:solidFill>
                  <a:srgbClr val="3A1766"/>
                </a:solidFill>
                <a:latin typeface="Roboto Medium"/>
                <a:ea typeface="Roboto Medium"/>
              </a:rPr>
              <a:t>Контекст нашего проекта подразумевает </a:t>
            </a:r>
          </a:p>
          <a:p>
            <a:pPr>
              <a:lnSpc>
                <a:spcPct val="114999"/>
              </a:lnSpc>
              <a:buClr>
                <a:schemeClr val="dk1"/>
              </a:buClr>
              <a:buSzPts val="1100"/>
              <a:defRPr/>
            </a:pPr>
            <a:r>
              <a:rPr lang="ru-RU" sz="1250" b="1" dirty="0">
                <a:solidFill>
                  <a:srgbClr val="3A1766"/>
                </a:solidFill>
                <a:latin typeface="Roboto Medium"/>
                <a:ea typeface="Roboto Medium"/>
              </a:rPr>
              <a:t>следующее: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Потребность в автоматизации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Использование мессенджеров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Развитие онлайн-образования</a:t>
            </a:r>
          </a:p>
          <a:p>
            <a:pPr marL="285750" indent="-285750">
              <a:lnSpc>
                <a:spcPct val="114999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ru-RU" sz="1250" dirty="0">
                <a:solidFill>
                  <a:srgbClr val="3A1766"/>
                </a:solidFill>
                <a:latin typeface="Roboto Medium"/>
                <a:ea typeface="Roboto Medium"/>
              </a:rPr>
              <a:t>Стремление к оптимизации</a:t>
            </a:r>
            <a:endParaRPr sz="1250" dirty="0">
              <a:solidFill>
                <a:srgbClr val="3A1766"/>
              </a:solidFill>
              <a:latin typeface="Roboto Medium"/>
              <a:ea typeface="Roboto Medium"/>
            </a:endParaRPr>
          </a:p>
        </p:txBody>
      </p:sp>
      <p:pic>
        <p:nvPicPr>
          <p:cNvPr id="95" name="Google Shape;95;p14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 rot="-2700075">
            <a:off x="6937794" y="4451928"/>
            <a:ext cx="383439" cy="3847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2;p14">
            <a:extLst>
              <a:ext uri="{FF2B5EF4-FFF2-40B4-BE49-F238E27FC236}">
                <a16:creationId xmlns:a16="http://schemas.microsoft.com/office/drawing/2014/main" id="{A6A434FF-BCFF-4198-87CA-284E07E14985}"/>
              </a:ext>
            </a:extLst>
          </p:cNvPr>
          <p:cNvSpPr/>
          <p:nvPr/>
        </p:nvSpPr>
        <p:spPr bwMode="auto">
          <a:xfrm>
            <a:off x="4916692" y="1176918"/>
            <a:ext cx="3927412" cy="3152700"/>
          </a:xfrm>
          <a:prstGeom prst="roundRect">
            <a:avLst>
              <a:gd name="adj" fmla="val 16358"/>
            </a:avLst>
          </a:prstGeom>
          <a:solidFill>
            <a:schemeClr val="lt1"/>
          </a:solidFill>
          <a:ln w="9525" cap="flat" cmpd="sng">
            <a:solidFill>
              <a:srgbClr val="F9B2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 sz="1200" dirty="0"/>
          </a:p>
        </p:txBody>
      </p:sp>
      <p:pic>
        <p:nvPicPr>
          <p:cNvPr id="14" name="Google Shape;115;p16">
            <a:extLst>
              <a:ext uri="{FF2B5EF4-FFF2-40B4-BE49-F238E27FC236}">
                <a16:creationId xmlns:a16="http://schemas.microsoft.com/office/drawing/2014/main" id="{AD8ADC97-F9E6-4DAC-A6E7-842911D76E54}"/>
              </a:ext>
            </a:extLst>
          </p:cNvPr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 rot="12698212">
            <a:off x="8246149" y="2658981"/>
            <a:ext cx="3823559" cy="2669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BA99B7-195E-4426-B6A9-A42FEEE71C93}"/>
              </a:ext>
            </a:extLst>
          </p:cNvPr>
          <p:cNvSpPr txBox="1"/>
          <p:nvPr/>
        </p:nvSpPr>
        <p:spPr>
          <a:xfrm>
            <a:off x="5029592" y="1301372"/>
            <a:ext cx="6777532" cy="29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14999"/>
              </a:lnSpc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250" b="1" dirty="0">
                <a:solidFill>
                  <a:srgbClr val="3A1766"/>
                </a:solidFill>
                <a:latin typeface="Roboto Medium"/>
                <a:ea typeface="Roboto Medium"/>
              </a:rPr>
              <a:t>Немного статистики: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4DE6531C-66AD-4FF7-BEEB-99F739BB08F7}"/>
              </a:ext>
            </a:extLst>
          </p:cNvPr>
          <p:cNvGrpSpPr/>
          <p:nvPr/>
        </p:nvGrpSpPr>
        <p:grpSpPr>
          <a:xfrm>
            <a:off x="6304015" y="1255718"/>
            <a:ext cx="2462434" cy="2970420"/>
            <a:chOff x="5615813" y="1243061"/>
            <a:chExt cx="2462434" cy="2970420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34731AE-5817-430F-9151-153732AD0702}"/>
                </a:ext>
              </a:extLst>
            </p:cNvPr>
            <p:cNvSpPr/>
            <p:nvPr/>
          </p:nvSpPr>
          <p:spPr>
            <a:xfrm>
              <a:off x="6494166" y="1243061"/>
              <a:ext cx="1584081" cy="1467130"/>
            </a:xfrm>
            <a:prstGeom prst="ellipse">
              <a:avLst/>
            </a:prstGeom>
            <a:noFill/>
            <a:ln>
              <a:solidFill>
                <a:srgbClr val="F6A5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7B7867C4-D5FF-4D06-BFB7-25FBBF66FA20}"/>
                </a:ext>
              </a:extLst>
            </p:cNvPr>
            <p:cNvGrpSpPr/>
            <p:nvPr/>
          </p:nvGrpSpPr>
          <p:grpSpPr>
            <a:xfrm>
              <a:off x="5615813" y="1658034"/>
              <a:ext cx="2308899" cy="2555447"/>
              <a:chOff x="5642111" y="1629707"/>
              <a:chExt cx="2308899" cy="2555447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5250F1D9-4810-45C4-B7E4-D29A0FFB00ED}"/>
                  </a:ext>
                </a:extLst>
              </p:cNvPr>
              <p:cNvSpPr/>
              <p:nvPr/>
            </p:nvSpPr>
            <p:spPr>
              <a:xfrm>
                <a:off x="6331645" y="3500659"/>
                <a:ext cx="672998" cy="684495"/>
              </a:xfrm>
              <a:prstGeom prst="ellipse">
                <a:avLst/>
              </a:prstGeom>
              <a:noFill/>
              <a:ln>
                <a:solidFill>
                  <a:srgbClr val="FC3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8EDCB313-4F20-4E98-8C4C-4B32170DA9A7}"/>
                  </a:ext>
                </a:extLst>
              </p:cNvPr>
              <p:cNvSpPr/>
              <p:nvPr/>
            </p:nvSpPr>
            <p:spPr>
              <a:xfrm>
                <a:off x="6696701" y="2862991"/>
                <a:ext cx="1076291" cy="992114"/>
              </a:xfrm>
              <a:prstGeom prst="ellipse">
                <a:avLst/>
              </a:prstGeom>
              <a:noFill/>
              <a:ln>
                <a:solidFill>
                  <a:srgbClr val="880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BC826266-67EE-457E-AB13-0E14FFDF24C7}"/>
                  </a:ext>
                </a:extLst>
              </p:cNvPr>
              <p:cNvSpPr/>
              <p:nvPr/>
            </p:nvSpPr>
            <p:spPr>
              <a:xfrm>
                <a:off x="5642111" y="2159456"/>
                <a:ext cx="1351753" cy="1253767"/>
              </a:xfrm>
              <a:prstGeom prst="ellipse">
                <a:avLst/>
              </a:prstGeom>
              <a:noFill/>
              <a:ln>
                <a:solidFill>
                  <a:srgbClr val="FA56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F6D52-AA7F-4928-B9BB-2DF7CF8070A4}"/>
                  </a:ext>
                </a:extLst>
              </p:cNvPr>
              <p:cNvSpPr txBox="1"/>
              <p:nvPr/>
            </p:nvSpPr>
            <p:spPr>
              <a:xfrm>
                <a:off x="6421527" y="3685985"/>
                <a:ext cx="713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5%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3C8E5B-7B08-4B86-A6F1-577F2B8724E6}"/>
                  </a:ext>
                </a:extLst>
              </p:cNvPr>
              <p:cNvSpPr txBox="1"/>
              <p:nvPr/>
            </p:nvSpPr>
            <p:spPr bwMode="auto">
              <a:xfrm>
                <a:off x="6912532" y="3154384"/>
                <a:ext cx="713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10%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DF0297-7938-4199-92D2-783E6D766D43}"/>
                  </a:ext>
                </a:extLst>
              </p:cNvPr>
              <p:cNvSpPr txBox="1"/>
              <p:nvPr/>
            </p:nvSpPr>
            <p:spPr bwMode="auto">
              <a:xfrm>
                <a:off x="5930844" y="2575812"/>
                <a:ext cx="794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20%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635138-823D-49BA-B89A-23318947E83A}"/>
                  </a:ext>
                </a:extLst>
              </p:cNvPr>
              <p:cNvSpPr txBox="1"/>
              <p:nvPr/>
            </p:nvSpPr>
            <p:spPr bwMode="auto">
              <a:xfrm>
                <a:off x="6819031" y="1629707"/>
                <a:ext cx="1131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30%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0" y="0"/>
            <a:ext cx="9144003" cy="516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 rot="929685">
            <a:off x="-869451" y="2213977"/>
            <a:ext cx="2400703" cy="1763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 bwMode="auto">
          <a:xfrm>
            <a:off x="503902" y="380574"/>
            <a:ext cx="6987899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/>
            </a:pPr>
            <a:r>
              <a:rPr lang="ru" sz="4100">
                <a:solidFill>
                  <a:schemeClr val="lt1"/>
                </a:solidFill>
                <a:latin typeface="Roboto Black"/>
                <a:ea typeface="Roboto Black"/>
                <a:cs typeface="Roboto Black"/>
              </a:rPr>
              <a:t>Опишите свой продукт</a:t>
            </a:r>
            <a:endParaRPr sz="4100" b="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</a:endParaRPr>
          </a:p>
        </p:txBody>
      </p:sp>
      <p:pic>
        <p:nvPicPr>
          <p:cNvPr id="103" name="Google Shape;103;p15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7588398" y="4752713"/>
            <a:ext cx="940225" cy="28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>
            <a:cxnSpLocks/>
          </p:cNvCxnSpPr>
          <p:nvPr/>
        </p:nvCxnSpPr>
        <p:spPr bwMode="auto">
          <a:xfrm>
            <a:off x="0" y="4622755"/>
            <a:ext cx="9156900" cy="0"/>
          </a:xfrm>
          <a:prstGeom prst="straightConnector1">
            <a:avLst/>
          </a:prstGeom>
          <a:noFill/>
          <a:ln w="9525" cap="flat" cmpd="sng">
            <a:solidFill>
              <a:srgbClr val="FF007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5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00">
            <a:off x="7746941" y="1322126"/>
            <a:ext cx="1660274" cy="1665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 bwMode="auto">
          <a:xfrm>
            <a:off x="615375" y="1219925"/>
            <a:ext cx="7912800" cy="3152700"/>
          </a:xfrm>
          <a:prstGeom prst="roundRect">
            <a:avLst>
              <a:gd name="adj" fmla="val 16358"/>
            </a:avLst>
          </a:prstGeom>
          <a:solidFill>
            <a:schemeClr val="lt1"/>
          </a:solidFill>
          <a:ln w="9525" cap="flat" cmpd="sng">
            <a:solidFill>
              <a:srgbClr val="F9B2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rgbClr val="3A1766"/>
              </a:solidFill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107" name="Google Shape;107;p15"/>
          <p:cNvPicPr/>
          <p:nvPr/>
        </p:nvPicPr>
        <p:blipFill>
          <a:blip r:embed="rId6">
            <a:alphaModFix/>
          </a:blip>
          <a:srcRect/>
          <a:stretch/>
        </p:blipFill>
        <p:spPr bwMode="auto">
          <a:xfrm rot="6833494">
            <a:off x="1604554" y="3467047"/>
            <a:ext cx="392711" cy="39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 bwMode="auto">
          <a:xfrm>
            <a:off x="951425" y="1398175"/>
            <a:ext cx="71046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Продукт представляет собой удобный и эффективный </a:t>
            </a:r>
            <a:r>
              <a:rPr lang="ru-RU" sz="2000" b="0" i="0" dirty="0" err="1">
                <a:solidFill>
                  <a:srgbClr val="212529"/>
                </a:solidFill>
                <a:effectLst/>
                <a:latin typeface="-apple-system"/>
              </a:rPr>
              <a:t>Telegram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-бот, который автоматизирует процесс подачи заявок на обучение, улучшая пользовательский опыт для студентов и предоставляя организаторам мощные инструменты для управления и анализа.</a:t>
            </a:r>
            <a:endParaRPr sz="1500" dirty="0">
              <a:solidFill>
                <a:srgbClr val="3A1766"/>
              </a:solidFill>
              <a:latin typeface="Roboto Medium"/>
              <a:ea typeface="Roboto Medium"/>
              <a:cs typeface="Roboto Medium"/>
            </a:endParaRPr>
          </a:p>
          <a:p>
            <a:pPr marL="0" marR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endParaRPr sz="1500" dirty="0">
              <a:solidFill>
                <a:srgbClr val="3A1766"/>
              </a:solidFill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109" name="Google Shape;109;p15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75">
            <a:off x="6937794" y="4451928"/>
            <a:ext cx="383439" cy="38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0" y="0"/>
            <a:ext cx="9144003" cy="516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 rot="929685">
            <a:off x="-869451" y="2213977"/>
            <a:ext cx="2400703" cy="1763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 bwMode="auto">
          <a:xfrm>
            <a:off x="503900" y="380575"/>
            <a:ext cx="8244600" cy="1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/>
            </a:pPr>
            <a:r>
              <a:rPr lang="ru" sz="41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</a:rPr>
              <a:t>CJM пользователей продукта</a:t>
            </a:r>
            <a:endParaRPr sz="4100" dirty="0">
              <a:solidFill>
                <a:schemeClr val="lt1"/>
              </a:solidFill>
              <a:latin typeface="Roboto Black"/>
              <a:ea typeface="Roboto Black"/>
              <a:cs typeface="Roboto Black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/>
            </a:pPr>
            <a:endParaRPr sz="4100" dirty="0">
              <a:solidFill>
                <a:schemeClr val="lt1"/>
              </a:solidFill>
              <a:latin typeface="Roboto Black"/>
              <a:ea typeface="Roboto Black"/>
              <a:cs typeface="Roboto Black"/>
            </a:endParaRPr>
          </a:p>
        </p:txBody>
      </p:sp>
      <p:pic>
        <p:nvPicPr>
          <p:cNvPr id="117" name="Google Shape;117;p16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7588398" y="4752713"/>
            <a:ext cx="940225" cy="28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>
            <a:cxnSpLocks/>
          </p:cNvCxnSpPr>
          <p:nvPr/>
        </p:nvCxnSpPr>
        <p:spPr bwMode="auto">
          <a:xfrm>
            <a:off x="0" y="4622755"/>
            <a:ext cx="9156900" cy="0"/>
          </a:xfrm>
          <a:prstGeom prst="straightConnector1">
            <a:avLst/>
          </a:prstGeom>
          <a:noFill/>
          <a:ln w="9525" cap="flat" cmpd="sng">
            <a:solidFill>
              <a:srgbClr val="FF007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16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00">
            <a:off x="7746941" y="1322126"/>
            <a:ext cx="1660274" cy="16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/>
          <p:nvPr/>
        </p:nvPicPr>
        <p:blipFill>
          <a:blip r:embed="rId6">
            <a:alphaModFix/>
          </a:blip>
          <a:srcRect/>
          <a:stretch/>
        </p:blipFill>
        <p:spPr bwMode="auto">
          <a:xfrm rot="6833494">
            <a:off x="1604554" y="3467047"/>
            <a:ext cx="392711" cy="3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75">
            <a:off x="6937794" y="4451928"/>
            <a:ext cx="383439" cy="3847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51B3E93E-41CE-43E7-94B9-C37E0988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05930"/>
              </p:ext>
            </p:extLst>
          </p:nvPr>
        </p:nvGraphicFramePr>
        <p:xfrm>
          <a:off x="911874" y="1097661"/>
          <a:ext cx="7300567" cy="34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43">
                  <a:extLst>
                    <a:ext uri="{9D8B030D-6E8A-4147-A177-3AD203B41FA5}">
                      <a16:colId xmlns:a16="http://schemas.microsoft.com/office/drawing/2014/main" val="2070519308"/>
                    </a:ext>
                  </a:extLst>
                </a:gridCol>
                <a:gridCol w="1338460">
                  <a:extLst>
                    <a:ext uri="{9D8B030D-6E8A-4147-A177-3AD203B41FA5}">
                      <a16:colId xmlns:a16="http://schemas.microsoft.com/office/drawing/2014/main" val="858222589"/>
                    </a:ext>
                  </a:extLst>
                </a:gridCol>
                <a:gridCol w="852563">
                  <a:extLst>
                    <a:ext uri="{9D8B030D-6E8A-4147-A177-3AD203B41FA5}">
                      <a16:colId xmlns:a16="http://schemas.microsoft.com/office/drawing/2014/main" val="1404240825"/>
                    </a:ext>
                  </a:extLst>
                </a:gridCol>
                <a:gridCol w="1186486">
                  <a:extLst>
                    <a:ext uri="{9D8B030D-6E8A-4147-A177-3AD203B41FA5}">
                      <a16:colId xmlns:a16="http://schemas.microsoft.com/office/drawing/2014/main" val="189027905"/>
                    </a:ext>
                  </a:extLst>
                </a:gridCol>
                <a:gridCol w="1392524">
                  <a:extLst>
                    <a:ext uri="{9D8B030D-6E8A-4147-A177-3AD203B41FA5}">
                      <a16:colId xmlns:a16="http://schemas.microsoft.com/office/drawing/2014/main" val="598549750"/>
                    </a:ext>
                  </a:extLst>
                </a:gridCol>
                <a:gridCol w="1499091">
                  <a:extLst>
                    <a:ext uri="{9D8B030D-6E8A-4147-A177-3AD203B41FA5}">
                      <a16:colId xmlns:a16="http://schemas.microsoft.com/office/drawing/2014/main" val="3735476673"/>
                    </a:ext>
                  </a:extLst>
                </a:gridCol>
              </a:tblGrid>
              <a:tr h="349413"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Этап</a:t>
                      </a:r>
                    </a:p>
                  </a:txBody>
                  <a:tcPr marL="123825" marR="123825" marT="57150" marB="57150" anchor="ctr">
                    <a:solidFill>
                      <a:srgbClr val="F977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Действия Пользователя</a:t>
                      </a:r>
                    </a:p>
                  </a:txBody>
                  <a:tcPr marL="123825" marR="123825" marT="57150" marB="57150" anchor="ctr">
                    <a:solidFill>
                      <a:srgbClr val="F9773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Точки Контакта</a:t>
                      </a:r>
                    </a:p>
                  </a:txBody>
                  <a:tcPr marL="123825" marR="123825" marT="57150" marB="57150" anchor="ctr">
                    <a:solidFill>
                      <a:srgbClr val="F9773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Эмоции Пользователя</a:t>
                      </a:r>
                    </a:p>
                  </a:txBody>
                  <a:tcPr marL="123825" marR="123825" marT="57150" marB="57150" anchor="ctr">
                    <a:solidFill>
                      <a:srgbClr val="F9773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Болевые Точки</a:t>
                      </a:r>
                    </a:p>
                  </a:txBody>
                  <a:tcPr marL="123825" marR="123825" marT="57150" marB="57150" anchor="ctr">
                    <a:solidFill>
                      <a:srgbClr val="F9773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Возможности</a:t>
                      </a:r>
                    </a:p>
                  </a:txBody>
                  <a:tcPr marL="123825" marR="123825" marT="57150" marB="57150" anchor="ctr">
                    <a:solidFill>
                      <a:srgbClr val="F977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11560"/>
                  </a:ext>
                </a:extLst>
              </a:tr>
              <a:tr h="446059">
                <a:tc>
                  <a:txBody>
                    <a:bodyPr/>
                    <a:lstStyle/>
                    <a:p>
                      <a:r>
                        <a:rPr lang="ru-RU" sz="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Начало взаимодействия</a:t>
                      </a:r>
                    </a:p>
                  </a:txBody>
                  <a:tcPr>
                    <a:solidFill>
                      <a:srgbClr val="AE0D55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Переходит в </a:t>
                      </a:r>
                      <a:r>
                        <a:rPr lang="ru-RU" sz="8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Telegram</a:t>
                      </a:r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-бот по ссылке.</a:t>
                      </a:r>
                    </a:p>
                  </a:txBody>
                  <a:tcPr>
                    <a:solidFill>
                      <a:srgbClr val="AE0D55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Ссылка в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Telegram,</a:t>
                      </a:r>
                      <a:b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QR-</a:t>
                      </a:r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код.</a:t>
                      </a:r>
                    </a:p>
                  </a:txBody>
                  <a:tcPr>
                    <a:solidFill>
                      <a:srgbClr val="AE0D55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Любопытство, интерес.</a:t>
                      </a:r>
                    </a:p>
                  </a:txBody>
                  <a:tcPr>
                    <a:solidFill>
                      <a:srgbClr val="AE0D55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Сложности с переходом, если ссылка не работает.</a:t>
                      </a:r>
                    </a:p>
                  </a:txBody>
                  <a:tcPr>
                    <a:solidFill>
                      <a:srgbClr val="AE0D55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Удобная и рабочая ссылка, короткий </a:t>
                      </a:r>
                      <a:r>
                        <a:rPr lang="ru-RU" sz="8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welcome</a:t>
                      </a:r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ru-RU" sz="8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message</a:t>
                      </a:r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</a:t>
                      </a:r>
                    </a:p>
                  </a:txBody>
                  <a:tcPr>
                    <a:solidFill>
                      <a:srgbClr val="AE0D55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646284"/>
                  </a:ext>
                </a:extLst>
              </a:tr>
              <a:tr h="446059">
                <a:tc>
                  <a:txBody>
                    <a:bodyPr/>
                    <a:lstStyle/>
                    <a:p>
                      <a:r>
                        <a:rPr lang="ru-RU" sz="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Ввод личных данных</a:t>
                      </a:r>
                    </a:p>
                  </a:txBody>
                  <a:tcPr>
                    <a:solidFill>
                      <a:srgbClr val="F9773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Нажимает кнопку “Подать заявку” или “Оставить </a:t>
                      </a:r>
                      <a:r>
                        <a:rPr lang="ru-RU" sz="800" dirty="0" err="1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предзаявку</a:t>
                      </a:r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” и вводит данные.</a:t>
                      </a:r>
                    </a:p>
                  </a:txBody>
                  <a:tcPr>
                    <a:solidFill>
                      <a:srgbClr val="F9773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Чат-бот в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Telegram.</a:t>
                      </a:r>
                      <a:endParaRPr lang="ru-RU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9773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Уверенность, вовлеченность, готовность действовать.</a:t>
                      </a:r>
                    </a:p>
                  </a:txBody>
                  <a:tcPr>
                    <a:solidFill>
                      <a:srgbClr val="F9773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Длинные формы, непонятные поля, ошибки при вводе.</a:t>
                      </a:r>
                    </a:p>
                  </a:txBody>
                  <a:tcPr>
                    <a:solidFill>
                      <a:srgbClr val="F97736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Простые и понятные формы, подсказки, автоматическая проверка данных.</a:t>
                      </a:r>
                    </a:p>
                  </a:txBody>
                  <a:tcPr>
                    <a:solidFill>
                      <a:srgbClr val="F97736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43799"/>
                  </a:ext>
                </a:extLst>
              </a:tr>
              <a:tr h="446059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Выбор направления</a:t>
                      </a:r>
                    </a:p>
                  </a:txBody>
                  <a:tcPr marL="123825" marR="123825" marT="57150" marB="57150" anchor="ctr"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Выбирает направление обучения.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Чат-бот в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Telegram.</a:t>
                      </a:r>
                      <a:endParaRPr lang="ru-RU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Выбор, интерес, надежда.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Сложности с выбором, непонятное описание направлений.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Чёткие описания направлений, удобный список/меню, поиск.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27173"/>
                  </a:ext>
                </a:extLst>
              </a:tr>
              <a:tr h="565008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Регистрация</a:t>
                      </a:r>
                    </a:p>
                  </a:txBody>
                  <a:tcPr marL="123825" marR="123825" marT="57150" marB="57150" anchor="ctr"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Система регистрирует или авторизует пользователя.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Чат-бот в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Telegram, </a:t>
                      </a:r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БД.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Ожидание, волнение, интерес, облегчение.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Непонятные сообщения об ошибках, повторные запросы данных, длительность процесса.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Быстрая регистрация, понятные сообщения о регистрации или возникающих ошибках.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032635"/>
                  </a:ext>
                </a:extLst>
              </a:tr>
              <a:tr h="446059">
                <a:tc>
                  <a:txBody>
                    <a:bodyPr/>
                    <a:lstStyle/>
                    <a:p>
                      <a:r>
                        <a:rPr lang="ru-RU" sz="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Получение ссылки на испытания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Получает ссылку на страницу с входными испытаниями.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Чат-бот в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Telegram.</a:t>
                      </a:r>
                      <a:endParaRPr lang="ru-RU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Надежда, волнение, готовность к испытаниям.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Сложности с переходом по ссылке, отсутствие четких инструкций. 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Работающая ссылка, четкие инструкции.</a:t>
                      </a:r>
                    </a:p>
                  </a:txBody>
                  <a:tcPr>
                    <a:solidFill>
                      <a:srgbClr val="AE0D5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82498"/>
                  </a:ext>
                </a:extLst>
              </a:tr>
              <a:tr h="565008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Уведомления</a:t>
                      </a:r>
                    </a:p>
                  </a:txBody>
                  <a:tcPr marL="123825" marR="123825" marT="57150" marB="57150" anchor="ctr"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Получает уведомления об открытии набора, получает информацию о статусе заявки.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Чат-бот в 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Telegram.</a:t>
                      </a:r>
                      <a:endParaRPr lang="ru-RU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Информированность, удовлетворенность, вовлеченность.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Несвоевременные уведомления, отсутствие уведомлений.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Своевременные и понятные уведомления.</a:t>
                      </a:r>
                    </a:p>
                  </a:txBody>
                  <a:tcPr>
                    <a:solidFill>
                      <a:srgbClr val="F97736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044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0" y="0"/>
            <a:ext cx="9144003" cy="516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 rot="929685">
            <a:off x="-869451" y="2213977"/>
            <a:ext cx="2400703" cy="176378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 bwMode="auto">
          <a:xfrm>
            <a:off x="503900" y="380575"/>
            <a:ext cx="79128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/>
            </a:pPr>
            <a:r>
              <a:rPr lang="ru" sz="41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</a:rPr>
              <a:t>Преимущества продукта</a:t>
            </a:r>
            <a:endParaRPr sz="4100" b="0" i="0" u="none" strike="noStrike" cap="none" dirty="0">
              <a:solidFill>
                <a:schemeClr val="lt1"/>
              </a:solidFill>
              <a:latin typeface="Roboto Black"/>
              <a:ea typeface="Roboto Black"/>
              <a:cs typeface="Roboto Black"/>
            </a:endParaRPr>
          </a:p>
        </p:txBody>
      </p:sp>
      <p:pic>
        <p:nvPicPr>
          <p:cNvPr id="131" name="Google Shape;131;p17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7588398" y="4752713"/>
            <a:ext cx="940225" cy="28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7"/>
          <p:cNvCxnSpPr>
            <a:cxnSpLocks/>
          </p:cNvCxnSpPr>
          <p:nvPr/>
        </p:nvCxnSpPr>
        <p:spPr bwMode="auto">
          <a:xfrm>
            <a:off x="0" y="4622755"/>
            <a:ext cx="9156900" cy="0"/>
          </a:xfrm>
          <a:prstGeom prst="straightConnector1">
            <a:avLst/>
          </a:prstGeom>
          <a:noFill/>
          <a:ln w="9525" cap="flat" cmpd="sng">
            <a:solidFill>
              <a:srgbClr val="FF007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Google Shape;133;p17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00">
            <a:off x="7746941" y="1322126"/>
            <a:ext cx="1660274" cy="16659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 bwMode="auto">
          <a:xfrm>
            <a:off x="615375" y="1219925"/>
            <a:ext cx="7912800" cy="3152700"/>
          </a:xfrm>
          <a:prstGeom prst="roundRect">
            <a:avLst>
              <a:gd name="adj" fmla="val 16358"/>
            </a:avLst>
          </a:prstGeom>
          <a:solidFill>
            <a:schemeClr val="lt1"/>
          </a:solidFill>
          <a:ln w="9525" cap="flat" cmpd="sng">
            <a:solidFill>
              <a:srgbClr val="F9B2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rgbClr val="3A1766"/>
              </a:solidFill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135" name="Google Shape;135;p17"/>
          <p:cNvPicPr/>
          <p:nvPr/>
        </p:nvPicPr>
        <p:blipFill>
          <a:blip r:embed="rId6">
            <a:alphaModFix/>
          </a:blip>
          <a:srcRect/>
          <a:stretch/>
        </p:blipFill>
        <p:spPr bwMode="auto">
          <a:xfrm rot="6833494">
            <a:off x="1604554" y="3467047"/>
            <a:ext cx="392711" cy="39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 bwMode="auto">
          <a:xfrm>
            <a:off x="951425" y="1398175"/>
            <a:ext cx="71046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Удобство: Использование популярного мессенджера </a:t>
            </a:r>
            <a:r>
              <a:rPr lang="ru-RU" dirty="0" err="1"/>
              <a:t>Telegram</a:t>
            </a:r>
            <a:r>
              <a:rPr lang="ru-RU" dirty="0"/>
              <a:t> для подачи заявок делает процесс доступным и удобным.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Скорость: Автоматизация сокращает время, затрачиваемое на подачу и обработку заявок.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Точность: Снижение количества ошибок благодаря автоматизированной проверке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Эффективность: Улучшенное управление набором и аналитика для организаторов.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Масштабируемость: Возможность масштабирования под нужды.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Гибкость: Возможность настройки и управления ботом без изменений кода.</a:t>
            </a:r>
          </a:p>
          <a:p>
            <a:pPr marL="0" marR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endParaRPr sz="1500" dirty="0">
              <a:solidFill>
                <a:srgbClr val="3A1766"/>
              </a:solidFill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137" name="Google Shape;137;p17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75">
            <a:off x="6937794" y="4451928"/>
            <a:ext cx="383439" cy="38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0" y="0"/>
            <a:ext cx="9144003" cy="516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 rot="929685">
            <a:off x="-869451" y="2213977"/>
            <a:ext cx="2400703" cy="176378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 bwMode="auto">
          <a:xfrm>
            <a:off x="1723224" y="1975643"/>
            <a:ext cx="86400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/>
            </a:pPr>
            <a:r>
              <a:rPr lang="ru" sz="41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</a:rPr>
              <a:t>Спасибо за внимание!</a:t>
            </a:r>
            <a:endParaRPr sz="4100" b="0" i="0" u="none" strike="noStrike" cap="none" dirty="0">
              <a:solidFill>
                <a:schemeClr val="lt1"/>
              </a:solidFill>
              <a:latin typeface="Roboto Black"/>
              <a:ea typeface="Roboto Black"/>
              <a:cs typeface="Roboto Black"/>
            </a:endParaRPr>
          </a:p>
        </p:txBody>
      </p:sp>
      <p:pic>
        <p:nvPicPr>
          <p:cNvPr id="145" name="Google Shape;145;p18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7588398" y="4752713"/>
            <a:ext cx="940225" cy="28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8"/>
          <p:cNvCxnSpPr>
            <a:cxnSpLocks/>
          </p:cNvCxnSpPr>
          <p:nvPr/>
        </p:nvCxnSpPr>
        <p:spPr bwMode="auto">
          <a:xfrm>
            <a:off x="0" y="4622755"/>
            <a:ext cx="9156900" cy="0"/>
          </a:xfrm>
          <a:prstGeom prst="straightConnector1">
            <a:avLst/>
          </a:prstGeom>
          <a:noFill/>
          <a:ln w="9525" cap="flat" cmpd="sng">
            <a:solidFill>
              <a:srgbClr val="FF007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7" name="Google Shape;147;p18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00">
            <a:off x="7746941" y="1322126"/>
            <a:ext cx="1660274" cy="16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/>
          <p:nvPr/>
        </p:nvPicPr>
        <p:blipFill>
          <a:blip r:embed="rId6">
            <a:alphaModFix/>
          </a:blip>
          <a:srcRect/>
          <a:stretch/>
        </p:blipFill>
        <p:spPr bwMode="auto">
          <a:xfrm rot="6833494">
            <a:off x="1604554" y="3467047"/>
            <a:ext cx="392711" cy="3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/>
          <p:nvPr/>
        </p:nvPicPr>
        <p:blipFill>
          <a:blip r:embed="rId5">
            <a:alphaModFix/>
          </a:blip>
          <a:srcRect/>
          <a:stretch/>
        </p:blipFill>
        <p:spPr bwMode="auto">
          <a:xfrm rot="-2700075">
            <a:off x="6937794" y="4451928"/>
            <a:ext cx="383439" cy="38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462</Words>
  <Application>Microsoft Office PowerPoint</Application>
  <PresentationFormat>Экран (16:9)</PresentationFormat>
  <Paragraphs>98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Roboto Medium</vt:lpstr>
      <vt:lpstr>Arial</vt:lpstr>
      <vt:lpstr>-apple-system</vt:lpstr>
      <vt:lpstr>Roboto</vt:lpstr>
      <vt:lpstr>Roboto Black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Leyzeruk Irina Aleksandrovna</dc:creator>
  <cp:lastModifiedBy>Leyzeruk Irina Aleksandrovna</cp:lastModifiedBy>
  <cp:revision>24</cp:revision>
  <dcterms:modified xsi:type="dcterms:W3CDTF">2025-01-26T10:06:02Z</dcterms:modified>
</cp:coreProperties>
</file>