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8" r:id="rId2"/>
    <p:sldId id="364" r:id="rId3"/>
    <p:sldId id="365" r:id="rId4"/>
    <p:sldId id="366" r:id="rId5"/>
    <p:sldId id="338" r:id="rId6"/>
    <p:sldId id="339" r:id="rId7"/>
    <p:sldId id="363" r:id="rId8"/>
    <p:sldId id="370" r:id="rId9"/>
    <p:sldId id="369" r:id="rId10"/>
    <p:sldId id="372" r:id="rId11"/>
    <p:sldId id="373" r:id="rId12"/>
    <p:sldId id="374" r:id="rId13"/>
    <p:sldId id="375" r:id="rId14"/>
    <p:sldId id="376" r:id="rId15"/>
    <p:sldId id="377" r:id="rId16"/>
    <p:sldId id="362" r:id="rId17"/>
    <p:sldId id="378" r:id="rId18"/>
    <p:sldId id="379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6600CC"/>
    <a:srgbClr val="000066"/>
    <a:srgbClr val="FFFF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1" autoAdjust="0"/>
  </p:normalViewPr>
  <p:slideViewPr>
    <p:cSldViewPr>
      <p:cViewPr>
        <p:scale>
          <a:sx n="75" d="100"/>
          <a:sy n="75" d="100"/>
        </p:scale>
        <p:origin x="-164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1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/>
              <a:t>TOC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059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 dirty="0" smtClean="0"/>
              <a:t>August 2015</a:t>
            </a:r>
            <a:endParaRPr lang="en-GB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 dirty="0"/>
              <a:t>Lecture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fld id="{62DFAA39-780F-4641-A1B4-18C02FAB9C1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1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/>
              <a:t>TOC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/>
              <a:t>October 2008</a:t>
            </a:r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GB"/>
              <a:t>Lecture 1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fld id="{9CDC0758-D9C5-4D5C-9ED6-1F7BCFB0DD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993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D93D2-D376-465D-9388-ED2853C88BD9}" type="slidenum">
              <a:rPr lang="en-GB"/>
              <a:pPr/>
              <a:t>1</a:t>
            </a:fld>
            <a:endParaRPr lang="en-GB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12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13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14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15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2016 </a:t>
            </a:r>
            <a:r>
              <a:rPr lang="en-ZA" dirty="0" err="1" smtClean="0"/>
              <a:t>prac</a:t>
            </a:r>
            <a:r>
              <a:rPr lang="en-ZA" dirty="0" smtClean="0"/>
              <a:t> 2 t1a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TOC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October 2008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Lecture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DC0758-D9C5-4D5C-9ED6-1F7BCFB0DD7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6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86090-6D9B-4D9E-9230-1ACA5F16879B}" type="slidenum">
              <a:rPr lang="en-GB"/>
              <a:pPr/>
              <a:t>3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Start with 1 terminate with 0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TOC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October 2008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Lecture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DC0758-D9C5-4D5C-9ED6-1F7BCFB0DD7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FE0B-1F4C-45B3-BC87-6E54459A1E0F}" type="slidenum">
              <a:rPr lang="en-GB"/>
              <a:pPr/>
              <a:t>5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10816-34CD-41BD-8912-CD2CA03561A2}" type="slidenum">
              <a:rPr lang="en-GB"/>
              <a:pPr/>
              <a:t>6</a:t>
            </a:fld>
            <a:endParaRPr lang="en-GB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Analogy with a GPS that just says “Turn at the next crossroads!”  - Can try both ways or</a:t>
            </a:r>
            <a:r>
              <a:rPr lang="en-GB" baseline="0" dirty="0" smtClean="0"/>
              <a:t> phone a friend to get the correct way.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7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(</a:t>
            </a:r>
            <a:r>
              <a:rPr lang="en-GB" dirty="0" err="1" smtClean="0"/>
              <a:t>a+b</a:t>
            </a:r>
            <a:r>
              <a:rPr lang="en-GB" dirty="0" smtClean="0"/>
              <a:t>)* b  as the first example</a:t>
            </a:r>
          </a:p>
          <a:p>
            <a:r>
              <a:rPr lang="en-GB" dirty="0" smtClean="0"/>
              <a:t>Then use (</a:t>
            </a:r>
            <a:r>
              <a:rPr lang="en-GB" dirty="0" err="1" smtClean="0"/>
              <a:t>a+b</a:t>
            </a:r>
            <a:r>
              <a:rPr lang="en-GB" dirty="0" smtClean="0"/>
              <a:t>)* b a  as the next</a:t>
            </a:r>
            <a:r>
              <a:rPr lang="en-GB" baseline="0" dirty="0" smtClean="0"/>
              <a:t> example (do on white board)  -- don’t forget to add complex state rules in the rule table</a:t>
            </a:r>
          </a:p>
          <a:p>
            <a:r>
              <a:rPr lang="en-GB" baseline="0" dirty="0" smtClean="0"/>
              <a:t>                       a           	b</a:t>
            </a:r>
          </a:p>
          <a:p>
            <a:r>
              <a:rPr lang="en-GB" baseline="0" dirty="0" smtClean="0"/>
              <a:t>--------------------------------------------</a:t>
            </a:r>
          </a:p>
          <a:p>
            <a:r>
              <a:rPr lang="en-GB" baseline="0" dirty="0" smtClean="0"/>
              <a:t>Q0                    </a:t>
            </a:r>
            <a:r>
              <a:rPr lang="en-GB" baseline="0" dirty="0" err="1" smtClean="0"/>
              <a:t>q0</a:t>
            </a:r>
            <a:r>
              <a:rPr lang="en-GB" baseline="0" dirty="0" smtClean="0"/>
              <a:t>	q1,q0</a:t>
            </a:r>
          </a:p>
          <a:p>
            <a:r>
              <a:rPr lang="en-GB" baseline="0" dirty="0" smtClean="0"/>
              <a:t>Q1	   x	x</a:t>
            </a:r>
          </a:p>
          <a:p>
            <a:r>
              <a:rPr lang="en-GB" baseline="0" dirty="0" smtClean="0"/>
              <a:t>Q2         	   x 	x   -- for second problem only</a:t>
            </a:r>
          </a:p>
          <a:p>
            <a:r>
              <a:rPr lang="en-GB" baseline="0" dirty="0" smtClean="0"/>
              <a:t>(q0,q1)           q0, x	q0,q1,x</a:t>
            </a:r>
          </a:p>
          <a:p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8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(</a:t>
            </a:r>
            <a:r>
              <a:rPr lang="en-GB" dirty="0" err="1" smtClean="0"/>
              <a:t>a+b</a:t>
            </a:r>
            <a:r>
              <a:rPr lang="en-GB" dirty="0" smtClean="0"/>
              <a:t>)* b  as the first example</a:t>
            </a:r>
          </a:p>
          <a:p>
            <a:r>
              <a:rPr lang="en-GB" dirty="0" smtClean="0"/>
              <a:t>Then use (</a:t>
            </a:r>
            <a:r>
              <a:rPr lang="en-GB" dirty="0" err="1" smtClean="0"/>
              <a:t>a+b</a:t>
            </a:r>
            <a:r>
              <a:rPr lang="en-GB" dirty="0" smtClean="0"/>
              <a:t>)* b a  as the next</a:t>
            </a:r>
            <a:r>
              <a:rPr lang="en-GB" baseline="0" dirty="0" smtClean="0"/>
              <a:t> example (do on white board)  -- don’t forget to add complex state rules in the rule table</a:t>
            </a:r>
          </a:p>
          <a:p>
            <a:r>
              <a:rPr lang="en-GB" baseline="0" dirty="0" smtClean="0"/>
              <a:t>                       a           	b</a:t>
            </a:r>
          </a:p>
          <a:p>
            <a:r>
              <a:rPr lang="en-GB" baseline="0" dirty="0" smtClean="0"/>
              <a:t>--------------------------------------------</a:t>
            </a:r>
          </a:p>
          <a:p>
            <a:r>
              <a:rPr lang="en-GB" baseline="0" dirty="0" smtClean="0"/>
              <a:t>Q0                    </a:t>
            </a:r>
            <a:r>
              <a:rPr lang="en-GB" baseline="0" dirty="0" err="1" smtClean="0"/>
              <a:t>q0</a:t>
            </a:r>
            <a:r>
              <a:rPr lang="en-GB" baseline="0" dirty="0" smtClean="0"/>
              <a:t>	q1,q0</a:t>
            </a:r>
          </a:p>
          <a:p>
            <a:r>
              <a:rPr lang="en-GB" baseline="0" dirty="0" smtClean="0"/>
              <a:t>Q1	   x	x</a:t>
            </a:r>
          </a:p>
          <a:p>
            <a:r>
              <a:rPr lang="en-GB" baseline="0" dirty="0" smtClean="0"/>
              <a:t>Q2         	   x 	x   -- for second problem only</a:t>
            </a:r>
          </a:p>
          <a:p>
            <a:r>
              <a:rPr lang="en-GB" baseline="0" dirty="0" smtClean="0"/>
              <a:t>(q0,q1)           q0, x	q0,q1,x</a:t>
            </a:r>
          </a:p>
          <a:p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1198-0989-4D8D-A10F-3C4DB50D91C3}" type="slidenum">
              <a:rPr lang="en-GB"/>
              <a:pPr/>
              <a:t>9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TOC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/>
              <a:t>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Lecture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86E6-42FE-4002-97C6-98690293C8BA}" type="slidenum">
              <a:rPr lang="en-GB"/>
              <a:pPr/>
              <a:t>11</a:t>
            </a:fld>
            <a:endParaRPr lang="en-GB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349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349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349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49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49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49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49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49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50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50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50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350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350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  <p:sp>
        <p:nvSpPr>
          <p:cNvPr id="6350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350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fld id="{AD773602-156F-4344-B91C-BBF34B16D03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35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35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42926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78D1FD-7C96-437C-A2CD-65AE7ADC2740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9EF114-96B5-4814-BEAA-EF0B1D497C26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723F13-B309-4139-96FA-90D8D2CE6779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AD94-2EA9-46FB-9E2A-9E6E677AE03C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337FB-6F7D-4967-BB37-C33AC501100B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3B3CC5-75E4-4073-B07A-B7DAF53F4C97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CA1146-F5F0-439D-873D-55FD7A866FD7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378AE8-C1CB-43D0-B7C6-3A00F971E3D5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FED406-741B-4529-9607-31F84804CA06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589AE8-5E99-40CA-84CC-C874A3850ED6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62E8F9-F639-479A-A2C0-005DC2068598}" type="slidenum">
              <a:rPr lang="en-US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D73C9532-F262-4FAF-8BBC-A6DC900338AB}" type="slidenum">
              <a:rPr lang="en-US"/>
              <a:pPr/>
              <a:t>‹#›</a:t>
            </a:fld>
            <a:endParaRPr lang="en-GB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624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24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24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Lecture 6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00CC"/>
        </a:buClr>
        <a:buSzPct val="60000"/>
        <a:buFont typeface="Wingdings" pitchFamily="2" charset="2"/>
        <a:buChar char="¨"/>
        <a:defRPr sz="2400" b="1">
          <a:solidFill>
            <a:srgbClr val="6600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Theory of Computation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4365624"/>
            <a:ext cx="6019800" cy="2135209"/>
          </a:xfrm>
        </p:spPr>
        <p:txBody>
          <a:bodyPr/>
          <a:lstStyle/>
          <a:p>
            <a:r>
              <a:rPr lang="en-US" dirty="0"/>
              <a:t>Lecture 6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Determinism vs. Non-determinism Converting NFA to DFA</a:t>
            </a:r>
            <a:endParaRPr lang="en-GB" dirty="0"/>
          </a:p>
          <a:p>
            <a:r>
              <a:rPr lang="en-GB" dirty="0" smtClean="0"/>
              <a:t>Mr Alan Herbert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Numbers in C#/Java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.34f      	-&gt; float</a:t>
            </a:r>
          </a:p>
          <a:p>
            <a:r>
              <a:rPr lang="en-ZA" dirty="0" smtClean="0"/>
              <a:t>.34		-&gt; double		     both start with ‘.’</a:t>
            </a:r>
          </a:p>
          <a:p>
            <a:endParaRPr lang="en-ZA" dirty="0" smtClean="0"/>
          </a:p>
          <a:p>
            <a:r>
              <a:rPr lang="en-ZA" dirty="0" smtClean="0"/>
              <a:t>3.4		-&gt; double</a:t>
            </a:r>
          </a:p>
          <a:p>
            <a:r>
              <a:rPr lang="en-ZA" dirty="0" smtClean="0"/>
              <a:t>3		-&gt; integer		     all start with digit</a:t>
            </a:r>
          </a:p>
          <a:p>
            <a:r>
              <a:rPr lang="en-ZA" dirty="0" smtClean="0"/>
              <a:t>3L		-&gt; long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10</a:t>
            </a:fld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4788024" y="1772816"/>
            <a:ext cx="360040" cy="792088"/>
          </a:xfrm>
          <a:prstGeom prst="rightBrace">
            <a:avLst/>
          </a:prstGeom>
          <a:ln w="3175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80008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788024" y="3284984"/>
            <a:ext cx="432048" cy="1224136"/>
          </a:xfrm>
          <a:prstGeom prst="rightBrace">
            <a:avLst/>
          </a:prstGeom>
          <a:ln w="3175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80008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7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6DA0-1AB0-41D8-B3B2-4C92F06FADE5}" type="slidenum">
              <a:rPr lang="en-US"/>
              <a:pPr/>
              <a:t>11</a:t>
            </a:fld>
            <a:endParaRPr lang="en-GB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872413" cy="725488"/>
          </a:xfrm>
        </p:spPr>
        <p:txBody>
          <a:bodyPr/>
          <a:lstStyle/>
          <a:p>
            <a:r>
              <a:rPr lang="en-GB" dirty="0"/>
              <a:t>NFA - </a:t>
            </a:r>
            <a:r>
              <a:rPr lang="en-GB" dirty="0" err="1"/>
              <a:t>long,double,int,float</a:t>
            </a:r>
            <a:endParaRPr lang="en-GB" dirty="0"/>
          </a:p>
        </p:txBody>
      </p:sp>
      <p:pic>
        <p:nvPicPr>
          <p:cNvPr id="6" name="Picture 5" descr="javanum.jpg"/>
          <p:cNvPicPr>
            <a:picLocks noChangeAspect="1"/>
          </p:cNvPicPr>
          <p:nvPr/>
        </p:nvPicPr>
        <p:blipFill>
          <a:blip r:embed="rId3" cstate="print"/>
          <a:srcRect t="-470" r="28475" b="5887"/>
          <a:stretch>
            <a:fillRect/>
          </a:stretch>
        </p:blipFill>
        <p:spPr>
          <a:xfrm>
            <a:off x="323528" y="1181091"/>
            <a:ext cx="8352928" cy="568746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5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872413" cy="1224136"/>
          </a:xfrm>
        </p:spPr>
        <p:txBody>
          <a:bodyPr/>
          <a:lstStyle/>
          <a:p>
            <a:r>
              <a:rPr lang="en-GB" dirty="0"/>
              <a:t>Convert </a:t>
            </a:r>
            <a:r>
              <a:rPr lang="en-GB" dirty="0" smtClean="0"/>
              <a:t>Simplified Floating Point NFA </a:t>
            </a:r>
            <a:r>
              <a:rPr lang="en-GB" dirty="0"/>
              <a:t>to </a:t>
            </a:r>
            <a:r>
              <a:rPr lang="en-GB" dirty="0" smtClean="0"/>
              <a:t>DFA </a:t>
            </a:r>
            <a:endParaRPr lang="en-GB" dirty="0"/>
          </a:p>
        </p:txBody>
      </p:sp>
      <p:pic>
        <p:nvPicPr>
          <p:cNvPr id="7" name="Picture 6" descr="lec 5-4.jpg"/>
          <p:cNvPicPr>
            <a:picLocks noChangeAspect="1"/>
          </p:cNvPicPr>
          <p:nvPr/>
        </p:nvPicPr>
        <p:blipFill>
          <a:blip r:embed="rId3" cstate="print"/>
          <a:srcRect l="4014" t="2487" r="29084" b="7988"/>
          <a:stretch>
            <a:fillRect/>
          </a:stretch>
        </p:blipFill>
        <p:spPr>
          <a:xfrm>
            <a:off x="4043433" y="3185592"/>
            <a:ext cx="5100567" cy="36724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85296">
            <a:off x="4111601" y="3769084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lec 5-3.jpg"/>
          <p:cNvPicPr>
            <a:picLocks noChangeAspect="1"/>
          </p:cNvPicPr>
          <p:nvPr/>
        </p:nvPicPr>
        <p:blipFill rotWithShape="1">
          <a:blip r:embed="rId4" cstate="print"/>
          <a:srcRect l="5845" t="17888" r="33181" b="17718"/>
          <a:stretch/>
        </p:blipFill>
        <p:spPr>
          <a:xfrm>
            <a:off x="1" y="1630660"/>
            <a:ext cx="4038600" cy="3238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Full FP NFA </a:t>
            </a:r>
            <a:r>
              <a:rPr lang="en-GB" dirty="0"/>
              <a:t>to </a:t>
            </a:r>
            <a:r>
              <a:rPr lang="en-GB" dirty="0" smtClean="0"/>
              <a:t>DFA (1)</a:t>
            </a:r>
            <a:endParaRPr lang="en-GB" dirty="0"/>
          </a:p>
        </p:txBody>
      </p:sp>
      <p:pic>
        <p:nvPicPr>
          <p:cNvPr id="11" name="Picture 10" descr="javanumdfa1.jpg"/>
          <p:cNvPicPr>
            <a:picLocks noChangeAspect="1"/>
          </p:cNvPicPr>
          <p:nvPr/>
        </p:nvPicPr>
        <p:blipFill>
          <a:blip r:embed="rId3" cstate="print"/>
          <a:srcRect t="5104" r="56540" b="47104"/>
          <a:stretch>
            <a:fillRect/>
          </a:stretch>
        </p:blipFill>
        <p:spPr>
          <a:xfrm>
            <a:off x="5220072" y="1268760"/>
            <a:ext cx="2952328" cy="2932066"/>
          </a:xfrm>
          <a:prstGeom prst="rect">
            <a:avLst/>
          </a:prstGeom>
        </p:spPr>
      </p:pic>
      <p:pic>
        <p:nvPicPr>
          <p:cNvPr id="12" name="Picture 11" descr="javanumdfa2.jpg"/>
          <p:cNvPicPr>
            <a:picLocks noChangeAspect="1"/>
          </p:cNvPicPr>
          <p:nvPr/>
        </p:nvPicPr>
        <p:blipFill>
          <a:blip r:embed="rId4" cstate="print"/>
          <a:srcRect r="43310" b="39044"/>
          <a:stretch>
            <a:fillRect/>
          </a:stretch>
        </p:blipFill>
        <p:spPr>
          <a:xfrm>
            <a:off x="3491880" y="4077072"/>
            <a:ext cx="3338885" cy="263065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7675889">
            <a:off x="6551222" y="378495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javanum.jpg"/>
          <p:cNvPicPr>
            <a:picLocks noChangeAspect="1"/>
          </p:cNvPicPr>
          <p:nvPr/>
        </p:nvPicPr>
        <p:blipFill>
          <a:blip r:embed="rId5" cstate="print"/>
          <a:srcRect l="6468" r="33767" b="5209"/>
          <a:stretch>
            <a:fillRect/>
          </a:stretch>
        </p:blipFill>
        <p:spPr>
          <a:xfrm>
            <a:off x="0" y="1196752"/>
            <a:ext cx="4320480" cy="35283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39952" y="1628800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Full FP NFA </a:t>
            </a:r>
            <a:r>
              <a:rPr lang="en-GB" dirty="0"/>
              <a:t>to </a:t>
            </a:r>
            <a:r>
              <a:rPr lang="en-GB" dirty="0" smtClean="0"/>
              <a:t>DFA (2)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3779912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ight Arrow 12"/>
          <p:cNvSpPr/>
          <p:nvPr/>
        </p:nvSpPr>
        <p:spPr>
          <a:xfrm rot="7675889">
            <a:off x="6407206" y="4144997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1" name="Picture 10" descr="javanumdfa3.jpg"/>
          <p:cNvPicPr>
            <a:picLocks noChangeAspect="1"/>
          </p:cNvPicPr>
          <p:nvPr/>
        </p:nvPicPr>
        <p:blipFill>
          <a:blip r:embed="rId3" cstate="print"/>
          <a:srcRect r="44868" b="5020"/>
          <a:stretch>
            <a:fillRect/>
          </a:stretch>
        </p:blipFill>
        <p:spPr>
          <a:xfrm>
            <a:off x="2555776" y="3474414"/>
            <a:ext cx="3698925" cy="3383586"/>
          </a:xfrm>
          <a:prstGeom prst="rect">
            <a:avLst/>
          </a:prstGeom>
        </p:spPr>
      </p:pic>
      <p:pic>
        <p:nvPicPr>
          <p:cNvPr id="9" name="Picture 8" descr="javanumdfa3.jpg"/>
          <p:cNvPicPr>
            <a:picLocks noChangeAspect="1"/>
          </p:cNvPicPr>
          <p:nvPr/>
        </p:nvPicPr>
        <p:blipFill>
          <a:blip r:embed="rId4" cstate="print"/>
          <a:srcRect r="40634" b="19760"/>
          <a:stretch>
            <a:fillRect/>
          </a:stretch>
        </p:blipFill>
        <p:spPr>
          <a:xfrm>
            <a:off x="4932040" y="1196751"/>
            <a:ext cx="3744416" cy="2687237"/>
          </a:xfrm>
          <a:prstGeom prst="rect">
            <a:avLst/>
          </a:prstGeom>
        </p:spPr>
      </p:pic>
      <p:pic>
        <p:nvPicPr>
          <p:cNvPr id="12" name="Picture 11" descr="javanum.jpg"/>
          <p:cNvPicPr>
            <a:picLocks noChangeAspect="1"/>
          </p:cNvPicPr>
          <p:nvPr/>
        </p:nvPicPr>
        <p:blipFill>
          <a:blip r:embed="rId5" cstate="print"/>
          <a:srcRect l="6468" r="33767" b="5209"/>
          <a:stretch>
            <a:fillRect/>
          </a:stretch>
        </p:blipFill>
        <p:spPr>
          <a:xfrm>
            <a:off x="0" y="1196750"/>
            <a:ext cx="3791442" cy="30963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Final DFA from Full FP NFA</a:t>
            </a:r>
            <a:endParaRPr lang="en-GB" dirty="0"/>
          </a:p>
        </p:txBody>
      </p:sp>
      <p:pic>
        <p:nvPicPr>
          <p:cNvPr id="7" name="Picture 6" descr="javanumdfa4.jpg"/>
          <p:cNvPicPr>
            <a:picLocks noChangeAspect="1"/>
          </p:cNvPicPr>
          <p:nvPr/>
        </p:nvPicPr>
        <p:blipFill>
          <a:blip r:embed="rId3" cstate="print"/>
          <a:srcRect r="45986" b="4641"/>
          <a:stretch>
            <a:fillRect/>
          </a:stretch>
        </p:blipFill>
        <p:spPr>
          <a:xfrm>
            <a:off x="3851920" y="2159898"/>
            <a:ext cx="4851053" cy="45474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657130">
            <a:off x="4144160" y="2454115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javanum.jpg"/>
          <p:cNvPicPr>
            <a:picLocks noChangeAspect="1"/>
          </p:cNvPicPr>
          <p:nvPr/>
        </p:nvPicPr>
        <p:blipFill>
          <a:blip r:embed="rId4" cstate="print"/>
          <a:srcRect l="6468" r="33767" b="5209"/>
          <a:stretch>
            <a:fillRect/>
          </a:stretch>
        </p:blipFill>
        <p:spPr>
          <a:xfrm>
            <a:off x="0" y="1124744"/>
            <a:ext cx="3879614" cy="31683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 descr="question mark 5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4186336" cy="41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Another NFA conversion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8" r="45198" b="27770"/>
          <a:stretch/>
        </p:blipFill>
        <p:spPr>
          <a:xfrm>
            <a:off x="543578" y="1916832"/>
            <a:ext cx="4381147" cy="228436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657130">
            <a:off x="3707904" y="409318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4" t="7177" r="20222" b="9455"/>
          <a:stretch/>
        </p:blipFill>
        <p:spPr>
          <a:xfrm>
            <a:off x="4648216" y="3745687"/>
            <a:ext cx="3462201" cy="288032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6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Yet another conversion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18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138" r="24600" b="30599"/>
          <a:stretch/>
        </p:blipFill>
        <p:spPr>
          <a:xfrm>
            <a:off x="248713" y="1628800"/>
            <a:ext cx="5099850" cy="17946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15053"/>
          <a:stretch/>
        </p:blipFill>
        <p:spPr>
          <a:xfrm>
            <a:off x="2843808" y="3165755"/>
            <a:ext cx="5317567" cy="309634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657130">
            <a:off x="1623879" y="3462227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Deterministic FSA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96371"/>
              </p:ext>
            </p:extLst>
          </p:nvPr>
        </p:nvGraphicFramePr>
        <p:xfrm>
          <a:off x="1403648" y="39330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 = 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</a:t>
                      </a:r>
                      <a:r>
                        <a:rPr lang="en-ZA" baseline="0" dirty="0" smtClean="0"/>
                        <a:t> = 0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error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 descr="lec 5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75" t="23661" r="10547" b="36611"/>
          <a:stretch>
            <a:fillRect/>
          </a:stretch>
        </p:blipFill>
        <p:spPr>
          <a:xfrm>
            <a:off x="899592" y="1412776"/>
            <a:ext cx="7488832" cy="187220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/>
              <a:t>Non-determinism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010400" cy="4114800"/>
          </a:xfrm>
          <a:noFill/>
          <a:ln/>
        </p:spPr>
        <p:txBody>
          <a:bodyPr/>
          <a:lstStyle/>
          <a:p>
            <a:r>
              <a:rPr lang="en-GB" dirty="0"/>
              <a:t>So far, every step of a computation follows in a unique way </a:t>
            </a:r>
            <a:r>
              <a:rPr lang="en-GB" dirty="0" smtClean="0"/>
              <a:t>from the </a:t>
            </a:r>
            <a:r>
              <a:rPr lang="en-GB" dirty="0"/>
              <a:t>preceding </a:t>
            </a:r>
            <a:r>
              <a:rPr lang="en-GB" dirty="0" smtClean="0"/>
              <a:t>step</a:t>
            </a:r>
            <a:endParaRPr lang="en-GB" dirty="0"/>
          </a:p>
          <a:p>
            <a:r>
              <a:rPr lang="en-GB" dirty="0"/>
              <a:t>Deterministic!</a:t>
            </a:r>
          </a:p>
          <a:p>
            <a:r>
              <a:rPr lang="en-GB" dirty="0"/>
              <a:t>In a non-deterministic machine, several choices exist for next </a:t>
            </a:r>
            <a:r>
              <a:rPr lang="en-GB" dirty="0" smtClean="0"/>
              <a:t>state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Non-Deterministic FSA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AAD94-2EA9-46FB-9E2A-9E6E677AE03C}" type="slidenum">
              <a:rPr lang="en-US" smtClean="0"/>
              <a:pPr/>
              <a:t>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3648" y="39330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 = 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</a:t>
                      </a:r>
                      <a:r>
                        <a:rPr lang="en-ZA" baseline="0" dirty="0" smtClean="0"/>
                        <a:t> = 0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error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error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rgbClr val="FF0000"/>
                          </a:solidFill>
                        </a:rPr>
                        <a:t>q1, q2</a:t>
                      </a:r>
                      <a:endParaRPr lang="en-Z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Content Placeholder 8" descr="lec 5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6690" t="22680" r="13028" b="29441"/>
          <a:stretch>
            <a:fillRect/>
          </a:stretch>
        </p:blipFill>
        <p:spPr>
          <a:xfrm>
            <a:off x="1115616" y="1484784"/>
            <a:ext cx="6367023" cy="20162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Converting an NFA</a:t>
            </a:r>
            <a:endParaRPr lang="en-GB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010400" cy="4114800"/>
          </a:xfrm>
          <a:noFill/>
          <a:ln/>
        </p:spPr>
        <p:txBody>
          <a:bodyPr/>
          <a:lstStyle/>
          <a:p>
            <a:r>
              <a:rPr lang="en-GB" dirty="0"/>
              <a:t>Every DFA is an </a:t>
            </a:r>
            <a:r>
              <a:rPr lang="en-GB" dirty="0" smtClean="0"/>
              <a:t>NFA</a:t>
            </a:r>
            <a:endParaRPr lang="en-GB" dirty="0"/>
          </a:p>
          <a:p>
            <a:r>
              <a:rPr lang="en-GB" dirty="0"/>
              <a:t>Can convert every NFA into a DFA, that accepts the same language</a:t>
            </a:r>
          </a:p>
          <a:p>
            <a:r>
              <a:rPr lang="en-GB" dirty="0"/>
              <a:t>Use the subset construction</a:t>
            </a:r>
          </a:p>
          <a:p>
            <a:r>
              <a:rPr lang="en-GB" dirty="0"/>
              <a:t>So-called, because there is one state of the DFA for every subset of the set of states of the NFA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/>
              <a:t>Converting </a:t>
            </a:r>
            <a:r>
              <a:rPr lang="en-GB" dirty="0" smtClean="0"/>
              <a:t>an NFA (2)</a:t>
            </a:r>
            <a:endParaRPr lang="en-GB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56792"/>
            <a:ext cx="7010400" cy="4386808"/>
          </a:xfrm>
          <a:noFill/>
          <a:ln/>
        </p:spPr>
        <p:txBody>
          <a:bodyPr/>
          <a:lstStyle/>
          <a:p>
            <a:r>
              <a:rPr lang="en-ZA" dirty="0"/>
              <a:t>Either magically </a:t>
            </a:r>
            <a:r>
              <a:rPr lang="en-ZA" dirty="0" smtClean="0"/>
              <a:t>guess (oracle)???</a:t>
            </a:r>
            <a:endParaRPr lang="en-ZA" dirty="0"/>
          </a:p>
          <a:p>
            <a:r>
              <a:rPr lang="en-ZA" dirty="0"/>
              <a:t>Or delay commitment to one state by running all possible states in parallel:</a:t>
            </a:r>
          </a:p>
          <a:p>
            <a:pPr lvl="1"/>
            <a:r>
              <a:rPr lang="en-ZA" dirty="0" smtClean="0"/>
              <a:t>Need </a:t>
            </a:r>
            <a:r>
              <a:rPr lang="en-ZA" dirty="0"/>
              <a:t>to maintain a set of all possible states</a:t>
            </a:r>
          </a:p>
          <a:p>
            <a:pPr lvl="1"/>
            <a:r>
              <a:rPr lang="en-ZA" dirty="0"/>
              <a:t>As soon as one of the set of states ceases to be a possibility </a:t>
            </a:r>
            <a:endParaRPr lang="en-ZA" dirty="0" smtClean="0"/>
          </a:p>
          <a:p>
            <a:pPr lvl="1">
              <a:buNone/>
            </a:pPr>
            <a:r>
              <a:rPr lang="en-ZA" dirty="0" smtClean="0"/>
              <a:t>	– </a:t>
            </a:r>
            <a:r>
              <a:rPr lang="en-ZA" dirty="0"/>
              <a:t>it is removed</a:t>
            </a:r>
          </a:p>
          <a:p>
            <a:pPr lvl="1"/>
            <a:r>
              <a:rPr lang="en-ZA" dirty="0" smtClean="0"/>
              <a:t>Thus, </a:t>
            </a:r>
            <a:r>
              <a:rPr lang="en-ZA" dirty="0"/>
              <a:t>new DFA could have an exponential number of states</a:t>
            </a:r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47C69D-CFB2-41E5-94A7-6FD26F73321C}" type="slidenum">
              <a:rPr lang="en-US"/>
              <a:pPr/>
              <a:t>7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First NFA Conversion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3952569" flipV="1">
            <a:off x="1379279" y="3263103"/>
            <a:ext cx="1291367" cy="31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16901" r="55307" b="48883"/>
          <a:stretch/>
        </p:blipFill>
        <p:spPr>
          <a:xfrm>
            <a:off x="395536" y="1435100"/>
            <a:ext cx="3046164" cy="14859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31755"/>
              </p:ext>
            </p:extLst>
          </p:nvPr>
        </p:nvGraphicFramePr>
        <p:xfrm>
          <a:off x="5148064" y="2276872"/>
          <a:ext cx="360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24136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 = 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</a:t>
                      </a:r>
                      <a:r>
                        <a:rPr lang="en-ZA" baseline="0" dirty="0" smtClean="0"/>
                        <a:t> = b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q0,q1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{q0,q1}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q0,q1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1" t="5111" r="30610" b="55334"/>
          <a:stretch/>
        </p:blipFill>
        <p:spPr>
          <a:xfrm>
            <a:off x="611560" y="4149080"/>
            <a:ext cx="4077756" cy="201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0112" y="479715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/>
              <a:t>RE: (</a:t>
            </a:r>
            <a:r>
              <a:rPr lang="en-ZA" sz="3200" dirty="0" err="1" smtClean="0"/>
              <a:t>a+b</a:t>
            </a:r>
            <a:r>
              <a:rPr lang="en-ZA" sz="3200" dirty="0" smtClean="0"/>
              <a:t>)* b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835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47C69D-CFB2-41E5-94A7-6FD26F73321C}" type="slidenum">
              <a:rPr lang="en-US"/>
              <a:pPr/>
              <a:t>8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Second NFA Conversion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6340"/>
              </p:ext>
            </p:extLst>
          </p:nvPr>
        </p:nvGraphicFramePr>
        <p:xfrm>
          <a:off x="5292080" y="1412776"/>
          <a:ext cx="3600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24136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 = 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Input</a:t>
                      </a:r>
                      <a:r>
                        <a:rPr lang="en-ZA" baseline="0" dirty="0" smtClean="0"/>
                        <a:t> = b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q0,q1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{q0,q1}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q0,q2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q0,q1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{q0,q2}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q0, x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q0,q1,x</a:t>
                      </a:r>
                    </a:p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80112" y="479715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/>
              <a:t>RE: (</a:t>
            </a:r>
            <a:r>
              <a:rPr lang="en-ZA" sz="3200" dirty="0" err="1" smtClean="0"/>
              <a:t>a+b</a:t>
            </a:r>
            <a:r>
              <a:rPr lang="en-ZA" sz="3200" dirty="0" smtClean="0"/>
              <a:t>)* b a</a:t>
            </a:r>
            <a:endParaRPr lang="en-Z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15333" r="33243" b="39778"/>
          <a:stretch/>
        </p:blipFill>
        <p:spPr>
          <a:xfrm>
            <a:off x="323528" y="1268760"/>
            <a:ext cx="4294814" cy="17281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56176" y="1844824"/>
            <a:ext cx="720080" cy="7200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/>
          <p:cNvSpPr/>
          <p:nvPr/>
        </p:nvSpPr>
        <p:spPr>
          <a:xfrm>
            <a:off x="7452320" y="1700808"/>
            <a:ext cx="864096" cy="86409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0232" y="2564904"/>
            <a:ext cx="7200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6376" y="2564904"/>
            <a:ext cx="7200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13111" r="36834" b="18888"/>
          <a:stretch/>
        </p:blipFill>
        <p:spPr>
          <a:xfrm>
            <a:off x="755576" y="3941676"/>
            <a:ext cx="4536504" cy="29163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3952569" flipV="1">
            <a:off x="1379279" y="3263103"/>
            <a:ext cx="1291367" cy="31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47C69D-CFB2-41E5-94A7-6FD26F73321C}" type="slidenum">
              <a:rPr lang="en-US"/>
              <a:pPr/>
              <a:t>9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517525"/>
            <a:ext cx="7872413" cy="725488"/>
          </a:xfrm>
        </p:spPr>
        <p:txBody>
          <a:bodyPr/>
          <a:lstStyle/>
          <a:p>
            <a:r>
              <a:rPr lang="en-GB" dirty="0" smtClean="0"/>
              <a:t>Another NFA Conversion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2657130" flipV="1">
            <a:off x="2555687" y="3690507"/>
            <a:ext cx="1291367" cy="31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Picture 9" descr="Ass2T1a.jpg"/>
          <p:cNvPicPr/>
          <p:nvPr/>
        </p:nvPicPr>
        <p:blipFill>
          <a:blip r:embed="rId3" cstate="print"/>
          <a:srcRect r="24556" b="7955"/>
          <a:stretch>
            <a:fillRect/>
          </a:stretch>
        </p:blipFill>
        <p:spPr>
          <a:xfrm>
            <a:off x="3923928" y="2996952"/>
            <a:ext cx="4811241" cy="3528392"/>
          </a:xfrm>
          <a:prstGeom prst="rect">
            <a:avLst/>
          </a:prstGeom>
        </p:spPr>
      </p:pic>
      <p:pic>
        <p:nvPicPr>
          <p:cNvPr id="11" name="Picture 10" descr="Ass1T2b.jpg"/>
          <p:cNvPicPr/>
          <p:nvPr/>
        </p:nvPicPr>
        <p:blipFill>
          <a:blip r:embed="rId4" cstate="print"/>
          <a:srcRect t="20748" r="16563" b="38435"/>
          <a:stretch>
            <a:fillRect/>
          </a:stretch>
        </p:blipFill>
        <p:spPr>
          <a:xfrm>
            <a:off x="395536" y="1340768"/>
            <a:ext cx="65527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11303</TotalTime>
  <Words>535</Words>
  <Application>Microsoft Office PowerPoint</Application>
  <PresentationFormat>On-screen Show (4:3)</PresentationFormat>
  <Paragraphs>196</Paragraphs>
  <Slides>18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Pixel</vt:lpstr>
      <vt:lpstr>Theory of Computation</vt:lpstr>
      <vt:lpstr>Deterministic FSA</vt:lpstr>
      <vt:lpstr>Non-determinism</vt:lpstr>
      <vt:lpstr>Non-Deterministic FSA</vt:lpstr>
      <vt:lpstr>Converting an NFA</vt:lpstr>
      <vt:lpstr>Converting an NFA (2)</vt:lpstr>
      <vt:lpstr>First NFA Conversion</vt:lpstr>
      <vt:lpstr>Second NFA Conversion</vt:lpstr>
      <vt:lpstr>Another NFA Conversion</vt:lpstr>
      <vt:lpstr>Numbers in C#/Java</vt:lpstr>
      <vt:lpstr>NFA - long,double,int,float</vt:lpstr>
      <vt:lpstr>Convert Simplified Floating Point NFA to DFA </vt:lpstr>
      <vt:lpstr>Full FP NFA to DFA (1)</vt:lpstr>
      <vt:lpstr>Full FP NFA to DFA (2)</vt:lpstr>
      <vt:lpstr>Final DFA from Full FP NFA</vt:lpstr>
      <vt:lpstr>PowerPoint Presentation</vt:lpstr>
      <vt:lpstr>Another NFA conversion</vt:lpstr>
      <vt:lpstr>Yet another conversion</vt:lpstr>
    </vt:vector>
  </TitlesOfParts>
  <Company>Kaylee Consultants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KB</dc:creator>
  <cp:lastModifiedBy>KB</cp:lastModifiedBy>
  <cp:revision>128</cp:revision>
  <cp:lastPrinted>2015-07-23T12:18:01Z</cp:lastPrinted>
  <dcterms:created xsi:type="dcterms:W3CDTF">2007-02-11T19:26:39Z</dcterms:created>
  <dcterms:modified xsi:type="dcterms:W3CDTF">2017-07-25T07:37:12Z</dcterms:modified>
</cp:coreProperties>
</file>