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6" r:id="rId3"/>
    <p:sldId id="275" r:id="rId4"/>
    <p:sldId id="276" r:id="rId5"/>
    <p:sldId id="271" r:id="rId6"/>
    <p:sldId id="272" r:id="rId7"/>
    <p:sldId id="277" r:id="rId8"/>
    <p:sldId id="278" r:id="rId9"/>
    <p:sldId id="279" r:id="rId10"/>
    <p:sldId id="280" r:id="rId11"/>
    <p:sldId id="282" r:id="rId12"/>
    <p:sldId id="281" r:id="rId13"/>
    <p:sldId id="283" r:id="rId14"/>
    <p:sldId id="284" r:id="rId15"/>
    <p:sldId id="285" r:id="rId16"/>
    <p:sldId id="286" r:id="rId17"/>
    <p:sldId id="28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8"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128FCA9C-FF92-4024-BDEC-A6D3B663DC09}" type="datetimeFigureOut">
              <a:rPr lang="en-US" altLang="zh-TW"/>
              <a:t>6/11/2017</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772AB877-E7B1-4681-847E-D0918612832B}" type="datetimeFigureOut">
              <a:t>2017/6/11</a:t>
            </a:fld>
            <a:endParaRPr lang="zh-TW"/>
          </a:p>
        </p:txBody>
      </p:sp>
      <p:sp>
        <p:nvSpPr>
          <p:cNvPr id="4" name="投影片圖像版面配置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Freeform 6"/>
          <p:cNvSpPr>
            <a:spLocks noEditPoints="1"/>
          </p:cNvSpPr>
          <p:nvPr userDrawn="1"/>
        </p:nvSpPr>
        <p:spPr bwMode="auto">
          <a:xfrm>
            <a:off x="-794" y="238125"/>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endParaRPr>
              <a:solidFill>
                <a:schemeClr val="lt1"/>
              </a:solidFill>
            </a:endParaRPr>
          </a:p>
        </p:txBody>
      </p:sp>
      <p:sp>
        <p:nvSpPr>
          <p:cNvPr id="2" name="標題 1"/>
          <p:cNvSpPr>
            <a:spLocks noGrp="1"/>
          </p:cNvSpPr>
          <p:nvPr>
            <p:ph type="ctrTitle"/>
          </p:nvPr>
        </p:nvSpPr>
        <p:spPr>
          <a:xfrm>
            <a:off x="1217613" y="1828799"/>
            <a:ext cx="9753600" cy="3048001"/>
          </a:xfrm>
        </p:spPr>
        <p:txBody>
          <a:bodyPr>
            <a:normAutofit/>
          </a:bodyPr>
          <a:lstStyle>
            <a:lvl1pPr latinLnBrk="0">
              <a:defRPr lang="zh-TW" sz="440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TW" sz="2000">
                <a:solidFill>
                  <a:schemeClr val="tx1"/>
                </a:solidFill>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6898" y="685800"/>
            <a:ext cx="2134315"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217613" y="685800"/>
            <a:ext cx="7416138"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17614" y="3429000"/>
            <a:ext cx="9753600" cy="2362199"/>
          </a:xfrm>
        </p:spPr>
        <p:txBody>
          <a:bodyPr anchor="b">
            <a:normAutofit/>
          </a:bodyPr>
          <a:lstStyle>
            <a:lvl1pPr algn="l" latinLnBrk="0">
              <a:defRPr lang="zh-TW" sz="4400" b="0" cap="all"/>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13150" y="685801"/>
            <a:ext cx="7853063"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DF33987-6305-4E2A-BF18-EF013ECE927B}" type="datetimeFigureOut">
              <a:t>2017/6/11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竹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1233279" y="1828800"/>
            <a:ext cx="4708734"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6262479" y="1828800"/>
            <a:ext cx="4708734"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217614" y="274638"/>
            <a:ext cx="9753600"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217614" y="1828799"/>
            <a:ext cx="470916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編輯母片文字樣式</a:t>
            </a:r>
          </a:p>
        </p:txBody>
      </p:sp>
      <p:sp>
        <p:nvSpPr>
          <p:cNvPr id="4" name="內容版面配置區 3"/>
          <p:cNvSpPr>
            <a:spLocks noGrp="1"/>
          </p:cNvSpPr>
          <p:nvPr>
            <p:ph sz="half" idx="2"/>
          </p:nvPr>
        </p:nvSpPr>
        <p:spPr>
          <a:xfrm>
            <a:off x="1217614" y="2743200"/>
            <a:ext cx="470916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6262054" y="1828799"/>
            <a:ext cx="470916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編輯母片文字樣式</a:t>
            </a:r>
          </a:p>
        </p:txBody>
      </p:sp>
      <p:sp>
        <p:nvSpPr>
          <p:cNvPr id="6" name="內容版面配置區 5"/>
          <p:cNvSpPr>
            <a:spLocks noGrp="1"/>
          </p:cNvSpPr>
          <p:nvPr>
            <p:ph sz="quarter" idx="4"/>
          </p:nvPr>
        </p:nvSpPr>
        <p:spPr>
          <a:xfrm>
            <a:off x="6262054" y="2743200"/>
            <a:ext cx="470916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EDF33987-6305-4E2A-BF18-EF013ECE927B}" type="datetimeFigureOut">
              <a:t>2017/6/11</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EDF33987-6305-4E2A-BF18-EF013ECE927B}" type="datetimeFigureOut">
              <a:t>2017/6/11</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DF33987-6305-4E2A-BF18-EF013ECE927B}" type="datetimeFigureOut">
              <a:t>2017/6/11</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684213" y="685800"/>
            <a:ext cx="3886200"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5865814" y="685800"/>
            <a:ext cx="5638800"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684213" y="685800"/>
            <a:ext cx="3886200"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DF33987-6305-4E2A-BF18-EF013ECE927B}" type="datetimeFigureOut">
              <a:t>2017/6/11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TW"/>
              <a:t>按一下以編輯母片標題樣式</a:t>
            </a:r>
          </a:p>
        </p:txBody>
      </p:sp>
      <p:sp>
        <p:nvSpPr>
          <p:cNvPr id="3" name="文字版面配置區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TW" sz="1000">
                <a:solidFill>
                  <a:schemeClr val="tx1"/>
                </a:solidFill>
                <a:latin typeface="+mj-ea"/>
                <a:ea typeface="+mj-ea"/>
              </a:defRPr>
            </a:lvl1pPr>
          </a:lstStyle>
          <a:p>
            <a:fld id="{EDF33987-6305-4E2A-BF18-EF013ECE927B}" type="datetimeFigureOut">
              <a:rPr lang="en-US" altLang="zh-TW" smtClean="0"/>
              <a:pPr/>
              <a:t>6/11/2017</a:t>
            </a:fld>
            <a:endParaRPr lang="en-US" altLang="en-US"/>
          </a:p>
        </p:txBody>
      </p:sp>
      <p:sp>
        <p:nvSpPr>
          <p:cNvPr id="5" name="頁尾版面配置區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TW" sz="1000" cap="all" baseline="0">
                <a:solidFill>
                  <a:schemeClr val="tx1"/>
                </a:solidFill>
                <a:latin typeface="+mj-ea"/>
                <a:ea typeface="+mj-ea"/>
              </a:defRPr>
            </a:lvl1pPr>
          </a:lstStyle>
          <a:p>
            <a:endParaRPr lang="zh-TW" altLang="en-US"/>
          </a:p>
        </p:txBody>
      </p:sp>
      <p:sp>
        <p:nvSpPr>
          <p:cNvPr id="6" name="投影片編號版面配置區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TW" sz="1000">
                <a:solidFill>
                  <a:schemeClr val="tx1"/>
                </a:solidFill>
                <a:latin typeface="+mj-ea"/>
                <a:ea typeface="+mj-ea"/>
              </a:defRPr>
            </a:lvl1pPr>
          </a:lstStyle>
          <a:p>
            <a:fld id="{F36C87F6-986D-49E6-AF40-1B3A1EE8064D}" type="slidenum">
              <a:rPr lang="en-US" altLang="zh-TW" smtClean="0"/>
              <a:pPr/>
              <a:t>‹#›</a:t>
            </a:fld>
            <a:endParaRPr lang="en-US" altLang="zh-TW"/>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TW" sz="4000" kern="1200" cap="all" baseline="0">
          <a:solidFill>
            <a:schemeClr val="tx1">
              <a:lumMod val="50000"/>
            </a:schemeClr>
          </a:solidFill>
          <a:latin typeface="+mj-ea"/>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TW" sz="2400" kern="1200">
          <a:solidFill>
            <a:schemeClr val="tx1"/>
          </a:solidFill>
          <a:latin typeface="+mj-ea"/>
          <a:ea typeface="+mj-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TW" sz="2000" kern="1200">
          <a:solidFill>
            <a:schemeClr val="tx1"/>
          </a:solidFill>
          <a:latin typeface="+mj-ea"/>
          <a:ea typeface="+mj-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TW" sz="1800" kern="1200">
          <a:solidFill>
            <a:schemeClr val="tx1"/>
          </a:solidFill>
          <a:latin typeface="+mj-ea"/>
          <a:ea typeface="+mj-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j-ea"/>
          <a:ea typeface="+mj-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TW" sz="1600" kern="1200">
          <a:solidFill>
            <a:schemeClr val="tx1"/>
          </a:solidFill>
          <a:latin typeface="+mj-ea"/>
          <a:ea typeface="+mj-ea"/>
          <a:cs typeface="+mn-cs"/>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期末</a:t>
            </a:r>
            <a:r>
              <a:rPr lang="zh-TW" altLang="en-US" dirty="0" smtClean="0"/>
              <a:t>專題 </a:t>
            </a:r>
            <a:r>
              <a:rPr lang="en-US" altLang="zh-TW" dirty="0" smtClean="0"/>
              <a:t>- </a:t>
            </a:r>
            <a:r>
              <a:rPr lang="zh-TW" altLang="en-US" dirty="0" smtClean="0"/>
              <a:t>台灣</a:t>
            </a:r>
            <a:r>
              <a:rPr lang="zh-TW" altLang="en-US" dirty="0"/>
              <a:t>旅遊與僑生來台就學</a:t>
            </a:r>
            <a:endParaRPr lang="zh-TW" dirty="0"/>
          </a:p>
        </p:txBody>
      </p:sp>
      <p:sp>
        <p:nvSpPr>
          <p:cNvPr id="3" name="副標題 2"/>
          <p:cNvSpPr>
            <a:spLocks noGrp="1"/>
          </p:cNvSpPr>
          <p:nvPr>
            <p:ph type="subTitle" idx="1"/>
          </p:nvPr>
        </p:nvSpPr>
        <p:spPr/>
        <p:txBody>
          <a:bodyPr/>
          <a:lstStyle/>
          <a:p>
            <a:r>
              <a:rPr lang="en-US" altLang="zh-TW" dirty="0" smtClean="0"/>
              <a:t>B0344122 </a:t>
            </a:r>
            <a:r>
              <a:rPr lang="zh-TW" altLang="en-US" dirty="0" smtClean="0"/>
              <a:t>楊守仁</a:t>
            </a:r>
            <a:endParaRPr lang="zh-TW"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僑居地分析</a:t>
            </a:r>
            <a:r>
              <a:rPr lang="en-US" altLang="zh-TW" dirty="0" smtClean="0"/>
              <a:t>(</a:t>
            </a:r>
            <a:r>
              <a:rPr lang="zh-TW" altLang="en-US" dirty="0" smtClean="0"/>
              <a:t>美國</a:t>
            </a:r>
            <a:r>
              <a:rPr lang="en-US" altLang="zh-TW"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96" y="1844824"/>
            <a:ext cx="6080759" cy="4343400"/>
          </a:xfrm>
        </p:spPr>
      </p:pic>
      <p:sp>
        <p:nvSpPr>
          <p:cNvPr id="5" name="文字方塊 4"/>
          <p:cNvSpPr txBox="1"/>
          <p:nvPr/>
        </p:nvSpPr>
        <p:spPr>
          <a:xfrm>
            <a:off x="7030516" y="1844824"/>
            <a:ext cx="4608512" cy="2502223"/>
          </a:xfrm>
          <a:prstGeom prst="rect">
            <a:avLst/>
          </a:prstGeom>
          <a:noFill/>
        </p:spPr>
        <p:txBody>
          <a:bodyPr wrap="square" rtlCol="0">
            <a:spAutoFit/>
          </a:bodyPr>
          <a:lstStyle/>
          <a:p>
            <a:pPr>
              <a:lnSpc>
                <a:spcPct val="90000"/>
              </a:lnSpc>
            </a:pPr>
            <a:r>
              <a:rPr lang="zh-TW" altLang="en-US" sz="2400" dirty="0" smtClean="0"/>
              <a:t>美國華僑都喜歡歸台</a:t>
            </a:r>
            <a:r>
              <a:rPr lang="en-US" altLang="zh-TW" sz="2400" dirty="0" smtClean="0"/>
              <a:t>?</a:t>
            </a:r>
          </a:p>
          <a:p>
            <a:pPr>
              <a:lnSpc>
                <a:spcPct val="90000"/>
              </a:lnSpc>
            </a:pPr>
            <a:endParaRPr lang="en-US" altLang="zh-TW" sz="2400" dirty="0"/>
          </a:p>
          <a:p>
            <a:pPr>
              <a:lnSpc>
                <a:spcPct val="90000"/>
              </a:lnSpc>
            </a:pPr>
            <a:r>
              <a:rPr lang="en-US" altLang="zh-TW" sz="2400" dirty="0" smtClean="0"/>
              <a:t>Why?</a:t>
            </a:r>
          </a:p>
          <a:p>
            <a:pPr>
              <a:lnSpc>
                <a:spcPct val="90000"/>
              </a:lnSpc>
            </a:pPr>
            <a:endParaRPr lang="en-US" altLang="zh-TW" sz="2400" dirty="0"/>
          </a:p>
          <a:p>
            <a:pPr>
              <a:lnSpc>
                <a:spcPct val="90000"/>
              </a:lnSpc>
            </a:pPr>
            <a:endParaRPr lang="en-US" altLang="zh-TW" sz="2400" dirty="0"/>
          </a:p>
          <a:p>
            <a:pPr>
              <a:lnSpc>
                <a:spcPct val="90000"/>
              </a:lnSpc>
            </a:pPr>
            <a:r>
              <a:rPr lang="en-US" altLang="zh-TW" dirty="0" smtClean="0"/>
              <a:t>1.</a:t>
            </a:r>
            <a:r>
              <a:rPr lang="zh-TW" altLang="en-US" dirty="0"/>
              <a:t>美國醫學院</a:t>
            </a:r>
            <a:r>
              <a:rPr lang="zh-TW" altLang="en-US" dirty="0" smtClean="0"/>
              <a:t>沒</a:t>
            </a:r>
            <a:r>
              <a:rPr lang="zh-TW" altLang="en-US" dirty="0"/>
              <a:t>畢業就欠一屁股</a:t>
            </a:r>
            <a:r>
              <a:rPr lang="zh-TW" altLang="en-US" dirty="0" smtClean="0"/>
              <a:t>債</a:t>
            </a:r>
            <a:endParaRPr lang="en-US" altLang="zh-TW" dirty="0" smtClean="0"/>
          </a:p>
          <a:p>
            <a:pPr>
              <a:lnSpc>
                <a:spcPct val="90000"/>
              </a:lnSpc>
            </a:pPr>
            <a:r>
              <a:rPr lang="en-US" altLang="zh-TW" dirty="0" smtClean="0"/>
              <a:t>2.</a:t>
            </a:r>
            <a:r>
              <a:rPr lang="zh-TW" altLang="en-US" dirty="0"/>
              <a:t>學費美國</a:t>
            </a:r>
            <a:r>
              <a:rPr lang="zh-TW" altLang="en-US" dirty="0" smtClean="0"/>
              <a:t>十分之一</a:t>
            </a:r>
            <a:endParaRPr lang="en-US" altLang="zh-TW" dirty="0" smtClean="0"/>
          </a:p>
          <a:p>
            <a:pPr>
              <a:lnSpc>
                <a:spcPct val="90000"/>
              </a:lnSpc>
            </a:pPr>
            <a:r>
              <a:rPr lang="en-US" altLang="zh-TW" dirty="0" smtClean="0"/>
              <a:t>3.</a:t>
            </a:r>
            <a:r>
              <a:rPr lang="zh-TW" altLang="en-US" dirty="0"/>
              <a:t>美國</a:t>
            </a:r>
            <a:r>
              <a:rPr lang="zh-TW" altLang="en-US" dirty="0" smtClean="0"/>
              <a:t>考醫師執照難</a:t>
            </a:r>
            <a:endParaRPr lang="en-US" altLang="zh-TW" sz="2400" dirty="0"/>
          </a:p>
        </p:txBody>
      </p:sp>
      <p:sp>
        <p:nvSpPr>
          <p:cNvPr id="6" name="文字方塊 5"/>
          <p:cNvSpPr txBox="1"/>
          <p:nvPr/>
        </p:nvSpPr>
        <p:spPr>
          <a:xfrm>
            <a:off x="7030516" y="5638843"/>
            <a:ext cx="4051109" cy="549381"/>
          </a:xfrm>
          <a:prstGeom prst="rect">
            <a:avLst/>
          </a:prstGeom>
          <a:noFill/>
        </p:spPr>
        <p:txBody>
          <a:bodyPr wrap="none" rtlCol="0">
            <a:spAutoFit/>
          </a:bodyPr>
          <a:lstStyle/>
          <a:p>
            <a:pPr>
              <a:lnSpc>
                <a:spcPct val="90000"/>
              </a:lnSpc>
            </a:pPr>
            <a:r>
              <a:rPr lang="zh-TW" altLang="en-US" sz="1100" dirty="0" smtClean="0"/>
              <a:t>參考資料</a:t>
            </a:r>
            <a:r>
              <a:rPr lang="en-US" altLang="zh-TW" sz="1100" dirty="0" smtClean="0"/>
              <a:t>:</a:t>
            </a:r>
          </a:p>
          <a:p>
            <a:pPr>
              <a:lnSpc>
                <a:spcPct val="90000"/>
              </a:lnSpc>
            </a:pPr>
            <a:r>
              <a:rPr lang="en-US" altLang="zh-TW" sz="1100" dirty="0"/>
              <a:t>http://www.ccyp.com/ccypcontents?content_id=96054</a:t>
            </a:r>
            <a:endParaRPr lang="en-US" altLang="zh-TW" sz="1100" dirty="0" smtClean="0"/>
          </a:p>
          <a:p>
            <a:pPr>
              <a:lnSpc>
                <a:spcPct val="90000"/>
              </a:lnSpc>
            </a:pPr>
            <a:r>
              <a:rPr lang="en-US" altLang="zh-TW" sz="1100" dirty="0"/>
              <a:t>http://ns2.doctorvoice.org/viewtopic.php?f=24&amp;t=77986</a:t>
            </a:r>
            <a:endParaRPr lang="zh-TW" altLang="en-US" sz="1100" dirty="0"/>
          </a:p>
        </p:txBody>
      </p:sp>
    </p:spTree>
    <p:extLst>
      <p:ext uri="{BB962C8B-B14F-4D97-AF65-F5344CB8AC3E}">
        <p14:creationId xmlns:p14="http://schemas.microsoft.com/office/powerpoint/2010/main" val="28168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最多僑生入讀的大專學校</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306" y="1942813"/>
            <a:ext cx="2610214" cy="4115374"/>
          </a:xfrm>
        </p:spPr>
      </p:pic>
    </p:spTree>
    <p:extLst>
      <p:ext uri="{BB962C8B-B14F-4D97-AF65-F5344CB8AC3E}">
        <p14:creationId xmlns:p14="http://schemas.microsoft.com/office/powerpoint/2010/main" val="362628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最多僑生入讀的科系</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541" y="1933286"/>
            <a:ext cx="5153744" cy="4134427"/>
          </a:xfrm>
        </p:spPr>
      </p:pic>
    </p:spTree>
    <p:extLst>
      <p:ext uri="{BB962C8B-B14F-4D97-AF65-F5344CB8AC3E}">
        <p14:creationId xmlns:p14="http://schemas.microsoft.com/office/powerpoint/2010/main" val="5625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長庚大學僑生現況</a:t>
            </a:r>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836" y="1827557"/>
            <a:ext cx="6080759" cy="4343400"/>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314" y="1827557"/>
            <a:ext cx="3762900" cy="4163006"/>
          </a:xfrm>
          <a:prstGeom prst="rect">
            <a:avLst/>
          </a:prstGeom>
        </p:spPr>
      </p:pic>
    </p:spTree>
    <p:extLst>
      <p:ext uri="{BB962C8B-B14F-4D97-AF65-F5344CB8AC3E}">
        <p14:creationId xmlns:p14="http://schemas.microsoft.com/office/powerpoint/2010/main" val="36638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長庚大學資管系僑生現況</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039" y="2348880"/>
            <a:ext cx="8592749" cy="2086266"/>
          </a:xfrm>
        </p:spPr>
      </p:pic>
    </p:spTree>
    <p:extLst>
      <p:ext uri="{BB962C8B-B14F-4D97-AF65-F5344CB8AC3E}">
        <p14:creationId xmlns:p14="http://schemas.microsoft.com/office/powerpoint/2010/main" val="325685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1493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69876" y="2708920"/>
            <a:ext cx="9753600" cy="1325562"/>
          </a:xfrm>
        </p:spPr>
        <p:txBody>
          <a:bodyPr>
            <a:noAutofit/>
          </a:bodyPr>
          <a:lstStyle/>
          <a:p>
            <a:pPr algn="ctr"/>
            <a:r>
              <a:rPr lang="en-US" altLang="zh-TW" sz="9600" dirty="0" smtClean="0"/>
              <a:t>Q&amp;A</a:t>
            </a:r>
            <a:endParaRPr lang="zh-TW" altLang="en-US" sz="9600" dirty="0"/>
          </a:p>
        </p:txBody>
      </p:sp>
    </p:spTree>
    <p:extLst>
      <p:ext uri="{BB962C8B-B14F-4D97-AF65-F5344CB8AC3E}">
        <p14:creationId xmlns:p14="http://schemas.microsoft.com/office/powerpoint/2010/main" val="247775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分析議題</a:t>
            </a:r>
            <a:r>
              <a:rPr lang="zh-TW" altLang="en-US" b="1" dirty="0" smtClean="0"/>
              <a:t>背景</a:t>
            </a:r>
            <a:endParaRPr lang="zh-TW" altLang="en-US" dirty="0"/>
          </a:p>
        </p:txBody>
      </p:sp>
      <p:sp>
        <p:nvSpPr>
          <p:cNvPr id="3" name="內容版面配置區 2"/>
          <p:cNvSpPr>
            <a:spLocks noGrp="1"/>
          </p:cNvSpPr>
          <p:nvPr>
            <p:ph idx="1"/>
          </p:nvPr>
        </p:nvSpPr>
        <p:spPr/>
        <p:txBody>
          <a:bodyPr>
            <a:normAutofit/>
          </a:bodyPr>
          <a:lstStyle/>
          <a:p>
            <a:r>
              <a:rPr lang="zh-TW" altLang="en-US" sz="3600" dirty="0"/>
              <a:t>從網路上的</a:t>
            </a:r>
            <a:r>
              <a:rPr lang="en-US" altLang="zh-TW" sz="3600" dirty="0"/>
              <a:t>open data</a:t>
            </a:r>
            <a:r>
              <a:rPr lang="zh-TW" altLang="en-US" sz="3600" dirty="0"/>
              <a:t>收集了歷年來台旅客的國藉及現時台灣各大專院校外藉學生等資料從而了解台灣的風光和旅遊，有沒有帶起外國人對台灣的興趣並且來台就</a:t>
            </a:r>
            <a:r>
              <a:rPr lang="en-US" altLang="zh-TW" sz="3600" dirty="0"/>
              <a:t>/</a:t>
            </a:r>
            <a:r>
              <a:rPr lang="zh-TW" altLang="en-US" sz="3600" dirty="0"/>
              <a:t>升學。</a:t>
            </a:r>
          </a:p>
        </p:txBody>
      </p:sp>
    </p:spTree>
    <p:extLst>
      <p:ext uri="{BB962C8B-B14F-4D97-AF65-F5344CB8AC3E}">
        <p14:creationId xmlns:p14="http://schemas.microsoft.com/office/powerpoint/2010/main" val="271574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分析</a:t>
            </a:r>
            <a:r>
              <a:rPr lang="zh-TW" altLang="en-US" b="1" dirty="0" smtClean="0"/>
              <a:t>動機</a:t>
            </a:r>
            <a:endParaRPr lang="zh-TW" altLang="en-US" dirty="0"/>
          </a:p>
        </p:txBody>
      </p:sp>
      <p:sp>
        <p:nvSpPr>
          <p:cNvPr id="3" name="內容版面配置區 2"/>
          <p:cNvSpPr>
            <a:spLocks noGrp="1"/>
          </p:cNvSpPr>
          <p:nvPr>
            <p:ph idx="1"/>
          </p:nvPr>
        </p:nvSpPr>
        <p:spPr/>
        <p:txBody>
          <a:bodyPr>
            <a:normAutofit/>
          </a:bodyPr>
          <a:lstStyle/>
          <a:p>
            <a:r>
              <a:rPr lang="zh-TW" altLang="en-US" sz="3600" dirty="0"/>
              <a:t>作為外國長大的僑生的一分子，藉著這個機會了解「同是天涯淪落人」的留台外國人的在台灣甚至在長庚的狀況。</a:t>
            </a:r>
            <a:endParaRPr lang="zh-TW" altLang="en-US" sz="3600" dirty="0"/>
          </a:p>
        </p:txBody>
      </p:sp>
    </p:spTree>
    <p:extLst>
      <p:ext uri="{BB962C8B-B14F-4D97-AF65-F5344CB8AC3E}">
        <p14:creationId xmlns:p14="http://schemas.microsoft.com/office/powerpoint/2010/main" val="194230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a:t>
            </a:r>
            <a:r>
              <a:rPr lang="zh-TW" altLang="en-US" dirty="0"/>
              <a:t>僑生</a:t>
            </a:r>
            <a:r>
              <a:rPr lang="zh-TW" altLang="en-US" dirty="0" smtClean="0"/>
              <a:t>是</a:t>
            </a:r>
            <a:r>
              <a:rPr lang="en-US" altLang="zh-TW" dirty="0"/>
              <a:t>……</a:t>
            </a:r>
            <a:r>
              <a:rPr lang="zh-TW" altLang="en-US" dirty="0"/>
              <a:t>　</a:t>
            </a:r>
          </a:p>
        </p:txBody>
      </p:sp>
      <p:sp>
        <p:nvSpPr>
          <p:cNvPr id="3" name="內容版面配置區 2"/>
          <p:cNvSpPr>
            <a:spLocks noGrp="1"/>
          </p:cNvSpPr>
          <p:nvPr>
            <p:ph idx="1"/>
          </p:nvPr>
        </p:nvSpPr>
        <p:spPr/>
        <p:txBody>
          <a:bodyPr>
            <a:normAutofit/>
          </a:bodyPr>
          <a:lstStyle/>
          <a:p>
            <a:r>
              <a:rPr lang="zh-TW" altLang="en-US" sz="2800" dirty="0" smtClean="0"/>
              <a:t>指</a:t>
            </a:r>
            <a:r>
              <a:rPr lang="zh-TW" altLang="en-US" sz="2800" dirty="0"/>
              <a:t>海外出生連續居留迄今，或最近連續居留海外六年以上，並取得僑居地永久或長期居留證件回國就學之華裔學生。但就讀大學醫學、牙醫及中醫學系者，其連續居留年限為八年以上。僑生身分認定，由僑務主管機關為</a:t>
            </a:r>
            <a:r>
              <a:rPr lang="zh-TW" altLang="en-US" sz="2800" dirty="0" smtClean="0"/>
              <a:t>之</a:t>
            </a:r>
            <a:r>
              <a:rPr lang="en-US" altLang="zh-TW" sz="2800" dirty="0" smtClean="0"/>
              <a:t>……</a:t>
            </a:r>
            <a:r>
              <a:rPr lang="zh-TW" altLang="en-US" sz="2800" dirty="0" smtClean="0"/>
              <a:t>前</a:t>
            </a:r>
            <a:r>
              <a:rPr lang="zh-TW" altLang="en-US" sz="2800" dirty="0"/>
              <a:t>條第一項所稱海外，指大陸地區、香港及澳門以外之國家或地區</a:t>
            </a:r>
            <a:r>
              <a:rPr lang="zh-TW" altLang="en-US" sz="2800" dirty="0" smtClean="0"/>
              <a:t>。</a:t>
            </a:r>
            <a:endParaRPr lang="zh-TW" sz="28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3933056"/>
            <a:ext cx="9144000" cy="2686050"/>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各級學校僑生現況</a:t>
            </a:r>
            <a:endParaRPr 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4" y="1844824"/>
            <a:ext cx="6080759" cy="4343400"/>
          </a:xfr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588" y="1844824"/>
            <a:ext cx="3077004" cy="3705742"/>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僑生入讀台灣大專學校情況</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4" y="1828800"/>
            <a:ext cx="6080759" cy="4343400"/>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315" y="1828800"/>
            <a:ext cx="2857899" cy="2267266"/>
          </a:xfrm>
          <a:prstGeom prst="rect">
            <a:avLst/>
          </a:prstGeom>
        </p:spPr>
      </p:pic>
    </p:spTree>
    <p:extLst>
      <p:ext uri="{BB962C8B-B14F-4D97-AF65-F5344CB8AC3E}">
        <p14:creationId xmlns:p14="http://schemas.microsoft.com/office/powerpoint/2010/main" val="316287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僑居地前十名及人數</a:t>
            </a: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2524" y="1988840"/>
            <a:ext cx="4439270" cy="4086795"/>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1700808"/>
            <a:ext cx="6401693" cy="4572638"/>
          </a:xfrm>
          <a:prstGeom prst="rect">
            <a:avLst/>
          </a:prstGeom>
        </p:spPr>
      </p:pic>
    </p:spTree>
    <p:extLst>
      <p:ext uri="{BB962C8B-B14F-4D97-AF65-F5344CB8AC3E}">
        <p14:creationId xmlns:p14="http://schemas.microsoft.com/office/powerpoint/2010/main" val="169470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a:t>
            </a:r>
            <a:r>
              <a:rPr lang="zh-TW" altLang="en-US" dirty="0" smtClean="0"/>
              <a:t>地</a:t>
            </a:r>
            <a:r>
              <a:rPr lang="en-US" altLang="zh-TW" dirty="0" smtClean="0"/>
              <a:t>(</a:t>
            </a:r>
            <a:r>
              <a:rPr lang="zh-TW" altLang="en-US" dirty="0" smtClean="0"/>
              <a:t>各大洲情況</a:t>
            </a:r>
            <a:r>
              <a:rPr lang="en-US" altLang="zh-TW" dirty="0" smtClean="0"/>
              <a: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1600200"/>
            <a:ext cx="3326769" cy="2376264"/>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12" y="1585138"/>
            <a:ext cx="3326769" cy="237626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3597" y="1632776"/>
            <a:ext cx="3125147" cy="2232248"/>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811" y="4113894"/>
            <a:ext cx="3326769" cy="2376264"/>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7014" y="4167252"/>
            <a:ext cx="3281163" cy="2343688"/>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2166" y="4148033"/>
            <a:ext cx="3292801" cy="2352001"/>
          </a:xfrm>
          <a:prstGeom prst="rect">
            <a:avLst/>
          </a:prstGeom>
        </p:spPr>
      </p:pic>
    </p:spTree>
    <p:extLst>
      <p:ext uri="{BB962C8B-B14F-4D97-AF65-F5344CB8AC3E}">
        <p14:creationId xmlns:p14="http://schemas.microsoft.com/office/powerpoint/2010/main" val="181834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僑居</a:t>
            </a:r>
            <a:r>
              <a:rPr lang="zh-TW" altLang="en-US" dirty="0" smtClean="0"/>
              <a:t>地分析</a:t>
            </a:r>
            <a:r>
              <a:rPr lang="en-US" altLang="zh-TW" dirty="0" smtClean="0"/>
              <a:t>(</a:t>
            </a:r>
            <a:r>
              <a:rPr lang="zh-TW" altLang="en-US" dirty="0" smtClean="0"/>
              <a:t>馬來西亞</a:t>
            </a:r>
            <a:r>
              <a:rPr lang="en-US" altLang="zh-TW" dirty="0" smtClean="0"/>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1844824"/>
            <a:ext cx="6080759" cy="4343400"/>
          </a:xfrm>
        </p:spPr>
      </p:pic>
      <p:sp>
        <p:nvSpPr>
          <p:cNvPr id="7" name="文字方塊 6"/>
          <p:cNvSpPr txBox="1"/>
          <p:nvPr/>
        </p:nvSpPr>
        <p:spPr>
          <a:xfrm>
            <a:off x="7030516" y="1844824"/>
            <a:ext cx="4608512" cy="3167021"/>
          </a:xfrm>
          <a:prstGeom prst="rect">
            <a:avLst/>
          </a:prstGeom>
          <a:noFill/>
        </p:spPr>
        <p:txBody>
          <a:bodyPr wrap="square" rtlCol="0">
            <a:spAutoFit/>
          </a:bodyPr>
          <a:lstStyle/>
          <a:p>
            <a:pPr>
              <a:lnSpc>
                <a:spcPct val="90000"/>
              </a:lnSpc>
            </a:pPr>
            <a:r>
              <a:rPr lang="zh-TW" altLang="en-US" sz="2400" dirty="0" smtClean="0"/>
              <a:t>馬來西亞位居僑生人數榜首</a:t>
            </a:r>
            <a:endParaRPr lang="en-US" altLang="zh-TW" sz="2400" dirty="0" smtClean="0"/>
          </a:p>
          <a:p>
            <a:pPr>
              <a:lnSpc>
                <a:spcPct val="90000"/>
              </a:lnSpc>
            </a:pPr>
            <a:endParaRPr lang="en-US" altLang="zh-TW" sz="2400" dirty="0"/>
          </a:p>
          <a:p>
            <a:pPr>
              <a:lnSpc>
                <a:spcPct val="90000"/>
              </a:lnSpc>
            </a:pPr>
            <a:r>
              <a:rPr lang="en-US" altLang="zh-TW" sz="2400" dirty="0" smtClean="0"/>
              <a:t>Why?</a:t>
            </a:r>
          </a:p>
          <a:p>
            <a:pPr>
              <a:lnSpc>
                <a:spcPct val="90000"/>
              </a:lnSpc>
            </a:pPr>
            <a:endParaRPr lang="en-US" altLang="zh-TW" sz="2400" dirty="0"/>
          </a:p>
          <a:p>
            <a:pPr>
              <a:lnSpc>
                <a:spcPct val="90000"/>
              </a:lnSpc>
            </a:pPr>
            <a:r>
              <a:rPr lang="zh-TW" altLang="en-US" sz="2400" dirty="0" smtClean="0"/>
              <a:t>哈台</a:t>
            </a:r>
            <a:r>
              <a:rPr lang="en-US" altLang="zh-TW" sz="2400" dirty="0" smtClean="0"/>
              <a:t>,? </a:t>
            </a:r>
            <a:r>
              <a:rPr lang="zh-TW" altLang="en-US" sz="2400" dirty="0" smtClean="0"/>
              <a:t>台灣連續劇</a:t>
            </a:r>
            <a:r>
              <a:rPr lang="en-US" altLang="zh-TW" sz="2400" dirty="0" smtClean="0"/>
              <a:t>? </a:t>
            </a:r>
            <a:r>
              <a:rPr lang="zh-TW" altLang="en-US" sz="2400" dirty="0" smtClean="0"/>
              <a:t>偶像</a:t>
            </a:r>
            <a:r>
              <a:rPr lang="en-US" altLang="zh-TW" sz="2400" dirty="0" smtClean="0"/>
              <a:t>?</a:t>
            </a:r>
          </a:p>
          <a:p>
            <a:pPr>
              <a:lnSpc>
                <a:spcPct val="90000"/>
              </a:lnSpc>
            </a:pPr>
            <a:endParaRPr lang="en-US" altLang="zh-TW" sz="2400" dirty="0"/>
          </a:p>
          <a:p>
            <a:pPr>
              <a:lnSpc>
                <a:spcPct val="90000"/>
              </a:lnSpc>
            </a:pPr>
            <a:r>
              <a:rPr lang="en-US" altLang="zh-TW" dirty="0" smtClean="0"/>
              <a:t>1.</a:t>
            </a:r>
            <a:r>
              <a:rPr lang="zh-TW" altLang="en-US" dirty="0" smtClean="0"/>
              <a:t>馬來西</a:t>
            </a:r>
            <a:r>
              <a:rPr lang="zh-TW" altLang="en-US" dirty="0"/>
              <a:t>亞</a:t>
            </a:r>
            <a:r>
              <a:rPr lang="zh-TW" altLang="en-US" dirty="0" smtClean="0"/>
              <a:t>當地</a:t>
            </a:r>
            <a:r>
              <a:rPr lang="zh-TW" altLang="en-US" dirty="0"/>
              <a:t>嚴重排</a:t>
            </a:r>
            <a:r>
              <a:rPr lang="zh-TW" altLang="en-US" dirty="0" smtClean="0"/>
              <a:t>華</a:t>
            </a:r>
            <a:endParaRPr lang="en-US" altLang="zh-TW" dirty="0" smtClean="0"/>
          </a:p>
          <a:p>
            <a:pPr>
              <a:lnSpc>
                <a:spcPct val="90000"/>
              </a:lnSpc>
            </a:pPr>
            <a:r>
              <a:rPr lang="en-US" altLang="zh-TW" dirty="0" smtClean="0"/>
              <a:t>2.</a:t>
            </a:r>
            <a:r>
              <a:rPr lang="zh-TW" altLang="en-US" dirty="0"/>
              <a:t>馬來西亞大學制度對當地華人並不</a:t>
            </a:r>
            <a:r>
              <a:rPr lang="zh-TW" altLang="en-US" dirty="0" smtClean="0"/>
              <a:t>公平</a:t>
            </a:r>
            <a:endParaRPr lang="en-US" altLang="zh-TW" dirty="0" smtClean="0"/>
          </a:p>
          <a:p>
            <a:pPr>
              <a:lnSpc>
                <a:spcPct val="90000"/>
              </a:lnSpc>
            </a:pPr>
            <a:r>
              <a:rPr lang="en-US" altLang="zh-TW" dirty="0" smtClean="0"/>
              <a:t>3.</a:t>
            </a:r>
            <a:r>
              <a:rPr lang="zh-TW" altLang="en-US" dirty="0"/>
              <a:t>來台</a:t>
            </a:r>
            <a:r>
              <a:rPr lang="zh-TW" altLang="en-US" dirty="0" smtClean="0"/>
              <a:t>留學學費</a:t>
            </a:r>
            <a:r>
              <a:rPr lang="zh-TW" altLang="en-US" dirty="0"/>
              <a:t>便宜</a:t>
            </a:r>
            <a:endParaRPr lang="en-US" altLang="zh-TW" dirty="0" smtClean="0"/>
          </a:p>
          <a:p>
            <a:pPr>
              <a:lnSpc>
                <a:spcPct val="90000"/>
              </a:lnSpc>
            </a:pPr>
            <a:endParaRPr lang="en-US" altLang="zh-TW" sz="2400" dirty="0"/>
          </a:p>
        </p:txBody>
      </p:sp>
      <p:sp>
        <p:nvSpPr>
          <p:cNvPr id="8" name="文字方塊 7"/>
          <p:cNvSpPr txBox="1"/>
          <p:nvPr/>
        </p:nvSpPr>
        <p:spPr>
          <a:xfrm>
            <a:off x="7022638" y="5785705"/>
            <a:ext cx="3913251" cy="397032"/>
          </a:xfrm>
          <a:prstGeom prst="rect">
            <a:avLst/>
          </a:prstGeom>
          <a:noFill/>
        </p:spPr>
        <p:txBody>
          <a:bodyPr wrap="none" rtlCol="0">
            <a:spAutoFit/>
          </a:bodyPr>
          <a:lstStyle/>
          <a:p>
            <a:pPr>
              <a:lnSpc>
                <a:spcPct val="90000"/>
              </a:lnSpc>
            </a:pPr>
            <a:r>
              <a:rPr lang="zh-TW" altLang="en-US" sz="1100" dirty="0" smtClean="0"/>
              <a:t>參考資料</a:t>
            </a:r>
            <a:r>
              <a:rPr lang="en-US" altLang="zh-TW" sz="1100" dirty="0" smtClean="0"/>
              <a:t>:</a:t>
            </a:r>
          </a:p>
          <a:p>
            <a:pPr>
              <a:lnSpc>
                <a:spcPct val="90000"/>
              </a:lnSpc>
            </a:pPr>
            <a:r>
              <a:rPr lang="en-US" altLang="zh-TW" sz="1100" dirty="0"/>
              <a:t>https://bbstop.amassly.com/post/Gossiping_1Kbz8CSe</a:t>
            </a:r>
            <a:endParaRPr lang="zh-TW" altLang="en-US" sz="1100" dirty="0"/>
          </a:p>
        </p:txBody>
      </p:sp>
    </p:spTree>
    <p:extLst>
      <p:ext uri="{BB962C8B-B14F-4D97-AF65-F5344CB8AC3E}">
        <p14:creationId xmlns:p14="http://schemas.microsoft.com/office/powerpoint/2010/main" val="327876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世界地圖系列，全球簡報 (寬螢幕)</Template>
  <TotalTime>0</TotalTime>
  <Words>341</Words>
  <Application>Microsoft Office PowerPoint</Application>
  <PresentationFormat>自訂</PresentationFormat>
  <Paragraphs>41</Paragraphs>
  <Slides>16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微軟正黑體</vt:lpstr>
      <vt:lpstr>Arial</vt:lpstr>
      <vt:lpstr>Century Gothic</vt:lpstr>
      <vt:lpstr>Continental_World_16x9</vt:lpstr>
      <vt:lpstr>期末專題 - 台灣旅遊與僑生來台就學</vt:lpstr>
      <vt:lpstr>分析議題背景</vt:lpstr>
      <vt:lpstr>分析動機</vt:lpstr>
      <vt:lpstr>在台灣，僑生是……　</vt:lpstr>
      <vt:lpstr>各級學校僑生現況</vt:lpstr>
      <vt:lpstr>僑生入讀台灣大專學校情況</vt:lpstr>
      <vt:lpstr>僑居地前十名及人數</vt:lpstr>
      <vt:lpstr>僑居地(各大洲情況)</vt:lpstr>
      <vt:lpstr>僑居地分析(馬來西亞)</vt:lpstr>
      <vt:lpstr>僑居地分析(美國)</vt:lpstr>
      <vt:lpstr>最多僑生入讀的大專學校</vt:lpstr>
      <vt:lpstr>最多僑生入讀的科系</vt:lpstr>
      <vt:lpstr>長庚大學僑生現況</vt:lpstr>
      <vt:lpstr>長庚大學資管系僑生現況</vt:lpstr>
      <vt:lpstr>PowerPoint 簡報</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2017-06-10T18:34:23Z</dcterms:created>
  <dcterms:modified xsi:type="dcterms:W3CDTF">2017-06-11T14:21:40Z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